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6858000" cx="9144000"/>
  <p:notesSz cx="6858000" cy="9144000"/>
  <p:embeddedFontLst>
    <p:embeddedFont>
      <p:font typeface="Palatino Linotype"/>
      <p:regular r:id="rId59"/>
      <p:bold r:id="rId60"/>
      <p:italic r:id="rId61"/>
      <p:boldItalic r:id="rId62"/>
    </p:embeddedFont>
    <p:embeddedFont>
      <p:font typeface="Century Gothic"/>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67" roundtripDataSignature="AMtx7mjdDra2Gx311EzXjs12InMeTd3j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363916-730A-48BA-82C5-1D95EF8C7EFB}">
  <a:tblStyle styleId="{DD363916-730A-48BA-82C5-1D95EF8C7EFB}" styleName="Table_0">
    <a:wholeTbl>
      <a:tcTxStyle b="off" i="off">
        <a:font>
          <a:latin typeface="Palatino Linotype"/>
          <a:ea typeface="Palatino Linotype"/>
          <a:cs typeface="Palatino Linotyp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BF2"/>
          </a:solidFill>
        </a:fill>
      </a:tcStyle>
    </a:wholeTbl>
    <a:band1H>
      <a:tcTxStyle/>
      <a:tcStyle>
        <a:fill>
          <a:solidFill>
            <a:srgbClr val="D1D5E5"/>
          </a:solidFill>
        </a:fill>
      </a:tcStyle>
    </a:band1H>
    <a:band2H>
      <a:tcTxStyle/>
    </a:band2H>
    <a:band1V>
      <a:tcTxStyle/>
      <a:tcStyle>
        <a:fill>
          <a:solidFill>
            <a:srgbClr val="D1D5E5"/>
          </a:solidFill>
        </a:fill>
      </a:tcStyle>
    </a:band1V>
    <a:band2V>
      <a:tcTxStyle/>
    </a:band2V>
    <a:lastCol>
      <a:tcTxStyle b="on" i="off">
        <a:font>
          <a:latin typeface="Palatino Linotype"/>
          <a:ea typeface="Palatino Linotype"/>
          <a:cs typeface="Palatino Linotype"/>
        </a:font>
        <a:schemeClr val="lt1"/>
      </a:tcTxStyle>
      <a:tcStyle>
        <a:fill>
          <a:solidFill>
            <a:schemeClr val="accent1"/>
          </a:solidFill>
        </a:fill>
      </a:tcStyle>
    </a:lastCol>
    <a:firstCol>
      <a:tcTxStyle b="on" i="off">
        <a:font>
          <a:latin typeface="Palatino Linotype"/>
          <a:ea typeface="Palatino Linotype"/>
          <a:cs typeface="Palatino Linotype"/>
        </a:font>
        <a:schemeClr val="lt1"/>
      </a:tcTxStyle>
      <a:tcStyle>
        <a:fill>
          <a:solidFill>
            <a:schemeClr val="accent1"/>
          </a:solidFill>
        </a:fill>
      </a:tcStyle>
    </a:firstCol>
    <a:lastRow>
      <a:tcTxStyle b="on" i="off">
        <a:font>
          <a:latin typeface="Palatino Linotype"/>
          <a:ea typeface="Palatino Linotype"/>
          <a:cs typeface="Palatino Linotyp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Palatino Linotype"/>
          <a:ea typeface="Palatino Linotype"/>
          <a:cs typeface="Palatino Linotyp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alatinoLinotype-boldItalic.fntdata"/><Relationship Id="rId61" Type="http://schemas.openxmlformats.org/officeDocument/2006/relationships/font" Target="fonts/PalatinoLinotype-italic.fntdata"/><Relationship Id="rId20" Type="http://schemas.openxmlformats.org/officeDocument/2006/relationships/slide" Target="slides/slide14.xml"/><Relationship Id="rId64" Type="http://schemas.openxmlformats.org/officeDocument/2006/relationships/font" Target="fonts/CenturyGothic-bold.fntdata"/><Relationship Id="rId63" Type="http://schemas.openxmlformats.org/officeDocument/2006/relationships/font" Target="fonts/CenturyGothic-regular.fntdata"/><Relationship Id="rId22" Type="http://schemas.openxmlformats.org/officeDocument/2006/relationships/slide" Target="slides/slide16.xml"/><Relationship Id="rId66" Type="http://schemas.openxmlformats.org/officeDocument/2006/relationships/font" Target="fonts/CenturyGothic-boldItalic.fntdata"/><Relationship Id="rId21" Type="http://schemas.openxmlformats.org/officeDocument/2006/relationships/slide" Target="slides/slide15.xml"/><Relationship Id="rId65" Type="http://schemas.openxmlformats.org/officeDocument/2006/relationships/font" Target="fonts/CenturyGothic-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PalatinoLinotype-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PalatinoLinotype-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e\Documents\Psych%20Research\Enviro%20Disco\Dread%20vs%20Pleasurable%20Anticipation\paper1\tmp.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7552836484984"/>
          <c:y val="6.0358890701468187E-2"/>
          <c:w val="0.67964404894327035"/>
          <c:h val="0.78955954323001631"/>
        </c:manualLayout>
      </c:layout>
      <c:barChart>
        <c:barDir val="col"/>
        <c:grouping val="clustered"/>
        <c:varyColors val="0"/>
        <c:ser>
          <c:idx val="0"/>
          <c:order val="0"/>
          <c:tx>
            <c:strRef>
              <c:f>Sheet1!$B$12</c:f>
              <c:strCache>
                <c:ptCount val="1"/>
                <c:pt idx="0">
                  <c:v>negative events      positive events</c:v>
                </c:pt>
              </c:strCache>
            </c:strRef>
          </c:tx>
          <c:spPr>
            <a:solidFill>
              <a:srgbClr val="C0C0C0"/>
            </a:solidFill>
            <a:ln w="12700">
              <a:solidFill>
                <a:srgbClr val="000000"/>
              </a:solidFill>
              <a:prstDash val="solid"/>
            </a:ln>
          </c:spPr>
          <c:invertIfNegative val="0"/>
          <c:errBars>
            <c:errBarType val="both"/>
            <c:errValType val="cust"/>
            <c:noEndCap val="0"/>
            <c:plus>
              <c:numRef>
                <c:f>Sheet1!$D$13</c:f>
                <c:numCache>
                  <c:formatCode>General</c:formatCode>
                  <c:ptCount val="1"/>
                  <c:pt idx="0">
                    <c:v>2.2904304907343662</c:v>
                  </c:pt>
                </c:numCache>
              </c:numRef>
            </c:plus>
            <c:minus>
              <c:numRef>
                <c:f>Sheet1!$D$14</c:f>
                <c:numCache>
                  <c:formatCode>General</c:formatCode>
                  <c:ptCount val="1"/>
                  <c:pt idx="0">
                    <c:v>2.9936389758050663</c:v>
                  </c:pt>
                </c:numCache>
              </c:numRef>
            </c:minus>
            <c:spPr>
              <a:ln w="12700">
                <a:solidFill>
                  <a:srgbClr val="000000"/>
                </a:solidFill>
                <a:prstDash val="solid"/>
              </a:ln>
            </c:spPr>
          </c:errBars>
          <c:cat>
            <c:strRef>
              <c:f>Sheet1!$A$13:$A$14</c:f>
              <c:strCache>
                <c:ptCount val="2"/>
                <c:pt idx="0">
                  <c:v>negative events</c:v>
                </c:pt>
                <c:pt idx="1">
                  <c:v>positive events</c:v>
                </c:pt>
              </c:strCache>
            </c:strRef>
          </c:cat>
          <c:val>
            <c:numRef>
              <c:f>Sheet1!$B$13:$B$14</c:f>
              <c:numCache>
                <c:formatCode>0</c:formatCode>
                <c:ptCount val="2"/>
                <c:pt idx="0">
                  <c:v>-45.107100591715962</c:v>
                </c:pt>
                <c:pt idx="1">
                  <c:v>18.024852071005924</c:v>
                </c:pt>
              </c:numCache>
            </c:numRef>
          </c:val>
          <c:extLst>
            <c:ext xmlns:c16="http://schemas.microsoft.com/office/drawing/2014/chart" uri="{C3380CC4-5D6E-409C-BE32-E72D297353CC}">
              <c16:uniqueId val="{00000000-159D-0943-B73B-50A3E562BB7F}"/>
            </c:ext>
          </c:extLst>
        </c:ser>
        <c:dLbls>
          <c:showLegendKey val="0"/>
          <c:showVal val="0"/>
          <c:showCatName val="0"/>
          <c:showSerName val="0"/>
          <c:showPercent val="0"/>
          <c:showBubbleSize val="0"/>
        </c:dLbls>
        <c:gapWidth val="150"/>
        <c:axId val="201818496"/>
        <c:axId val="201820032"/>
      </c:barChart>
      <c:catAx>
        <c:axId val="201818496"/>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201820032"/>
        <c:crosses val="autoZero"/>
        <c:auto val="1"/>
        <c:lblAlgn val="ctr"/>
        <c:lblOffset val="100"/>
        <c:tickLblSkip val="1"/>
        <c:tickMarkSkip val="1"/>
        <c:noMultiLvlLbl val="0"/>
      </c:catAx>
      <c:valAx>
        <c:axId val="201820032"/>
        <c:scaling>
          <c:orientation val="minMax"/>
          <c:max val="100"/>
          <c:min val="-100"/>
        </c:scaling>
        <c:delete val="0"/>
        <c:axPos val="l"/>
        <c:majorGridlines>
          <c:spPr>
            <a:ln w="3175">
              <a:solidFill>
                <a:srgbClr val="FFFFFF"/>
              </a:solidFill>
              <a:prstDash val="solid"/>
            </a:ln>
          </c:spPr>
        </c:majorGridlines>
        <c:title>
          <c:tx>
            <c:rich>
              <a:bodyPr/>
              <a:lstStyle/>
              <a:p>
                <a:pPr>
                  <a:defRPr sz="2400" b="1" i="0" u="none" strike="noStrike" baseline="0">
                    <a:solidFill>
                      <a:srgbClr val="000000"/>
                    </a:solidFill>
                    <a:latin typeface="Arial"/>
                    <a:ea typeface="Arial"/>
                    <a:cs typeface="Arial"/>
                  </a:defRPr>
                </a:pPr>
                <a:r>
                  <a:rPr lang="en-US"/>
                  <a:t>mean</a:t>
                </a:r>
                <a:r>
                  <a:rPr lang="en-US" baseline="0"/>
                  <a:t> anticipation value</a:t>
                </a:r>
                <a:endParaRPr lang="en-US"/>
              </a:p>
            </c:rich>
          </c:tx>
          <c:layout>
            <c:manualLayout>
              <c:xMode val="edge"/>
              <c:yMode val="edge"/>
              <c:x val="2.8551834020135367E-2"/>
              <c:y val="0.1148535071710100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20181849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Table3!$C$12</c:f>
              <c:strCache>
                <c:ptCount val="1"/>
                <c:pt idx="0">
                  <c:v>Gain</c:v>
                </c:pt>
              </c:strCache>
            </c:strRef>
          </c:tx>
          <c:spPr>
            <a:solidFill>
              <a:schemeClr val="bg1">
                <a:lumMod val="95000"/>
              </a:schemeClr>
            </a:solidFill>
            <a:ln>
              <a:solidFill>
                <a:schemeClr val="tx1"/>
              </a:solidFill>
            </a:ln>
          </c:spPr>
          <c:invertIfNegative val="0"/>
          <c:errBars>
            <c:errBarType val="both"/>
            <c:errValType val="cust"/>
            <c:noEndCap val="0"/>
            <c:plus>
              <c:numRef>
                <c:f>Table3!$G$12:$H$12</c:f>
                <c:numCache>
                  <c:formatCode>General</c:formatCode>
                  <c:ptCount val="2"/>
                  <c:pt idx="0">
                    <c:v>2.2000000000000002</c:v>
                  </c:pt>
                  <c:pt idx="1">
                    <c:v>3.1</c:v>
                  </c:pt>
                </c:numCache>
              </c:numRef>
            </c:plus>
            <c:minus>
              <c:numRef>
                <c:f>Table3!$G$12:$H$12</c:f>
                <c:numCache>
                  <c:formatCode>General</c:formatCode>
                  <c:ptCount val="2"/>
                  <c:pt idx="0">
                    <c:v>2.2000000000000002</c:v>
                  </c:pt>
                  <c:pt idx="1">
                    <c:v>3.1</c:v>
                  </c:pt>
                </c:numCache>
              </c:numRef>
            </c:minus>
          </c:errBars>
          <c:cat>
            <c:strRef>
              <c:f>Table3!$D$11:$E$11</c:f>
              <c:strCache>
                <c:ptCount val="2"/>
                <c:pt idx="0">
                  <c:v>Experience</c:v>
                </c:pt>
                <c:pt idx="1">
                  <c:v>Anticipation</c:v>
                </c:pt>
              </c:strCache>
            </c:strRef>
          </c:cat>
          <c:val>
            <c:numRef>
              <c:f>Table3!$D$12:$E$12</c:f>
              <c:numCache>
                <c:formatCode>General</c:formatCode>
                <c:ptCount val="2"/>
                <c:pt idx="0">
                  <c:v>41.845999999999997</c:v>
                </c:pt>
                <c:pt idx="1">
                  <c:v>-1.4439999999999997</c:v>
                </c:pt>
              </c:numCache>
            </c:numRef>
          </c:val>
          <c:extLst>
            <c:ext xmlns:c16="http://schemas.microsoft.com/office/drawing/2014/chart" uri="{C3380CC4-5D6E-409C-BE32-E72D297353CC}">
              <c16:uniqueId val="{00000000-7C7F-EC41-AA7E-A0C0FC85F312}"/>
            </c:ext>
          </c:extLst>
        </c:ser>
        <c:ser>
          <c:idx val="1"/>
          <c:order val="1"/>
          <c:tx>
            <c:strRef>
              <c:f>Table3!$C$13</c:f>
              <c:strCache>
                <c:ptCount val="1"/>
                <c:pt idx="0">
                  <c:v>Loss</c:v>
                </c:pt>
              </c:strCache>
            </c:strRef>
          </c:tx>
          <c:spPr>
            <a:solidFill>
              <a:schemeClr val="bg1">
                <a:lumMod val="75000"/>
              </a:schemeClr>
            </a:solidFill>
            <a:ln>
              <a:solidFill>
                <a:schemeClr val="tx1"/>
              </a:solidFill>
            </a:ln>
          </c:spPr>
          <c:invertIfNegative val="0"/>
          <c:errBars>
            <c:errBarType val="both"/>
            <c:errValType val="cust"/>
            <c:noEndCap val="0"/>
            <c:plus>
              <c:numRef>
                <c:f>Table3!$G$13:$H$13</c:f>
                <c:numCache>
                  <c:formatCode>General</c:formatCode>
                  <c:ptCount val="2"/>
                  <c:pt idx="0">
                    <c:v>2</c:v>
                  </c:pt>
                  <c:pt idx="1">
                    <c:v>2.9</c:v>
                  </c:pt>
                </c:numCache>
              </c:numRef>
            </c:plus>
            <c:minus>
              <c:numRef>
                <c:f>Table3!$G$13:$H$13</c:f>
                <c:numCache>
                  <c:formatCode>General</c:formatCode>
                  <c:ptCount val="2"/>
                  <c:pt idx="0">
                    <c:v>2</c:v>
                  </c:pt>
                  <c:pt idx="1">
                    <c:v>2.9</c:v>
                  </c:pt>
                </c:numCache>
              </c:numRef>
            </c:minus>
          </c:errBars>
          <c:cat>
            <c:strRef>
              <c:f>Table3!$D$11:$E$11</c:f>
              <c:strCache>
                <c:ptCount val="2"/>
                <c:pt idx="0">
                  <c:v>Experience</c:v>
                </c:pt>
                <c:pt idx="1">
                  <c:v>Anticipation</c:v>
                </c:pt>
              </c:strCache>
            </c:strRef>
          </c:cat>
          <c:val>
            <c:numRef>
              <c:f>Table3!$D$13:$E$13</c:f>
              <c:numCache>
                <c:formatCode>General</c:formatCode>
                <c:ptCount val="2"/>
                <c:pt idx="0">
                  <c:v>-40.186</c:v>
                </c:pt>
                <c:pt idx="1">
                  <c:v>-22.798000000000002</c:v>
                </c:pt>
              </c:numCache>
            </c:numRef>
          </c:val>
          <c:extLst>
            <c:ext xmlns:c16="http://schemas.microsoft.com/office/drawing/2014/chart" uri="{C3380CC4-5D6E-409C-BE32-E72D297353CC}">
              <c16:uniqueId val="{00000001-7C7F-EC41-AA7E-A0C0FC85F312}"/>
            </c:ext>
          </c:extLst>
        </c:ser>
        <c:dLbls>
          <c:showLegendKey val="0"/>
          <c:showVal val="0"/>
          <c:showCatName val="0"/>
          <c:showSerName val="0"/>
          <c:showPercent val="0"/>
          <c:showBubbleSize val="0"/>
        </c:dLbls>
        <c:gapWidth val="150"/>
        <c:axId val="203373184"/>
        <c:axId val="203374976"/>
      </c:barChart>
      <c:catAx>
        <c:axId val="203373184"/>
        <c:scaling>
          <c:orientation val="minMax"/>
        </c:scaling>
        <c:delete val="0"/>
        <c:axPos val="b"/>
        <c:numFmt formatCode="General" sourceLinked="0"/>
        <c:majorTickMark val="out"/>
        <c:minorTickMark val="none"/>
        <c:tickLblPos val="low"/>
        <c:txPr>
          <a:bodyPr/>
          <a:lstStyle/>
          <a:p>
            <a:pPr>
              <a:defRPr sz="2400"/>
            </a:pPr>
            <a:endParaRPr lang="en-US"/>
          </a:p>
        </c:txPr>
        <c:crossAx val="203374976"/>
        <c:crosses val="autoZero"/>
        <c:auto val="1"/>
        <c:lblAlgn val="ctr"/>
        <c:lblOffset val="100"/>
        <c:noMultiLvlLbl val="0"/>
      </c:catAx>
      <c:valAx>
        <c:axId val="203374976"/>
        <c:scaling>
          <c:orientation val="minMax"/>
        </c:scaling>
        <c:delete val="0"/>
        <c:axPos val="l"/>
        <c:title>
          <c:tx>
            <c:rich>
              <a:bodyPr rot="-5400000" vert="horz"/>
              <a:lstStyle/>
              <a:p>
                <a:pPr>
                  <a:defRPr sz="2400"/>
                </a:pPr>
                <a:r>
                  <a:rPr lang="en-US" sz="2400"/>
                  <a:t>Mean Utility</a:t>
                </a:r>
              </a:p>
            </c:rich>
          </c:tx>
          <c:overlay val="0"/>
        </c:title>
        <c:numFmt formatCode="General" sourceLinked="1"/>
        <c:majorTickMark val="out"/>
        <c:minorTickMark val="none"/>
        <c:tickLblPos val="nextTo"/>
        <c:txPr>
          <a:bodyPr/>
          <a:lstStyle/>
          <a:p>
            <a:pPr>
              <a:defRPr sz="2400"/>
            </a:pPr>
            <a:endParaRPr lang="en-US"/>
          </a:p>
        </c:txPr>
        <c:crossAx val="203373184"/>
        <c:crosses val="autoZero"/>
        <c:crossBetween val="between"/>
      </c:valAx>
    </c:plotArea>
    <c:legend>
      <c:legendPos val="r"/>
      <c:layout>
        <c:manualLayout>
          <c:xMode val="edge"/>
          <c:yMode val="edge"/>
          <c:x val="0.54823731408573928"/>
          <c:y val="6.4430956547098281E-2"/>
          <c:w val="0.22676268591426071"/>
          <c:h val="0.31095290172061824"/>
        </c:manualLayout>
      </c:layout>
      <c:overlay val="0"/>
      <c:txPr>
        <a:bodyPr/>
        <a:lstStyle/>
        <a:p>
          <a:pPr>
            <a:defRPr sz="240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1" name="Google Shape;9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Images from unsplash.com</a:t>
            </a:r>
            <a:endParaRPr/>
          </a:p>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5" name="Google Shape;16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“enjoying the moment”</a:t>
            </a:r>
            <a:endParaRPr/>
          </a:p>
        </p:txBody>
      </p:sp>
      <p:sp>
        <p:nvSpPr>
          <p:cNvPr id="166" name="Google Shape;16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0" name="Google Shape;18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7" name="Google Shape;18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5" name="Google Shape;19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2" name="Google Shape;20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Participants are using both sides of the scale for gains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3" name="Google Shape;24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0" name="Google Shape;25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7" name="Google Shape;25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5" name="Google Shape;26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0" name="Google Shape;10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5" name="Google Shape;27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Collapsing across delay</a:t>
            </a:r>
            <a:endParaRPr/>
          </a:p>
        </p:txBody>
      </p:sp>
      <p:sp>
        <p:nvSpPr>
          <p:cNvPr id="276" name="Google Shape;27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4" name="Google Shape;28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2" name="Google Shape;29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relationship was significant for all 20 events; average standardized beta = -.3</a:t>
            </a:r>
            <a:endParaRPr/>
          </a:p>
        </p:txBody>
      </p:sp>
      <p:sp>
        <p:nvSpPr>
          <p:cNvPr id="309" name="Google Shape;309;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6" name="Google Shape;31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3" name="Google Shape;32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0" name="Google Shape;33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7" name="Google Shape;33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5" name="Google Shape;34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3" name="Google Shape;35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1" name="Google Shape;36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1" name="Google Shape;37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8" name="Google Shape;37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5" name="Google Shape;38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5" name="Google Shape;39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4" name="Google Shape;40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1" name="Google Shape;41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8" name="Google Shape;41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5" name="Google Shape;42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Arial"/>
                <a:ea typeface="Arial"/>
                <a:cs typeface="Arial"/>
                <a:sym typeface="Arial"/>
              </a:rPr>
              <a:t>Image from unsplash.com</a:t>
            </a:r>
            <a:endParaRPr/>
          </a:p>
        </p:txBody>
      </p:sp>
      <p:sp>
        <p:nvSpPr>
          <p:cNvPr id="117" name="Google Shape;11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2" name="Google Shape;432;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9" name="Google Shape;439;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6" name="Google Shape;44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4" name="Google Shape;45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1" name="Google Shape;46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7" name="Google Shape;46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4" name="Google Shape;47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0" name="Google Shape;48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5" name="Google Shape;485;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2" name="Google Shape;49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Arial"/>
                <a:ea typeface="Arial"/>
                <a:cs typeface="Arial"/>
                <a:sym typeface="Arial"/>
              </a:rPr>
              <a:t>Image from unsplash.com</a:t>
            </a:r>
            <a:endParaRPr/>
          </a:p>
        </p:txBody>
      </p:sp>
      <p:sp>
        <p:nvSpPr>
          <p:cNvPr id="125" name="Google Shape;12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8" name="Google Shape;49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4" name="Google Shape;50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0" name="Google Shape;510;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3" name="Google Shape;13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Students who liked eating worms were screened out. In this sample, at any rate, we failed to replicate Loewenstein’s finding; meal worms isn’t the best control for kissing movie stars</a:t>
            </a:r>
            <a:endParaRPr/>
          </a:p>
        </p:txBody>
      </p:sp>
      <p:sp>
        <p:nvSpPr>
          <p:cNvPr id="134" name="Google Shape;13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1" name="Google Shape;14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“enjoying the moment”</a:t>
            </a:r>
            <a:endParaRPr/>
          </a:p>
        </p:txBody>
      </p:sp>
      <p:sp>
        <p:nvSpPr>
          <p:cNvPr id="142" name="Google Shape;14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9" name="Google Shape;14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“enjoying the moment”</a:t>
            </a:r>
            <a:endParaRPr/>
          </a:p>
        </p:txBody>
      </p:sp>
      <p:sp>
        <p:nvSpPr>
          <p:cNvPr id="150" name="Google Shape;15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7" name="Google Shape;15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“enjoying the moment”</a:t>
            </a:r>
            <a:endParaRPr/>
          </a:p>
        </p:txBody>
      </p:sp>
      <p:sp>
        <p:nvSpPr>
          <p:cNvPr id="158" name="Google Shape;15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54"/>
          <p:cNvSpPr txBox="1"/>
          <p:nvPr>
            <p:ph type="ctrTitle"/>
          </p:nvPr>
        </p:nvSpPr>
        <p:spPr>
          <a:xfrm>
            <a:off x="685800" y="609601"/>
            <a:ext cx="7772400" cy="426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800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19" name="Google Shape;19;p54"/>
          <p:cNvSpPr txBox="1"/>
          <p:nvPr>
            <p:ph idx="1" type="subTitle"/>
          </p:nvPr>
        </p:nvSpPr>
        <p:spPr>
          <a:xfrm>
            <a:off x="1371600" y="4953000"/>
            <a:ext cx="6400800" cy="12192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sz="2400">
                <a:solidFill>
                  <a:srgbClr val="888888"/>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p:txBody>
      </p:sp>
      <p:sp>
        <p:nvSpPr>
          <p:cNvPr id="20" name="Google Shape;20;p54"/>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22" name="Google Shape;22;p54"/>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7" name="Shape 77"/>
        <p:cNvGrpSpPr/>
        <p:nvPr/>
      </p:nvGrpSpPr>
      <p:grpSpPr>
        <a:xfrm>
          <a:off x="0" y="0"/>
          <a:ext cx="0" cy="0"/>
          <a:chOff x="0" y="0"/>
          <a:chExt cx="0" cy="0"/>
        </a:xfrm>
      </p:grpSpPr>
      <p:sp>
        <p:nvSpPr>
          <p:cNvPr id="78" name="Google Shape;78;p6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79" name="Google Shape;79;p6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rgbClr val="7F7F7F"/>
              </a:buClr>
              <a:buSzPts val="1800"/>
              <a:buChar char="o"/>
              <a:defRPr/>
            </a:lvl6pPr>
            <a:lvl7pPr indent="-342900" lvl="6" marL="3200400" algn="l">
              <a:spcBef>
                <a:spcPts val="360"/>
              </a:spcBef>
              <a:spcAft>
                <a:spcPts val="0"/>
              </a:spcAft>
              <a:buClr>
                <a:srgbClr val="7F7F7F"/>
              </a:buClr>
              <a:buSzPts val="1800"/>
              <a:buChar char="•"/>
              <a:defRPr/>
            </a:lvl7pPr>
            <a:lvl8pPr indent="-342900" lvl="7" marL="3657600" algn="l">
              <a:spcBef>
                <a:spcPts val="360"/>
              </a:spcBef>
              <a:spcAft>
                <a:spcPts val="0"/>
              </a:spcAft>
              <a:buClr>
                <a:srgbClr val="7F7F7F"/>
              </a:buClr>
              <a:buSzPts val="1800"/>
              <a:buChar char="o"/>
              <a:defRPr/>
            </a:lvl8pPr>
            <a:lvl9pPr indent="-342900" lvl="8" marL="4114800" algn="l">
              <a:spcBef>
                <a:spcPts val="360"/>
              </a:spcBef>
              <a:spcAft>
                <a:spcPts val="0"/>
              </a:spcAft>
              <a:buClr>
                <a:srgbClr val="7F7F7F"/>
              </a:buClr>
              <a:buSzPts val="1800"/>
              <a:buChar char="•"/>
              <a:defRPr/>
            </a:lvl9pPr>
          </a:lstStyle>
          <a:p/>
        </p:txBody>
      </p:sp>
      <p:sp>
        <p:nvSpPr>
          <p:cNvPr id="80" name="Google Shape;80;p63"/>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3"/>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3"/>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3" name="Shape 83"/>
        <p:cNvGrpSpPr/>
        <p:nvPr/>
      </p:nvGrpSpPr>
      <p:grpSpPr>
        <a:xfrm>
          <a:off x="0" y="0"/>
          <a:ext cx="0" cy="0"/>
          <a:chOff x="0" y="0"/>
          <a:chExt cx="0" cy="0"/>
        </a:xfrm>
      </p:grpSpPr>
      <p:sp>
        <p:nvSpPr>
          <p:cNvPr id="84" name="Google Shape;84;p64"/>
          <p:cNvSpPr txBox="1"/>
          <p:nvPr>
            <p:ph type="title"/>
          </p:nvPr>
        </p:nvSpPr>
        <p:spPr>
          <a:xfrm rot="5400000">
            <a:off x="4732338" y="2171701"/>
            <a:ext cx="5851525" cy="20574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85" name="Google Shape;85;p6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rgbClr val="7F7F7F"/>
              </a:buClr>
              <a:buSzPts val="1800"/>
              <a:buChar char="o"/>
              <a:defRPr/>
            </a:lvl6pPr>
            <a:lvl7pPr indent="-342900" lvl="6" marL="3200400" algn="l">
              <a:spcBef>
                <a:spcPts val="360"/>
              </a:spcBef>
              <a:spcAft>
                <a:spcPts val="0"/>
              </a:spcAft>
              <a:buClr>
                <a:srgbClr val="7F7F7F"/>
              </a:buClr>
              <a:buSzPts val="1800"/>
              <a:buChar char="•"/>
              <a:defRPr/>
            </a:lvl7pPr>
            <a:lvl8pPr indent="-342900" lvl="7" marL="3657600" algn="l">
              <a:spcBef>
                <a:spcPts val="360"/>
              </a:spcBef>
              <a:spcAft>
                <a:spcPts val="0"/>
              </a:spcAft>
              <a:buClr>
                <a:srgbClr val="7F7F7F"/>
              </a:buClr>
              <a:buSzPts val="1800"/>
              <a:buChar char="o"/>
              <a:defRPr/>
            </a:lvl8pPr>
            <a:lvl9pPr indent="-342900" lvl="8" marL="4114800" algn="l">
              <a:spcBef>
                <a:spcPts val="360"/>
              </a:spcBef>
              <a:spcAft>
                <a:spcPts val="0"/>
              </a:spcAft>
              <a:buClr>
                <a:srgbClr val="7F7F7F"/>
              </a:buClr>
              <a:buSzPts val="1800"/>
              <a:buChar char="•"/>
              <a:defRPr/>
            </a:lvl9pPr>
          </a:lstStyle>
          <a:p/>
        </p:txBody>
      </p:sp>
      <p:sp>
        <p:nvSpPr>
          <p:cNvPr id="86" name="Google Shape;86;p64"/>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4"/>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3" name="Shape 23"/>
        <p:cNvGrpSpPr/>
        <p:nvPr/>
      </p:nvGrpSpPr>
      <p:grpSpPr>
        <a:xfrm>
          <a:off x="0" y="0"/>
          <a:ext cx="0" cy="0"/>
          <a:chOff x="0" y="0"/>
          <a:chExt cx="0" cy="0"/>
        </a:xfrm>
      </p:grpSpPr>
      <p:sp>
        <p:nvSpPr>
          <p:cNvPr id="24" name="Google Shape;24;p5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25" name="Google Shape;25;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30200" lvl="4" marL="2286000" algn="l">
              <a:spcBef>
                <a:spcPts val="320"/>
              </a:spcBef>
              <a:spcAft>
                <a:spcPts val="0"/>
              </a:spcAft>
              <a:buClr>
                <a:srgbClr val="7F7F7F"/>
              </a:buClr>
              <a:buSzPts val="1600"/>
              <a:buChar char="•"/>
              <a:defRPr/>
            </a:lvl5pPr>
            <a:lvl6pPr indent="-330200" lvl="5" marL="2743200" algn="l">
              <a:spcBef>
                <a:spcPts val="320"/>
              </a:spcBef>
              <a:spcAft>
                <a:spcPts val="0"/>
              </a:spcAft>
              <a:buClr>
                <a:srgbClr val="7F7F7F"/>
              </a:buClr>
              <a:buSzPts val="1600"/>
              <a:buChar char="o"/>
              <a:defRPr/>
            </a:lvl6pPr>
            <a:lvl7pPr indent="-330200" lvl="6" marL="3200400" algn="l">
              <a:spcBef>
                <a:spcPts val="320"/>
              </a:spcBef>
              <a:spcAft>
                <a:spcPts val="0"/>
              </a:spcAft>
              <a:buClr>
                <a:srgbClr val="7F7F7F"/>
              </a:buClr>
              <a:buSzPts val="1600"/>
              <a:buChar char="•"/>
              <a:defRPr/>
            </a:lvl7pPr>
            <a:lvl8pPr indent="-330200" lvl="7" marL="3657600" algn="l">
              <a:spcBef>
                <a:spcPts val="320"/>
              </a:spcBef>
              <a:spcAft>
                <a:spcPts val="0"/>
              </a:spcAft>
              <a:buClr>
                <a:srgbClr val="7F7F7F"/>
              </a:buClr>
              <a:buSzPts val="1600"/>
              <a:buChar char="o"/>
              <a:defRPr/>
            </a:lvl8pPr>
            <a:lvl9pPr indent="-330200" lvl="8" marL="4114800" algn="l">
              <a:spcBef>
                <a:spcPts val="320"/>
              </a:spcBef>
              <a:spcAft>
                <a:spcPts val="0"/>
              </a:spcAft>
              <a:buClr>
                <a:srgbClr val="7F7F7F"/>
              </a:buClr>
              <a:buSzPts val="1600"/>
              <a:buFont typeface="Arial"/>
              <a:buChar char="•"/>
              <a:defRPr/>
            </a:lvl9pPr>
          </a:lstStyle>
          <a:p/>
        </p:txBody>
      </p:sp>
      <p:sp>
        <p:nvSpPr>
          <p:cNvPr id="26" name="Google Shape;26;p55"/>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5"/>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9" name="Shape 29"/>
        <p:cNvGrpSpPr/>
        <p:nvPr/>
      </p:nvGrpSpPr>
      <p:grpSpPr>
        <a:xfrm>
          <a:off x="0" y="0"/>
          <a:ext cx="0" cy="0"/>
          <a:chOff x="0" y="0"/>
          <a:chExt cx="0" cy="0"/>
        </a:xfrm>
      </p:grpSpPr>
      <p:sp>
        <p:nvSpPr>
          <p:cNvPr id="30" name="Google Shape;30;p5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31" name="Google Shape;31;p56"/>
          <p:cNvSpPr txBox="1"/>
          <p:nvPr>
            <p:ph idx="1"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7F7F7F"/>
              </a:buClr>
              <a:buSzPts val="2400"/>
              <a:buChar char="•"/>
              <a:defRPr sz="2400"/>
            </a:lvl1pPr>
            <a:lvl2pPr indent="-330200" lvl="1" marL="914400" algn="l">
              <a:spcBef>
                <a:spcPts val="320"/>
              </a:spcBef>
              <a:spcAft>
                <a:spcPts val="0"/>
              </a:spcAft>
              <a:buClr>
                <a:srgbClr val="7F7F7F"/>
              </a:buClr>
              <a:buSzPts val="1600"/>
              <a:buChar char="o"/>
              <a:defRPr sz="1600"/>
            </a:lvl2pPr>
            <a:lvl3pPr indent="-330200" lvl="2" marL="1371600" algn="l">
              <a:spcBef>
                <a:spcPts val="320"/>
              </a:spcBef>
              <a:spcAft>
                <a:spcPts val="0"/>
              </a:spcAft>
              <a:buClr>
                <a:srgbClr val="7F7F7F"/>
              </a:buClr>
              <a:buSzPts val="1600"/>
              <a:buChar char="•"/>
              <a:defRPr sz="1600"/>
            </a:lvl3pPr>
            <a:lvl4pPr indent="-330200" lvl="3" marL="1828800" algn="l">
              <a:spcBef>
                <a:spcPts val="320"/>
              </a:spcBef>
              <a:spcAft>
                <a:spcPts val="0"/>
              </a:spcAft>
              <a:buClr>
                <a:srgbClr val="7F7F7F"/>
              </a:buClr>
              <a:buSzPts val="1600"/>
              <a:buChar char="o"/>
              <a:defRPr sz="1600"/>
            </a:lvl4pPr>
            <a:lvl5pPr indent="-330200" lvl="4" marL="2286000" algn="l">
              <a:spcBef>
                <a:spcPts val="320"/>
              </a:spcBef>
              <a:spcAft>
                <a:spcPts val="0"/>
              </a:spcAft>
              <a:buClr>
                <a:srgbClr val="7F7F7F"/>
              </a:buClr>
              <a:buSzPts val="1600"/>
              <a:buChar char="•"/>
              <a:defRPr sz="1600"/>
            </a:lvl5pPr>
            <a:lvl6pPr indent="-330200" lvl="5" marL="2743200" algn="l">
              <a:spcBef>
                <a:spcPts val="320"/>
              </a:spcBef>
              <a:spcAft>
                <a:spcPts val="0"/>
              </a:spcAft>
              <a:buClr>
                <a:srgbClr val="7F7F7F"/>
              </a:buClr>
              <a:buSzPts val="1600"/>
              <a:buChar char="o"/>
              <a:defRPr sz="1600"/>
            </a:lvl6pPr>
            <a:lvl7pPr indent="-330200" lvl="6" marL="3200400" algn="l">
              <a:spcBef>
                <a:spcPts val="320"/>
              </a:spcBef>
              <a:spcAft>
                <a:spcPts val="0"/>
              </a:spcAft>
              <a:buClr>
                <a:srgbClr val="7F7F7F"/>
              </a:buClr>
              <a:buSzPts val="1600"/>
              <a:buChar char="•"/>
              <a:defRPr sz="1600"/>
            </a:lvl7pPr>
            <a:lvl8pPr indent="-330200" lvl="7" marL="3657600" algn="l">
              <a:spcBef>
                <a:spcPts val="320"/>
              </a:spcBef>
              <a:spcAft>
                <a:spcPts val="0"/>
              </a:spcAft>
              <a:buClr>
                <a:srgbClr val="7F7F7F"/>
              </a:buClr>
              <a:buSzPts val="1600"/>
              <a:buChar char="o"/>
              <a:defRPr sz="1600"/>
            </a:lvl8pPr>
            <a:lvl9pPr indent="-330200" lvl="8" marL="4114800" algn="l">
              <a:spcBef>
                <a:spcPts val="320"/>
              </a:spcBef>
              <a:spcAft>
                <a:spcPts val="0"/>
              </a:spcAft>
              <a:buClr>
                <a:srgbClr val="7F7F7F"/>
              </a:buClr>
              <a:buSzPts val="1600"/>
              <a:buChar char="•"/>
              <a:defRPr sz="1600"/>
            </a:lvl9pPr>
          </a:lstStyle>
          <a:p/>
        </p:txBody>
      </p:sp>
      <p:sp>
        <p:nvSpPr>
          <p:cNvPr id="32" name="Google Shape;32;p56"/>
          <p:cNvSpPr txBox="1"/>
          <p:nvPr>
            <p:ph idx="2" type="body"/>
          </p:nvPr>
        </p:nvSpPr>
        <p:spPr>
          <a:xfrm>
            <a:off x="365760" y="1600200"/>
            <a:ext cx="4041648" cy="45262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rgbClr val="7F7F7F"/>
              </a:buClr>
              <a:buSzPts val="1800"/>
              <a:buChar char="o"/>
              <a:defRPr/>
            </a:lvl6pPr>
            <a:lvl7pPr indent="-342900" lvl="6" marL="3200400" algn="l">
              <a:spcBef>
                <a:spcPts val="360"/>
              </a:spcBef>
              <a:spcAft>
                <a:spcPts val="0"/>
              </a:spcAft>
              <a:buClr>
                <a:srgbClr val="7F7F7F"/>
              </a:buClr>
              <a:buSzPts val="1800"/>
              <a:buChar char="•"/>
              <a:defRPr/>
            </a:lvl7pPr>
            <a:lvl8pPr indent="-342900" lvl="7" marL="3657600" algn="l">
              <a:spcBef>
                <a:spcPts val="360"/>
              </a:spcBef>
              <a:spcAft>
                <a:spcPts val="0"/>
              </a:spcAft>
              <a:buClr>
                <a:srgbClr val="7F7F7F"/>
              </a:buClr>
              <a:buSzPts val="1800"/>
              <a:buChar char="o"/>
              <a:defRPr/>
            </a:lvl8pPr>
            <a:lvl9pPr indent="-342900" lvl="8" marL="4114800" algn="l">
              <a:spcBef>
                <a:spcPts val="360"/>
              </a:spcBef>
              <a:spcAft>
                <a:spcPts val="0"/>
              </a:spcAft>
              <a:buClr>
                <a:srgbClr val="7F7F7F"/>
              </a:buClr>
              <a:buSzPts val="1800"/>
              <a:buChar char="•"/>
              <a:defRPr/>
            </a:lvl9pPr>
          </a:lstStyle>
          <a:p/>
        </p:txBody>
      </p:sp>
      <p:sp>
        <p:nvSpPr>
          <p:cNvPr id="33" name="Google Shape;33;p56"/>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6"/>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6"/>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6" name="Shape 36"/>
        <p:cNvGrpSpPr/>
        <p:nvPr/>
      </p:nvGrpSpPr>
      <p:grpSpPr>
        <a:xfrm>
          <a:off x="0" y="0"/>
          <a:ext cx="0" cy="0"/>
          <a:chOff x="0" y="0"/>
          <a:chExt cx="0" cy="0"/>
        </a:xfrm>
      </p:grpSpPr>
      <p:sp>
        <p:nvSpPr>
          <p:cNvPr id="37" name="Google Shape;37;p57"/>
          <p:cNvSpPr/>
          <p:nvPr/>
        </p:nvSpPr>
        <p:spPr>
          <a:xfrm>
            <a:off x="4495800" y="3924300"/>
            <a:ext cx="84138" cy="84138"/>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57"/>
          <p:cNvSpPr/>
          <p:nvPr/>
        </p:nvSpPr>
        <p:spPr>
          <a:xfrm>
            <a:off x="4695825" y="3924300"/>
            <a:ext cx="84138" cy="84138"/>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 name="Google Shape;39;p57"/>
          <p:cNvSpPr/>
          <p:nvPr/>
        </p:nvSpPr>
        <p:spPr>
          <a:xfrm>
            <a:off x="4297363" y="3924300"/>
            <a:ext cx="84137" cy="84138"/>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 name="Google Shape;40;p57"/>
          <p:cNvSpPr txBox="1"/>
          <p:nvPr>
            <p:ph type="title"/>
          </p:nvPr>
        </p:nvSpPr>
        <p:spPr>
          <a:xfrm>
            <a:off x="722313" y="1371600"/>
            <a:ext cx="7772400" cy="2505075"/>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4800"/>
              <a:buFont typeface="Palatino Linotype"/>
              <a:buNone/>
              <a:defRPr sz="4800">
                <a:solidFill>
                  <a:schemeClr val="dk2"/>
                </a:solidFill>
                <a:latin typeface="Palatino Linotype"/>
                <a:ea typeface="Palatino Linotype"/>
                <a:cs typeface="Palatino Linotype"/>
                <a:sym typeface="Palatino Linotyp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41" name="Google Shape;41;p57"/>
          <p:cNvSpPr txBox="1"/>
          <p:nvPr>
            <p:ph idx="1" type="body"/>
          </p:nvPr>
        </p:nvSpPr>
        <p:spPr>
          <a:xfrm>
            <a:off x="722313" y="4068763"/>
            <a:ext cx="7772400" cy="1131887"/>
          </a:xfrm>
          <a:prstGeom prst="rect">
            <a:avLst/>
          </a:prstGeom>
          <a:noFill/>
          <a:ln>
            <a:noFill/>
          </a:ln>
        </p:spPr>
        <p:txBody>
          <a:bodyPr anchorCtr="0" anchor="t" bIns="45700" lIns="91425" spcFirstLastPara="1" rIns="91425" wrap="square" tIns="45700">
            <a:noAutofit/>
          </a:bodyPr>
          <a:lstStyle>
            <a:lvl1pPr indent="-228600" lvl="0" marL="457200" algn="ctr">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2" name="Google Shape;42;p57"/>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7"/>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7"/>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5" name="Shape 45"/>
        <p:cNvGrpSpPr/>
        <p:nvPr/>
      </p:nvGrpSpPr>
      <p:grpSpPr>
        <a:xfrm>
          <a:off x="0" y="0"/>
          <a:ext cx="0" cy="0"/>
          <a:chOff x="0" y="0"/>
          <a:chExt cx="0" cy="0"/>
        </a:xfrm>
      </p:grpSpPr>
      <p:sp>
        <p:nvSpPr>
          <p:cNvPr id="46" name="Google Shape;46;p58"/>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107407"/>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47" name="Google Shape;47;p58"/>
          <p:cNvSpPr txBox="1"/>
          <p:nvPr>
            <p:ph idx="1" type="body"/>
          </p:nvPr>
        </p:nvSpPr>
        <p:spPr>
          <a:xfrm>
            <a:off x="457200" y="1600200"/>
            <a:ext cx="4040188" cy="609600"/>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Clr>
                <a:srgbClr val="7F7F7F"/>
              </a:buClr>
              <a:buSzPts val="2400"/>
              <a:buNone/>
              <a:defRPr b="0" sz="2400"/>
            </a:lvl1pPr>
            <a:lvl2pPr indent="-228600" lvl="1" marL="914400" algn="l">
              <a:spcBef>
                <a:spcPts val="400"/>
              </a:spcBef>
              <a:spcAft>
                <a:spcPts val="0"/>
              </a:spcAft>
              <a:buClr>
                <a:srgbClr val="7F7F7F"/>
              </a:buClr>
              <a:buSzPts val="2000"/>
              <a:buNone/>
              <a:defRPr b="1" sz="2000"/>
            </a:lvl2pPr>
            <a:lvl3pPr indent="-228600" lvl="2" marL="1371600" algn="l">
              <a:spcBef>
                <a:spcPts val="360"/>
              </a:spcBef>
              <a:spcAft>
                <a:spcPts val="0"/>
              </a:spcAft>
              <a:buClr>
                <a:srgbClr val="7F7F7F"/>
              </a:buClr>
              <a:buSzPts val="1800"/>
              <a:buNone/>
              <a:defRPr b="1" sz="1800"/>
            </a:lvl3pPr>
            <a:lvl4pPr indent="-228600" lvl="3" marL="1828800" algn="l">
              <a:spcBef>
                <a:spcPts val="320"/>
              </a:spcBef>
              <a:spcAft>
                <a:spcPts val="0"/>
              </a:spcAft>
              <a:buClr>
                <a:srgbClr val="7F7F7F"/>
              </a:buClr>
              <a:buSzPts val="1600"/>
              <a:buNone/>
              <a:defRPr b="1" sz="1600"/>
            </a:lvl4pPr>
            <a:lvl5pPr indent="-228600" lvl="4" marL="2286000" algn="l">
              <a:spcBef>
                <a:spcPts val="320"/>
              </a:spcBef>
              <a:spcAft>
                <a:spcPts val="0"/>
              </a:spcAft>
              <a:buClr>
                <a:srgbClr val="7F7F7F"/>
              </a:buClr>
              <a:buSzPts val="1600"/>
              <a:buNone/>
              <a:defRPr b="1" sz="1600"/>
            </a:lvl5pPr>
            <a:lvl6pPr indent="-228600" lvl="5" marL="2743200" algn="l">
              <a:spcBef>
                <a:spcPts val="320"/>
              </a:spcBef>
              <a:spcAft>
                <a:spcPts val="0"/>
              </a:spcAft>
              <a:buClr>
                <a:srgbClr val="7F7F7F"/>
              </a:buClr>
              <a:buSzPts val="1600"/>
              <a:buNone/>
              <a:defRPr b="1" sz="1600"/>
            </a:lvl6pPr>
            <a:lvl7pPr indent="-228600" lvl="6" marL="3200400" algn="l">
              <a:spcBef>
                <a:spcPts val="320"/>
              </a:spcBef>
              <a:spcAft>
                <a:spcPts val="0"/>
              </a:spcAft>
              <a:buClr>
                <a:srgbClr val="7F7F7F"/>
              </a:buClr>
              <a:buSzPts val="1600"/>
              <a:buNone/>
              <a:defRPr b="1" sz="1600"/>
            </a:lvl7pPr>
            <a:lvl8pPr indent="-228600" lvl="7" marL="3657600" algn="l">
              <a:spcBef>
                <a:spcPts val="320"/>
              </a:spcBef>
              <a:spcAft>
                <a:spcPts val="0"/>
              </a:spcAft>
              <a:buClr>
                <a:srgbClr val="7F7F7F"/>
              </a:buClr>
              <a:buSzPts val="1600"/>
              <a:buNone/>
              <a:defRPr b="1" sz="1600"/>
            </a:lvl8pPr>
            <a:lvl9pPr indent="-228600" lvl="8" marL="4114800" algn="l">
              <a:spcBef>
                <a:spcPts val="320"/>
              </a:spcBef>
              <a:spcAft>
                <a:spcPts val="0"/>
              </a:spcAft>
              <a:buClr>
                <a:srgbClr val="7F7F7F"/>
              </a:buClr>
              <a:buSzPts val="1600"/>
              <a:buNone/>
              <a:defRPr b="1" sz="1600"/>
            </a:lvl9pPr>
          </a:lstStyle>
          <a:p/>
        </p:txBody>
      </p:sp>
      <p:sp>
        <p:nvSpPr>
          <p:cNvPr id="48" name="Google Shape;48;p58"/>
          <p:cNvSpPr txBox="1"/>
          <p:nvPr>
            <p:ph idx="2" type="body"/>
          </p:nvPr>
        </p:nvSpPr>
        <p:spPr>
          <a:xfrm>
            <a:off x="4648200" y="1600200"/>
            <a:ext cx="4041775" cy="609600"/>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Clr>
                <a:srgbClr val="7F7F7F"/>
              </a:buClr>
              <a:buSzPts val="2400"/>
              <a:buNone/>
              <a:defRPr b="0" sz="2400"/>
            </a:lvl1pPr>
            <a:lvl2pPr indent="-228600" lvl="1" marL="914400" algn="l">
              <a:spcBef>
                <a:spcPts val="400"/>
              </a:spcBef>
              <a:spcAft>
                <a:spcPts val="0"/>
              </a:spcAft>
              <a:buClr>
                <a:srgbClr val="7F7F7F"/>
              </a:buClr>
              <a:buSzPts val="2000"/>
              <a:buNone/>
              <a:defRPr b="1" sz="2000"/>
            </a:lvl2pPr>
            <a:lvl3pPr indent="-228600" lvl="2" marL="1371600" algn="l">
              <a:spcBef>
                <a:spcPts val="360"/>
              </a:spcBef>
              <a:spcAft>
                <a:spcPts val="0"/>
              </a:spcAft>
              <a:buClr>
                <a:srgbClr val="7F7F7F"/>
              </a:buClr>
              <a:buSzPts val="1800"/>
              <a:buNone/>
              <a:defRPr b="1" sz="1800"/>
            </a:lvl3pPr>
            <a:lvl4pPr indent="-228600" lvl="3" marL="1828800" algn="l">
              <a:spcBef>
                <a:spcPts val="320"/>
              </a:spcBef>
              <a:spcAft>
                <a:spcPts val="0"/>
              </a:spcAft>
              <a:buClr>
                <a:srgbClr val="7F7F7F"/>
              </a:buClr>
              <a:buSzPts val="1600"/>
              <a:buNone/>
              <a:defRPr b="1" sz="1600"/>
            </a:lvl4pPr>
            <a:lvl5pPr indent="-228600" lvl="4" marL="2286000" algn="l">
              <a:spcBef>
                <a:spcPts val="320"/>
              </a:spcBef>
              <a:spcAft>
                <a:spcPts val="0"/>
              </a:spcAft>
              <a:buClr>
                <a:srgbClr val="7F7F7F"/>
              </a:buClr>
              <a:buSzPts val="1600"/>
              <a:buNone/>
              <a:defRPr b="1" sz="1600"/>
            </a:lvl5pPr>
            <a:lvl6pPr indent="-228600" lvl="5" marL="2743200" algn="l">
              <a:spcBef>
                <a:spcPts val="320"/>
              </a:spcBef>
              <a:spcAft>
                <a:spcPts val="0"/>
              </a:spcAft>
              <a:buClr>
                <a:srgbClr val="7F7F7F"/>
              </a:buClr>
              <a:buSzPts val="1600"/>
              <a:buNone/>
              <a:defRPr b="1" sz="1600"/>
            </a:lvl6pPr>
            <a:lvl7pPr indent="-228600" lvl="6" marL="3200400" algn="l">
              <a:spcBef>
                <a:spcPts val="320"/>
              </a:spcBef>
              <a:spcAft>
                <a:spcPts val="0"/>
              </a:spcAft>
              <a:buClr>
                <a:srgbClr val="7F7F7F"/>
              </a:buClr>
              <a:buSzPts val="1600"/>
              <a:buNone/>
              <a:defRPr b="1" sz="1600"/>
            </a:lvl7pPr>
            <a:lvl8pPr indent="-228600" lvl="7" marL="3657600" algn="l">
              <a:spcBef>
                <a:spcPts val="320"/>
              </a:spcBef>
              <a:spcAft>
                <a:spcPts val="0"/>
              </a:spcAft>
              <a:buClr>
                <a:srgbClr val="7F7F7F"/>
              </a:buClr>
              <a:buSzPts val="1600"/>
              <a:buNone/>
              <a:defRPr b="1" sz="1600"/>
            </a:lvl8pPr>
            <a:lvl9pPr indent="-228600" lvl="8" marL="4114800" algn="l">
              <a:spcBef>
                <a:spcPts val="320"/>
              </a:spcBef>
              <a:spcAft>
                <a:spcPts val="0"/>
              </a:spcAft>
              <a:buClr>
                <a:srgbClr val="7F7F7F"/>
              </a:buClr>
              <a:buSzPts val="1600"/>
              <a:buNone/>
              <a:defRPr b="1" sz="1600"/>
            </a:lvl9pPr>
          </a:lstStyle>
          <a:p/>
        </p:txBody>
      </p:sp>
      <p:sp>
        <p:nvSpPr>
          <p:cNvPr id="49" name="Google Shape;49;p58"/>
          <p:cNvSpPr txBox="1"/>
          <p:nvPr>
            <p:ph idx="3" type="body"/>
          </p:nvPr>
        </p:nvSpPr>
        <p:spPr>
          <a:xfrm>
            <a:off x="457200" y="2212848"/>
            <a:ext cx="4041648" cy="391363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rgbClr val="7F7F7F"/>
              </a:buClr>
              <a:buSzPts val="1800"/>
              <a:buChar char="o"/>
              <a:defRPr/>
            </a:lvl6pPr>
            <a:lvl7pPr indent="-342900" lvl="6" marL="3200400" algn="l">
              <a:spcBef>
                <a:spcPts val="360"/>
              </a:spcBef>
              <a:spcAft>
                <a:spcPts val="0"/>
              </a:spcAft>
              <a:buClr>
                <a:srgbClr val="7F7F7F"/>
              </a:buClr>
              <a:buSzPts val="1800"/>
              <a:buChar char="•"/>
              <a:defRPr/>
            </a:lvl7pPr>
            <a:lvl8pPr indent="-342900" lvl="7" marL="3657600" algn="l">
              <a:spcBef>
                <a:spcPts val="360"/>
              </a:spcBef>
              <a:spcAft>
                <a:spcPts val="0"/>
              </a:spcAft>
              <a:buClr>
                <a:srgbClr val="7F7F7F"/>
              </a:buClr>
              <a:buSzPts val="1800"/>
              <a:buChar char="o"/>
              <a:defRPr/>
            </a:lvl8pPr>
            <a:lvl9pPr indent="-342900" lvl="8" marL="4114800" algn="l">
              <a:spcBef>
                <a:spcPts val="360"/>
              </a:spcBef>
              <a:spcAft>
                <a:spcPts val="0"/>
              </a:spcAft>
              <a:buClr>
                <a:srgbClr val="7F7F7F"/>
              </a:buClr>
              <a:buSzPts val="1800"/>
              <a:buChar char="•"/>
              <a:defRPr/>
            </a:lvl9pPr>
          </a:lstStyle>
          <a:p/>
        </p:txBody>
      </p:sp>
      <p:sp>
        <p:nvSpPr>
          <p:cNvPr id="50" name="Google Shape;50;p58"/>
          <p:cNvSpPr txBox="1"/>
          <p:nvPr>
            <p:ph idx="4" type="body"/>
          </p:nvPr>
        </p:nvSpPr>
        <p:spPr>
          <a:xfrm>
            <a:off x="4672584" y="2212848"/>
            <a:ext cx="4041648" cy="391318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rgbClr val="7F7F7F"/>
              </a:buClr>
              <a:buSzPts val="1800"/>
              <a:buChar char="o"/>
              <a:defRPr/>
            </a:lvl6pPr>
            <a:lvl7pPr indent="-342900" lvl="6" marL="3200400" algn="l">
              <a:spcBef>
                <a:spcPts val="360"/>
              </a:spcBef>
              <a:spcAft>
                <a:spcPts val="0"/>
              </a:spcAft>
              <a:buClr>
                <a:srgbClr val="7F7F7F"/>
              </a:buClr>
              <a:buSzPts val="1800"/>
              <a:buChar char="•"/>
              <a:defRPr/>
            </a:lvl7pPr>
            <a:lvl8pPr indent="-342900" lvl="7" marL="3657600" algn="l">
              <a:spcBef>
                <a:spcPts val="360"/>
              </a:spcBef>
              <a:spcAft>
                <a:spcPts val="0"/>
              </a:spcAft>
              <a:buClr>
                <a:srgbClr val="7F7F7F"/>
              </a:buClr>
              <a:buSzPts val="1800"/>
              <a:buChar char="o"/>
              <a:defRPr/>
            </a:lvl8pPr>
            <a:lvl9pPr indent="-342900" lvl="8" marL="4114800" algn="l">
              <a:spcBef>
                <a:spcPts val="360"/>
              </a:spcBef>
              <a:spcAft>
                <a:spcPts val="0"/>
              </a:spcAft>
              <a:buClr>
                <a:srgbClr val="7F7F7F"/>
              </a:buClr>
              <a:buSzPts val="1800"/>
              <a:buChar char="•"/>
              <a:defRPr/>
            </a:lvl9pPr>
          </a:lstStyle>
          <a:p/>
        </p:txBody>
      </p:sp>
      <p:sp>
        <p:nvSpPr>
          <p:cNvPr id="51" name="Google Shape;51;p58"/>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8"/>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8"/>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4" name="Shape 54"/>
        <p:cNvGrpSpPr/>
        <p:nvPr/>
      </p:nvGrpSpPr>
      <p:grpSpPr>
        <a:xfrm>
          <a:off x="0" y="0"/>
          <a:ext cx="0" cy="0"/>
          <a:chOff x="0" y="0"/>
          <a:chExt cx="0" cy="0"/>
        </a:xfrm>
      </p:grpSpPr>
      <p:sp>
        <p:nvSpPr>
          <p:cNvPr id="55" name="Google Shape;55;p59"/>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56" name="Google Shape;56;p59"/>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9"/>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9"/>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9" name="Shape 59"/>
        <p:cNvGrpSpPr/>
        <p:nvPr/>
      </p:nvGrpSpPr>
      <p:grpSpPr>
        <a:xfrm>
          <a:off x="0" y="0"/>
          <a:ext cx="0" cy="0"/>
          <a:chOff x="0" y="0"/>
          <a:chExt cx="0" cy="0"/>
        </a:xfrm>
      </p:grpSpPr>
      <p:sp>
        <p:nvSpPr>
          <p:cNvPr id="60" name="Google Shape;60;p60"/>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0"/>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0"/>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3" name="Shape 63"/>
        <p:cNvGrpSpPr/>
        <p:nvPr/>
      </p:nvGrpSpPr>
      <p:grpSpPr>
        <a:xfrm>
          <a:off x="0" y="0"/>
          <a:ext cx="0" cy="0"/>
          <a:chOff x="0" y="0"/>
          <a:chExt cx="0" cy="0"/>
        </a:xfrm>
      </p:grpSpPr>
      <p:sp>
        <p:nvSpPr>
          <p:cNvPr id="64" name="Google Shape;64;p61"/>
          <p:cNvSpPr txBox="1"/>
          <p:nvPr>
            <p:ph type="title"/>
          </p:nvPr>
        </p:nvSpPr>
        <p:spPr>
          <a:xfrm>
            <a:off x="5907087" y="266700"/>
            <a:ext cx="3008313" cy="20955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b="0" sz="280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65" name="Google Shape;65;p61"/>
          <p:cNvSpPr txBox="1"/>
          <p:nvPr>
            <p:ph idx="1" type="body"/>
          </p:nvPr>
        </p:nvSpPr>
        <p:spPr>
          <a:xfrm>
            <a:off x="719137" y="273050"/>
            <a:ext cx="4995863"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rgbClr val="7F7F7F"/>
              </a:buClr>
              <a:buSzPts val="3200"/>
              <a:buChar char="•"/>
              <a:defRPr sz="3200"/>
            </a:lvl1pPr>
            <a:lvl2pPr indent="-406400" lvl="1" marL="914400" algn="l">
              <a:spcBef>
                <a:spcPts val="560"/>
              </a:spcBef>
              <a:spcAft>
                <a:spcPts val="0"/>
              </a:spcAft>
              <a:buClr>
                <a:srgbClr val="7F7F7F"/>
              </a:buClr>
              <a:buSzPts val="2800"/>
              <a:buChar char="o"/>
              <a:defRPr sz="2800"/>
            </a:lvl2pPr>
            <a:lvl3pPr indent="-381000" lvl="2" marL="1371600" algn="l">
              <a:spcBef>
                <a:spcPts val="480"/>
              </a:spcBef>
              <a:spcAft>
                <a:spcPts val="0"/>
              </a:spcAft>
              <a:buClr>
                <a:srgbClr val="7F7F7F"/>
              </a:buClr>
              <a:buSzPts val="2400"/>
              <a:buChar char="•"/>
              <a:defRPr sz="2400"/>
            </a:lvl3pPr>
            <a:lvl4pPr indent="-355600" lvl="3" marL="1828800" algn="l">
              <a:spcBef>
                <a:spcPts val="400"/>
              </a:spcBef>
              <a:spcAft>
                <a:spcPts val="0"/>
              </a:spcAft>
              <a:buClr>
                <a:srgbClr val="7F7F7F"/>
              </a:buClr>
              <a:buSzPts val="2000"/>
              <a:buChar char="o"/>
              <a:defRPr sz="2000"/>
            </a:lvl4pPr>
            <a:lvl5pPr indent="-355600" lvl="4" marL="2286000" algn="l">
              <a:spcBef>
                <a:spcPts val="400"/>
              </a:spcBef>
              <a:spcAft>
                <a:spcPts val="0"/>
              </a:spcAft>
              <a:buClr>
                <a:srgbClr val="7F7F7F"/>
              </a:buClr>
              <a:buSzPts val="2000"/>
              <a:buChar char="•"/>
              <a:defRPr sz="2000"/>
            </a:lvl5pPr>
            <a:lvl6pPr indent="-355600" lvl="5" marL="2743200" algn="l">
              <a:spcBef>
                <a:spcPts val="400"/>
              </a:spcBef>
              <a:spcAft>
                <a:spcPts val="0"/>
              </a:spcAft>
              <a:buClr>
                <a:srgbClr val="7F7F7F"/>
              </a:buClr>
              <a:buSzPts val="2000"/>
              <a:buChar char="o"/>
              <a:defRPr sz="2000"/>
            </a:lvl6pPr>
            <a:lvl7pPr indent="-355600" lvl="6" marL="3200400" algn="l">
              <a:spcBef>
                <a:spcPts val="400"/>
              </a:spcBef>
              <a:spcAft>
                <a:spcPts val="0"/>
              </a:spcAft>
              <a:buClr>
                <a:srgbClr val="7F7F7F"/>
              </a:buClr>
              <a:buSzPts val="2000"/>
              <a:buChar char="•"/>
              <a:defRPr sz="2000"/>
            </a:lvl7pPr>
            <a:lvl8pPr indent="-355600" lvl="7" marL="3657600" algn="l">
              <a:spcBef>
                <a:spcPts val="400"/>
              </a:spcBef>
              <a:spcAft>
                <a:spcPts val="0"/>
              </a:spcAft>
              <a:buClr>
                <a:srgbClr val="7F7F7F"/>
              </a:buClr>
              <a:buSzPts val="2000"/>
              <a:buChar char="o"/>
              <a:defRPr sz="2000"/>
            </a:lvl8pPr>
            <a:lvl9pPr indent="-355600" lvl="8" marL="4114800" algn="l">
              <a:spcBef>
                <a:spcPts val="400"/>
              </a:spcBef>
              <a:spcAft>
                <a:spcPts val="0"/>
              </a:spcAft>
              <a:buClr>
                <a:srgbClr val="7F7F7F"/>
              </a:buClr>
              <a:buSzPts val="2000"/>
              <a:buChar char="•"/>
              <a:defRPr sz="2000"/>
            </a:lvl9pPr>
          </a:lstStyle>
          <a:p/>
        </p:txBody>
      </p:sp>
      <p:sp>
        <p:nvSpPr>
          <p:cNvPr id="66" name="Google Shape;66;p61"/>
          <p:cNvSpPr txBox="1"/>
          <p:nvPr>
            <p:ph idx="2" type="body"/>
          </p:nvPr>
        </p:nvSpPr>
        <p:spPr>
          <a:xfrm>
            <a:off x="5907087" y="2438400"/>
            <a:ext cx="3008313" cy="3687763"/>
          </a:xfrm>
          <a:prstGeom prst="rect">
            <a:avLst/>
          </a:prstGeom>
          <a:noFill/>
          <a:ln>
            <a:noFill/>
          </a:ln>
        </p:spPr>
        <p:txBody>
          <a:bodyPr anchorCtr="0" anchor="t" bIns="45700" lIns="91425" spcFirstLastPara="1" rIns="91425" wrap="square" tIns="45700">
            <a:normAutofit/>
          </a:bodyPr>
          <a:lstStyle>
            <a:lvl1pPr indent="-228600" lvl="0" marL="457200" algn="ctr">
              <a:lnSpc>
                <a:spcPct val="125000"/>
              </a:lnSpc>
              <a:spcBef>
                <a:spcPts val="320"/>
              </a:spcBef>
              <a:spcAft>
                <a:spcPts val="0"/>
              </a:spcAft>
              <a:buClr>
                <a:srgbClr val="7F7F7F"/>
              </a:buClr>
              <a:buSzPts val="1600"/>
              <a:buNone/>
              <a:defRPr sz="1600"/>
            </a:lvl1pPr>
            <a:lvl2pPr indent="-228600" lvl="1" marL="914400" algn="l">
              <a:spcBef>
                <a:spcPts val="240"/>
              </a:spcBef>
              <a:spcAft>
                <a:spcPts val="0"/>
              </a:spcAft>
              <a:buClr>
                <a:srgbClr val="7F7F7F"/>
              </a:buClr>
              <a:buSzPts val="1200"/>
              <a:buNone/>
              <a:defRPr sz="1200"/>
            </a:lvl2pPr>
            <a:lvl3pPr indent="-228600" lvl="2" marL="1371600" algn="l">
              <a:spcBef>
                <a:spcPts val="200"/>
              </a:spcBef>
              <a:spcAft>
                <a:spcPts val="0"/>
              </a:spcAft>
              <a:buClr>
                <a:srgbClr val="7F7F7F"/>
              </a:buClr>
              <a:buSzPts val="1000"/>
              <a:buNone/>
              <a:defRPr sz="1000"/>
            </a:lvl3pPr>
            <a:lvl4pPr indent="-228600" lvl="3" marL="1828800" algn="l">
              <a:spcBef>
                <a:spcPts val="180"/>
              </a:spcBef>
              <a:spcAft>
                <a:spcPts val="0"/>
              </a:spcAft>
              <a:buClr>
                <a:srgbClr val="7F7F7F"/>
              </a:buClr>
              <a:buSzPts val="900"/>
              <a:buNone/>
              <a:defRPr sz="900"/>
            </a:lvl4pPr>
            <a:lvl5pPr indent="-228600" lvl="4" marL="2286000" algn="l">
              <a:spcBef>
                <a:spcPts val="180"/>
              </a:spcBef>
              <a:spcAft>
                <a:spcPts val="0"/>
              </a:spcAft>
              <a:buClr>
                <a:srgbClr val="7F7F7F"/>
              </a:buClr>
              <a:buSzPts val="900"/>
              <a:buNone/>
              <a:defRPr sz="900"/>
            </a:lvl5pPr>
            <a:lvl6pPr indent="-228600" lvl="5" marL="2743200" algn="l">
              <a:spcBef>
                <a:spcPts val="180"/>
              </a:spcBef>
              <a:spcAft>
                <a:spcPts val="0"/>
              </a:spcAft>
              <a:buClr>
                <a:srgbClr val="7F7F7F"/>
              </a:buClr>
              <a:buSzPts val="900"/>
              <a:buNone/>
              <a:defRPr sz="900"/>
            </a:lvl6pPr>
            <a:lvl7pPr indent="-228600" lvl="6" marL="3200400" algn="l">
              <a:spcBef>
                <a:spcPts val="180"/>
              </a:spcBef>
              <a:spcAft>
                <a:spcPts val="0"/>
              </a:spcAft>
              <a:buClr>
                <a:srgbClr val="7F7F7F"/>
              </a:buClr>
              <a:buSzPts val="900"/>
              <a:buNone/>
              <a:defRPr sz="900"/>
            </a:lvl7pPr>
            <a:lvl8pPr indent="-228600" lvl="7" marL="3657600" algn="l">
              <a:spcBef>
                <a:spcPts val="180"/>
              </a:spcBef>
              <a:spcAft>
                <a:spcPts val="0"/>
              </a:spcAft>
              <a:buClr>
                <a:srgbClr val="7F7F7F"/>
              </a:buClr>
              <a:buSzPts val="900"/>
              <a:buNone/>
              <a:defRPr sz="900"/>
            </a:lvl8pPr>
            <a:lvl9pPr indent="-228600" lvl="8" marL="4114800" algn="l">
              <a:spcBef>
                <a:spcPts val="180"/>
              </a:spcBef>
              <a:spcAft>
                <a:spcPts val="0"/>
              </a:spcAft>
              <a:buClr>
                <a:srgbClr val="7F7F7F"/>
              </a:buClr>
              <a:buSzPts val="900"/>
              <a:buNone/>
              <a:defRPr sz="900"/>
            </a:lvl9pPr>
          </a:lstStyle>
          <a:p/>
        </p:txBody>
      </p:sp>
      <p:sp>
        <p:nvSpPr>
          <p:cNvPr id="67" name="Google Shape;67;p61"/>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1"/>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0" name="Shape 70"/>
        <p:cNvGrpSpPr/>
        <p:nvPr/>
      </p:nvGrpSpPr>
      <p:grpSpPr>
        <a:xfrm>
          <a:off x="0" y="0"/>
          <a:ext cx="0" cy="0"/>
          <a:chOff x="0" y="0"/>
          <a:chExt cx="0" cy="0"/>
        </a:xfrm>
      </p:grpSpPr>
      <p:sp>
        <p:nvSpPr>
          <p:cNvPr id="71" name="Google Shape;71;p62"/>
          <p:cNvSpPr txBox="1"/>
          <p:nvPr>
            <p:ph type="title"/>
          </p:nvPr>
        </p:nvSpPr>
        <p:spPr>
          <a:xfrm>
            <a:off x="1679576" y="228600"/>
            <a:ext cx="5711824" cy="8953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b="0" sz="280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72" name="Google Shape;72;p62"/>
          <p:cNvSpPr/>
          <p:nvPr>
            <p:ph idx="2" type="pic"/>
          </p:nvPr>
        </p:nvSpPr>
        <p:spPr>
          <a:xfrm>
            <a:off x="1508126" y="1143000"/>
            <a:ext cx="6054724" cy="4541044"/>
          </a:xfrm>
          <a:prstGeom prst="rect">
            <a:avLst/>
          </a:prstGeom>
          <a:noFill/>
          <a:ln cap="flat" cmpd="sng" w="76200">
            <a:solidFill>
              <a:schemeClr val="lt1"/>
            </a:solidFill>
            <a:prstDash val="solid"/>
            <a:round/>
            <a:headEnd len="sm" w="sm" type="none"/>
            <a:tailEnd len="sm" w="sm" type="none"/>
          </a:ln>
          <a:effectLst>
            <a:outerShdw blurRad="88900" rotWithShape="0" algn="ctr" dir="5400000" dist="50800">
              <a:srgbClr val="000000">
                <a:alpha val="24705"/>
              </a:srgbClr>
            </a:outerShdw>
          </a:effectLst>
        </p:spPr>
      </p:sp>
      <p:sp>
        <p:nvSpPr>
          <p:cNvPr id="73" name="Google Shape;73;p62"/>
          <p:cNvSpPr txBox="1"/>
          <p:nvPr>
            <p:ph idx="1" type="body"/>
          </p:nvPr>
        </p:nvSpPr>
        <p:spPr>
          <a:xfrm>
            <a:off x="1679576" y="5810250"/>
            <a:ext cx="5711824" cy="533400"/>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Clr>
                <a:srgbClr val="7F7F7F"/>
              </a:buClr>
              <a:buSzPts val="1600"/>
              <a:buNone/>
              <a:defRPr sz="1600"/>
            </a:lvl1pPr>
            <a:lvl2pPr indent="-228600" lvl="1" marL="914400" algn="l">
              <a:spcBef>
                <a:spcPts val="240"/>
              </a:spcBef>
              <a:spcAft>
                <a:spcPts val="0"/>
              </a:spcAft>
              <a:buClr>
                <a:srgbClr val="7F7F7F"/>
              </a:buClr>
              <a:buSzPts val="1200"/>
              <a:buNone/>
              <a:defRPr sz="1200"/>
            </a:lvl2pPr>
            <a:lvl3pPr indent="-228600" lvl="2" marL="1371600" algn="l">
              <a:spcBef>
                <a:spcPts val="200"/>
              </a:spcBef>
              <a:spcAft>
                <a:spcPts val="0"/>
              </a:spcAft>
              <a:buClr>
                <a:srgbClr val="7F7F7F"/>
              </a:buClr>
              <a:buSzPts val="1000"/>
              <a:buNone/>
              <a:defRPr sz="1000"/>
            </a:lvl3pPr>
            <a:lvl4pPr indent="-228600" lvl="3" marL="1828800" algn="l">
              <a:spcBef>
                <a:spcPts val="180"/>
              </a:spcBef>
              <a:spcAft>
                <a:spcPts val="0"/>
              </a:spcAft>
              <a:buClr>
                <a:srgbClr val="7F7F7F"/>
              </a:buClr>
              <a:buSzPts val="900"/>
              <a:buNone/>
              <a:defRPr sz="900"/>
            </a:lvl4pPr>
            <a:lvl5pPr indent="-228600" lvl="4" marL="2286000" algn="l">
              <a:spcBef>
                <a:spcPts val="180"/>
              </a:spcBef>
              <a:spcAft>
                <a:spcPts val="0"/>
              </a:spcAft>
              <a:buClr>
                <a:srgbClr val="7F7F7F"/>
              </a:buClr>
              <a:buSzPts val="900"/>
              <a:buNone/>
              <a:defRPr sz="900"/>
            </a:lvl5pPr>
            <a:lvl6pPr indent="-228600" lvl="5" marL="2743200" algn="l">
              <a:spcBef>
                <a:spcPts val="180"/>
              </a:spcBef>
              <a:spcAft>
                <a:spcPts val="0"/>
              </a:spcAft>
              <a:buClr>
                <a:srgbClr val="7F7F7F"/>
              </a:buClr>
              <a:buSzPts val="900"/>
              <a:buNone/>
              <a:defRPr sz="900"/>
            </a:lvl6pPr>
            <a:lvl7pPr indent="-228600" lvl="6" marL="3200400" algn="l">
              <a:spcBef>
                <a:spcPts val="180"/>
              </a:spcBef>
              <a:spcAft>
                <a:spcPts val="0"/>
              </a:spcAft>
              <a:buClr>
                <a:srgbClr val="7F7F7F"/>
              </a:buClr>
              <a:buSzPts val="900"/>
              <a:buNone/>
              <a:defRPr sz="900"/>
            </a:lvl7pPr>
            <a:lvl8pPr indent="-228600" lvl="7" marL="3657600" algn="l">
              <a:spcBef>
                <a:spcPts val="180"/>
              </a:spcBef>
              <a:spcAft>
                <a:spcPts val="0"/>
              </a:spcAft>
              <a:buClr>
                <a:srgbClr val="7F7F7F"/>
              </a:buClr>
              <a:buSzPts val="900"/>
              <a:buNone/>
              <a:defRPr sz="900"/>
            </a:lvl8pPr>
            <a:lvl9pPr indent="-228600" lvl="8" marL="4114800" algn="l">
              <a:spcBef>
                <a:spcPts val="180"/>
              </a:spcBef>
              <a:spcAft>
                <a:spcPts val="0"/>
              </a:spcAft>
              <a:buClr>
                <a:srgbClr val="7F7F7F"/>
              </a:buClr>
              <a:buSzPts val="900"/>
              <a:buNone/>
              <a:defRPr sz="900"/>
            </a:lvl9pPr>
          </a:lstStyle>
          <a:p/>
        </p:txBody>
      </p:sp>
      <p:sp>
        <p:nvSpPr>
          <p:cNvPr id="74" name="Google Shape;74;p62"/>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2"/>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2"/>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76000">
              <a:srgbClr val="F3F3F3"/>
            </a:gs>
            <a:gs pos="92000">
              <a:srgbClr val="D8D8D8"/>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5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1pPr>
            <a:lvl2pPr lvl="1"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2pPr>
            <a:lvl3pPr lvl="2"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3pPr>
            <a:lvl4pPr lvl="3"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4pPr>
            <a:lvl5pPr lvl="4"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5pPr>
            <a:lvl6pPr lvl="5"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6pPr>
            <a:lvl7pPr lvl="6"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7pPr>
            <a:lvl8pPr lvl="7"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8pPr>
            <a:lvl9pPr lvl="8"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11" name="Google Shape;11;p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12" name="Google Shape;12;p53"/>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marR="0" rtl="0" algn="r">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53"/>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marR="0" rtl="0" algn="l">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53"/>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1pPr>
            <a:lvl2pPr indent="0" lvl="1"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2pPr>
            <a:lvl3pPr indent="0" lvl="2"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3pPr>
            <a:lvl4pPr indent="0" lvl="3"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4pPr>
            <a:lvl5pPr indent="0" lvl="4"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5pPr>
            <a:lvl6pPr indent="0" lvl="5"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6pPr>
            <a:lvl7pPr indent="0" lvl="6"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7pPr>
            <a:lvl8pPr indent="0" lvl="7"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8pPr>
            <a:lvl9pPr indent="0" lvl="8"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5" name="Google Shape;15;p53"/>
          <p:cNvSpPr/>
          <p:nvPr/>
        </p:nvSpPr>
        <p:spPr>
          <a:xfrm>
            <a:off x="8458200" y="6499225"/>
            <a:ext cx="84138" cy="84138"/>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53"/>
          <p:cNvSpPr/>
          <p:nvPr/>
        </p:nvSpPr>
        <p:spPr>
          <a:xfrm>
            <a:off x="569913" y="6499225"/>
            <a:ext cx="84137" cy="84138"/>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path path="circle">
            <a:fillToRect b="50%" l="50%" r="50%" t="50%"/>
          </a:path>
          <a:tileRect/>
        </a:gradFill>
      </p:bgPr>
    </p:bg>
    <p:spTree>
      <p:nvGrpSpPr>
        <p:cNvPr id="93" name="Shape 93"/>
        <p:cNvGrpSpPr/>
        <p:nvPr/>
      </p:nvGrpSpPr>
      <p:grpSpPr>
        <a:xfrm>
          <a:off x="0" y="0"/>
          <a:ext cx="0" cy="0"/>
          <a:chOff x="0" y="0"/>
          <a:chExt cx="0" cy="0"/>
        </a:xfrm>
      </p:grpSpPr>
      <p:sp>
        <p:nvSpPr>
          <p:cNvPr id="94" name="Google Shape;94;p1"/>
          <p:cNvSpPr txBox="1"/>
          <p:nvPr>
            <p:ph type="ctrTitle"/>
          </p:nvPr>
        </p:nvSpPr>
        <p:spPr>
          <a:xfrm>
            <a:off x="685800" y="76200"/>
            <a:ext cx="7772400" cy="3581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None/>
            </a:pPr>
            <a:r>
              <a:rPr lang="en-US" sz="5400">
                <a:latin typeface="Century Gothic"/>
                <a:ea typeface="Century Gothic"/>
                <a:cs typeface="Century Gothic"/>
                <a:sym typeface="Century Gothic"/>
              </a:rPr>
              <a:t>Dental procedures and movie star kisses: Dread looms larger than savoring</a:t>
            </a:r>
            <a:endParaRPr/>
          </a:p>
        </p:txBody>
      </p:sp>
      <p:sp>
        <p:nvSpPr>
          <p:cNvPr id="95" name="Google Shape;95;p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96" name="Google Shape;96;p1"/>
          <p:cNvSpPr txBox="1"/>
          <p:nvPr/>
        </p:nvSpPr>
        <p:spPr>
          <a:xfrm>
            <a:off x="0" y="5257800"/>
            <a:ext cx="806502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David Hardisty</a:t>
            </a:r>
            <a:r>
              <a:rPr b="0" baseline="30000" i="0" lang="en-US" sz="1800" u="none" cap="none" strike="noStrike">
                <a:solidFill>
                  <a:schemeClr val="dk1"/>
                </a:solidFill>
                <a:latin typeface="Century Gothic"/>
                <a:ea typeface="Century Gothic"/>
                <a:cs typeface="Century Gothic"/>
                <a:sym typeface="Century Gothic"/>
              </a:rPr>
              <a:t>1</a:t>
            </a:r>
            <a:r>
              <a:rPr b="0" i="0" lang="en-US" sz="1800" u="none" cap="none" strike="noStrike">
                <a:solidFill>
                  <a:schemeClr val="dk1"/>
                </a:solidFill>
                <a:latin typeface="Century Gothic"/>
                <a:ea typeface="Century Gothic"/>
                <a:cs typeface="Century Gothic"/>
                <a:sym typeface="Century Gothic"/>
              </a:rPr>
              <a:t>, Shane Frederick</a:t>
            </a:r>
            <a:r>
              <a:rPr b="0" baseline="30000" i="0" lang="en-US" sz="1800" u="none" cap="none" strike="noStrike">
                <a:solidFill>
                  <a:schemeClr val="dk1"/>
                </a:solidFill>
                <a:latin typeface="Century Gothic"/>
                <a:ea typeface="Century Gothic"/>
                <a:cs typeface="Century Gothic"/>
                <a:sym typeface="Century Gothic"/>
              </a:rPr>
              <a:t>2</a:t>
            </a:r>
            <a:r>
              <a:rPr b="0" i="0" lang="en-US" sz="1800" u="none" cap="none" strike="noStrike">
                <a:solidFill>
                  <a:schemeClr val="dk1"/>
                </a:solidFill>
                <a:latin typeface="Century Gothic"/>
                <a:ea typeface="Century Gothic"/>
                <a:cs typeface="Century Gothic"/>
                <a:sym typeface="Century Gothic"/>
              </a:rPr>
              <a:t>, &amp; Elke Weber</a:t>
            </a:r>
            <a:r>
              <a:rPr b="0" baseline="30000" i="0" lang="en-US" sz="1800" u="none" cap="none" strike="noStrike">
                <a:solidFill>
                  <a:schemeClr val="dk1"/>
                </a:solidFill>
                <a:latin typeface="Century Gothic"/>
                <a:ea typeface="Century Gothic"/>
                <a:cs typeface="Century Gothic"/>
                <a:sym typeface="Century Gothic"/>
              </a:rPr>
              <a:t>3</a:t>
            </a:r>
            <a:endParaRPr/>
          </a:p>
          <a:p>
            <a:pPr indent="0" lvl="0" marL="0" marR="0" rtl="0" algn="l">
              <a:spcBef>
                <a:spcPts val="0"/>
              </a:spcBef>
              <a:spcAft>
                <a:spcPts val="0"/>
              </a:spcAft>
              <a:buNone/>
            </a:pPr>
            <a:r>
              <a:rPr b="0" baseline="30000" i="0" lang="en-US" sz="1800" u="none" cap="none" strike="noStrike">
                <a:solidFill>
                  <a:schemeClr val="dk1"/>
                </a:solidFill>
                <a:latin typeface="Century Gothic"/>
                <a:ea typeface="Century Gothic"/>
                <a:cs typeface="Century Gothic"/>
                <a:sym typeface="Century Gothic"/>
              </a:rPr>
              <a:t>1</a:t>
            </a:r>
            <a:r>
              <a:rPr b="0" i="0" lang="en-US" sz="1800" u="none" cap="none" strike="noStrike">
                <a:solidFill>
                  <a:schemeClr val="dk1"/>
                </a:solidFill>
                <a:latin typeface="Century Gothic"/>
                <a:ea typeface="Century Gothic"/>
                <a:cs typeface="Century Gothic"/>
                <a:sym typeface="Century Gothic"/>
              </a:rPr>
              <a:t> Stanford Graduate School of Business, </a:t>
            </a:r>
            <a:r>
              <a:rPr b="0" baseline="30000" i="0" lang="en-US" sz="1800" u="none" cap="none" strike="noStrike">
                <a:solidFill>
                  <a:schemeClr val="dk1"/>
                </a:solidFill>
                <a:latin typeface="Century Gothic"/>
                <a:ea typeface="Century Gothic"/>
                <a:cs typeface="Century Gothic"/>
                <a:sym typeface="Century Gothic"/>
              </a:rPr>
              <a:t>2</a:t>
            </a:r>
            <a:r>
              <a:rPr b="0" i="0" lang="en-US" sz="1800" u="none" cap="none" strike="noStrike">
                <a:solidFill>
                  <a:schemeClr val="dk1"/>
                </a:solidFill>
                <a:latin typeface="Century Gothic"/>
                <a:ea typeface="Century Gothic"/>
                <a:cs typeface="Century Gothic"/>
                <a:sym typeface="Century Gothic"/>
              </a:rPr>
              <a:t>Yale School of Management, </a:t>
            </a:r>
            <a:endParaRPr/>
          </a:p>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and </a:t>
            </a:r>
            <a:r>
              <a:rPr b="0" baseline="30000" i="0" lang="en-US" sz="1800" u="none" cap="none" strike="noStrike">
                <a:solidFill>
                  <a:schemeClr val="dk1"/>
                </a:solidFill>
                <a:latin typeface="Century Gothic"/>
                <a:ea typeface="Century Gothic"/>
                <a:cs typeface="Century Gothic"/>
                <a:sym typeface="Century Gothic"/>
              </a:rPr>
              <a:t>3</a:t>
            </a:r>
            <a:r>
              <a:rPr b="0" i="0" lang="en-US" sz="1800" u="none" cap="none" strike="noStrike">
                <a:solidFill>
                  <a:schemeClr val="dk1"/>
                </a:solidFill>
                <a:latin typeface="Century Gothic"/>
                <a:ea typeface="Century Gothic"/>
                <a:cs typeface="Century Gothic"/>
                <a:sym typeface="Century Gothic"/>
              </a:rPr>
              <a:t>Columbia University</a:t>
            </a:r>
            <a:endParaRPr/>
          </a:p>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BDRM Annual Meeting 2012</a:t>
            </a:r>
            <a:endParaRPr/>
          </a:p>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NSF SES-0820496</a:t>
            </a:r>
            <a:endParaRPr/>
          </a:p>
        </p:txBody>
      </p:sp>
      <p:sp>
        <p:nvSpPr>
          <p:cNvPr id="97" name="Google Shape;97;p1"/>
          <p:cNvSpPr/>
          <p:nvPr/>
        </p:nvSpPr>
        <p:spPr>
          <a:xfrm>
            <a:off x="0" y="1455738"/>
            <a:ext cx="3962400" cy="12636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what do we call it?</a:t>
            </a:r>
            <a:endParaRPr/>
          </a:p>
        </p:txBody>
      </p:sp>
      <p:sp>
        <p:nvSpPr>
          <p:cNvPr id="169" name="Google Shape;169;p10"/>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170" name="Google Shape;170;p10"/>
          <p:cNvGraphicFramePr/>
          <p:nvPr/>
        </p:nvGraphicFramePr>
        <p:xfrm>
          <a:off x="381000" y="1752600"/>
          <a:ext cx="3000000" cy="3000000"/>
        </p:xfrm>
        <a:graphic>
          <a:graphicData uri="http://schemas.openxmlformats.org/drawingml/2006/table">
            <a:tbl>
              <a:tblPr bandRow="1" firstRow="1">
                <a:noFill/>
                <a:tableStyleId>{DD363916-730A-48BA-82C5-1D95EF8C7EFB}</a:tableStyleId>
              </a:tblPr>
              <a:tblGrid>
                <a:gridCol w="2540000"/>
                <a:gridCol w="2540000"/>
                <a:gridCol w="2540000"/>
              </a:tblGrid>
              <a:tr h="1473200">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lt1"/>
                        </a:buClr>
                        <a:buSzPts val="2800"/>
                        <a:buFont typeface="Century Gothic"/>
                        <a:buNone/>
                      </a:pPr>
                      <a:r>
                        <a:rPr b="1" lang="en-US" sz="2800" u="none" cap="none" strike="noStrike">
                          <a:solidFill>
                            <a:schemeClr val="lt1"/>
                          </a:solidFill>
                          <a:latin typeface="Century Gothic"/>
                          <a:ea typeface="Century Gothic"/>
                          <a:cs typeface="Century Gothic"/>
                          <a:sym typeface="Century Gothic"/>
                        </a:rPr>
                        <a:t>Aversive Anticipation</a:t>
                      </a:r>
                      <a:endParaRPr/>
                    </a:p>
                  </a:txBody>
                  <a:tcPr marT="45725" marB="45725" marR="91450" marL="91450" anchor="ctr"/>
                </a:tc>
                <a:tc>
                  <a:txBody>
                    <a:bodyPr/>
                    <a:lstStyle/>
                    <a:p>
                      <a:pPr indent="0" lvl="0" marL="0" marR="0" rtl="0" algn="ctr">
                        <a:lnSpc>
                          <a:spcPct val="100000"/>
                        </a:lnSpc>
                        <a:spcBef>
                          <a:spcPts val="0"/>
                        </a:spcBef>
                        <a:spcAft>
                          <a:spcPts val="0"/>
                        </a:spcAft>
                        <a:buClr>
                          <a:schemeClr val="lt1"/>
                        </a:buClr>
                        <a:buSzPts val="2800"/>
                        <a:buFont typeface="Century Gothic"/>
                        <a:buNone/>
                      </a:pPr>
                      <a:r>
                        <a:rPr b="1" lang="en-US" sz="2800" u="none" cap="none" strike="noStrike">
                          <a:solidFill>
                            <a:schemeClr val="lt1"/>
                          </a:solidFill>
                          <a:latin typeface="Century Gothic"/>
                          <a:ea typeface="Century Gothic"/>
                          <a:cs typeface="Century Gothic"/>
                          <a:sym typeface="Century Gothic"/>
                        </a:rPr>
                        <a:t>Pleasurable Anticipation</a:t>
                      </a:r>
                      <a:endParaRPr/>
                    </a:p>
                  </a:txBody>
                  <a:tcPr marT="45725" marB="45725" marR="91450" marL="91450" anchor="ct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Positive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solidFill>
                            <a:schemeClr val="dk1"/>
                          </a:solidFill>
                          <a:latin typeface="Century Gothic"/>
                          <a:ea typeface="Century Gothic"/>
                          <a:cs typeface="Century Gothic"/>
                          <a:sym typeface="Century Gothic"/>
                        </a:rPr>
                        <a:t>Impatience</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rPr lang="en-US" sz="2800" u="none" cap="none" strike="noStrike">
                          <a:solidFill>
                            <a:schemeClr val="dk1"/>
                          </a:solidFill>
                          <a:latin typeface="Century Gothic"/>
                          <a:ea typeface="Century Gothic"/>
                          <a:cs typeface="Century Gothic"/>
                          <a:sym typeface="Century Gothic"/>
                        </a:rPr>
                        <a:t>Savoring</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Negative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solidFill>
                            <a:schemeClr val="dk1"/>
                          </a:solidFill>
                          <a:latin typeface="Century Gothic"/>
                          <a:ea typeface="Century Gothic"/>
                          <a:cs typeface="Century Gothic"/>
                          <a:sym typeface="Century Gothic"/>
                        </a:rPr>
                        <a:t>Dread</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rPr lang="en-US" sz="2800" u="none" cap="none" strike="noStrike">
                          <a:solidFill>
                            <a:schemeClr val="dk1"/>
                          </a:solidFill>
                          <a:latin typeface="Century Gothic"/>
                          <a:ea typeface="Century Gothic"/>
                          <a:cs typeface="Century Gothic"/>
                          <a:sym typeface="Century Gothic"/>
                        </a:rPr>
                        <a:t>???</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t>Overview</a:t>
            </a:r>
            <a:endParaRPr/>
          </a:p>
        </p:txBody>
      </p:sp>
      <p:sp>
        <p:nvSpPr>
          <p:cNvPr id="176" name="Google Shape;176;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solidFill>
                  <a:schemeClr val="dk1"/>
                </a:solidFill>
              </a:rPr>
              <a:t>Study 1</a:t>
            </a:r>
            <a:endParaRPr/>
          </a:p>
          <a:p>
            <a:pPr indent="-342900" lvl="0" marL="342900" rtl="0" algn="l">
              <a:spcBef>
                <a:spcPts val="480"/>
              </a:spcBef>
              <a:spcAft>
                <a:spcPts val="0"/>
              </a:spcAft>
              <a:buClr>
                <a:schemeClr val="dk1"/>
              </a:buClr>
              <a:buSzPts val="2400"/>
              <a:buChar char="•"/>
            </a:pPr>
            <a:r>
              <a:rPr lang="en-US">
                <a:solidFill>
                  <a:schemeClr val="dk1"/>
                </a:solidFill>
              </a:rPr>
              <a:t>Exploration of anticipation of gains vs losses</a:t>
            </a:r>
            <a:endParaRPr/>
          </a:p>
          <a:p>
            <a:pPr indent="0" lvl="0" marL="0" rtl="0" algn="l">
              <a:spcBef>
                <a:spcPts val="480"/>
              </a:spcBef>
              <a:spcAft>
                <a:spcPts val="0"/>
              </a:spcAft>
              <a:buClr>
                <a:schemeClr val="dk1"/>
              </a:buClr>
              <a:buSzPts val="2400"/>
              <a:buNone/>
            </a:pPr>
            <a:r>
              <a:rPr lang="en-US">
                <a:solidFill>
                  <a:schemeClr val="dk1"/>
                </a:solidFill>
              </a:rPr>
              <a:t>Study 2</a:t>
            </a:r>
            <a:endParaRPr/>
          </a:p>
          <a:p>
            <a:pPr indent="-342900" lvl="0" marL="342900" rtl="0" algn="l">
              <a:spcBef>
                <a:spcPts val="480"/>
              </a:spcBef>
              <a:spcAft>
                <a:spcPts val="0"/>
              </a:spcAft>
              <a:buClr>
                <a:schemeClr val="dk1"/>
              </a:buClr>
              <a:buSzPts val="2400"/>
              <a:buChar char="•"/>
            </a:pPr>
            <a:r>
              <a:rPr lang="en-US">
                <a:solidFill>
                  <a:schemeClr val="dk1"/>
                </a:solidFill>
              </a:rPr>
              <a:t>Anticipation predicting time preferences</a:t>
            </a:r>
            <a:endParaRPr/>
          </a:p>
          <a:p>
            <a:pPr indent="0" lvl="0" marL="0" rtl="0" algn="l">
              <a:spcBef>
                <a:spcPts val="480"/>
              </a:spcBef>
              <a:spcAft>
                <a:spcPts val="0"/>
              </a:spcAft>
              <a:buClr>
                <a:schemeClr val="dk1"/>
              </a:buClr>
              <a:buSzPts val="2400"/>
              <a:buNone/>
            </a:pPr>
            <a:r>
              <a:rPr lang="en-US">
                <a:solidFill>
                  <a:schemeClr val="dk1"/>
                </a:solidFill>
              </a:rPr>
              <a:t>Study 3</a:t>
            </a:r>
            <a:endParaRPr/>
          </a:p>
          <a:p>
            <a:pPr indent="-342900" lvl="0" marL="342900" rtl="0" algn="l">
              <a:spcBef>
                <a:spcPts val="480"/>
              </a:spcBef>
              <a:spcAft>
                <a:spcPts val="0"/>
              </a:spcAft>
              <a:buClr>
                <a:schemeClr val="dk1"/>
              </a:buClr>
              <a:buSzPts val="2400"/>
              <a:buChar char="•"/>
            </a:pPr>
            <a:r>
              <a:rPr lang="en-US">
                <a:solidFill>
                  <a:schemeClr val="dk1"/>
                </a:solidFill>
              </a:rPr>
              <a:t>Controlling for loss aversion</a:t>
            </a:r>
            <a:endParaRPr/>
          </a:p>
          <a:p>
            <a:pPr indent="0" lvl="0" marL="0" rtl="0" algn="l">
              <a:spcBef>
                <a:spcPts val="480"/>
              </a:spcBef>
              <a:spcAft>
                <a:spcPts val="0"/>
              </a:spcAft>
              <a:buClr>
                <a:srgbClr val="7F7F7F"/>
              </a:buClr>
              <a:buSzPts val="2400"/>
              <a:buNone/>
            </a:pPr>
            <a:r>
              <a:t/>
            </a:r>
            <a:endParaRPr>
              <a:solidFill>
                <a:schemeClr val="dk1"/>
              </a:solidFill>
            </a:endParaRPr>
          </a:p>
          <a:p>
            <a:pPr indent="0" lvl="0" marL="0" rtl="0" algn="l">
              <a:spcBef>
                <a:spcPts val="480"/>
              </a:spcBef>
              <a:spcAft>
                <a:spcPts val="0"/>
              </a:spcAft>
              <a:buClr>
                <a:srgbClr val="7F7F7F"/>
              </a:buClr>
              <a:buSzPts val="2400"/>
              <a:buNone/>
            </a:pPr>
            <a:r>
              <a:t/>
            </a:r>
            <a:endParaRPr/>
          </a:p>
          <a:p>
            <a:pPr indent="0" lvl="0" marL="0" rtl="0" algn="l">
              <a:spcBef>
                <a:spcPts val="480"/>
              </a:spcBef>
              <a:spcAft>
                <a:spcPts val="0"/>
              </a:spcAft>
              <a:buClr>
                <a:srgbClr val="7F7F7F"/>
              </a:buClr>
              <a:buSzPts val="2400"/>
              <a:buNone/>
            </a:pPr>
            <a:r>
              <a:t/>
            </a:r>
            <a:endParaRPr/>
          </a:p>
        </p:txBody>
      </p:sp>
      <p:sp>
        <p:nvSpPr>
          <p:cNvPr id="177" name="Google Shape;177;p1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sp>
        <p:nvSpPr>
          <p:cNvPr id="182" name="Google Shape;182;p12"/>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1: Overview</a:t>
            </a:r>
            <a:endParaRPr/>
          </a:p>
        </p:txBody>
      </p:sp>
      <p:sp>
        <p:nvSpPr>
          <p:cNvPr id="183" name="Google Shape;183;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120 students and online participants</a:t>
            </a:r>
            <a:endParaRPr/>
          </a:p>
          <a:p>
            <a:pPr indent="-342900" lvl="0" marL="342900" rtl="0" algn="l">
              <a:spcBef>
                <a:spcPts val="480"/>
              </a:spcBef>
              <a:spcAft>
                <a:spcPts val="0"/>
              </a:spcAft>
              <a:buClr>
                <a:schemeClr val="dk1"/>
              </a:buClr>
              <a:buSzPts val="2400"/>
              <a:buChar char="•"/>
            </a:pPr>
            <a:r>
              <a:rPr lang="en-US">
                <a:solidFill>
                  <a:schemeClr val="dk1"/>
                </a:solidFill>
              </a:rPr>
              <a:t>Participants brainstormed events, and then rated the anticipation</a:t>
            </a:r>
            <a:endParaRPr/>
          </a:p>
        </p:txBody>
      </p:sp>
      <p:sp>
        <p:nvSpPr>
          <p:cNvPr id="184" name="Google Shape;184;p12"/>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1: Examples of Positive Events</a:t>
            </a:r>
            <a:endParaRPr/>
          </a:p>
        </p:txBody>
      </p:sp>
      <p:sp>
        <p:nvSpPr>
          <p:cNvPr id="191" name="Google Shape;191;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solidFill>
                  <a:schemeClr val="dk1"/>
                </a:solidFill>
              </a:rPr>
              <a:t>Prefer now:</a:t>
            </a:r>
            <a:endParaRPr/>
          </a:p>
          <a:p>
            <a:pPr indent="-152400" lvl="0" marL="0" rtl="0" algn="l">
              <a:spcBef>
                <a:spcPts val="480"/>
              </a:spcBef>
              <a:spcAft>
                <a:spcPts val="0"/>
              </a:spcAft>
              <a:buClr>
                <a:schemeClr val="dk1"/>
              </a:buClr>
              <a:buSzPts val="2400"/>
              <a:buChar char="•"/>
            </a:pPr>
            <a:r>
              <a:rPr lang="en-US">
                <a:solidFill>
                  <a:schemeClr val="dk1"/>
                </a:solidFill>
              </a:rPr>
              <a:t>“going out with friends”</a:t>
            </a:r>
            <a:endParaRPr/>
          </a:p>
          <a:p>
            <a:pPr indent="-152400" lvl="0" marL="0" rtl="0" algn="l">
              <a:spcBef>
                <a:spcPts val="480"/>
              </a:spcBef>
              <a:spcAft>
                <a:spcPts val="0"/>
              </a:spcAft>
              <a:buClr>
                <a:schemeClr val="dk1"/>
              </a:buClr>
              <a:buSzPts val="2400"/>
              <a:buChar char="•"/>
            </a:pPr>
            <a:r>
              <a:rPr lang="en-US">
                <a:solidFill>
                  <a:schemeClr val="dk1"/>
                </a:solidFill>
              </a:rPr>
              <a:t>“get paid for doing a survey”</a:t>
            </a:r>
            <a:endParaRPr/>
          </a:p>
          <a:p>
            <a:pPr indent="0" lvl="0" marL="0" rtl="0" algn="l">
              <a:spcBef>
                <a:spcPts val="480"/>
              </a:spcBef>
              <a:spcAft>
                <a:spcPts val="0"/>
              </a:spcAft>
              <a:buClr>
                <a:srgbClr val="7F7F7F"/>
              </a:buClr>
              <a:buSzPts val="2400"/>
              <a:buNone/>
            </a:pPr>
            <a:r>
              <a:t/>
            </a:r>
            <a:endParaRPr>
              <a:solidFill>
                <a:schemeClr val="dk1"/>
              </a:solidFill>
            </a:endParaRPr>
          </a:p>
          <a:p>
            <a:pPr indent="0" lvl="0" marL="0" rtl="0" algn="l">
              <a:spcBef>
                <a:spcPts val="480"/>
              </a:spcBef>
              <a:spcAft>
                <a:spcPts val="0"/>
              </a:spcAft>
              <a:buClr>
                <a:schemeClr val="dk1"/>
              </a:buClr>
              <a:buSzPts val="2400"/>
              <a:buFont typeface="Arial"/>
              <a:buNone/>
            </a:pPr>
            <a:r>
              <a:rPr lang="en-US">
                <a:solidFill>
                  <a:schemeClr val="dk1"/>
                </a:solidFill>
              </a:rPr>
              <a:t>Prefer later:</a:t>
            </a:r>
            <a:endParaRPr/>
          </a:p>
          <a:p>
            <a:pPr indent="-152400" lvl="0" marL="0" rtl="0" algn="l">
              <a:spcBef>
                <a:spcPts val="480"/>
              </a:spcBef>
              <a:spcAft>
                <a:spcPts val="0"/>
              </a:spcAft>
              <a:buClr>
                <a:schemeClr val="dk1"/>
              </a:buClr>
              <a:buSzPts val="2400"/>
              <a:buChar char="•"/>
            </a:pPr>
            <a:r>
              <a:rPr lang="en-US">
                <a:solidFill>
                  <a:schemeClr val="dk1"/>
                </a:solidFill>
              </a:rPr>
              <a:t>“hawaii vacation”</a:t>
            </a:r>
            <a:endParaRPr/>
          </a:p>
          <a:p>
            <a:pPr indent="-152400" lvl="0" marL="0" rtl="0" algn="l">
              <a:spcBef>
                <a:spcPts val="480"/>
              </a:spcBef>
              <a:spcAft>
                <a:spcPts val="0"/>
              </a:spcAft>
              <a:buClr>
                <a:schemeClr val="dk1"/>
              </a:buClr>
              <a:buSzPts val="2400"/>
              <a:buChar char="•"/>
            </a:pPr>
            <a:r>
              <a:rPr lang="en-US">
                <a:solidFill>
                  <a:schemeClr val="dk1"/>
                </a:solidFill>
              </a:rPr>
              <a:t>“eating a great dessert”</a:t>
            </a:r>
            <a:endParaRPr/>
          </a:p>
        </p:txBody>
      </p:sp>
      <p:sp>
        <p:nvSpPr>
          <p:cNvPr id="192" name="Google Shape;192;p13"/>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6" name="Shape 196"/>
        <p:cNvGrpSpPr/>
        <p:nvPr/>
      </p:nvGrpSpPr>
      <p:grpSpPr>
        <a:xfrm>
          <a:off x="0" y="0"/>
          <a:ext cx="0" cy="0"/>
          <a:chOff x="0" y="0"/>
          <a:chExt cx="0" cy="0"/>
        </a:xfrm>
      </p:grpSpPr>
      <p:sp>
        <p:nvSpPr>
          <p:cNvPr id="197" name="Google Shape;197;p14"/>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1: Examples of Negative Events</a:t>
            </a:r>
            <a:endParaRPr/>
          </a:p>
        </p:txBody>
      </p:sp>
      <p:sp>
        <p:nvSpPr>
          <p:cNvPr id="198" name="Google Shape;198;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solidFill>
                  <a:schemeClr val="dk1"/>
                </a:solidFill>
              </a:rPr>
              <a:t>Prefer now:</a:t>
            </a:r>
            <a:endParaRPr/>
          </a:p>
          <a:p>
            <a:pPr indent="-152400" lvl="0" marL="0" rtl="0" algn="l">
              <a:spcBef>
                <a:spcPts val="480"/>
              </a:spcBef>
              <a:spcAft>
                <a:spcPts val="0"/>
              </a:spcAft>
              <a:buClr>
                <a:schemeClr val="dk1"/>
              </a:buClr>
              <a:buSzPts val="2400"/>
              <a:buChar char="•"/>
            </a:pPr>
            <a:r>
              <a:rPr lang="en-US">
                <a:solidFill>
                  <a:schemeClr val="dk1"/>
                </a:solidFill>
              </a:rPr>
              <a:t>“going to the dentist”</a:t>
            </a:r>
            <a:endParaRPr/>
          </a:p>
          <a:p>
            <a:pPr indent="-152400" lvl="0" marL="0" rtl="0" algn="l">
              <a:spcBef>
                <a:spcPts val="480"/>
              </a:spcBef>
              <a:spcAft>
                <a:spcPts val="0"/>
              </a:spcAft>
              <a:buClr>
                <a:schemeClr val="dk1"/>
              </a:buClr>
              <a:buSzPts val="2400"/>
              <a:buChar char="•"/>
            </a:pPr>
            <a:r>
              <a:rPr lang="en-US">
                <a:solidFill>
                  <a:schemeClr val="dk1"/>
                </a:solidFill>
              </a:rPr>
              <a:t>“paying bills”</a:t>
            </a:r>
            <a:endParaRPr/>
          </a:p>
          <a:p>
            <a:pPr indent="0" lvl="0" marL="0" rtl="0" algn="l">
              <a:spcBef>
                <a:spcPts val="480"/>
              </a:spcBef>
              <a:spcAft>
                <a:spcPts val="0"/>
              </a:spcAft>
              <a:buClr>
                <a:srgbClr val="7F7F7F"/>
              </a:buClr>
              <a:buSzPts val="2400"/>
              <a:buNone/>
            </a:pPr>
            <a:r>
              <a:t/>
            </a:r>
            <a:endParaRPr>
              <a:solidFill>
                <a:schemeClr val="dk1"/>
              </a:solidFill>
            </a:endParaRPr>
          </a:p>
          <a:p>
            <a:pPr indent="0" lvl="0" marL="0" rtl="0" algn="l">
              <a:spcBef>
                <a:spcPts val="480"/>
              </a:spcBef>
              <a:spcAft>
                <a:spcPts val="0"/>
              </a:spcAft>
              <a:buClr>
                <a:schemeClr val="dk1"/>
              </a:buClr>
              <a:buSzPts val="2400"/>
              <a:buFont typeface="Arial"/>
              <a:buNone/>
            </a:pPr>
            <a:r>
              <a:rPr lang="en-US">
                <a:solidFill>
                  <a:schemeClr val="dk1"/>
                </a:solidFill>
              </a:rPr>
              <a:t>Prefer later:</a:t>
            </a:r>
            <a:endParaRPr/>
          </a:p>
          <a:p>
            <a:pPr indent="-152400" lvl="0" marL="0" rtl="0" algn="l">
              <a:spcBef>
                <a:spcPts val="480"/>
              </a:spcBef>
              <a:spcAft>
                <a:spcPts val="0"/>
              </a:spcAft>
              <a:buClr>
                <a:schemeClr val="dk1"/>
              </a:buClr>
              <a:buSzPts val="2400"/>
              <a:buChar char="•"/>
            </a:pPr>
            <a:r>
              <a:rPr lang="en-US">
                <a:solidFill>
                  <a:schemeClr val="dk1"/>
                </a:solidFill>
              </a:rPr>
              <a:t>“Serious Illness”</a:t>
            </a:r>
            <a:endParaRPr/>
          </a:p>
          <a:p>
            <a:pPr indent="-152400" lvl="0" marL="0" rtl="0" algn="l">
              <a:spcBef>
                <a:spcPts val="480"/>
              </a:spcBef>
              <a:spcAft>
                <a:spcPts val="0"/>
              </a:spcAft>
              <a:buClr>
                <a:schemeClr val="dk1"/>
              </a:buClr>
              <a:buSzPts val="2400"/>
              <a:buChar char="•"/>
            </a:pPr>
            <a:r>
              <a:rPr lang="en-US">
                <a:solidFill>
                  <a:schemeClr val="dk1"/>
                </a:solidFill>
              </a:rPr>
              <a:t> “bathing our cats”</a:t>
            </a:r>
            <a:endParaRPr/>
          </a:p>
        </p:txBody>
      </p:sp>
      <p:sp>
        <p:nvSpPr>
          <p:cNvPr id="199" name="Google Shape;199;p1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81250"/>
              </a:lnSpc>
              <a:spcBef>
                <a:spcPts val="0"/>
              </a:spcBef>
              <a:spcAft>
                <a:spcPts val="0"/>
              </a:spcAft>
              <a:buNone/>
            </a:pPr>
            <a:r>
              <a:rPr lang="en-US" sz="3200">
                <a:latin typeface="Century Gothic"/>
                <a:ea typeface="Century Gothic"/>
                <a:cs typeface="Century Gothic"/>
                <a:sym typeface="Century Gothic"/>
              </a:rPr>
              <a:t>“If this thing were one week away, how would you feel about anticipating it?”</a:t>
            </a:r>
            <a:endParaRPr/>
          </a:p>
        </p:txBody>
      </p:sp>
      <p:sp>
        <p:nvSpPr>
          <p:cNvPr id="205" name="Google Shape;205;p1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06" name="Google Shape;206;p15"/>
          <p:cNvSpPr txBox="1"/>
          <p:nvPr/>
        </p:nvSpPr>
        <p:spPr>
          <a:xfrm>
            <a:off x="6923088" y="6578600"/>
            <a:ext cx="2220912" cy="2778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Palatino Linotype"/>
                <a:ea typeface="Palatino Linotype"/>
                <a:cs typeface="Palatino Linotype"/>
                <a:sym typeface="Palatino Linotype"/>
              </a:rPr>
              <a:t>interaction: </a:t>
            </a:r>
            <a:r>
              <a:rPr i="1" lang="en-US" sz="1200">
                <a:solidFill>
                  <a:schemeClr val="dk1"/>
                </a:solidFill>
                <a:latin typeface="Palatino Linotype"/>
                <a:ea typeface="Palatino Linotype"/>
                <a:cs typeface="Palatino Linotype"/>
                <a:sym typeface="Palatino Linotype"/>
              </a:rPr>
              <a:t>F</a:t>
            </a:r>
            <a:r>
              <a:rPr lang="en-US" sz="1200">
                <a:solidFill>
                  <a:schemeClr val="dk1"/>
                </a:solidFill>
                <a:latin typeface="Palatino Linotype"/>
                <a:ea typeface="Palatino Linotype"/>
                <a:cs typeface="Palatino Linotype"/>
                <a:sym typeface="Palatino Linotype"/>
              </a:rPr>
              <a:t>(1,113)=5.6, </a:t>
            </a:r>
            <a:r>
              <a:rPr i="1" lang="en-US" sz="1200">
                <a:solidFill>
                  <a:schemeClr val="dk1"/>
                </a:solidFill>
                <a:latin typeface="Palatino Linotype"/>
                <a:ea typeface="Palatino Linotype"/>
                <a:cs typeface="Palatino Linotype"/>
                <a:sym typeface="Palatino Linotype"/>
              </a:rPr>
              <a:t>p</a:t>
            </a:r>
            <a:r>
              <a:rPr lang="en-US" sz="1200">
                <a:solidFill>
                  <a:schemeClr val="dk1"/>
                </a:solidFill>
                <a:latin typeface="Palatino Linotype"/>
                <a:ea typeface="Palatino Linotype"/>
                <a:cs typeface="Palatino Linotype"/>
                <a:sym typeface="Palatino Linotype"/>
              </a:rPr>
              <a:t>=.02</a:t>
            </a:r>
            <a:endParaRPr/>
          </a:p>
        </p:txBody>
      </p:sp>
      <p:sp>
        <p:nvSpPr>
          <p:cNvPr id="207" name="Google Shape;207;p15"/>
          <p:cNvSpPr/>
          <p:nvPr/>
        </p:nvSpPr>
        <p:spPr>
          <a:xfrm>
            <a:off x="2522538" y="4038600"/>
            <a:ext cx="765175" cy="1020763"/>
          </a:xfrm>
          <a:prstGeom prst="rect">
            <a:avLst/>
          </a:prstGeom>
          <a:solidFill>
            <a:srgbClr val="A0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08" name="Google Shape;208;p15"/>
          <p:cNvSpPr/>
          <p:nvPr/>
        </p:nvSpPr>
        <p:spPr>
          <a:xfrm>
            <a:off x="2516188" y="4032250"/>
            <a:ext cx="777875" cy="1033463"/>
          </a:xfrm>
          <a:custGeom>
            <a:rect b="b" l="l" r="r" t="t"/>
            <a:pathLst>
              <a:path extrusionOk="0" h="5424" w="4080">
                <a:moveTo>
                  <a:pt x="0" y="32"/>
                </a:moveTo>
                <a:cubicBezTo>
                  <a:pt x="0" y="15"/>
                  <a:pt x="15" y="0"/>
                  <a:pt x="32" y="0"/>
                </a:cubicBezTo>
                <a:lnTo>
                  <a:pt x="4048" y="0"/>
                </a:lnTo>
                <a:cubicBezTo>
                  <a:pt x="4066" y="0"/>
                  <a:pt x="4080" y="15"/>
                  <a:pt x="4080" y="32"/>
                </a:cubicBezTo>
                <a:lnTo>
                  <a:pt x="4080" y="5392"/>
                </a:lnTo>
                <a:cubicBezTo>
                  <a:pt x="4080" y="5410"/>
                  <a:pt x="4066" y="5424"/>
                  <a:pt x="4048" y="5424"/>
                </a:cubicBezTo>
                <a:lnTo>
                  <a:pt x="32" y="5424"/>
                </a:lnTo>
                <a:cubicBezTo>
                  <a:pt x="15" y="5424"/>
                  <a:pt x="0" y="5410"/>
                  <a:pt x="0" y="5392"/>
                </a:cubicBezTo>
                <a:lnTo>
                  <a:pt x="0" y="32"/>
                </a:lnTo>
                <a:close/>
                <a:moveTo>
                  <a:pt x="64" y="5392"/>
                </a:moveTo>
                <a:lnTo>
                  <a:pt x="32" y="5360"/>
                </a:lnTo>
                <a:lnTo>
                  <a:pt x="4048" y="5360"/>
                </a:lnTo>
                <a:lnTo>
                  <a:pt x="4016" y="5392"/>
                </a:lnTo>
                <a:lnTo>
                  <a:pt x="4016" y="32"/>
                </a:lnTo>
                <a:lnTo>
                  <a:pt x="4048" y="64"/>
                </a:lnTo>
                <a:lnTo>
                  <a:pt x="32" y="64"/>
                </a:lnTo>
                <a:lnTo>
                  <a:pt x="64" y="32"/>
                </a:lnTo>
                <a:lnTo>
                  <a:pt x="64" y="5392"/>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09" name="Google Shape;209;p15"/>
          <p:cNvSpPr/>
          <p:nvPr/>
        </p:nvSpPr>
        <p:spPr>
          <a:xfrm>
            <a:off x="5199063" y="4038600"/>
            <a:ext cx="765175" cy="842963"/>
          </a:xfrm>
          <a:prstGeom prst="rect">
            <a:avLst/>
          </a:prstGeom>
          <a:solidFill>
            <a:srgbClr val="A0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0" name="Google Shape;210;p15"/>
          <p:cNvSpPr/>
          <p:nvPr/>
        </p:nvSpPr>
        <p:spPr>
          <a:xfrm>
            <a:off x="5192713" y="4032250"/>
            <a:ext cx="777875" cy="855663"/>
          </a:xfrm>
          <a:custGeom>
            <a:rect b="b" l="l" r="r" t="t"/>
            <a:pathLst>
              <a:path extrusionOk="0" h="4496" w="4080">
                <a:moveTo>
                  <a:pt x="0" y="32"/>
                </a:moveTo>
                <a:cubicBezTo>
                  <a:pt x="0" y="15"/>
                  <a:pt x="15" y="0"/>
                  <a:pt x="32" y="0"/>
                </a:cubicBezTo>
                <a:lnTo>
                  <a:pt x="4048" y="0"/>
                </a:lnTo>
                <a:cubicBezTo>
                  <a:pt x="4066" y="0"/>
                  <a:pt x="4080" y="15"/>
                  <a:pt x="4080" y="32"/>
                </a:cubicBezTo>
                <a:lnTo>
                  <a:pt x="4080" y="4464"/>
                </a:lnTo>
                <a:cubicBezTo>
                  <a:pt x="4080" y="4482"/>
                  <a:pt x="4066" y="4496"/>
                  <a:pt x="4048" y="4496"/>
                </a:cubicBezTo>
                <a:lnTo>
                  <a:pt x="32" y="4496"/>
                </a:lnTo>
                <a:cubicBezTo>
                  <a:pt x="15" y="4496"/>
                  <a:pt x="0" y="4482"/>
                  <a:pt x="0" y="4464"/>
                </a:cubicBezTo>
                <a:lnTo>
                  <a:pt x="0" y="32"/>
                </a:lnTo>
                <a:close/>
                <a:moveTo>
                  <a:pt x="64" y="4464"/>
                </a:moveTo>
                <a:lnTo>
                  <a:pt x="32" y="4432"/>
                </a:lnTo>
                <a:lnTo>
                  <a:pt x="4048" y="4432"/>
                </a:lnTo>
                <a:lnTo>
                  <a:pt x="4016" y="4464"/>
                </a:lnTo>
                <a:lnTo>
                  <a:pt x="4016" y="32"/>
                </a:lnTo>
                <a:lnTo>
                  <a:pt x="4048" y="64"/>
                </a:lnTo>
                <a:lnTo>
                  <a:pt x="32" y="64"/>
                </a:lnTo>
                <a:lnTo>
                  <a:pt x="64" y="32"/>
                </a:lnTo>
                <a:lnTo>
                  <a:pt x="64" y="4464"/>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1" name="Google Shape;211;p15"/>
          <p:cNvSpPr/>
          <p:nvPr/>
        </p:nvSpPr>
        <p:spPr>
          <a:xfrm>
            <a:off x="3287713" y="4038600"/>
            <a:ext cx="765175" cy="776288"/>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2" name="Google Shape;212;p15"/>
          <p:cNvSpPr/>
          <p:nvPr/>
        </p:nvSpPr>
        <p:spPr>
          <a:xfrm>
            <a:off x="3281363" y="4032250"/>
            <a:ext cx="777875" cy="788988"/>
          </a:xfrm>
          <a:custGeom>
            <a:rect b="b" l="l" r="r" t="t"/>
            <a:pathLst>
              <a:path extrusionOk="0" h="4144" w="4080">
                <a:moveTo>
                  <a:pt x="0" y="32"/>
                </a:moveTo>
                <a:cubicBezTo>
                  <a:pt x="0" y="15"/>
                  <a:pt x="15" y="0"/>
                  <a:pt x="32" y="0"/>
                </a:cubicBezTo>
                <a:lnTo>
                  <a:pt x="4048" y="0"/>
                </a:lnTo>
                <a:cubicBezTo>
                  <a:pt x="4066" y="0"/>
                  <a:pt x="4080" y="15"/>
                  <a:pt x="4080" y="32"/>
                </a:cubicBezTo>
                <a:lnTo>
                  <a:pt x="4080" y="4112"/>
                </a:lnTo>
                <a:cubicBezTo>
                  <a:pt x="4080" y="4130"/>
                  <a:pt x="4066" y="4144"/>
                  <a:pt x="4048" y="4144"/>
                </a:cubicBezTo>
                <a:lnTo>
                  <a:pt x="32" y="4144"/>
                </a:lnTo>
                <a:cubicBezTo>
                  <a:pt x="15" y="4144"/>
                  <a:pt x="0" y="4130"/>
                  <a:pt x="0" y="4112"/>
                </a:cubicBezTo>
                <a:lnTo>
                  <a:pt x="0" y="32"/>
                </a:lnTo>
                <a:close/>
                <a:moveTo>
                  <a:pt x="64" y="4112"/>
                </a:moveTo>
                <a:lnTo>
                  <a:pt x="32" y="4080"/>
                </a:lnTo>
                <a:lnTo>
                  <a:pt x="4048" y="4080"/>
                </a:lnTo>
                <a:lnTo>
                  <a:pt x="4016" y="4112"/>
                </a:lnTo>
                <a:lnTo>
                  <a:pt x="4016" y="32"/>
                </a:lnTo>
                <a:lnTo>
                  <a:pt x="4048" y="64"/>
                </a:lnTo>
                <a:lnTo>
                  <a:pt x="32" y="64"/>
                </a:lnTo>
                <a:lnTo>
                  <a:pt x="64" y="32"/>
                </a:lnTo>
                <a:lnTo>
                  <a:pt x="64" y="4112"/>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3" name="Google Shape;213;p15"/>
          <p:cNvSpPr/>
          <p:nvPr/>
        </p:nvSpPr>
        <p:spPr>
          <a:xfrm>
            <a:off x="5964238" y="3709988"/>
            <a:ext cx="763587" cy="328612"/>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4" name="Google Shape;214;p15"/>
          <p:cNvSpPr/>
          <p:nvPr/>
        </p:nvSpPr>
        <p:spPr>
          <a:xfrm>
            <a:off x="5957888" y="3703638"/>
            <a:ext cx="776287" cy="339725"/>
          </a:xfrm>
          <a:custGeom>
            <a:rect b="b" l="l" r="r" t="t"/>
            <a:pathLst>
              <a:path extrusionOk="0" h="892" w="2036">
                <a:moveTo>
                  <a:pt x="0" y="16"/>
                </a:moveTo>
                <a:cubicBezTo>
                  <a:pt x="0" y="8"/>
                  <a:pt x="8" y="0"/>
                  <a:pt x="16" y="0"/>
                </a:cubicBezTo>
                <a:lnTo>
                  <a:pt x="2020" y="0"/>
                </a:lnTo>
                <a:cubicBezTo>
                  <a:pt x="2029" y="0"/>
                  <a:pt x="2036" y="8"/>
                  <a:pt x="2036" y="16"/>
                </a:cubicBezTo>
                <a:lnTo>
                  <a:pt x="2036" y="876"/>
                </a:lnTo>
                <a:cubicBezTo>
                  <a:pt x="2036" y="885"/>
                  <a:pt x="2029" y="892"/>
                  <a:pt x="2020" y="892"/>
                </a:cubicBezTo>
                <a:lnTo>
                  <a:pt x="16" y="892"/>
                </a:lnTo>
                <a:cubicBezTo>
                  <a:pt x="8" y="892"/>
                  <a:pt x="0" y="885"/>
                  <a:pt x="0" y="876"/>
                </a:cubicBezTo>
                <a:lnTo>
                  <a:pt x="0" y="16"/>
                </a:lnTo>
                <a:close/>
                <a:moveTo>
                  <a:pt x="32" y="876"/>
                </a:moveTo>
                <a:lnTo>
                  <a:pt x="16" y="860"/>
                </a:lnTo>
                <a:lnTo>
                  <a:pt x="2020" y="860"/>
                </a:lnTo>
                <a:lnTo>
                  <a:pt x="2004" y="876"/>
                </a:lnTo>
                <a:lnTo>
                  <a:pt x="2004" y="16"/>
                </a:lnTo>
                <a:lnTo>
                  <a:pt x="2020" y="32"/>
                </a:lnTo>
                <a:lnTo>
                  <a:pt x="16" y="32"/>
                </a:lnTo>
                <a:lnTo>
                  <a:pt x="32" y="16"/>
                </a:lnTo>
                <a:lnTo>
                  <a:pt x="32" y="876"/>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5" name="Google Shape;215;p15"/>
          <p:cNvSpPr/>
          <p:nvPr/>
        </p:nvSpPr>
        <p:spPr>
          <a:xfrm>
            <a:off x="2876550" y="4822825"/>
            <a:ext cx="57150" cy="471488"/>
          </a:xfrm>
          <a:custGeom>
            <a:rect b="b" l="l" r="r" t="t"/>
            <a:pathLst>
              <a:path extrusionOk="0" h="297" w="36">
                <a:moveTo>
                  <a:pt x="14" y="293"/>
                </a:moveTo>
                <a:lnTo>
                  <a:pt x="14" y="149"/>
                </a:lnTo>
                <a:lnTo>
                  <a:pt x="14" y="4"/>
                </a:lnTo>
                <a:lnTo>
                  <a:pt x="22" y="4"/>
                </a:lnTo>
                <a:lnTo>
                  <a:pt x="22" y="149"/>
                </a:lnTo>
                <a:lnTo>
                  <a:pt x="22" y="293"/>
                </a:lnTo>
                <a:lnTo>
                  <a:pt x="14" y="293"/>
                </a:lnTo>
                <a:close/>
                <a:moveTo>
                  <a:pt x="0" y="289"/>
                </a:moveTo>
                <a:lnTo>
                  <a:pt x="36" y="289"/>
                </a:lnTo>
                <a:lnTo>
                  <a:pt x="36" y="297"/>
                </a:lnTo>
                <a:lnTo>
                  <a:pt x="0" y="297"/>
                </a:lnTo>
                <a:lnTo>
                  <a:pt x="0" y="289"/>
                </a:lnTo>
                <a:close/>
                <a:moveTo>
                  <a:pt x="0" y="0"/>
                </a:moveTo>
                <a:lnTo>
                  <a:pt x="36" y="0"/>
                </a:lnTo>
                <a:lnTo>
                  <a:pt x="36" y="8"/>
                </a:lnTo>
                <a:lnTo>
                  <a:pt x="0" y="8"/>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6" name="Google Shape;216;p15"/>
          <p:cNvSpPr/>
          <p:nvPr/>
        </p:nvSpPr>
        <p:spPr>
          <a:xfrm>
            <a:off x="5553075" y="4721225"/>
            <a:ext cx="57150" cy="322263"/>
          </a:xfrm>
          <a:custGeom>
            <a:rect b="b" l="l" r="r" t="t"/>
            <a:pathLst>
              <a:path extrusionOk="0" h="203" w="36">
                <a:moveTo>
                  <a:pt x="14" y="199"/>
                </a:moveTo>
                <a:lnTo>
                  <a:pt x="14" y="101"/>
                </a:lnTo>
                <a:lnTo>
                  <a:pt x="14" y="4"/>
                </a:lnTo>
                <a:lnTo>
                  <a:pt x="22" y="4"/>
                </a:lnTo>
                <a:lnTo>
                  <a:pt x="22" y="101"/>
                </a:lnTo>
                <a:lnTo>
                  <a:pt x="22" y="199"/>
                </a:lnTo>
                <a:lnTo>
                  <a:pt x="14" y="199"/>
                </a:lnTo>
                <a:close/>
                <a:moveTo>
                  <a:pt x="0" y="196"/>
                </a:moveTo>
                <a:lnTo>
                  <a:pt x="36" y="196"/>
                </a:lnTo>
                <a:lnTo>
                  <a:pt x="36" y="203"/>
                </a:lnTo>
                <a:lnTo>
                  <a:pt x="0" y="203"/>
                </a:lnTo>
                <a:lnTo>
                  <a:pt x="0" y="196"/>
                </a:lnTo>
                <a:close/>
                <a:moveTo>
                  <a:pt x="0" y="0"/>
                </a:moveTo>
                <a:lnTo>
                  <a:pt x="36" y="0"/>
                </a:lnTo>
                <a:lnTo>
                  <a:pt x="36" y="7"/>
                </a:lnTo>
                <a:lnTo>
                  <a:pt x="0" y="7"/>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7" name="Google Shape;217;p15"/>
          <p:cNvSpPr/>
          <p:nvPr/>
        </p:nvSpPr>
        <p:spPr>
          <a:xfrm>
            <a:off x="3641725" y="4637088"/>
            <a:ext cx="55563" cy="355600"/>
          </a:xfrm>
          <a:custGeom>
            <a:rect b="b" l="l" r="r" t="t"/>
            <a:pathLst>
              <a:path extrusionOk="0" h="224" w="35">
                <a:moveTo>
                  <a:pt x="14" y="220"/>
                </a:moveTo>
                <a:lnTo>
                  <a:pt x="14" y="112"/>
                </a:lnTo>
                <a:lnTo>
                  <a:pt x="14" y="4"/>
                </a:lnTo>
                <a:lnTo>
                  <a:pt x="22" y="4"/>
                </a:lnTo>
                <a:lnTo>
                  <a:pt x="22" y="112"/>
                </a:lnTo>
                <a:lnTo>
                  <a:pt x="22" y="220"/>
                </a:lnTo>
                <a:lnTo>
                  <a:pt x="14" y="220"/>
                </a:lnTo>
                <a:close/>
                <a:moveTo>
                  <a:pt x="0" y="216"/>
                </a:moveTo>
                <a:lnTo>
                  <a:pt x="35" y="216"/>
                </a:lnTo>
                <a:lnTo>
                  <a:pt x="35" y="224"/>
                </a:lnTo>
                <a:lnTo>
                  <a:pt x="0" y="224"/>
                </a:lnTo>
                <a:lnTo>
                  <a:pt x="0" y="216"/>
                </a:lnTo>
                <a:close/>
                <a:moveTo>
                  <a:pt x="0" y="0"/>
                </a:moveTo>
                <a:lnTo>
                  <a:pt x="35" y="0"/>
                </a:lnTo>
                <a:lnTo>
                  <a:pt x="35" y="8"/>
                </a:lnTo>
                <a:lnTo>
                  <a:pt x="0" y="8"/>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8" name="Google Shape;218;p15"/>
          <p:cNvSpPr/>
          <p:nvPr/>
        </p:nvSpPr>
        <p:spPr>
          <a:xfrm>
            <a:off x="6318250" y="3484563"/>
            <a:ext cx="55563" cy="450850"/>
          </a:xfrm>
          <a:custGeom>
            <a:rect b="b" l="l" r="r" t="t"/>
            <a:pathLst>
              <a:path extrusionOk="0" h="284" w="35">
                <a:moveTo>
                  <a:pt x="14" y="280"/>
                </a:moveTo>
                <a:lnTo>
                  <a:pt x="14" y="142"/>
                </a:lnTo>
                <a:lnTo>
                  <a:pt x="14" y="4"/>
                </a:lnTo>
                <a:lnTo>
                  <a:pt x="22" y="4"/>
                </a:lnTo>
                <a:lnTo>
                  <a:pt x="22" y="142"/>
                </a:lnTo>
                <a:lnTo>
                  <a:pt x="22" y="280"/>
                </a:lnTo>
                <a:lnTo>
                  <a:pt x="14" y="280"/>
                </a:lnTo>
                <a:close/>
                <a:moveTo>
                  <a:pt x="0" y="277"/>
                </a:moveTo>
                <a:lnTo>
                  <a:pt x="35" y="277"/>
                </a:lnTo>
                <a:lnTo>
                  <a:pt x="35" y="284"/>
                </a:lnTo>
                <a:lnTo>
                  <a:pt x="0" y="284"/>
                </a:lnTo>
                <a:lnTo>
                  <a:pt x="0" y="277"/>
                </a:lnTo>
                <a:close/>
                <a:moveTo>
                  <a:pt x="0" y="0"/>
                </a:moveTo>
                <a:lnTo>
                  <a:pt x="35" y="0"/>
                </a:lnTo>
                <a:lnTo>
                  <a:pt x="35" y="8"/>
                </a:lnTo>
                <a:lnTo>
                  <a:pt x="0" y="8"/>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9" name="Google Shape;219;p15"/>
          <p:cNvSpPr/>
          <p:nvPr/>
        </p:nvSpPr>
        <p:spPr>
          <a:xfrm>
            <a:off x="1947863" y="1768475"/>
            <a:ext cx="3175" cy="4538663"/>
          </a:xfrm>
          <a:prstGeom prst="rect">
            <a:avLst/>
          </a:pr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20" name="Google Shape;220;p15"/>
          <p:cNvSpPr/>
          <p:nvPr/>
        </p:nvSpPr>
        <p:spPr>
          <a:xfrm>
            <a:off x="1858963" y="1766888"/>
            <a:ext cx="90487" cy="4541837"/>
          </a:xfrm>
          <a:custGeom>
            <a:rect b="b" l="l" r="r" t="t"/>
            <a:pathLst>
              <a:path extrusionOk="0" h="2861" w="57">
                <a:moveTo>
                  <a:pt x="0" y="2859"/>
                </a:moveTo>
                <a:lnTo>
                  <a:pt x="57" y="2859"/>
                </a:lnTo>
                <a:lnTo>
                  <a:pt x="57" y="2861"/>
                </a:lnTo>
                <a:lnTo>
                  <a:pt x="0" y="2861"/>
                </a:lnTo>
                <a:lnTo>
                  <a:pt x="0" y="2859"/>
                </a:lnTo>
                <a:close/>
                <a:moveTo>
                  <a:pt x="0" y="2383"/>
                </a:moveTo>
                <a:lnTo>
                  <a:pt x="57" y="2383"/>
                </a:lnTo>
                <a:lnTo>
                  <a:pt x="57" y="2385"/>
                </a:lnTo>
                <a:lnTo>
                  <a:pt x="0" y="2385"/>
                </a:lnTo>
                <a:lnTo>
                  <a:pt x="0" y="2383"/>
                </a:lnTo>
                <a:close/>
                <a:moveTo>
                  <a:pt x="0" y="1907"/>
                </a:moveTo>
                <a:lnTo>
                  <a:pt x="57" y="1907"/>
                </a:lnTo>
                <a:lnTo>
                  <a:pt x="57" y="1909"/>
                </a:lnTo>
                <a:lnTo>
                  <a:pt x="0" y="1909"/>
                </a:lnTo>
                <a:lnTo>
                  <a:pt x="0" y="1907"/>
                </a:lnTo>
                <a:close/>
                <a:moveTo>
                  <a:pt x="0" y="1430"/>
                </a:moveTo>
                <a:lnTo>
                  <a:pt x="57" y="1430"/>
                </a:lnTo>
                <a:lnTo>
                  <a:pt x="57" y="1432"/>
                </a:lnTo>
                <a:lnTo>
                  <a:pt x="0" y="1432"/>
                </a:lnTo>
                <a:lnTo>
                  <a:pt x="0" y="1430"/>
                </a:lnTo>
                <a:close/>
                <a:moveTo>
                  <a:pt x="0" y="954"/>
                </a:moveTo>
                <a:lnTo>
                  <a:pt x="57" y="954"/>
                </a:lnTo>
                <a:lnTo>
                  <a:pt x="57" y="955"/>
                </a:lnTo>
                <a:lnTo>
                  <a:pt x="0" y="955"/>
                </a:lnTo>
                <a:lnTo>
                  <a:pt x="0" y="954"/>
                </a:lnTo>
                <a:close/>
                <a:moveTo>
                  <a:pt x="0" y="477"/>
                </a:moveTo>
                <a:lnTo>
                  <a:pt x="57" y="477"/>
                </a:lnTo>
                <a:lnTo>
                  <a:pt x="57" y="479"/>
                </a:lnTo>
                <a:lnTo>
                  <a:pt x="0" y="479"/>
                </a:lnTo>
                <a:lnTo>
                  <a:pt x="0" y="477"/>
                </a:lnTo>
                <a:close/>
                <a:moveTo>
                  <a:pt x="0" y="0"/>
                </a:moveTo>
                <a:lnTo>
                  <a:pt x="57" y="0"/>
                </a:lnTo>
                <a:lnTo>
                  <a:pt x="57" y="2"/>
                </a:lnTo>
                <a:lnTo>
                  <a:pt x="0" y="2"/>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21" name="Google Shape;221;p15"/>
          <p:cNvSpPr/>
          <p:nvPr/>
        </p:nvSpPr>
        <p:spPr>
          <a:xfrm>
            <a:off x="1949450" y="4037013"/>
            <a:ext cx="5353050" cy="3175"/>
          </a:xfrm>
          <a:prstGeom prst="rect">
            <a:avLst/>
          </a:pr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22" name="Google Shape;222;p15"/>
          <p:cNvSpPr/>
          <p:nvPr/>
        </p:nvSpPr>
        <p:spPr>
          <a:xfrm>
            <a:off x="1947863" y="4038600"/>
            <a:ext cx="5356225" cy="92075"/>
          </a:xfrm>
          <a:custGeom>
            <a:rect b="b" l="l" r="r" t="t"/>
            <a:pathLst>
              <a:path extrusionOk="0" h="58" w="3374">
                <a:moveTo>
                  <a:pt x="2" y="0"/>
                </a:moveTo>
                <a:lnTo>
                  <a:pt x="2" y="58"/>
                </a:lnTo>
                <a:lnTo>
                  <a:pt x="0" y="58"/>
                </a:lnTo>
                <a:lnTo>
                  <a:pt x="0" y="0"/>
                </a:lnTo>
                <a:lnTo>
                  <a:pt x="2" y="0"/>
                </a:lnTo>
                <a:close/>
                <a:moveTo>
                  <a:pt x="1688" y="0"/>
                </a:moveTo>
                <a:lnTo>
                  <a:pt x="1688" y="58"/>
                </a:lnTo>
                <a:lnTo>
                  <a:pt x="1686" y="58"/>
                </a:lnTo>
                <a:lnTo>
                  <a:pt x="1686" y="0"/>
                </a:lnTo>
                <a:lnTo>
                  <a:pt x="1688" y="0"/>
                </a:lnTo>
                <a:close/>
                <a:moveTo>
                  <a:pt x="3374" y="0"/>
                </a:moveTo>
                <a:lnTo>
                  <a:pt x="3374" y="58"/>
                </a:lnTo>
                <a:lnTo>
                  <a:pt x="3372" y="58"/>
                </a:lnTo>
                <a:lnTo>
                  <a:pt x="3372" y="0"/>
                </a:lnTo>
                <a:lnTo>
                  <a:pt x="3374"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23" name="Google Shape;223;p15"/>
          <p:cNvSpPr/>
          <p:nvPr/>
        </p:nvSpPr>
        <p:spPr>
          <a:xfrm>
            <a:off x="993775" y="6132513"/>
            <a:ext cx="828675"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-3.00</a:t>
            </a:r>
            <a:endParaRPr sz="1800">
              <a:solidFill>
                <a:schemeClr val="dk1"/>
              </a:solidFill>
              <a:latin typeface="Arial"/>
              <a:ea typeface="Arial"/>
              <a:cs typeface="Arial"/>
              <a:sym typeface="Arial"/>
            </a:endParaRPr>
          </a:p>
        </p:txBody>
      </p:sp>
      <p:sp>
        <p:nvSpPr>
          <p:cNvPr id="224" name="Google Shape;224;p15"/>
          <p:cNvSpPr/>
          <p:nvPr/>
        </p:nvSpPr>
        <p:spPr>
          <a:xfrm>
            <a:off x="993775" y="5376863"/>
            <a:ext cx="828675"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-2.00</a:t>
            </a:r>
            <a:endParaRPr sz="1800">
              <a:solidFill>
                <a:schemeClr val="dk1"/>
              </a:solidFill>
              <a:latin typeface="Arial"/>
              <a:ea typeface="Arial"/>
              <a:cs typeface="Arial"/>
              <a:sym typeface="Arial"/>
            </a:endParaRPr>
          </a:p>
        </p:txBody>
      </p:sp>
      <p:sp>
        <p:nvSpPr>
          <p:cNvPr id="225" name="Google Shape;225;p15"/>
          <p:cNvSpPr/>
          <p:nvPr/>
        </p:nvSpPr>
        <p:spPr>
          <a:xfrm>
            <a:off x="993775" y="4619625"/>
            <a:ext cx="828675"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-1.00</a:t>
            </a:r>
            <a:endParaRPr sz="1800">
              <a:solidFill>
                <a:schemeClr val="dk1"/>
              </a:solidFill>
              <a:latin typeface="Arial"/>
              <a:ea typeface="Arial"/>
              <a:cs typeface="Arial"/>
              <a:sym typeface="Arial"/>
            </a:endParaRPr>
          </a:p>
        </p:txBody>
      </p:sp>
      <p:sp>
        <p:nvSpPr>
          <p:cNvPr id="226" name="Google Shape;226;p15"/>
          <p:cNvSpPr/>
          <p:nvPr/>
        </p:nvSpPr>
        <p:spPr>
          <a:xfrm>
            <a:off x="1265238" y="3863975"/>
            <a:ext cx="557212"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.00</a:t>
            </a:r>
            <a:endParaRPr sz="1800">
              <a:solidFill>
                <a:schemeClr val="dk1"/>
              </a:solidFill>
              <a:latin typeface="Arial"/>
              <a:ea typeface="Arial"/>
              <a:cs typeface="Arial"/>
              <a:sym typeface="Arial"/>
            </a:endParaRPr>
          </a:p>
        </p:txBody>
      </p:sp>
      <p:sp>
        <p:nvSpPr>
          <p:cNvPr id="227" name="Google Shape;227;p15"/>
          <p:cNvSpPr/>
          <p:nvPr/>
        </p:nvSpPr>
        <p:spPr>
          <a:xfrm>
            <a:off x="1095375" y="3106738"/>
            <a:ext cx="728663" cy="40481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1.00</a:t>
            </a:r>
            <a:endParaRPr sz="1800">
              <a:solidFill>
                <a:schemeClr val="dk1"/>
              </a:solidFill>
              <a:latin typeface="Arial"/>
              <a:ea typeface="Arial"/>
              <a:cs typeface="Arial"/>
              <a:sym typeface="Arial"/>
            </a:endParaRPr>
          </a:p>
        </p:txBody>
      </p:sp>
      <p:sp>
        <p:nvSpPr>
          <p:cNvPr id="228" name="Google Shape;228;p15"/>
          <p:cNvSpPr/>
          <p:nvPr/>
        </p:nvSpPr>
        <p:spPr>
          <a:xfrm>
            <a:off x="1095375" y="2351088"/>
            <a:ext cx="728663"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2.00</a:t>
            </a:r>
            <a:endParaRPr sz="1800">
              <a:solidFill>
                <a:schemeClr val="dk1"/>
              </a:solidFill>
              <a:latin typeface="Arial"/>
              <a:ea typeface="Arial"/>
              <a:cs typeface="Arial"/>
              <a:sym typeface="Arial"/>
            </a:endParaRPr>
          </a:p>
        </p:txBody>
      </p:sp>
      <p:sp>
        <p:nvSpPr>
          <p:cNvPr id="229" name="Google Shape;229;p15"/>
          <p:cNvSpPr/>
          <p:nvPr/>
        </p:nvSpPr>
        <p:spPr>
          <a:xfrm>
            <a:off x="1095375" y="1593850"/>
            <a:ext cx="728663" cy="40481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3.00</a:t>
            </a:r>
            <a:endParaRPr sz="1800">
              <a:solidFill>
                <a:schemeClr val="dk1"/>
              </a:solidFill>
              <a:latin typeface="Arial"/>
              <a:ea typeface="Arial"/>
              <a:cs typeface="Arial"/>
              <a:sym typeface="Arial"/>
            </a:endParaRPr>
          </a:p>
        </p:txBody>
      </p:sp>
      <p:sp>
        <p:nvSpPr>
          <p:cNvPr id="230" name="Google Shape;230;p15"/>
          <p:cNvSpPr/>
          <p:nvPr/>
        </p:nvSpPr>
        <p:spPr>
          <a:xfrm>
            <a:off x="2189163" y="6148388"/>
            <a:ext cx="2209800" cy="369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negative events</a:t>
            </a:r>
            <a:endParaRPr sz="1800">
              <a:solidFill>
                <a:schemeClr val="dk1"/>
              </a:solidFill>
              <a:latin typeface="Arial"/>
              <a:ea typeface="Arial"/>
              <a:cs typeface="Arial"/>
              <a:sym typeface="Arial"/>
            </a:endParaRPr>
          </a:p>
        </p:txBody>
      </p:sp>
      <p:sp>
        <p:nvSpPr>
          <p:cNvPr id="231" name="Google Shape;231;p15"/>
          <p:cNvSpPr/>
          <p:nvPr/>
        </p:nvSpPr>
        <p:spPr>
          <a:xfrm>
            <a:off x="5029200" y="6148388"/>
            <a:ext cx="2036763" cy="369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positive events</a:t>
            </a:r>
            <a:endParaRPr sz="1800">
              <a:solidFill>
                <a:schemeClr val="dk1"/>
              </a:solidFill>
              <a:latin typeface="Arial"/>
              <a:ea typeface="Arial"/>
              <a:cs typeface="Arial"/>
              <a:sym typeface="Arial"/>
            </a:endParaRPr>
          </a:p>
        </p:txBody>
      </p:sp>
      <p:sp>
        <p:nvSpPr>
          <p:cNvPr id="232" name="Google Shape;232;p15"/>
          <p:cNvSpPr/>
          <p:nvPr/>
        </p:nvSpPr>
        <p:spPr>
          <a:xfrm rot="-5400000">
            <a:off x="-543423" y="3796913"/>
            <a:ext cx="2616101"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00">
                <a:solidFill>
                  <a:srgbClr val="000000"/>
                </a:solidFill>
                <a:latin typeface="Arial"/>
                <a:ea typeface="Arial"/>
                <a:cs typeface="Arial"/>
                <a:sym typeface="Arial"/>
              </a:rPr>
              <a:t>mean anticipation value</a:t>
            </a:r>
            <a:endParaRPr sz="1800">
              <a:solidFill>
                <a:schemeClr val="dk1"/>
              </a:solidFill>
              <a:latin typeface="Arial"/>
              <a:ea typeface="Arial"/>
              <a:cs typeface="Arial"/>
              <a:sym typeface="Arial"/>
            </a:endParaRPr>
          </a:p>
        </p:txBody>
      </p:sp>
      <p:sp>
        <p:nvSpPr>
          <p:cNvPr id="233" name="Google Shape;233;p15"/>
          <p:cNvSpPr/>
          <p:nvPr/>
        </p:nvSpPr>
        <p:spPr>
          <a:xfrm>
            <a:off x="7413625" y="3663950"/>
            <a:ext cx="1314450" cy="74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34" name="Google Shape;234;p15"/>
          <p:cNvSpPr/>
          <p:nvPr/>
        </p:nvSpPr>
        <p:spPr>
          <a:xfrm>
            <a:off x="7412038" y="3663950"/>
            <a:ext cx="1317625" cy="750888"/>
          </a:xfrm>
          <a:custGeom>
            <a:rect b="b" l="l" r="r" t="t"/>
            <a:pathLst>
              <a:path extrusionOk="0" h="1972" w="3460">
                <a:moveTo>
                  <a:pt x="0" y="4"/>
                </a:moveTo>
                <a:cubicBezTo>
                  <a:pt x="0" y="2"/>
                  <a:pt x="2" y="0"/>
                  <a:pt x="4" y="0"/>
                </a:cubicBezTo>
                <a:lnTo>
                  <a:pt x="3456" y="0"/>
                </a:lnTo>
                <a:cubicBezTo>
                  <a:pt x="3459" y="0"/>
                  <a:pt x="3460" y="2"/>
                  <a:pt x="3460" y="4"/>
                </a:cubicBezTo>
                <a:lnTo>
                  <a:pt x="3460" y="1968"/>
                </a:lnTo>
                <a:cubicBezTo>
                  <a:pt x="3460" y="1971"/>
                  <a:pt x="3459" y="1972"/>
                  <a:pt x="3456" y="1972"/>
                </a:cubicBezTo>
                <a:lnTo>
                  <a:pt x="4" y="1972"/>
                </a:lnTo>
                <a:cubicBezTo>
                  <a:pt x="2" y="1972"/>
                  <a:pt x="0" y="1971"/>
                  <a:pt x="0" y="1968"/>
                </a:cubicBezTo>
                <a:lnTo>
                  <a:pt x="0" y="4"/>
                </a:lnTo>
                <a:close/>
                <a:moveTo>
                  <a:pt x="8" y="1968"/>
                </a:moveTo>
                <a:lnTo>
                  <a:pt x="4" y="1964"/>
                </a:lnTo>
                <a:lnTo>
                  <a:pt x="3456" y="1964"/>
                </a:lnTo>
                <a:lnTo>
                  <a:pt x="3452" y="1968"/>
                </a:lnTo>
                <a:lnTo>
                  <a:pt x="3452" y="4"/>
                </a:lnTo>
                <a:lnTo>
                  <a:pt x="3456" y="8"/>
                </a:lnTo>
                <a:lnTo>
                  <a:pt x="4" y="8"/>
                </a:lnTo>
                <a:lnTo>
                  <a:pt x="8" y="4"/>
                </a:lnTo>
                <a:lnTo>
                  <a:pt x="8" y="1968"/>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35" name="Google Shape;235;p15"/>
          <p:cNvSpPr/>
          <p:nvPr/>
        </p:nvSpPr>
        <p:spPr>
          <a:xfrm>
            <a:off x="7562850" y="3779838"/>
            <a:ext cx="139700" cy="142875"/>
          </a:xfrm>
          <a:prstGeom prst="rect">
            <a:avLst/>
          </a:prstGeom>
          <a:solidFill>
            <a:srgbClr val="A0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36" name="Google Shape;236;p15"/>
          <p:cNvSpPr/>
          <p:nvPr/>
        </p:nvSpPr>
        <p:spPr>
          <a:xfrm>
            <a:off x="7556500" y="3775075"/>
            <a:ext cx="152400" cy="153988"/>
          </a:xfrm>
          <a:custGeom>
            <a:rect b="b" l="l" r="r" t="t"/>
            <a:pathLst>
              <a:path extrusionOk="0" h="404" w="400">
                <a:moveTo>
                  <a:pt x="0" y="16"/>
                </a:moveTo>
                <a:cubicBezTo>
                  <a:pt x="0" y="8"/>
                  <a:pt x="8" y="0"/>
                  <a:pt x="16" y="0"/>
                </a:cubicBezTo>
                <a:lnTo>
                  <a:pt x="384" y="0"/>
                </a:lnTo>
                <a:cubicBezTo>
                  <a:pt x="393" y="0"/>
                  <a:pt x="400" y="8"/>
                  <a:pt x="400" y="16"/>
                </a:cubicBezTo>
                <a:lnTo>
                  <a:pt x="400" y="388"/>
                </a:lnTo>
                <a:cubicBezTo>
                  <a:pt x="400" y="397"/>
                  <a:pt x="393" y="404"/>
                  <a:pt x="384" y="404"/>
                </a:cubicBezTo>
                <a:lnTo>
                  <a:pt x="16" y="404"/>
                </a:lnTo>
                <a:cubicBezTo>
                  <a:pt x="8" y="404"/>
                  <a:pt x="0" y="397"/>
                  <a:pt x="0" y="388"/>
                </a:cubicBezTo>
                <a:lnTo>
                  <a:pt x="0" y="16"/>
                </a:lnTo>
                <a:close/>
                <a:moveTo>
                  <a:pt x="32" y="388"/>
                </a:moveTo>
                <a:lnTo>
                  <a:pt x="16" y="372"/>
                </a:lnTo>
                <a:lnTo>
                  <a:pt x="384" y="372"/>
                </a:lnTo>
                <a:lnTo>
                  <a:pt x="368" y="388"/>
                </a:lnTo>
                <a:lnTo>
                  <a:pt x="368" y="16"/>
                </a:lnTo>
                <a:lnTo>
                  <a:pt x="384" y="32"/>
                </a:lnTo>
                <a:lnTo>
                  <a:pt x="16" y="32"/>
                </a:lnTo>
                <a:lnTo>
                  <a:pt x="32" y="16"/>
                </a:lnTo>
                <a:lnTo>
                  <a:pt x="32" y="388"/>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37" name="Google Shape;237;p15"/>
          <p:cNvSpPr/>
          <p:nvPr/>
        </p:nvSpPr>
        <p:spPr>
          <a:xfrm>
            <a:off x="7770813" y="3689350"/>
            <a:ext cx="977900" cy="36671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200">
                <a:solidFill>
                  <a:srgbClr val="000000"/>
                </a:solidFill>
                <a:latin typeface="Arial"/>
                <a:ea typeface="Arial"/>
                <a:cs typeface="Arial"/>
                <a:sym typeface="Arial"/>
              </a:rPr>
              <a:t>sooner</a:t>
            </a:r>
            <a:endParaRPr sz="1800">
              <a:solidFill>
                <a:schemeClr val="dk1"/>
              </a:solidFill>
              <a:latin typeface="Arial"/>
              <a:ea typeface="Arial"/>
              <a:cs typeface="Arial"/>
              <a:sym typeface="Arial"/>
            </a:endParaRPr>
          </a:p>
        </p:txBody>
      </p:sp>
      <p:sp>
        <p:nvSpPr>
          <p:cNvPr id="238" name="Google Shape;238;p15"/>
          <p:cNvSpPr/>
          <p:nvPr/>
        </p:nvSpPr>
        <p:spPr>
          <a:xfrm>
            <a:off x="7562850" y="4156075"/>
            <a:ext cx="139700" cy="141288"/>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39" name="Google Shape;239;p15"/>
          <p:cNvSpPr/>
          <p:nvPr/>
        </p:nvSpPr>
        <p:spPr>
          <a:xfrm>
            <a:off x="7556500" y="4149725"/>
            <a:ext cx="152400" cy="153988"/>
          </a:xfrm>
          <a:custGeom>
            <a:rect b="b" l="l" r="r" t="t"/>
            <a:pathLst>
              <a:path extrusionOk="0" h="404" w="400">
                <a:moveTo>
                  <a:pt x="0" y="16"/>
                </a:moveTo>
                <a:cubicBezTo>
                  <a:pt x="0" y="8"/>
                  <a:pt x="8" y="0"/>
                  <a:pt x="16" y="0"/>
                </a:cubicBezTo>
                <a:lnTo>
                  <a:pt x="384" y="0"/>
                </a:lnTo>
                <a:cubicBezTo>
                  <a:pt x="393" y="0"/>
                  <a:pt x="400" y="8"/>
                  <a:pt x="400" y="16"/>
                </a:cubicBezTo>
                <a:lnTo>
                  <a:pt x="400" y="388"/>
                </a:lnTo>
                <a:cubicBezTo>
                  <a:pt x="400" y="397"/>
                  <a:pt x="393" y="404"/>
                  <a:pt x="384" y="404"/>
                </a:cubicBezTo>
                <a:lnTo>
                  <a:pt x="16" y="404"/>
                </a:lnTo>
                <a:cubicBezTo>
                  <a:pt x="8" y="404"/>
                  <a:pt x="0" y="397"/>
                  <a:pt x="0" y="388"/>
                </a:cubicBezTo>
                <a:lnTo>
                  <a:pt x="0" y="16"/>
                </a:lnTo>
                <a:close/>
                <a:moveTo>
                  <a:pt x="32" y="388"/>
                </a:moveTo>
                <a:lnTo>
                  <a:pt x="16" y="372"/>
                </a:lnTo>
                <a:lnTo>
                  <a:pt x="384" y="372"/>
                </a:lnTo>
                <a:lnTo>
                  <a:pt x="368" y="388"/>
                </a:lnTo>
                <a:lnTo>
                  <a:pt x="368" y="16"/>
                </a:lnTo>
                <a:lnTo>
                  <a:pt x="384" y="32"/>
                </a:lnTo>
                <a:lnTo>
                  <a:pt x="16" y="32"/>
                </a:lnTo>
                <a:lnTo>
                  <a:pt x="32" y="16"/>
                </a:lnTo>
                <a:lnTo>
                  <a:pt x="32" y="388"/>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40" name="Google Shape;240;p15"/>
          <p:cNvSpPr/>
          <p:nvPr/>
        </p:nvSpPr>
        <p:spPr>
          <a:xfrm>
            <a:off x="7770813" y="4064000"/>
            <a:ext cx="666750" cy="36671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200">
                <a:solidFill>
                  <a:srgbClr val="000000"/>
                </a:solidFill>
                <a:latin typeface="Arial"/>
                <a:ea typeface="Arial"/>
                <a:cs typeface="Arial"/>
                <a:sym typeface="Arial"/>
              </a:rPr>
              <a:t>later</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4" name="Shape 244"/>
        <p:cNvGrpSpPr/>
        <p:nvPr/>
      </p:nvGrpSpPr>
      <p:grpSpPr>
        <a:xfrm>
          <a:off x="0" y="0"/>
          <a:ext cx="0" cy="0"/>
          <a:chOff x="0" y="0"/>
          <a:chExt cx="0" cy="0"/>
        </a:xfrm>
      </p:grpSpPr>
      <p:sp>
        <p:nvSpPr>
          <p:cNvPr id="245" name="Google Shape;245;p1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1: Discussion</a:t>
            </a:r>
            <a:endParaRPr/>
          </a:p>
        </p:txBody>
      </p:sp>
      <p:sp>
        <p:nvSpPr>
          <p:cNvPr id="246" name="Google Shape;246;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solidFill>
                  <a:schemeClr val="dk1"/>
                </a:solidFill>
              </a:rPr>
              <a:t>Anticipation of negative events: negative</a:t>
            </a:r>
            <a:endParaRPr/>
          </a:p>
          <a:p>
            <a:pPr indent="-342900" lvl="0" marL="342900" rtl="0" algn="l">
              <a:spcBef>
                <a:spcPts val="560"/>
              </a:spcBef>
              <a:spcAft>
                <a:spcPts val="0"/>
              </a:spcAft>
              <a:buClr>
                <a:schemeClr val="dk1"/>
              </a:buClr>
              <a:buSzPts val="2800"/>
              <a:buChar char="•"/>
            </a:pPr>
            <a:r>
              <a:rPr lang="en-US" sz="2800">
                <a:solidFill>
                  <a:schemeClr val="dk1"/>
                </a:solidFill>
              </a:rPr>
              <a:t>Anticipation of positive events: mixed</a:t>
            </a:r>
            <a:endParaRPr/>
          </a:p>
          <a:p>
            <a:pPr indent="-342900" lvl="0" marL="342900" rtl="0" algn="l">
              <a:spcBef>
                <a:spcPts val="560"/>
              </a:spcBef>
              <a:spcAft>
                <a:spcPts val="0"/>
              </a:spcAft>
              <a:buClr>
                <a:schemeClr val="dk1"/>
              </a:buClr>
              <a:buSzPts val="2800"/>
              <a:buChar char="•"/>
            </a:pPr>
            <a:r>
              <a:rPr lang="en-US" sz="2800">
                <a:solidFill>
                  <a:schemeClr val="dk1"/>
                </a:solidFill>
              </a:rPr>
              <a:t>But does this predict time preference?</a:t>
            </a:r>
            <a:endParaRPr/>
          </a:p>
          <a:p>
            <a:pPr indent="-190500" lvl="0" marL="342900" rtl="0" algn="l">
              <a:spcBef>
                <a:spcPts val="480"/>
              </a:spcBef>
              <a:spcAft>
                <a:spcPts val="0"/>
              </a:spcAft>
              <a:buClr>
                <a:srgbClr val="7F7F7F"/>
              </a:buClr>
              <a:buSzPts val="2400"/>
              <a:buNone/>
            </a:pPr>
            <a:r>
              <a:t/>
            </a:r>
            <a:endParaRPr/>
          </a:p>
        </p:txBody>
      </p:sp>
      <p:sp>
        <p:nvSpPr>
          <p:cNvPr id="247" name="Google Shape;247;p16"/>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1" name="Shape 251"/>
        <p:cNvGrpSpPr/>
        <p:nvPr/>
      </p:nvGrpSpPr>
      <p:grpSpPr>
        <a:xfrm>
          <a:off x="0" y="0"/>
          <a:ext cx="0" cy="0"/>
          <a:chOff x="0" y="0"/>
          <a:chExt cx="0" cy="0"/>
        </a:xfrm>
      </p:grpSpPr>
      <p:sp>
        <p:nvSpPr>
          <p:cNvPr id="252" name="Google Shape;252;p17"/>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2: Overview</a:t>
            </a:r>
            <a:endParaRPr/>
          </a:p>
        </p:txBody>
      </p:sp>
      <p:sp>
        <p:nvSpPr>
          <p:cNvPr id="253" name="Google Shape;25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600"/>
              <a:buChar char="•"/>
            </a:pPr>
            <a:r>
              <a:rPr lang="en-US" sz="3600">
                <a:solidFill>
                  <a:schemeClr val="dk1"/>
                </a:solidFill>
              </a:rPr>
              <a:t>CDS Vlab sample of 169 participants</a:t>
            </a:r>
            <a:endParaRPr/>
          </a:p>
          <a:p>
            <a:pPr indent="-342900" lvl="0" marL="342900" rtl="0" algn="l">
              <a:spcBef>
                <a:spcPts val="720"/>
              </a:spcBef>
              <a:spcAft>
                <a:spcPts val="0"/>
              </a:spcAft>
              <a:buClr>
                <a:schemeClr val="dk1"/>
              </a:buClr>
              <a:buSzPts val="3600"/>
              <a:buChar char="•"/>
            </a:pPr>
            <a:r>
              <a:rPr lang="en-US" sz="3600">
                <a:solidFill>
                  <a:schemeClr val="dk1"/>
                </a:solidFill>
              </a:rPr>
              <a:t>20 intertemporal choice scenarios (10 gain, 10 loss)</a:t>
            </a:r>
            <a:endParaRPr/>
          </a:p>
          <a:p>
            <a:pPr indent="-342900" lvl="0" marL="342900" rtl="0" algn="l">
              <a:spcBef>
                <a:spcPts val="720"/>
              </a:spcBef>
              <a:spcAft>
                <a:spcPts val="0"/>
              </a:spcAft>
              <a:buClr>
                <a:schemeClr val="dk1"/>
              </a:buClr>
              <a:buSzPts val="3600"/>
              <a:buChar char="•"/>
            </a:pPr>
            <a:r>
              <a:rPr lang="en-US" sz="3600">
                <a:solidFill>
                  <a:schemeClr val="dk1"/>
                </a:solidFill>
              </a:rPr>
              <a:t>Measured anticipation utility and time preference</a:t>
            </a:r>
            <a:endParaRPr/>
          </a:p>
        </p:txBody>
      </p:sp>
      <p:sp>
        <p:nvSpPr>
          <p:cNvPr id="254" name="Google Shape;254;p17"/>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8" name="Shape 258"/>
        <p:cNvGrpSpPr/>
        <p:nvPr/>
      </p:nvGrpSpPr>
      <p:grpSpPr>
        <a:xfrm>
          <a:off x="0" y="0"/>
          <a:ext cx="0" cy="0"/>
          <a:chOff x="0" y="0"/>
          <a:chExt cx="0" cy="0"/>
        </a:xfrm>
      </p:grpSpPr>
      <p:sp>
        <p:nvSpPr>
          <p:cNvPr id="259" name="Google Shape;259;p18"/>
          <p:cNvSpPr txBox="1"/>
          <p:nvPr>
            <p:ph type="title"/>
          </p:nvPr>
        </p:nvSpPr>
        <p:spPr>
          <a:xfrm>
            <a:off x="457200" y="0"/>
            <a:ext cx="8229600" cy="10668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2: Events</a:t>
            </a:r>
            <a:endParaRPr/>
          </a:p>
        </p:txBody>
      </p:sp>
      <p:sp>
        <p:nvSpPr>
          <p:cNvPr id="260" name="Google Shape;260;p18"/>
          <p:cNvSpPr txBox="1"/>
          <p:nvPr>
            <p:ph idx="1" type="body"/>
          </p:nvPr>
        </p:nvSpPr>
        <p:spPr>
          <a:xfrm>
            <a:off x="228600" y="1143000"/>
            <a:ext cx="4267200" cy="541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50"/>
              </a:buClr>
              <a:buSzPts val="2800"/>
              <a:buFont typeface="Arial"/>
              <a:buNone/>
            </a:pPr>
            <a:r>
              <a:rPr b="1" lang="en-US" sz="2800">
                <a:solidFill>
                  <a:srgbClr val="00B050"/>
                </a:solidFill>
              </a:rPr>
              <a:t>Some Positive Events:</a:t>
            </a:r>
            <a:endParaRPr/>
          </a:p>
          <a:p>
            <a:pPr indent="-177800" lvl="0" marL="0" rtl="0" algn="l">
              <a:spcBef>
                <a:spcPts val="560"/>
              </a:spcBef>
              <a:spcAft>
                <a:spcPts val="0"/>
              </a:spcAft>
              <a:buClr>
                <a:schemeClr val="dk1"/>
              </a:buClr>
              <a:buSzPts val="2800"/>
              <a:buChar char="•"/>
            </a:pPr>
            <a:r>
              <a:rPr lang="en-US" sz="2800">
                <a:solidFill>
                  <a:schemeClr val="dk1"/>
                </a:solidFill>
              </a:rPr>
              <a:t>receiving a $50 check</a:t>
            </a:r>
            <a:endParaRPr/>
          </a:p>
          <a:p>
            <a:pPr indent="-177800" lvl="0" marL="0" rtl="0" algn="l">
              <a:spcBef>
                <a:spcPts val="560"/>
              </a:spcBef>
              <a:spcAft>
                <a:spcPts val="0"/>
              </a:spcAft>
              <a:buClr>
                <a:schemeClr val="dk1"/>
              </a:buClr>
              <a:buSzPts val="2800"/>
              <a:buChar char="•"/>
            </a:pPr>
            <a:r>
              <a:rPr lang="en-US" sz="2800">
                <a:solidFill>
                  <a:schemeClr val="dk1"/>
                </a:solidFill>
              </a:rPr>
              <a:t>spending time with your best friend</a:t>
            </a:r>
            <a:endParaRPr/>
          </a:p>
          <a:p>
            <a:pPr indent="-177800" lvl="0" marL="0" rtl="0" algn="l">
              <a:spcBef>
                <a:spcPts val="560"/>
              </a:spcBef>
              <a:spcAft>
                <a:spcPts val="0"/>
              </a:spcAft>
              <a:buClr>
                <a:schemeClr val="dk1"/>
              </a:buClr>
              <a:buSzPts val="2800"/>
              <a:buChar char="•"/>
            </a:pPr>
            <a:r>
              <a:rPr lang="en-US" sz="2800">
                <a:solidFill>
                  <a:schemeClr val="dk1"/>
                </a:solidFill>
              </a:rPr>
              <a:t>kiss from a movie star</a:t>
            </a:r>
            <a:endParaRPr/>
          </a:p>
        </p:txBody>
      </p:sp>
      <p:sp>
        <p:nvSpPr>
          <p:cNvPr id="261" name="Google Shape;261;p18"/>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62" name="Google Shape;262;p18"/>
          <p:cNvSpPr txBox="1"/>
          <p:nvPr>
            <p:ph idx="2" type="body"/>
          </p:nvPr>
        </p:nvSpPr>
        <p:spPr>
          <a:xfrm>
            <a:off x="4648200" y="1143000"/>
            <a:ext cx="4267200" cy="541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Arial"/>
              <a:buNone/>
            </a:pPr>
            <a:r>
              <a:rPr b="1" lang="en-US" sz="2800">
                <a:solidFill>
                  <a:srgbClr val="FF0000"/>
                </a:solidFill>
              </a:rPr>
              <a:t>Some Negative Events:</a:t>
            </a:r>
            <a:endParaRPr/>
          </a:p>
          <a:p>
            <a:pPr indent="-177800" lvl="0" marL="0" rtl="0" algn="l">
              <a:spcBef>
                <a:spcPts val="560"/>
              </a:spcBef>
              <a:spcAft>
                <a:spcPts val="0"/>
              </a:spcAft>
              <a:buClr>
                <a:schemeClr val="dk1"/>
              </a:buClr>
              <a:buSzPts val="2800"/>
              <a:buChar char="•"/>
            </a:pPr>
            <a:r>
              <a:rPr lang="en-US" sz="2800">
                <a:solidFill>
                  <a:schemeClr val="dk1"/>
                </a:solidFill>
              </a:rPr>
              <a:t>paying a $50 fine</a:t>
            </a:r>
            <a:endParaRPr/>
          </a:p>
          <a:p>
            <a:pPr indent="-177800" lvl="0" marL="0" rtl="0" algn="l">
              <a:spcBef>
                <a:spcPts val="560"/>
              </a:spcBef>
              <a:spcAft>
                <a:spcPts val="0"/>
              </a:spcAft>
              <a:buClr>
                <a:schemeClr val="dk1"/>
              </a:buClr>
              <a:buSzPts val="2800"/>
              <a:buChar char="•"/>
            </a:pPr>
            <a:r>
              <a:rPr lang="en-US" sz="2800">
                <a:solidFill>
                  <a:schemeClr val="dk1"/>
                </a:solidFill>
              </a:rPr>
              <a:t>a confrontation with your co-worker or family member</a:t>
            </a:r>
            <a:endParaRPr/>
          </a:p>
          <a:p>
            <a:pPr indent="-177800" lvl="0" marL="0" rtl="0" algn="l">
              <a:spcBef>
                <a:spcPts val="560"/>
              </a:spcBef>
              <a:spcAft>
                <a:spcPts val="0"/>
              </a:spcAft>
              <a:buClr>
                <a:schemeClr val="dk1"/>
              </a:buClr>
              <a:buSzPts val="2800"/>
              <a:buChar char="•"/>
            </a:pPr>
            <a:r>
              <a:rPr lang="en-US" sz="2800">
                <a:solidFill>
                  <a:schemeClr val="dk1"/>
                </a:solidFill>
              </a:rPr>
              <a:t>painful dental procedure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6" name="Shape 266"/>
        <p:cNvGrpSpPr/>
        <p:nvPr/>
      </p:nvGrpSpPr>
      <p:grpSpPr>
        <a:xfrm>
          <a:off x="0" y="0"/>
          <a:ext cx="0" cy="0"/>
          <a:chOff x="0" y="0"/>
          <a:chExt cx="0" cy="0"/>
        </a:xfrm>
      </p:grpSpPr>
      <p:sp>
        <p:nvSpPr>
          <p:cNvPr id="267" name="Google Shape;267;p19"/>
          <p:cNvSpPr txBox="1"/>
          <p:nvPr>
            <p:ph type="title"/>
          </p:nvPr>
        </p:nvSpPr>
        <p:spPr>
          <a:xfrm>
            <a:off x="457200" y="76200"/>
            <a:ext cx="8229600" cy="1143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2: Stimulus</a:t>
            </a:r>
            <a:endParaRPr/>
          </a:p>
        </p:txBody>
      </p:sp>
      <p:sp>
        <p:nvSpPr>
          <p:cNvPr id="268" name="Google Shape;268;p19"/>
          <p:cNvSpPr txBox="1"/>
          <p:nvPr>
            <p:ph idx="1" type="body"/>
          </p:nvPr>
        </p:nvSpPr>
        <p:spPr>
          <a:xfrm>
            <a:off x="457200" y="1295400"/>
            <a:ext cx="8229600" cy="5334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00"/>
              <a:buFont typeface="Arial"/>
              <a:buNone/>
            </a:pPr>
            <a:r>
              <a:rPr lang="en-US">
                <a:solidFill>
                  <a:schemeClr val="dk1"/>
                </a:solidFill>
              </a:rPr>
              <a:t>Please imagine the following event:</a:t>
            </a:r>
            <a:br>
              <a:rPr lang="en-US">
                <a:solidFill>
                  <a:schemeClr val="dk1"/>
                </a:solidFill>
              </a:rPr>
            </a:br>
            <a:endParaRPr>
              <a:solidFill>
                <a:schemeClr val="dk1"/>
              </a:solidFill>
            </a:endParaRPr>
          </a:p>
          <a:p>
            <a:pPr indent="0" lvl="0" marL="0" rtl="0" algn="ctr">
              <a:lnSpc>
                <a:spcPct val="80000"/>
              </a:lnSpc>
              <a:spcBef>
                <a:spcPts val="480"/>
              </a:spcBef>
              <a:spcAft>
                <a:spcPts val="0"/>
              </a:spcAft>
              <a:buClr>
                <a:schemeClr val="dk1"/>
              </a:buClr>
              <a:buSzPts val="2400"/>
              <a:buFont typeface="Arial"/>
              <a:buNone/>
            </a:pPr>
            <a:r>
              <a:rPr b="1" lang="en-US">
                <a:solidFill>
                  <a:schemeClr val="dk1"/>
                </a:solidFill>
              </a:rPr>
              <a:t>[receiving a $50 check] </a:t>
            </a:r>
            <a:br>
              <a:rPr b="1" lang="en-US">
                <a:solidFill>
                  <a:schemeClr val="dk1"/>
                </a:solidFill>
              </a:rPr>
            </a:br>
            <a:endParaRPr b="1">
              <a:solidFill>
                <a:schemeClr val="dk1"/>
              </a:solidFill>
            </a:endParaRPr>
          </a:p>
          <a:p>
            <a:pPr indent="0" lvl="0" marL="0" rtl="0" algn="l">
              <a:lnSpc>
                <a:spcPct val="80000"/>
              </a:lnSpc>
              <a:spcBef>
                <a:spcPts val="480"/>
              </a:spcBef>
              <a:spcAft>
                <a:spcPts val="0"/>
              </a:spcAft>
              <a:buClr>
                <a:schemeClr val="dk1"/>
              </a:buClr>
              <a:buSzPts val="2400"/>
              <a:buNone/>
            </a:pPr>
            <a:r>
              <a:rPr lang="en-US">
                <a:solidFill>
                  <a:schemeClr val="dk1"/>
                </a:solidFill>
              </a:rPr>
              <a:t>1. Assuming this event would definitely happen to you and you knew it were coming, </a:t>
            </a:r>
            <a:r>
              <a:rPr b="1" lang="en-US">
                <a:solidFill>
                  <a:schemeClr val="dk1"/>
                </a:solidFill>
              </a:rPr>
              <a:t>when</a:t>
            </a:r>
            <a:r>
              <a:rPr lang="en-US">
                <a:solidFill>
                  <a:schemeClr val="dk1"/>
                </a:solidFill>
              </a:rPr>
              <a:t> would you prefer it to happen?</a:t>
            </a:r>
            <a:br>
              <a:rPr lang="en-US">
                <a:solidFill>
                  <a:schemeClr val="dk1"/>
                </a:solidFill>
              </a:rPr>
            </a:br>
            <a:br>
              <a:rPr lang="en-US">
                <a:solidFill>
                  <a:schemeClr val="dk1"/>
                </a:solidFill>
              </a:rPr>
            </a:br>
            <a:r>
              <a:rPr lang="en-US">
                <a:solidFill>
                  <a:schemeClr val="dk1"/>
                </a:solidFill>
              </a:rPr>
              <a:t>          </a:t>
            </a:r>
            <a:r>
              <a:rPr lang="en-US" sz="1700">
                <a:solidFill>
                  <a:schemeClr val="dk1"/>
                </a:solidFill>
              </a:rPr>
              <a:t>immediately   OR   don’t care when   OR   [one month] from now</a:t>
            </a:r>
            <a:endParaRPr/>
          </a:p>
          <a:p>
            <a:pPr indent="0" lvl="0" marL="0" rtl="0" algn="l">
              <a:lnSpc>
                <a:spcPct val="80000"/>
              </a:lnSpc>
              <a:spcBef>
                <a:spcPts val="480"/>
              </a:spcBef>
              <a:spcAft>
                <a:spcPts val="0"/>
              </a:spcAft>
              <a:buClr>
                <a:srgbClr val="7F7F7F"/>
              </a:buClr>
              <a:buSzPts val="2400"/>
              <a:buNone/>
            </a:pPr>
            <a:r>
              <a:t/>
            </a:r>
            <a:endParaRPr>
              <a:solidFill>
                <a:schemeClr val="dk1"/>
              </a:solidFill>
            </a:endParaRPr>
          </a:p>
          <a:p>
            <a:pPr indent="0" lvl="0" marL="0" rtl="0" algn="l">
              <a:lnSpc>
                <a:spcPct val="80000"/>
              </a:lnSpc>
              <a:spcBef>
                <a:spcPts val="480"/>
              </a:spcBef>
              <a:spcAft>
                <a:spcPts val="0"/>
              </a:spcAft>
              <a:buClr>
                <a:schemeClr val="dk1"/>
              </a:buClr>
              <a:buSzPts val="2400"/>
              <a:buNone/>
            </a:pPr>
            <a:r>
              <a:rPr lang="en-US">
                <a:solidFill>
                  <a:schemeClr val="dk1"/>
                </a:solidFill>
              </a:rPr>
              <a:t>2. If this event were [one month] away, how psychologically pleasurable or unpleasurable would the anticipation be? </a:t>
            </a:r>
            <a:br>
              <a:rPr lang="en-US" sz="1700">
                <a:solidFill>
                  <a:schemeClr val="dk1"/>
                </a:solidFill>
              </a:rPr>
            </a:br>
            <a:br>
              <a:rPr lang="en-US" sz="1700">
                <a:solidFill>
                  <a:schemeClr val="dk1"/>
                </a:solidFill>
              </a:rPr>
            </a:br>
            <a:r>
              <a:rPr lang="en-US" sz="1700">
                <a:solidFill>
                  <a:schemeClr val="dk1"/>
                </a:solidFill>
              </a:rPr>
              <a:t>strongly dislike the				   strongly like the</a:t>
            </a:r>
            <a:br>
              <a:rPr lang="en-US" sz="1700">
                <a:solidFill>
                  <a:schemeClr val="dk1"/>
                </a:solidFill>
              </a:rPr>
            </a:br>
            <a:r>
              <a:rPr lang="en-US" sz="1700">
                <a:solidFill>
                  <a:schemeClr val="dk1"/>
                </a:solidFill>
              </a:rPr>
              <a:t>feeling of waiting                        neutral                         feeling of waiting</a:t>
            </a:r>
            <a:br>
              <a:rPr lang="en-US" sz="1700">
                <a:solidFill>
                  <a:schemeClr val="dk1"/>
                </a:solidFill>
              </a:rPr>
            </a:br>
            <a:r>
              <a:rPr lang="en-US" sz="1700">
                <a:solidFill>
                  <a:schemeClr val="dk1"/>
                </a:solidFill>
              </a:rPr>
              <a:t>           |-------------------------------------|-------------------------------------|</a:t>
            </a:r>
            <a:endParaRPr/>
          </a:p>
        </p:txBody>
      </p:sp>
      <p:sp>
        <p:nvSpPr>
          <p:cNvPr id="269" name="Google Shape;269;p19"/>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70" name="Google Shape;270;p19"/>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71" name="Google Shape;271;p19"/>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72" name="Google Shape;272;p19"/>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Palatino Linotype"/>
                <a:ea typeface="Palatino Linotype"/>
                <a:cs typeface="Palatino Linotype"/>
                <a:sym typeface="Palatino Linotype"/>
              </a:rPr>
              <a:t>‹#›</a:t>
            </a:fld>
            <a:endParaRPr sz="1200">
              <a:solidFill>
                <a:srgbClr val="888888"/>
              </a:solidFill>
              <a:latin typeface="Palatino Linotype"/>
              <a:ea typeface="Palatino Linotype"/>
              <a:cs typeface="Palatino Linotype"/>
              <a:sym typeface="Palatino Linotype"/>
            </a:endParaRPr>
          </a:p>
        </p:txBody>
      </p:sp>
      <p:sp>
        <p:nvSpPr>
          <p:cNvPr id="103" name="Google Shape;103;p2"/>
          <p:cNvSpPr txBox="1"/>
          <p:nvPr>
            <p:ph idx="4294967295" type="title"/>
          </p:nvPr>
        </p:nvSpPr>
        <p:spPr>
          <a:xfrm>
            <a:off x="457200" y="0"/>
            <a:ext cx="8229600" cy="1600200"/>
          </a:xfrm>
          <a:prstGeom prst="rect">
            <a:avLst/>
          </a:prstGeom>
          <a:noFill/>
          <a:ln>
            <a:noFill/>
          </a:ln>
        </p:spPr>
        <p:txBody>
          <a:bodyPr anchorCtr="0" anchor="ctr" bIns="45700" lIns="91425" spcFirstLastPara="1" rIns="91425" wrap="square" tIns="45700">
            <a:noAutofit/>
          </a:bodyPr>
          <a:lstStyle/>
          <a:p>
            <a:pPr indent="0" lvl="0" marL="0" rtl="0" algn="ctr">
              <a:lnSpc>
                <a:spcPct val="107407"/>
              </a:lnSpc>
              <a:spcBef>
                <a:spcPts val="0"/>
              </a:spcBef>
              <a:spcAft>
                <a:spcPts val="0"/>
              </a:spcAft>
              <a:buNone/>
            </a:pPr>
            <a:r>
              <a:rPr lang="en-US"/>
              <a:t>Co-Authors</a:t>
            </a:r>
            <a:endParaRPr/>
          </a:p>
        </p:txBody>
      </p:sp>
      <p:pic>
        <p:nvPicPr>
          <p:cNvPr descr="http://www.earth.columbia.edu/sitefiles/image/education/profiles/elke_weber_250.jpg" id="104" name="Google Shape;104;p2"/>
          <p:cNvPicPr preferRelativeResize="0"/>
          <p:nvPr/>
        </p:nvPicPr>
        <p:blipFill rotWithShape="1">
          <a:blip r:embed="rId3">
            <a:alphaModFix/>
          </a:blip>
          <a:srcRect b="0" l="0" r="0" t="0"/>
          <a:stretch/>
        </p:blipFill>
        <p:spPr>
          <a:xfrm>
            <a:off x="5608638" y="1789113"/>
            <a:ext cx="2311400" cy="3087687"/>
          </a:xfrm>
          <a:prstGeom prst="rect">
            <a:avLst/>
          </a:prstGeom>
          <a:noFill/>
          <a:ln>
            <a:noFill/>
          </a:ln>
        </p:spPr>
      </p:pic>
      <p:sp>
        <p:nvSpPr>
          <p:cNvPr id="105" name="Google Shape;105;p2"/>
          <p:cNvSpPr txBox="1"/>
          <p:nvPr/>
        </p:nvSpPr>
        <p:spPr>
          <a:xfrm>
            <a:off x="914400" y="5029200"/>
            <a:ext cx="3173413"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Shane Frederick</a:t>
            </a:r>
            <a:endParaRPr/>
          </a:p>
        </p:txBody>
      </p:sp>
      <p:sp>
        <p:nvSpPr>
          <p:cNvPr id="106" name="Google Shape;106;p2"/>
          <p:cNvSpPr txBox="1"/>
          <p:nvPr/>
        </p:nvSpPr>
        <p:spPr>
          <a:xfrm>
            <a:off x="5638800" y="5029200"/>
            <a:ext cx="25463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Elke Weber</a:t>
            </a:r>
            <a:endParaRPr/>
          </a:p>
        </p:txBody>
      </p:sp>
      <p:pic>
        <p:nvPicPr>
          <p:cNvPr id="107" name="Google Shape;107;p2"/>
          <p:cNvPicPr preferRelativeResize="0"/>
          <p:nvPr/>
        </p:nvPicPr>
        <p:blipFill rotWithShape="1">
          <a:blip r:embed="rId4">
            <a:alphaModFix/>
          </a:blip>
          <a:srcRect b="0" l="0" r="0" t="0"/>
          <a:stretch/>
        </p:blipFill>
        <p:spPr>
          <a:xfrm>
            <a:off x="1371600" y="1835150"/>
            <a:ext cx="2057400" cy="2965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7" name="Shape 277"/>
        <p:cNvGrpSpPr/>
        <p:nvPr/>
      </p:nvGrpSpPr>
      <p:grpSpPr>
        <a:xfrm>
          <a:off x="0" y="0"/>
          <a:ext cx="0" cy="0"/>
          <a:chOff x="0" y="0"/>
          <a:chExt cx="0" cy="0"/>
        </a:xfrm>
      </p:grpSpPr>
      <p:sp>
        <p:nvSpPr>
          <p:cNvPr id="278" name="Google Shape;278;p2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Results: Time preference</a:t>
            </a:r>
            <a:endParaRPr/>
          </a:p>
        </p:txBody>
      </p:sp>
      <p:sp>
        <p:nvSpPr>
          <p:cNvPr id="279" name="Google Shape;279;p20"/>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80" name="Google Shape;280;p20"/>
          <p:cNvGraphicFramePr/>
          <p:nvPr/>
        </p:nvGraphicFramePr>
        <p:xfrm>
          <a:off x="762000" y="1676400"/>
          <a:ext cx="3000000" cy="3000000"/>
        </p:xfrm>
        <a:graphic>
          <a:graphicData uri="http://schemas.openxmlformats.org/drawingml/2006/table">
            <a:tbl>
              <a:tblPr bandRow="1" firstRow="1">
                <a:noFill/>
                <a:tableStyleId>{DD363916-730A-48BA-82C5-1D95EF8C7EFB}</a:tableStyleId>
              </a:tblPr>
              <a:tblGrid>
                <a:gridCol w="2514600"/>
                <a:gridCol w="2514600"/>
                <a:gridCol w="2514600"/>
              </a:tblGrid>
              <a:tr h="933450">
                <a:tc>
                  <a:txBody>
                    <a:bodyPr/>
                    <a:lstStyle/>
                    <a:p>
                      <a:pPr indent="0" lvl="0" marL="0" marR="0" rtl="0" algn="ctr">
                        <a:spcBef>
                          <a:spcPts val="0"/>
                        </a:spcBef>
                        <a:spcAft>
                          <a:spcPts val="0"/>
                        </a:spcAft>
                        <a:buNone/>
                      </a:pPr>
                      <a:r>
                        <a:t/>
                      </a:r>
                      <a:endParaRPr sz="36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Negative Events</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Positive Events</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Now</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41%</a:t>
                      </a:r>
                      <a:endParaRPr/>
                    </a:p>
                  </a:txBody>
                  <a:tcPr marT="45725" marB="45725" marR="91450" marL="91450" anchor="ctr"/>
                </a:tc>
                <a:tc>
                  <a:txBody>
                    <a:bodyPr/>
                    <a:lstStyle/>
                    <a:p>
                      <a:pPr indent="0" lvl="0" marL="0" marR="0" rtl="0" algn="ctr">
                        <a:spcBef>
                          <a:spcPts val="0"/>
                        </a:spcBef>
                        <a:spcAft>
                          <a:spcPts val="0"/>
                        </a:spcAft>
                        <a:buNone/>
                      </a:pPr>
                      <a:r>
                        <a:rPr b="0" lang="en-US" sz="3600" u="none" cap="none" strike="noStrike">
                          <a:solidFill>
                            <a:schemeClr val="dk1"/>
                          </a:solidFill>
                          <a:latin typeface="Century Gothic"/>
                          <a:ea typeface="Century Gothic"/>
                          <a:cs typeface="Century Gothic"/>
                          <a:sym typeface="Century Gothic"/>
                        </a:rPr>
                        <a:t>62%</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Indifferent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22%</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31%</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Later</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b="0" lang="en-US" sz="3600" u="none" cap="none" strike="noStrike">
                          <a:solidFill>
                            <a:schemeClr val="dk1"/>
                          </a:solidFill>
                          <a:latin typeface="Century Gothic"/>
                          <a:ea typeface="Century Gothic"/>
                          <a:cs typeface="Century Gothic"/>
                          <a:sym typeface="Century Gothic"/>
                        </a:rPr>
                        <a:t>37%</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7%</a:t>
                      </a:r>
                      <a:endParaRPr/>
                    </a:p>
                  </a:txBody>
                  <a:tcPr marT="45725" marB="45725" marR="91450" marL="91450" anchor="ctr"/>
                </a:tc>
              </a:tr>
            </a:tbl>
          </a:graphicData>
        </a:graphic>
      </p:graphicFrame>
      <p:sp>
        <p:nvSpPr>
          <p:cNvPr id="281" name="Google Shape;281;p20"/>
          <p:cNvSpPr txBox="1"/>
          <p:nvPr/>
        </p:nvSpPr>
        <p:spPr>
          <a:xfrm>
            <a:off x="1447800" y="6248400"/>
            <a:ext cx="63881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Total N=5,420 events (20 events for each of 169 participants)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5" name="Shape 285"/>
        <p:cNvGrpSpPr/>
        <p:nvPr/>
      </p:nvGrpSpPr>
      <p:grpSpPr>
        <a:xfrm>
          <a:off x="0" y="0"/>
          <a:ext cx="0" cy="0"/>
          <a:chOff x="0" y="0"/>
          <a:chExt cx="0" cy="0"/>
        </a:xfrm>
      </p:grpSpPr>
      <p:sp>
        <p:nvSpPr>
          <p:cNvPr id="286" name="Google Shape;286;p2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The “sign effect”</a:t>
            </a:r>
            <a:endParaRPr/>
          </a:p>
        </p:txBody>
      </p:sp>
      <p:sp>
        <p:nvSpPr>
          <p:cNvPr id="287" name="Google Shape;287;p2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88" name="Google Shape;288;p21"/>
          <p:cNvGraphicFramePr/>
          <p:nvPr/>
        </p:nvGraphicFramePr>
        <p:xfrm>
          <a:off x="762000" y="1676400"/>
          <a:ext cx="3000000" cy="3000000"/>
        </p:xfrm>
        <a:graphic>
          <a:graphicData uri="http://schemas.openxmlformats.org/drawingml/2006/table">
            <a:tbl>
              <a:tblPr bandRow="1" firstRow="1">
                <a:noFill/>
                <a:tableStyleId>{DD363916-730A-48BA-82C5-1D95EF8C7EFB}</a:tableStyleId>
              </a:tblPr>
              <a:tblGrid>
                <a:gridCol w="2514600"/>
                <a:gridCol w="2514600"/>
                <a:gridCol w="2514600"/>
              </a:tblGrid>
              <a:tr h="933450">
                <a:tc>
                  <a:txBody>
                    <a:bodyPr/>
                    <a:lstStyle/>
                    <a:p>
                      <a:pPr indent="0" lvl="0" marL="0" marR="0" rtl="0" algn="ctr">
                        <a:spcBef>
                          <a:spcPts val="0"/>
                        </a:spcBef>
                        <a:spcAft>
                          <a:spcPts val="0"/>
                        </a:spcAft>
                        <a:buNone/>
                      </a:pPr>
                      <a:r>
                        <a:t/>
                      </a:r>
                      <a:endParaRPr sz="36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Negative Events</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Positive Events</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Now</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41%</a:t>
                      </a:r>
                      <a:endParaRPr/>
                    </a:p>
                  </a:txBody>
                  <a:tcPr marT="45725" marB="45725" marR="91450" marL="91450" anchor="ctr"/>
                </a:tc>
                <a:tc>
                  <a:txBody>
                    <a:bodyPr/>
                    <a:lstStyle/>
                    <a:p>
                      <a:pPr indent="0" lvl="0" marL="0" marR="0" rtl="0" algn="ctr">
                        <a:spcBef>
                          <a:spcPts val="0"/>
                        </a:spcBef>
                        <a:spcAft>
                          <a:spcPts val="0"/>
                        </a:spcAft>
                        <a:buNone/>
                      </a:pPr>
                      <a:r>
                        <a:rPr b="1" lang="en-US" sz="3600" u="none" cap="none" strike="noStrike">
                          <a:solidFill>
                            <a:srgbClr val="FF0000"/>
                          </a:solidFill>
                          <a:latin typeface="Century Gothic"/>
                          <a:ea typeface="Century Gothic"/>
                          <a:cs typeface="Century Gothic"/>
                          <a:sym typeface="Century Gothic"/>
                        </a:rPr>
                        <a:t>62%</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Indifferent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22%</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31%</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Later</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b="1" lang="en-US" sz="3600" u="none" cap="none" strike="noStrike">
                          <a:solidFill>
                            <a:srgbClr val="FF0000"/>
                          </a:solidFill>
                          <a:latin typeface="Century Gothic"/>
                          <a:ea typeface="Century Gothic"/>
                          <a:cs typeface="Century Gothic"/>
                          <a:sym typeface="Century Gothic"/>
                        </a:rPr>
                        <a:t>37%</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7%</a:t>
                      </a:r>
                      <a:endParaRPr/>
                    </a:p>
                  </a:txBody>
                  <a:tcPr marT="45725" marB="45725" marR="91450" marL="91450" anchor="ctr"/>
                </a:tc>
              </a:tr>
            </a:tbl>
          </a:graphicData>
        </a:graphic>
      </p:graphicFrame>
      <p:sp>
        <p:nvSpPr>
          <p:cNvPr id="289" name="Google Shape;289;p21"/>
          <p:cNvSpPr txBox="1"/>
          <p:nvPr/>
        </p:nvSpPr>
        <p:spPr>
          <a:xfrm>
            <a:off x="1447800" y="6248400"/>
            <a:ext cx="6843713"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Total N=5,420 events (20 events for each of 169 participants)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4" name="Shape 294"/>
        <p:cNvGrpSpPr/>
        <p:nvPr/>
      </p:nvGrpSpPr>
      <p:grpSpPr>
        <a:xfrm>
          <a:off x="0" y="0"/>
          <a:ext cx="0" cy="0"/>
          <a:chOff x="0" y="0"/>
          <a:chExt cx="0" cy="0"/>
        </a:xfrm>
      </p:grpSpPr>
      <p:sp>
        <p:nvSpPr>
          <p:cNvPr id="295" name="Google Shape;295;p22"/>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Negative time preference</a:t>
            </a:r>
            <a:endParaRPr/>
          </a:p>
        </p:txBody>
      </p:sp>
      <p:sp>
        <p:nvSpPr>
          <p:cNvPr id="296" name="Google Shape;296;p22"/>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97" name="Google Shape;297;p22"/>
          <p:cNvGraphicFramePr/>
          <p:nvPr/>
        </p:nvGraphicFramePr>
        <p:xfrm>
          <a:off x="762000" y="1676400"/>
          <a:ext cx="3000000" cy="3000000"/>
        </p:xfrm>
        <a:graphic>
          <a:graphicData uri="http://schemas.openxmlformats.org/drawingml/2006/table">
            <a:tbl>
              <a:tblPr bandRow="1" firstRow="1">
                <a:noFill/>
                <a:tableStyleId>{DD363916-730A-48BA-82C5-1D95EF8C7EFB}</a:tableStyleId>
              </a:tblPr>
              <a:tblGrid>
                <a:gridCol w="2514600"/>
                <a:gridCol w="2514600"/>
                <a:gridCol w="2514600"/>
              </a:tblGrid>
              <a:tr h="933450">
                <a:tc>
                  <a:txBody>
                    <a:bodyPr/>
                    <a:lstStyle/>
                    <a:p>
                      <a:pPr indent="0" lvl="0" marL="0" marR="0" rtl="0" algn="ctr">
                        <a:spcBef>
                          <a:spcPts val="0"/>
                        </a:spcBef>
                        <a:spcAft>
                          <a:spcPts val="0"/>
                        </a:spcAft>
                        <a:buNone/>
                      </a:pPr>
                      <a:r>
                        <a:t/>
                      </a:r>
                      <a:endParaRPr sz="36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Negative Events</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Positive Events</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Now</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b="1" lang="en-US" sz="3600" u="none" cap="none" strike="noStrike">
                          <a:solidFill>
                            <a:srgbClr val="FF0000"/>
                          </a:solidFill>
                          <a:latin typeface="Century Gothic"/>
                          <a:ea typeface="Century Gothic"/>
                          <a:cs typeface="Century Gothic"/>
                          <a:sym typeface="Century Gothic"/>
                        </a:rPr>
                        <a:t>41%</a:t>
                      </a:r>
                      <a:endParaRPr/>
                    </a:p>
                  </a:txBody>
                  <a:tcPr marT="45725" marB="45725" marR="91450" marL="91450" anchor="ctr"/>
                </a:tc>
                <a:tc>
                  <a:txBody>
                    <a:bodyPr/>
                    <a:lstStyle/>
                    <a:p>
                      <a:pPr indent="0" lvl="0" marL="0" marR="0" rtl="0" algn="ctr">
                        <a:spcBef>
                          <a:spcPts val="0"/>
                        </a:spcBef>
                        <a:spcAft>
                          <a:spcPts val="0"/>
                        </a:spcAft>
                        <a:buNone/>
                      </a:pPr>
                      <a:r>
                        <a:rPr b="0" lang="en-US" sz="3600" u="none" cap="none" strike="noStrike">
                          <a:solidFill>
                            <a:schemeClr val="dk1"/>
                          </a:solidFill>
                          <a:latin typeface="Century Gothic"/>
                          <a:ea typeface="Century Gothic"/>
                          <a:cs typeface="Century Gothic"/>
                          <a:sym typeface="Century Gothic"/>
                        </a:rPr>
                        <a:t>62%</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Indifferent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22%</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31%</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Later</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b="0" lang="en-US" sz="3600" u="none" cap="none" strike="noStrike">
                          <a:solidFill>
                            <a:schemeClr val="dk1"/>
                          </a:solidFill>
                          <a:latin typeface="Century Gothic"/>
                          <a:ea typeface="Century Gothic"/>
                          <a:cs typeface="Century Gothic"/>
                          <a:sym typeface="Century Gothic"/>
                        </a:rPr>
                        <a:t>37%</a:t>
                      </a:r>
                      <a:endParaRPr/>
                    </a:p>
                  </a:txBody>
                  <a:tcPr marT="45725" marB="45725" marR="91450" marL="91450" anchor="ctr"/>
                </a:tc>
                <a:tc>
                  <a:txBody>
                    <a:bodyPr/>
                    <a:lstStyle/>
                    <a:p>
                      <a:pPr indent="0" lvl="0" marL="0" marR="0" rtl="0" algn="ctr">
                        <a:spcBef>
                          <a:spcPts val="0"/>
                        </a:spcBef>
                        <a:spcAft>
                          <a:spcPts val="0"/>
                        </a:spcAft>
                        <a:buNone/>
                      </a:pPr>
                      <a:r>
                        <a:rPr b="1" lang="en-US" sz="3600" u="none" cap="none" strike="noStrike">
                          <a:solidFill>
                            <a:srgbClr val="FF0000"/>
                          </a:solidFill>
                          <a:latin typeface="Century Gothic"/>
                          <a:ea typeface="Century Gothic"/>
                          <a:cs typeface="Century Gothic"/>
                          <a:sym typeface="Century Gothic"/>
                        </a:rPr>
                        <a:t>7%</a:t>
                      </a:r>
                      <a:endParaRPr/>
                    </a:p>
                  </a:txBody>
                  <a:tcPr marT="45725" marB="45725" marR="91450" marL="91450" anchor="ctr"/>
                </a:tc>
              </a:tr>
            </a:tbl>
          </a:graphicData>
        </a:graphic>
      </p:graphicFrame>
      <p:sp>
        <p:nvSpPr>
          <p:cNvPr id="298" name="Google Shape;298;p22"/>
          <p:cNvSpPr txBox="1"/>
          <p:nvPr/>
        </p:nvSpPr>
        <p:spPr>
          <a:xfrm>
            <a:off x="1447800" y="6248400"/>
            <a:ext cx="63881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Total N=5,420 events (20 events for each of 169 participants)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3"/>
          <p:cNvSpPr txBox="1"/>
          <p:nvPr>
            <p:ph type="title"/>
          </p:nvPr>
        </p:nvSpPr>
        <p:spPr>
          <a:xfrm>
            <a:off x="457200" y="0"/>
            <a:ext cx="8229600" cy="11430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t>Anticipation</a:t>
            </a:r>
            <a:endParaRPr/>
          </a:p>
        </p:txBody>
      </p:sp>
      <p:graphicFrame>
        <p:nvGraphicFramePr>
          <p:cNvPr id="305" name="Google Shape;305;p23"/>
          <p:cNvGraphicFramePr/>
          <p:nvPr/>
        </p:nvGraphicFramePr>
        <p:xfrm>
          <a:off x="228600" y="790950"/>
          <a:ext cx="8562147" cy="5828886"/>
        </p:xfrm>
        <a:graphic>
          <a:graphicData uri="http://schemas.openxmlformats.org/drawingml/2006/chart">
            <c:chart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C:\Users\ikari\Desktop\BDRM2012\Dread vs Pleasurable Anticipation\paper1\JCR submission\Figure2.png" id="312" name="Google Shape;312;p24"/>
          <p:cNvPicPr preferRelativeResize="0"/>
          <p:nvPr/>
        </p:nvPicPr>
        <p:blipFill rotWithShape="1">
          <a:blip r:embed="rId3">
            <a:alphaModFix/>
          </a:blip>
          <a:srcRect b="0" l="0" r="0" t="0"/>
          <a:stretch/>
        </p:blipFill>
        <p:spPr>
          <a:xfrm>
            <a:off x="993040" y="1524001"/>
            <a:ext cx="7312760" cy="5313218"/>
          </a:xfrm>
          <a:prstGeom prst="rect">
            <a:avLst/>
          </a:prstGeom>
          <a:noFill/>
          <a:ln>
            <a:noFill/>
          </a:ln>
        </p:spPr>
      </p:pic>
      <p:sp>
        <p:nvSpPr>
          <p:cNvPr id="313" name="Google Shape;313;p24"/>
          <p:cNvSpPr txBox="1"/>
          <p:nvPr>
            <p:ph type="title"/>
          </p:nvPr>
        </p:nvSpPr>
        <p:spPr>
          <a:xfrm>
            <a:off x="533400" y="762000"/>
            <a:ext cx="8229600" cy="9144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predicts time preferences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7" name="Shape 317"/>
        <p:cNvGrpSpPr/>
        <p:nvPr/>
      </p:nvGrpSpPr>
      <p:grpSpPr>
        <a:xfrm>
          <a:off x="0" y="0"/>
          <a:ext cx="0" cy="0"/>
          <a:chOff x="0" y="0"/>
          <a:chExt cx="0" cy="0"/>
        </a:xfrm>
      </p:grpSpPr>
      <p:sp>
        <p:nvSpPr>
          <p:cNvPr id="318" name="Google Shape;318;p2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2: Summary</a:t>
            </a:r>
            <a:endParaRPr/>
          </a:p>
        </p:txBody>
      </p:sp>
      <p:sp>
        <p:nvSpPr>
          <p:cNvPr id="319" name="Google Shape;319;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Dread is more pronounced than savoring</a:t>
            </a:r>
            <a:endParaRPr/>
          </a:p>
          <a:p>
            <a:pPr indent="-342900" lvl="0" marL="342900" rtl="0" algn="l">
              <a:spcBef>
                <a:spcPts val="480"/>
              </a:spcBef>
              <a:spcAft>
                <a:spcPts val="0"/>
              </a:spcAft>
              <a:buClr>
                <a:schemeClr val="dk1"/>
              </a:buClr>
              <a:buSzPts val="2400"/>
              <a:buChar char="•"/>
            </a:pPr>
            <a:r>
              <a:rPr lang="en-US">
                <a:solidFill>
                  <a:schemeClr val="dk1"/>
                </a:solidFill>
              </a:rPr>
              <a:t>Anticipation value predicts time preference, for both gains and losses</a:t>
            </a:r>
            <a:endParaRPr/>
          </a:p>
          <a:p>
            <a:pPr indent="-342900" lvl="0" marL="342900" rtl="0" algn="l">
              <a:spcBef>
                <a:spcPts val="480"/>
              </a:spcBef>
              <a:spcAft>
                <a:spcPts val="0"/>
              </a:spcAft>
              <a:buClr>
                <a:schemeClr val="dk1"/>
              </a:buClr>
              <a:buSzPts val="2400"/>
              <a:buChar char="•"/>
            </a:pPr>
            <a:r>
              <a:rPr lang="en-US">
                <a:solidFill>
                  <a:schemeClr val="dk1"/>
                </a:solidFill>
              </a:rPr>
              <a:t>Together, this explains the “sign effect” in intertemporal choice</a:t>
            </a:r>
            <a:endParaRPr/>
          </a:p>
        </p:txBody>
      </p:sp>
      <p:sp>
        <p:nvSpPr>
          <p:cNvPr id="320" name="Google Shape;320;p2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6"/>
          <p:cNvSpPr txBox="1"/>
          <p:nvPr>
            <p:ph type="ctrTitle"/>
          </p:nvPr>
        </p:nvSpPr>
        <p:spPr>
          <a:xfrm>
            <a:off x="685800" y="609601"/>
            <a:ext cx="7772400" cy="2057399"/>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None/>
            </a:pPr>
            <a:r>
              <a:rPr lang="en-US"/>
              <a:t>Study 3</a:t>
            </a:r>
            <a:endParaRPr/>
          </a:p>
        </p:txBody>
      </p:sp>
      <p:sp>
        <p:nvSpPr>
          <p:cNvPr id="326" name="Google Shape;326;p26"/>
          <p:cNvSpPr txBox="1"/>
          <p:nvPr>
            <p:ph idx="1" type="subTitle"/>
          </p:nvPr>
        </p:nvSpPr>
        <p:spPr>
          <a:xfrm>
            <a:off x="1447800" y="3429000"/>
            <a:ext cx="64008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solidFill>
                  <a:schemeClr val="dk1"/>
                </a:solidFill>
              </a:rPr>
              <a:t>Is it just loss aversion?</a:t>
            </a:r>
            <a:endParaRPr/>
          </a:p>
        </p:txBody>
      </p:sp>
      <p:sp>
        <p:nvSpPr>
          <p:cNvPr id="327" name="Google Shape;327;p26"/>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7"/>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t>Study 3: Overview</a:t>
            </a:r>
            <a:endParaRPr/>
          </a:p>
        </p:txBody>
      </p:sp>
      <p:sp>
        <p:nvSpPr>
          <p:cNvPr id="333" name="Google Shape;333;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106 participants from Amazon MTurk</a:t>
            </a:r>
            <a:endParaRPr>
              <a:solidFill>
                <a:schemeClr val="dk1"/>
              </a:solidFill>
            </a:endParaRPr>
          </a:p>
          <a:p>
            <a:pPr indent="-342900" lvl="0" marL="342900" rtl="0" algn="l">
              <a:spcBef>
                <a:spcPts val="480"/>
              </a:spcBef>
              <a:spcAft>
                <a:spcPts val="0"/>
              </a:spcAft>
              <a:buClr>
                <a:schemeClr val="dk1"/>
              </a:buClr>
              <a:buSzPts val="2400"/>
              <a:buChar char="•"/>
            </a:pPr>
            <a:r>
              <a:rPr lang="en-US">
                <a:solidFill>
                  <a:schemeClr val="dk1"/>
                </a:solidFill>
              </a:rPr>
              <a:t>Dynamically identify subjectively equivalent gains and losses for each subject</a:t>
            </a:r>
            <a:endParaRPr/>
          </a:p>
          <a:p>
            <a:pPr indent="-342900" lvl="0" marL="342900" rtl="0" algn="l">
              <a:spcBef>
                <a:spcPts val="480"/>
              </a:spcBef>
              <a:spcAft>
                <a:spcPts val="0"/>
              </a:spcAft>
              <a:buClr>
                <a:schemeClr val="dk1"/>
              </a:buClr>
              <a:buSzPts val="2400"/>
              <a:buChar char="•"/>
            </a:pPr>
            <a:r>
              <a:rPr lang="en-US">
                <a:solidFill>
                  <a:schemeClr val="dk1"/>
                </a:solidFill>
              </a:rPr>
              <a:t>Compare dread and savoring for these subjectively equivalent pairs</a:t>
            </a:r>
            <a:endParaRPr/>
          </a:p>
          <a:p>
            <a:pPr indent="-190500" lvl="0" marL="342900" rtl="0" algn="l">
              <a:spcBef>
                <a:spcPts val="480"/>
              </a:spcBef>
              <a:spcAft>
                <a:spcPts val="0"/>
              </a:spcAft>
              <a:buClr>
                <a:srgbClr val="7F7F7F"/>
              </a:buClr>
              <a:buSzPts val="2400"/>
              <a:buNone/>
            </a:pPr>
            <a:r>
              <a:t/>
            </a:r>
            <a:endParaRPr/>
          </a:p>
          <a:p>
            <a:pPr indent="-190500" lvl="0" marL="342900" rtl="0" algn="l">
              <a:spcBef>
                <a:spcPts val="480"/>
              </a:spcBef>
              <a:spcAft>
                <a:spcPts val="0"/>
              </a:spcAft>
              <a:buClr>
                <a:srgbClr val="7F7F7F"/>
              </a:buClr>
              <a:buSzPts val="2400"/>
              <a:buNone/>
            </a:pPr>
            <a:r>
              <a:t/>
            </a:r>
            <a:endParaRPr/>
          </a:p>
        </p:txBody>
      </p:sp>
      <p:sp>
        <p:nvSpPr>
          <p:cNvPr id="334" name="Google Shape;334;p27"/>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8"/>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t>Accept this pair of events?</a:t>
            </a:r>
            <a:endParaRPr/>
          </a:p>
        </p:txBody>
      </p:sp>
      <p:sp>
        <p:nvSpPr>
          <p:cNvPr id="340" name="Google Shape;340;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F7F7F"/>
              </a:buClr>
              <a:buSzPts val="2400"/>
              <a:buNone/>
            </a:pPr>
            <a:r>
              <a:t/>
            </a:r>
            <a:endParaRPr>
              <a:solidFill>
                <a:schemeClr val="dk1"/>
              </a:solidFill>
            </a:endParaRPr>
          </a:p>
          <a:p>
            <a:pPr indent="0" lvl="0" marL="0" rtl="0" algn="ctr">
              <a:spcBef>
                <a:spcPts val="480"/>
              </a:spcBef>
              <a:spcAft>
                <a:spcPts val="0"/>
              </a:spcAft>
              <a:buClr>
                <a:schemeClr val="dk1"/>
              </a:buClr>
              <a:buSzPts val="2400"/>
              <a:buNone/>
            </a:pPr>
            <a:r>
              <a:rPr lang="en-US">
                <a:solidFill>
                  <a:schemeClr val="dk1"/>
                </a:solidFill>
              </a:rPr>
              <a:t>50% chance of receiving 25 dollars</a:t>
            </a:r>
            <a:endParaRPr/>
          </a:p>
          <a:p>
            <a:pPr indent="0" lvl="0" marL="0" rtl="0" algn="ctr">
              <a:spcBef>
                <a:spcPts val="480"/>
              </a:spcBef>
              <a:spcAft>
                <a:spcPts val="0"/>
              </a:spcAft>
              <a:buClr>
                <a:schemeClr val="dk1"/>
              </a:buClr>
              <a:buSzPts val="2400"/>
              <a:buNone/>
            </a:pPr>
            <a:r>
              <a:rPr lang="en-US">
                <a:solidFill>
                  <a:schemeClr val="dk1"/>
                </a:solidFill>
              </a:rPr>
              <a:t>AND</a:t>
            </a:r>
            <a:endParaRPr/>
          </a:p>
          <a:p>
            <a:pPr indent="0" lvl="0" marL="0" rtl="0" algn="ctr">
              <a:spcBef>
                <a:spcPts val="480"/>
              </a:spcBef>
              <a:spcAft>
                <a:spcPts val="0"/>
              </a:spcAft>
              <a:buClr>
                <a:schemeClr val="dk1"/>
              </a:buClr>
              <a:buSzPts val="2400"/>
              <a:buNone/>
            </a:pPr>
            <a:r>
              <a:rPr lang="en-US">
                <a:solidFill>
                  <a:schemeClr val="dk1"/>
                </a:solidFill>
              </a:rPr>
              <a:t>50% chance of paying 25 dollars</a:t>
            </a:r>
            <a:endParaRPr/>
          </a:p>
          <a:p>
            <a:pPr indent="-190500" lvl="0" marL="342900" rtl="0" algn="ctr">
              <a:spcBef>
                <a:spcPts val="480"/>
              </a:spcBef>
              <a:spcAft>
                <a:spcPts val="0"/>
              </a:spcAft>
              <a:buClr>
                <a:srgbClr val="7F7F7F"/>
              </a:buClr>
              <a:buSzPts val="2400"/>
              <a:buNone/>
            </a:pPr>
            <a:r>
              <a:t/>
            </a:r>
            <a:endParaRPr>
              <a:solidFill>
                <a:schemeClr val="dk1"/>
              </a:solidFill>
            </a:endParaRPr>
          </a:p>
          <a:p>
            <a:pPr indent="0" lvl="0" marL="0" rtl="0" algn="ctr">
              <a:spcBef>
                <a:spcPts val="480"/>
              </a:spcBef>
              <a:spcAft>
                <a:spcPts val="0"/>
              </a:spcAft>
              <a:buClr>
                <a:schemeClr val="dk1"/>
              </a:buClr>
              <a:buSzPts val="2400"/>
              <a:buNone/>
            </a:pPr>
            <a:r>
              <a:rPr lang="en-US">
                <a:solidFill>
                  <a:schemeClr val="dk1"/>
                </a:solidFill>
              </a:rPr>
              <a:t>Yes	Unsure	No</a:t>
            </a:r>
            <a:endParaRPr/>
          </a:p>
          <a:p>
            <a:pPr indent="-190500" lvl="0" marL="342900" rtl="0" algn="l">
              <a:spcBef>
                <a:spcPts val="480"/>
              </a:spcBef>
              <a:spcAft>
                <a:spcPts val="0"/>
              </a:spcAft>
              <a:buClr>
                <a:srgbClr val="7F7F7F"/>
              </a:buClr>
              <a:buSzPts val="2400"/>
              <a:buNone/>
            </a:pPr>
            <a:r>
              <a:t/>
            </a:r>
            <a:endParaRPr/>
          </a:p>
        </p:txBody>
      </p:sp>
      <p:sp>
        <p:nvSpPr>
          <p:cNvPr id="341" name="Google Shape;341;p28"/>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42" name="Google Shape;342;p28"/>
          <p:cNvSpPr/>
          <p:nvPr/>
        </p:nvSpPr>
        <p:spPr>
          <a:xfrm>
            <a:off x="5486400" y="3733800"/>
            <a:ext cx="914400" cy="609600"/>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9"/>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t>Accept this pair of events?</a:t>
            </a:r>
            <a:endParaRPr/>
          </a:p>
        </p:txBody>
      </p:sp>
      <p:sp>
        <p:nvSpPr>
          <p:cNvPr id="348" name="Google Shape;348;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F7F7F"/>
              </a:buClr>
              <a:buSzPts val="2400"/>
              <a:buNone/>
            </a:pPr>
            <a:r>
              <a:t/>
            </a:r>
            <a:endParaRPr>
              <a:solidFill>
                <a:schemeClr val="dk1"/>
              </a:solidFill>
            </a:endParaRPr>
          </a:p>
          <a:p>
            <a:pPr indent="0" lvl="0" marL="0" rtl="0" algn="ctr">
              <a:spcBef>
                <a:spcPts val="480"/>
              </a:spcBef>
              <a:spcAft>
                <a:spcPts val="0"/>
              </a:spcAft>
              <a:buClr>
                <a:schemeClr val="dk1"/>
              </a:buClr>
              <a:buSzPts val="2400"/>
              <a:buNone/>
            </a:pPr>
            <a:r>
              <a:rPr lang="en-US">
                <a:solidFill>
                  <a:schemeClr val="dk1"/>
                </a:solidFill>
              </a:rPr>
              <a:t>50% chance of receiving 500 dollars</a:t>
            </a:r>
            <a:endParaRPr/>
          </a:p>
          <a:p>
            <a:pPr indent="0" lvl="0" marL="0" rtl="0" algn="ctr">
              <a:spcBef>
                <a:spcPts val="480"/>
              </a:spcBef>
              <a:spcAft>
                <a:spcPts val="0"/>
              </a:spcAft>
              <a:buClr>
                <a:schemeClr val="dk1"/>
              </a:buClr>
              <a:buSzPts val="2400"/>
              <a:buNone/>
            </a:pPr>
            <a:r>
              <a:rPr lang="en-US">
                <a:solidFill>
                  <a:schemeClr val="dk1"/>
                </a:solidFill>
              </a:rPr>
              <a:t>AND</a:t>
            </a:r>
            <a:endParaRPr/>
          </a:p>
          <a:p>
            <a:pPr indent="0" lvl="0" marL="0" rtl="0" algn="ctr">
              <a:spcBef>
                <a:spcPts val="480"/>
              </a:spcBef>
              <a:spcAft>
                <a:spcPts val="0"/>
              </a:spcAft>
              <a:buClr>
                <a:schemeClr val="dk1"/>
              </a:buClr>
              <a:buSzPts val="2400"/>
              <a:buNone/>
            </a:pPr>
            <a:r>
              <a:rPr lang="en-US">
                <a:solidFill>
                  <a:schemeClr val="dk1"/>
                </a:solidFill>
              </a:rPr>
              <a:t>50% chance of paying 25 dollars</a:t>
            </a:r>
            <a:endParaRPr/>
          </a:p>
          <a:p>
            <a:pPr indent="-190500" lvl="0" marL="342900" rtl="0" algn="ctr">
              <a:spcBef>
                <a:spcPts val="480"/>
              </a:spcBef>
              <a:spcAft>
                <a:spcPts val="0"/>
              </a:spcAft>
              <a:buClr>
                <a:srgbClr val="7F7F7F"/>
              </a:buClr>
              <a:buSzPts val="2400"/>
              <a:buNone/>
            </a:pPr>
            <a:r>
              <a:t/>
            </a:r>
            <a:endParaRPr>
              <a:solidFill>
                <a:schemeClr val="dk1"/>
              </a:solidFill>
            </a:endParaRPr>
          </a:p>
          <a:p>
            <a:pPr indent="0" lvl="0" marL="0" rtl="0" algn="ctr">
              <a:spcBef>
                <a:spcPts val="480"/>
              </a:spcBef>
              <a:spcAft>
                <a:spcPts val="0"/>
              </a:spcAft>
              <a:buClr>
                <a:schemeClr val="dk1"/>
              </a:buClr>
              <a:buSzPts val="2400"/>
              <a:buNone/>
            </a:pPr>
            <a:r>
              <a:rPr lang="en-US">
                <a:solidFill>
                  <a:schemeClr val="dk1"/>
                </a:solidFill>
              </a:rPr>
              <a:t>Yes	Unsure	No</a:t>
            </a:r>
            <a:endParaRPr/>
          </a:p>
          <a:p>
            <a:pPr indent="-190500" lvl="0" marL="342900" rtl="0" algn="l">
              <a:spcBef>
                <a:spcPts val="480"/>
              </a:spcBef>
              <a:spcAft>
                <a:spcPts val="0"/>
              </a:spcAft>
              <a:buClr>
                <a:srgbClr val="7F7F7F"/>
              </a:buClr>
              <a:buSzPts val="2400"/>
              <a:buNone/>
            </a:pPr>
            <a:r>
              <a:t/>
            </a:r>
            <a:endParaRPr/>
          </a:p>
        </p:txBody>
      </p:sp>
      <p:sp>
        <p:nvSpPr>
          <p:cNvPr id="349" name="Google Shape;349;p29"/>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50" name="Google Shape;350;p29"/>
          <p:cNvSpPr/>
          <p:nvPr/>
        </p:nvSpPr>
        <p:spPr>
          <a:xfrm>
            <a:off x="2743200" y="3733800"/>
            <a:ext cx="914400" cy="609600"/>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rgbClr val="7F7F7F"/>
              </a:buClr>
              <a:buSzPts val="2400"/>
              <a:buNone/>
            </a:pPr>
            <a:r>
              <a:t/>
            </a:r>
            <a:endParaRPr>
              <a:solidFill>
                <a:schemeClr val="dk1"/>
              </a:solidFill>
            </a:endParaRPr>
          </a:p>
          <a:p>
            <a:pPr indent="-342900" lvl="0" marL="342900" rtl="0" algn="l">
              <a:spcBef>
                <a:spcPts val="640"/>
              </a:spcBef>
              <a:spcAft>
                <a:spcPts val="0"/>
              </a:spcAft>
              <a:buClr>
                <a:schemeClr val="dk1"/>
              </a:buClr>
              <a:buSzPts val="3200"/>
              <a:buChar char="•"/>
            </a:pPr>
            <a:r>
              <a:rPr b="1" lang="en-US" sz="3200">
                <a:solidFill>
                  <a:schemeClr val="dk1"/>
                </a:solidFill>
              </a:rPr>
              <a:t>Receive </a:t>
            </a:r>
            <a:r>
              <a:rPr lang="en-US" sz="3200">
                <a:solidFill>
                  <a:schemeClr val="dk1"/>
                </a:solidFill>
              </a:rPr>
              <a:t>$70 now or $70 in a month?</a:t>
            </a:r>
            <a:br>
              <a:rPr lang="en-US" sz="3200">
                <a:solidFill>
                  <a:schemeClr val="dk1"/>
                </a:solidFill>
              </a:rPr>
            </a:br>
            <a:r>
              <a:rPr b="1" lang="en-US" sz="3200">
                <a:solidFill>
                  <a:schemeClr val="dk1"/>
                </a:solidFill>
              </a:rPr>
              <a:t>100%</a:t>
            </a:r>
            <a:r>
              <a:rPr lang="en-US" sz="3200">
                <a:solidFill>
                  <a:schemeClr val="dk1"/>
                </a:solidFill>
              </a:rPr>
              <a:t> choose now </a:t>
            </a:r>
            <a:endParaRPr/>
          </a:p>
          <a:p>
            <a:pPr indent="-342900" lvl="0" marL="342900" rtl="0" algn="l">
              <a:spcBef>
                <a:spcPts val="640"/>
              </a:spcBef>
              <a:spcAft>
                <a:spcPts val="0"/>
              </a:spcAft>
              <a:buClr>
                <a:schemeClr val="dk1"/>
              </a:buClr>
              <a:buSzPts val="3200"/>
              <a:buChar char="•"/>
            </a:pPr>
            <a:r>
              <a:rPr b="1" lang="en-US" sz="3200">
                <a:solidFill>
                  <a:schemeClr val="dk1"/>
                </a:solidFill>
              </a:rPr>
              <a:t>Pay</a:t>
            </a:r>
            <a:r>
              <a:rPr lang="en-US" sz="3200">
                <a:solidFill>
                  <a:schemeClr val="dk1"/>
                </a:solidFill>
              </a:rPr>
              <a:t> $70 now or $70 in a month? </a:t>
            </a:r>
            <a:br>
              <a:rPr lang="en-US" sz="3200">
                <a:solidFill>
                  <a:schemeClr val="dk1"/>
                </a:solidFill>
              </a:rPr>
            </a:br>
            <a:r>
              <a:rPr b="1" lang="en-US" sz="3200">
                <a:solidFill>
                  <a:schemeClr val="dk1"/>
                </a:solidFill>
              </a:rPr>
              <a:t>53%</a:t>
            </a:r>
            <a:r>
              <a:rPr lang="en-US" sz="3200">
                <a:solidFill>
                  <a:schemeClr val="dk1"/>
                </a:solidFill>
              </a:rPr>
              <a:t> choose now</a:t>
            </a:r>
            <a:endParaRPr/>
          </a:p>
          <a:p>
            <a:pPr indent="-342900" lvl="0" marL="342900" rtl="0" algn="l">
              <a:spcBef>
                <a:spcPts val="640"/>
              </a:spcBef>
              <a:spcAft>
                <a:spcPts val="0"/>
              </a:spcAft>
              <a:buClr>
                <a:schemeClr val="dk1"/>
              </a:buClr>
              <a:buSzPts val="3200"/>
              <a:buChar char="•"/>
            </a:pPr>
            <a:r>
              <a:rPr lang="en-US" sz="3200">
                <a:solidFill>
                  <a:schemeClr val="dk1"/>
                </a:solidFill>
              </a:rPr>
              <a:t>Why? </a:t>
            </a:r>
            <a:endParaRPr/>
          </a:p>
          <a:p>
            <a:pPr indent="-342900" lvl="0" marL="342900" rtl="0" algn="l">
              <a:spcBef>
                <a:spcPts val="640"/>
              </a:spcBef>
              <a:spcAft>
                <a:spcPts val="0"/>
              </a:spcAft>
              <a:buClr>
                <a:schemeClr val="dk1"/>
              </a:buClr>
              <a:buSzPts val="3200"/>
              <a:buChar char="•"/>
            </a:pPr>
            <a:r>
              <a:rPr lang="en-US" sz="3200">
                <a:solidFill>
                  <a:schemeClr val="dk1"/>
                </a:solidFill>
              </a:rPr>
              <a:t>Dread is stronger than savoring</a:t>
            </a:r>
            <a:endParaRPr/>
          </a:p>
        </p:txBody>
      </p:sp>
      <p:sp>
        <p:nvSpPr>
          <p:cNvPr id="114" name="Google Shape;114;p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t>Gain/loss assymetries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t>Accept this pair of events?</a:t>
            </a:r>
            <a:endParaRPr/>
          </a:p>
        </p:txBody>
      </p:sp>
      <p:sp>
        <p:nvSpPr>
          <p:cNvPr id="356" name="Google Shape;356;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F7F7F"/>
              </a:buClr>
              <a:buSzPts val="2400"/>
              <a:buNone/>
            </a:pPr>
            <a:r>
              <a:t/>
            </a:r>
            <a:endParaRPr>
              <a:solidFill>
                <a:schemeClr val="dk1"/>
              </a:solidFill>
            </a:endParaRPr>
          </a:p>
          <a:p>
            <a:pPr indent="0" lvl="0" marL="0" rtl="0" algn="ctr">
              <a:spcBef>
                <a:spcPts val="480"/>
              </a:spcBef>
              <a:spcAft>
                <a:spcPts val="0"/>
              </a:spcAft>
              <a:buClr>
                <a:schemeClr val="dk1"/>
              </a:buClr>
              <a:buSzPts val="2400"/>
              <a:buNone/>
            </a:pPr>
            <a:r>
              <a:rPr lang="en-US">
                <a:solidFill>
                  <a:schemeClr val="dk1"/>
                </a:solidFill>
              </a:rPr>
              <a:t>50% chance of receiving 49 dollars</a:t>
            </a:r>
            <a:endParaRPr/>
          </a:p>
          <a:p>
            <a:pPr indent="0" lvl="0" marL="0" rtl="0" algn="ctr">
              <a:spcBef>
                <a:spcPts val="480"/>
              </a:spcBef>
              <a:spcAft>
                <a:spcPts val="0"/>
              </a:spcAft>
              <a:buClr>
                <a:schemeClr val="dk1"/>
              </a:buClr>
              <a:buSzPts val="2400"/>
              <a:buNone/>
            </a:pPr>
            <a:r>
              <a:rPr lang="en-US">
                <a:solidFill>
                  <a:schemeClr val="dk1"/>
                </a:solidFill>
              </a:rPr>
              <a:t>AND</a:t>
            </a:r>
            <a:endParaRPr/>
          </a:p>
          <a:p>
            <a:pPr indent="0" lvl="0" marL="0" rtl="0" algn="ctr">
              <a:spcBef>
                <a:spcPts val="480"/>
              </a:spcBef>
              <a:spcAft>
                <a:spcPts val="0"/>
              </a:spcAft>
              <a:buClr>
                <a:schemeClr val="dk1"/>
              </a:buClr>
              <a:buSzPts val="2400"/>
              <a:buNone/>
            </a:pPr>
            <a:r>
              <a:rPr lang="en-US">
                <a:solidFill>
                  <a:schemeClr val="dk1"/>
                </a:solidFill>
              </a:rPr>
              <a:t>50% chance of paying 25 dollars</a:t>
            </a:r>
            <a:endParaRPr/>
          </a:p>
          <a:p>
            <a:pPr indent="-190500" lvl="0" marL="342900" rtl="0" algn="ctr">
              <a:spcBef>
                <a:spcPts val="480"/>
              </a:spcBef>
              <a:spcAft>
                <a:spcPts val="0"/>
              </a:spcAft>
              <a:buClr>
                <a:srgbClr val="7F7F7F"/>
              </a:buClr>
              <a:buSzPts val="2400"/>
              <a:buNone/>
            </a:pPr>
            <a:r>
              <a:t/>
            </a:r>
            <a:endParaRPr>
              <a:solidFill>
                <a:schemeClr val="dk1"/>
              </a:solidFill>
            </a:endParaRPr>
          </a:p>
          <a:p>
            <a:pPr indent="0" lvl="0" marL="0" rtl="0" algn="ctr">
              <a:spcBef>
                <a:spcPts val="480"/>
              </a:spcBef>
              <a:spcAft>
                <a:spcPts val="0"/>
              </a:spcAft>
              <a:buClr>
                <a:schemeClr val="dk1"/>
              </a:buClr>
              <a:buSzPts val="2400"/>
              <a:buNone/>
            </a:pPr>
            <a:r>
              <a:rPr lang="en-US">
                <a:solidFill>
                  <a:schemeClr val="dk1"/>
                </a:solidFill>
              </a:rPr>
              <a:t>Yes	Unsure	No</a:t>
            </a:r>
            <a:endParaRPr/>
          </a:p>
          <a:p>
            <a:pPr indent="-190500" lvl="0" marL="342900" rtl="0" algn="l">
              <a:spcBef>
                <a:spcPts val="480"/>
              </a:spcBef>
              <a:spcAft>
                <a:spcPts val="0"/>
              </a:spcAft>
              <a:buClr>
                <a:srgbClr val="7F7F7F"/>
              </a:buClr>
              <a:buSzPts val="2400"/>
              <a:buNone/>
            </a:pPr>
            <a:r>
              <a:t/>
            </a:r>
            <a:endParaRPr/>
          </a:p>
        </p:txBody>
      </p:sp>
      <p:sp>
        <p:nvSpPr>
          <p:cNvPr id="357" name="Google Shape;357;p30"/>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58" name="Google Shape;358;p30"/>
          <p:cNvSpPr/>
          <p:nvPr/>
        </p:nvSpPr>
        <p:spPr>
          <a:xfrm>
            <a:off x="3810000" y="3733800"/>
            <a:ext cx="1143000" cy="609600"/>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1"/>
          <p:cNvSpPr txBox="1"/>
          <p:nvPr>
            <p:ph type="title"/>
          </p:nvPr>
        </p:nvSpPr>
        <p:spPr>
          <a:xfrm>
            <a:off x="457200" y="76200"/>
            <a:ext cx="8229600" cy="1143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3: Stimulus</a:t>
            </a:r>
            <a:endParaRPr/>
          </a:p>
        </p:txBody>
      </p:sp>
      <p:sp>
        <p:nvSpPr>
          <p:cNvPr id="364" name="Google Shape;364;p31"/>
          <p:cNvSpPr txBox="1"/>
          <p:nvPr>
            <p:ph idx="1" type="body"/>
          </p:nvPr>
        </p:nvSpPr>
        <p:spPr>
          <a:xfrm>
            <a:off x="457200" y="1295400"/>
            <a:ext cx="8229600" cy="5334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00"/>
              <a:buFont typeface="Arial"/>
              <a:buNone/>
            </a:pPr>
            <a:r>
              <a:rPr lang="en-US">
                <a:solidFill>
                  <a:schemeClr val="dk1"/>
                </a:solidFill>
              </a:rPr>
              <a:t>Please consider the following event:</a:t>
            </a:r>
            <a:br>
              <a:rPr lang="en-US">
                <a:solidFill>
                  <a:schemeClr val="dk1"/>
                </a:solidFill>
              </a:rPr>
            </a:br>
            <a:endParaRPr>
              <a:solidFill>
                <a:schemeClr val="dk1"/>
              </a:solidFill>
            </a:endParaRPr>
          </a:p>
          <a:p>
            <a:pPr indent="0" lvl="0" marL="0" rtl="0" algn="ctr">
              <a:lnSpc>
                <a:spcPct val="80000"/>
              </a:lnSpc>
              <a:spcBef>
                <a:spcPts val="480"/>
              </a:spcBef>
              <a:spcAft>
                <a:spcPts val="0"/>
              </a:spcAft>
              <a:buClr>
                <a:schemeClr val="dk1"/>
              </a:buClr>
              <a:buSzPts val="2400"/>
              <a:buFont typeface="Arial"/>
              <a:buNone/>
            </a:pPr>
            <a:r>
              <a:rPr b="1" lang="en-US">
                <a:solidFill>
                  <a:schemeClr val="dk1"/>
                </a:solidFill>
              </a:rPr>
              <a:t>[50% chance of receiving a $49] </a:t>
            </a:r>
            <a:br>
              <a:rPr b="1" lang="en-US">
                <a:solidFill>
                  <a:schemeClr val="dk1"/>
                </a:solidFill>
              </a:rPr>
            </a:br>
            <a:endParaRPr b="1">
              <a:solidFill>
                <a:schemeClr val="dk1"/>
              </a:solidFill>
            </a:endParaRPr>
          </a:p>
          <a:p>
            <a:pPr indent="-457200" lvl="0" marL="457200" rtl="0" algn="l">
              <a:lnSpc>
                <a:spcPct val="80000"/>
              </a:lnSpc>
              <a:spcBef>
                <a:spcPts val="480"/>
              </a:spcBef>
              <a:spcAft>
                <a:spcPts val="0"/>
              </a:spcAft>
              <a:buClr>
                <a:schemeClr val="dk1"/>
              </a:buClr>
              <a:buSzPts val="2400"/>
              <a:buAutoNum type="arabicPeriod"/>
            </a:pPr>
            <a:r>
              <a:rPr lang="en-US">
                <a:solidFill>
                  <a:schemeClr val="dk1"/>
                </a:solidFill>
              </a:rPr>
              <a:t>Assuming this event would definitely happen to you and you knew it were coming, </a:t>
            </a:r>
            <a:r>
              <a:rPr b="1" lang="en-US">
                <a:solidFill>
                  <a:schemeClr val="dk1"/>
                </a:solidFill>
              </a:rPr>
              <a:t>when</a:t>
            </a:r>
            <a:r>
              <a:rPr lang="en-US">
                <a:solidFill>
                  <a:schemeClr val="dk1"/>
                </a:solidFill>
              </a:rPr>
              <a:t> would you prefer it to happen?</a:t>
            </a:r>
            <a:endParaRPr/>
          </a:p>
          <a:p>
            <a:pPr indent="0" lvl="0" marL="0" rtl="0" algn="ctr">
              <a:lnSpc>
                <a:spcPct val="80000"/>
              </a:lnSpc>
              <a:spcBef>
                <a:spcPts val="480"/>
              </a:spcBef>
              <a:spcAft>
                <a:spcPts val="0"/>
              </a:spcAft>
              <a:buClr>
                <a:schemeClr val="dk1"/>
              </a:buClr>
              <a:buSzPts val="2400"/>
              <a:buNone/>
            </a:pPr>
            <a:br>
              <a:rPr lang="en-US">
                <a:solidFill>
                  <a:schemeClr val="dk1"/>
                </a:solidFill>
              </a:rPr>
            </a:br>
            <a:r>
              <a:rPr lang="en-US" sz="1700">
                <a:solidFill>
                  <a:schemeClr val="dk1"/>
                </a:solidFill>
              </a:rPr>
              <a:t>Immediately	OR	in one week</a:t>
            </a:r>
            <a:endParaRPr/>
          </a:p>
          <a:p>
            <a:pPr indent="0" lvl="0" marL="0" rtl="0" algn="l">
              <a:lnSpc>
                <a:spcPct val="80000"/>
              </a:lnSpc>
              <a:spcBef>
                <a:spcPts val="480"/>
              </a:spcBef>
              <a:spcAft>
                <a:spcPts val="0"/>
              </a:spcAft>
              <a:buClr>
                <a:srgbClr val="7F7F7F"/>
              </a:buClr>
              <a:buSzPts val="2400"/>
              <a:buNone/>
            </a:pPr>
            <a:r>
              <a:t/>
            </a:r>
            <a:endParaRPr>
              <a:solidFill>
                <a:schemeClr val="dk1"/>
              </a:solidFill>
            </a:endParaRPr>
          </a:p>
        </p:txBody>
      </p:sp>
      <p:sp>
        <p:nvSpPr>
          <p:cNvPr id="365" name="Google Shape;365;p3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66" name="Google Shape;366;p31"/>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67" name="Google Shape;367;p31"/>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68" name="Google Shape;368;p31"/>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2"/>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t>Time preferences</a:t>
            </a:r>
            <a:endParaRPr/>
          </a:p>
        </p:txBody>
      </p:sp>
      <p:sp>
        <p:nvSpPr>
          <p:cNvPr id="374" name="Google Shape;374;p32"/>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375" name="Google Shape;375;p32"/>
          <p:cNvGraphicFramePr/>
          <p:nvPr/>
        </p:nvGraphicFramePr>
        <p:xfrm>
          <a:off x="1371600" y="2133600"/>
          <a:ext cx="3000000" cy="3000000"/>
        </p:xfrm>
        <a:graphic>
          <a:graphicData uri="http://schemas.openxmlformats.org/drawingml/2006/table">
            <a:tbl>
              <a:tblPr bandRow="1" firstRow="1">
                <a:noFill/>
                <a:tableStyleId>{DD363916-730A-48BA-82C5-1D95EF8C7EFB}</a:tableStyleId>
              </a:tblPr>
              <a:tblGrid>
                <a:gridCol w="2057400"/>
                <a:gridCol w="2057400"/>
                <a:gridCol w="2057400"/>
              </a:tblGrid>
              <a:tr h="1270000">
                <a:tc>
                  <a:txBody>
                    <a:bodyPr/>
                    <a:lstStyle/>
                    <a:p>
                      <a:pPr indent="0" lvl="0" marL="0" marR="0" rtl="0" algn="ctr">
                        <a:spcBef>
                          <a:spcPts val="0"/>
                        </a:spcBef>
                        <a:spcAft>
                          <a:spcPts val="0"/>
                        </a:spcAft>
                        <a:buNone/>
                      </a:pPr>
                      <a:r>
                        <a:t/>
                      </a:r>
                      <a:endParaRPr sz="3200" u="none" cap="none" strike="noStrike"/>
                    </a:p>
                  </a:txBody>
                  <a:tcPr marT="45725" marB="45725" marR="91450" marL="91450" anchor="ctr"/>
                </a:tc>
                <a:tc>
                  <a:txBody>
                    <a:bodyPr/>
                    <a:lstStyle/>
                    <a:p>
                      <a:pPr indent="0" lvl="0" marL="0" marR="0" rtl="0" algn="ctr">
                        <a:spcBef>
                          <a:spcPts val="0"/>
                        </a:spcBef>
                        <a:spcAft>
                          <a:spcPts val="0"/>
                        </a:spcAft>
                        <a:buNone/>
                      </a:pPr>
                      <a:r>
                        <a:rPr lang="en-US" sz="3200" u="none" cap="none" strike="noStrike"/>
                        <a:t>Gains</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Losses</a:t>
                      </a:r>
                      <a:endParaRPr/>
                    </a:p>
                  </a:txBody>
                  <a:tcPr marT="45725" marB="45725" marR="91450" marL="91450" anchor="ctr"/>
                </a:tc>
              </a:tr>
              <a:tr h="1270000">
                <a:tc>
                  <a:txBody>
                    <a:bodyPr/>
                    <a:lstStyle/>
                    <a:p>
                      <a:pPr indent="0" lvl="0" marL="0" marR="0" rtl="0" algn="ctr">
                        <a:spcBef>
                          <a:spcPts val="0"/>
                        </a:spcBef>
                        <a:spcAft>
                          <a:spcPts val="0"/>
                        </a:spcAft>
                        <a:buNone/>
                      </a:pPr>
                      <a:r>
                        <a:rPr lang="en-US" sz="3200" u="none" cap="none" strike="noStrike"/>
                        <a:t>Now</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79%</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57%</a:t>
                      </a:r>
                      <a:endParaRPr/>
                    </a:p>
                  </a:txBody>
                  <a:tcPr marT="45725" marB="45725" marR="91450" marL="91450" anchor="ctr"/>
                </a:tc>
              </a:tr>
              <a:tr h="1270000">
                <a:tc>
                  <a:txBody>
                    <a:bodyPr/>
                    <a:lstStyle/>
                    <a:p>
                      <a:pPr indent="0" lvl="0" marL="0" marR="0" rtl="0" algn="ctr">
                        <a:spcBef>
                          <a:spcPts val="0"/>
                        </a:spcBef>
                        <a:spcAft>
                          <a:spcPts val="0"/>
                        </a:spcAft>
                        <a:buNone/>
                      </a:pPr>
                      <a:r>
                        <a:rPr lang="en-US" sz="3200" u="none" cap="none" strike="noStrike"/>
                        <a:t>In one week</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21%</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43%</a:t>
                      </a:r>
                      <a:endParaRPr/>
                    </a:p>
                  </a:txBody>
                  <a:tcPr marT="45725" marB="45725" marR="91450" marL="91450"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t>Time preferences</a:t>
            </a:r>
            <a:endParaRPr/>
          </a:p>
        </p:txBody>
      </p:sp>
      <p:sp>
        <p:nvSpPr>
          <p:cNvPr id="381" name="Google Shape;381;p33"/>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382" name="Google Shape;382;p33"/>
          <p:cNvGraphicFramePr/>
          <p:nvPr/>
        </p:nvGraphicFramePr>
        <p:xfrm>
          <a:off x="1371600" y="2133600"/>
          <a:ext cx="3000000" cy="3000000"/>
        </p:xfrm>
        <a:graphic>
          <a:graphicData uri="http://schemas.openxmlformats.org/drawingml/2006/table">
            <a:tbl>
              <a:tblPr bandRow="1" firstRow="1">
                <a:noFill/>
                <a:tableStyleId>{DD363916-730A-48BA-82C5-1D95EF8C7EFB}</a:tableStyleId>
              </a:tblPr>
              <a:tblGrid>
                <a:gridCol w="2057400"/>
                <a:gridCol w="2057400"/>
                <a:gridCol w="2057400"/>
              </a:tblGrid>
              <a:tr h="1270000">
                <a:tc>
                  <a:txBody>
                    <a:bodyPr/>
                    <a:lstStyle/>
                    <a:p>
                      <a:pPr indent="0" lvl="0" marL="0" marR="0" rtl="0" algn="ctr">
                        <a:spcBef>
                          <a:spcPts val="0"/>
                        </a:spcBef>
                        <a:spcAft>
                          <a:spcPts val="0"/>
                        </a:spcAft>
                        <a:buNone/>
                      </a:pPr>
                      <a:r>
                        <a:t/>
                      </a:r>
                      <a:endParaRPr sz="3200" u="none" cap="none" strike="noStrike"/>
                    </a:p>
                  </a:txBody>
                  <a:tcPr marT="45725" marB="45725" marR="91450" marL="91450" anchor="ctr"/>
                </a:tc>
                <a:tc>
                  <a:txBody>
                    <a:bodyPr/>
                    <a:lstStyle/>
                    <a:p>
                      <a:pPr indent="0" lvl="0" marL="0" marR="0" rtl="0" algn="ctr">
                        <a:spcBef>
                          <a:spcPts val="0"/>
                        </a:spcBef>
                        <a:spcAft>
                          <a:spcPts val="0"/>
                        </a:spcAft>
                        <a:buNone/>
                      </a:pPr>
                      <a:r>
                        <a:rPr lang="en-US" sz="3200" u="none" cap="none" strike="noStrike"/>
                        <a:t>Gains</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Losses</a:t>
                      </a:r>
                      <a:endParaRPr/>
                    </a:p>
                  </a:txBody>
                  <a:tcPr marT="45725" marB="45725" marR="91450" marL="91450" anchor="ctr"/>
                </a:tc>
              </a:tr>
              <a:tr h="1270000">
                <a:tc>
                  <a:txBody>
                    <a:bodyPr/>
                    <a:lstStyle/>
                    <a:p>
                      <a:pPr indent="0" lvl="0" marL="0" marR="0" rtl="0" algn="ctr">
                        <a:spcBef>
                          <a:spcPts val="0"/>
                        </a:spcBef>
                        <a:spcAft>
                          <a:spcPts val="0"/>
                        </a:spcAft>
                        <a:buNone/>
                      </a:pPr>
                      <a:r>
                        <a:rPr lang="en-US" sz="3200" u="none" cap="none" strike="noStrike"/>
                        <a:t>Now</a:t>
                      </a:r>
                      <a:endParaRPr/>
                    </a:p>
                  </a:txBody>
                  <a:tcPr marT="45725" marB="45725" marR="91450" marL="91450" anchor="ctr"/>
                </a:tc>
                <a:tc>
                  <a:txBody>
                    <a:bodyPr/>
                    <a:lstStyle/>
                    <a:p>
                      <a:pPr indent="0" lvl="0" marL="0" marR="0" rtl="0" algn="ctr">
                        <a:spcBef>
                          <a:spcPts val="0"/>
                        </a:spcBef>
                        <a:spcAft>
                          <a:spcPts val="0"/>
                        </a:spcAft>
                        <a:buNone/>
                      </a:pPr>
                      <a:r>
                        <a:rPr b="1" lang="en-US" sz="3200" u="none" cap="none" strike="noStrike">
                          <a:solidFill>
                            <a:srgbClr val="FF0000"/>
                          </a:solidFill>
                        </a:rPr>
                        <a:t>79%</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57%</a:t>
                      </a:r>
                      <a:endParaRPr/>
                    </a:p>
                  </a:txBody>
                  <a:tcPr marT="45725" marB="45725" marR="91450" marL="91450" anchor="ctr"/>
                </a:tc>
              </a:tr>
              <a:tr h="1270000">
                <a:tc>
                  <a:txBody>
                    <a:bodyPr/>
                    <a:lstStyle/>
                    <a:p>
                      <a:pPr indent="0" lvl="0" marL="0" marR="0" rtl="0" algn="ctr">
                        <a:spcBef>
                          <a:spcPts val="0"/>
                        </a:spcBef>
                        <a:spcAft>
                          <a:spcPts val="0"/>
                        </a:spcAft>
                        <a:buNone/>
                      </a:pPr>
                      <a:r>
                        <a:rPr lang="en-US" sz="3200" u="none" cap="none" strike="noStrike"/>
                        <a:t>In one week</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21%</a:t>
                      </a:r>
                      <a:endParaRPr/>
                    </a:p>
                  </a:txBody>
                  <a:tcPr marT="45725" marB="45725" marR="91450" marL="91450" anchor="ctr"/>
                </a:tc>
                <a:tc>
                  <a:txBody>
                    <a:bodyPr/>
                    <a:lstStyle/>
                    <a:p>
                      <a:pPr indent="0" lvl="0" marL="0" marR="0" rtl="0" algn="ctr">
                        <a:spcBef>
                          <a:spcPts val="0"/>
                        </a:spcBef>
                        <a:spcAft>
                          <a:spcPts val="0"/>
                        </a:spcAft>
                        <a:buNone/>
                      </a:pPr>
                      <a:r>
                        <a:rPr b="1" lang="en-US" sz="3200" u="none" cap="none" strike="noStrike">
                          <a:solidFill>
                            <a:srgbClr val="FF0000"/>
                          </a:solidFill>
                        </a:rPr>
                        <a:t>43%</a:t>
                      </a:r>
                      <a:endParaRPr/>
                    </a:p>
                  </a:txBody>
                  <a:tcPr marT="45725" marB="45725" marR="91450" marL="91450"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4"/>
          <p:cNvSpPr txBox="1"/>
          <p:nvPr>
            <p:ph type="title"/>
          </p:nvPr>
        </p:nvSpPr>
        <p:spPr>
          <a:xfrm>
            <a:off x="457200" y="76200"/>
            <a:ext cx="8229600" cy="1143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3: Stimulus</a:t>
            </a:r>
            <a:endParaRPr/>
          </a:p>
        </p:txBody>
      </p:sp>
      <p:sp>
        <p:nvSpPr>
          <p:cNvPr id="388" name="Google Shape;388;p34"/>
          <p:cNvSpPr txBox="1"/>
          <p:nvPr>
            <p:ph idx="1" type="body"/>
          </p:nvPr>
        </p:nvSpPr>
        <p:spPr>
          <a:xfrm>
            <a:off x="457200" y="1295400"/>
            <a:ext cx="8229600" cy="5334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00"/>
              <a:buNone/>
            </a:pPr>
            <a:r>
              <a:rPr lang="en-US">
                <a:solidFill>
                  <a:schemeClr val="dk1"/>
                </a:solidFill>
              </a:rPr>
              <a:t>2.a. Please imagine this event happening one week from now. Would </a:t>
            </a:r>
            <a:r>
              <a:rPr b="1" lang="en-US">
                <a:solidFill>
                  <a:schemeClr val="dk1"/>
                </a:solidFill>
              </a:rPr>
              <a:t>experiencing</a:t>
            </a:r>
            <a:r>
              <a:rPr lang="en-US">
                <a:solidFill>
                  <a:schemeClr val="dk1"/>
                </a:solidFill>
              </a:rPr>
              <a:t> this event be pleasurable or unpleasurable?</a:t>
            </a:r>
            <a:endParaRPr/>
          </a:p>
          <a:p>
            <a:pPr indent="0" lvl="0" marL="0" rtl="0" algn="l">
              <a:lnSpc>
                <a:spcPct val="80000"/>
              </a:lnSpc>
              <a:spcBef>
                <a:spcPts val="480"/>
              </a:spcBef>
              <a:spcAft>
                <a:spcPts val="0"/>
              </a:spcAft>
              <a:buClr>
                <a:srgbClr val="7F7F7F"/>
              </a:buClr>
              <a:buSzPts val="2400"/>
              <a:buNone/>
            </a:pPr>
            <a:r>
              <a:t/>
            </a:r>
            <a:endParaRPr>
              <a:solidFill>
                <a:schemeClr val="dk1"/>
              </a:solidFill>
            </a:endParaRPr>
          </a:p>
          <a:p>
            <a:pPr indent="0" lvl="0" marL="0" rtl="0" algn="ctr">
              <a:lnSpc>
                <a:spcPct val="80000"/>
              </a:lnSpc>
              <a:spcBef>
                <a:spcPts val="340"/>
              </a:spcBef>
              <a:spcAft>
                <a:spcPts val="0"/>
              </a:spcAft>
              <a:buClr>
                <a:schemeClr val="dk1"/>
              </a:buClr>
              <a:buSzPts val="1700"/>
              <a:buNone/>
            </a:pPr>
            <a:r>
              <a:rPr lang="en-US" sz="1700">
                <a:solidFill>
                  <a:schemeClr val="dk1"/>
                </a:solidFill>
              </a:rPr>
              <a:t>Pleasurable experience 	OR 	unpleasurable experience</a:t>
            </a:r>
            <a:endParaRPr/>
          </a:p>
          <a:p>
            <a:pPr indent="0" lvl="0" marL="0" rtl="0" algn="ctr">
              <a:lnSpc>
                <a:spcPct val="80000"/>
              </a:lnSpc>
              <a:spcBef>
                <a:spcPts val="340"/>
              </a:spcBef>
              <a:spcAft>
                <a:spcPts val="0"/>
              </a:spcAft>
              <a:buClr>
                <a:srgbClr val="7F7F7F"/>
              </a:buClr>
              <a:buSzPts val="1700"/>
              <a:buNone/>
            </a:pPr>
            <a:r>
              <a:t/>
            </a:r>
            <a:endParaRPr sz="1700">
              <a:solidFill>
                <a:schemeClr val="dk1"/>
              </a:solidFill>
            </a:endParaRPr>
          </a:p>
          <a:p>
            <a:pPr indent="0" lvl="0" marL="0" rtl="0" algn="l">
              <a:lnSpc>
                <a:spcPct val="80000"/>
              </a:lnSpc>
              <a:spcBef>
                <a:spcPts val="480"/>
              </a:spcBef>
              <a:spcAft>
                <a:spcPts val="0"/>
              </a:spcAft>
              <a:buClr>
                <a:schemeClr val="dk1"/>
              </a:buClr>
              <a:buSzPts val="2400"/>
              <a:buNone/>
            </a:pPr>
            <a:r>
              <a:rPr lang="en-US">
                <a:solidFill>
                  <a:schemeClr val="dk1"/>
                </a:solidFill>
              </a:rPr>
              <a:t>2.b. How strongly would </a:t>
            </a:r>
            <a:r>
              <a:rPr b="1" lang="en-US">
                <a:solidFill>
                  <a:schemeClr val="dk1"/>
                </a:solidFill>
              </a:rPr>
              <a:t>experiencing</a:t>
            </a:r>
            <a:r>
              <a:rPr lang="en-US">
                <a:solidFill>
                  <a:schemeClr val="dk1"/>
                </a:solidFill>
              </a:rPr>
              <a:t> this event affect your feelings at that time?</a:t>
            </a:r>
            <a:r>
              <a:rPr lang="en-US" sz="1700">
                <a:solidFill>
                  <a:schemeClr val="dk1"/>
                </a:solidFill>
              </a:rPr>
              <a:t>		</a:t>
            </a:r>
            <a:endParaRPr/>
          </a:p>
          <a:p>
            <a:pPr indent="0" lvl="0" marL="0" rtl="0" algn="ctr">
              <a:lnSpc>
                <a:spcPct val="80000"/>
              </a:lnSpc>
              <a:spcBef>
                <a:spcPts val="340"/>
              </a:spcBef>
              <a:spcAft>
                <a:spcPts val="0"/>
              </a:spcAft>
              <a:buClr>
                <a:srgbClr val="7F7F7F"/>
              </a:buClr>
              <a:buSzPts val="1700"/>
              <a:buNone/>
            </a:pPr>
            <a:r>
              <a:t/>
            </a:r>
            <a:endParaRPr sz="1700">
              <a:solidFill>
                <a:schemeClr val="dk1"/>
              </a:solidFill>
            </a:endParaRPr>
          </a:p>
          <a:p>
            <a:pPr indent="0" lvl="0" marL="0" rtl="0" algn="ctr">
              <a:lnSpc>
                <a:spcPct val="80000"/>
              </a:lnSpc>
              <a:spcBef>
                <a:spcPts val="340"/>
              </a:spcBef>
              <a:spcAft>
                <a:spcPts val="0"/>
              </a:spcAft>
              <a:buClr>
                <a:schemeClr val="dk1"/>
              </a:buClr>
              <a:buSzPts val="1700"/>
              <a:buNone/>
            </a:pPr>
            <a:r>
              <a:rPr lang="en-US" sz="1700">
                <a:solidFill>
                  <a:schemeClr val="dk1"/>
                </a:solidFill>
              </a:rPr>
              <a:t>				</a:t>
            </a:r>
            <a:br>
              <a:rPr lang="en-US" sz="1700">
                <a:solidFill>
                  <a:schemeClr val="dk1"/>
                </a:solidFill>
              </a:rPr>
            </a:br>
            <a:r>
              <a:rPr lang="en-US" sz="1700">
                <a:solidFill>
                  <a:schemeClr val="dk1"/>
                </a:solidFill>
              </a:rPr>
              <a:t>not at all                                   strongly                           extremely</a:t>
            </a:r>
            <a:br>
              <a:rPr lang="en-US" sz="1700">
                <a:solidFill>
                  <a:schemeClr val="dk1"/>
                </a:solidFill>
              </a:rPr>
            </a:br>
            <a:r>
              <a:rPr lang="en-US" sz="1700">
                <a:solidFill>
                  <a:schemeClr val="dk1"/>
                </a:solidFill>
              </a:rPr>
              <a:t> |--------------------------------------------------------------------------|</a:t>
            </a:r>
            <a:endParaRPr/>
          </a:p>
        </p:txBody>
      </p:sp>
      <p:sp>
        <p:nvSpPr>
          <p:cNvPr id="389" name="Google Shape;389;p3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90" name="Google Shape;390;p34"/>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91" name="Google Shape;391;p34"/>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92" name="Google Shape;392;p34"/>
          <p:cNvSpPr txBox="1"/>
          <p:nvPr/>
        </p:nvSpPr>
        <p:spPr>
          <a:xfrm>
            <a:off x="457200" y="6019800"/>
            <a:ext cx="42713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(Wording based on McGraw et al, 2010)</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5"/>
          <p:cNvSpPr txBox="1"/>
          <p:nvPr>
            <p:ph type="title"/>
          </p:nvPr>
        </p:nvSpPr>
        <p:spPr>
          <a:xfrm>
            <a:off x="457200" y="76200"/>
            <a:ext cx="8229600" cy="1143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3: Stimulus</a:t>
            </a:r>
            <a:endParaRPr/>
          </a:p>
        </p:txBody>
      </p:sp>
      <p:sp>
        <p:nvSpPr>
          <p:cNvPr id="398" name="Google Shape;398;p35"/>
          <p:cNvSpPr txBox="1"/>
          <p:nvPr>
            <p:ph idx="1" type="body"/>
          </p:nvPr>
        </p:nvSpPr>
        <p:spPr>
          <a:xfrm>
            <a:off x="457200" y="1295400"/>
            <a:ext cx="8229600" cy="5334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00"/>
              <a:buNone/>
            </a:pPr>
            <a:r>
              <a:rPr lang="en-US">
                <a:solidFill>
                  <a:schemeClr val="dk1"/>
                </a:solidFill>
              </a:rPr>
              <a:t>3.a. If this event were one week away, would the </a:t>
            </a:r>
            <a:r>
              <a:rPr b="1" lang="en-US">
                <a:solidFill>
                  <a:schemeClr val="dk1"/>
                </a:solidFill>
              </a:rPr>
              <a:t>anticipation</a:t>
            </a:r>
            <a:r>
              <a:rPr lang="en-US">
                <a:solidFill>
                  <a:schemeClr val="dk1"/>
                </a:solidFill>
              </a:rPr>
              <a:t> be psychologically pleasurable or unpleasurable? In other words, how would you feel while waiting for it? </a:t>
            </a:r>
            <a:endParaRPr/>
          </a:p>
          <a:p>
            <a:pPr indent="0" lvl="0" marL="0" rtl="0" algn="l">
              <a:lnSpc>
                <a:spcPct val="80000"/>
              </a:lnSpc>
              <a:spcBef>
                <a:spcPts val="480"/>
              </a:spcBef>
              <a:spcAft>
                <a:spcPts val="0"/>
              </a:spcAft>
              <a:buClr>
                <a:srgbClr val="7F7F7F"/>
              </a:buClr>
              <a:buSzPts val="2400"/>
              <a:buNone/>
            </a:pPr>
            <a:r>
              <a:t/>
            </a:r>
            <a:endParaRPr>
              <a:solidFill>
                <a:schemeClr val="dk1"/>
              </a:solidFill>
            </a:endParaRPr>
          </a:p>
          <a:p>
            <a:pPr indent="0" lvl="0" marL="0" rtl="0" algn="ctr">
              <a:lnSpc>
                <a:spcPct val="80000"/>
              </a:lnSpc>
              <a:spcBef>
                <a:spcPts val="340"/>
              </a:spcBef>
              <a:spcAft>
                <a:spcPts val="0"/>
              </a:spcAft>
              <a:buClr>
                <a:schemeClr val="dk1"/>
              </a:buClr>
              <a:buSzPts val="1700"/>
              <a:buNone/>
            </a:pPr>
            <a:r>
              <a:rPr lang="en-US" sz="1700">
                <a:solidFill>
                  <a:schemeClr val="dk1"/>
                </a:solidFill>
              </a:rPr>
              <a:t>Like the feeling of waiting 		OR 	Dislike the feeling of waiting</a:t>
            </a:r>
            <a:endParaRPr/>
          </a:p>
          <a:p>
            <a:pPr indent="0" lvl="0" marL="0" rtl="0" algn="ctr">
              <a:lnSpc>
                <a:spcPct val="80000"/>
              </a:lnSpc>
              <a:spcBef>
                <a:spcPts val="340"/>
              </a:spcBef>
              <a:spcAft>
                <a:spcPts val="0"/>
              </a:spcAft>
              <a:buClr>
                <a:srgbClr val="7F7F7F"/>
              </a:buClr>
              <a:buSzPts val="1700"/>
              <a:buNone/>
            </a:pPr>
            <a:r>
              <a:t/>
            </a:r>
            <a:endParaRPr sz="1700">
              <a:solidFill>
                <a:schemeClr val="dk1"/>
              </a:solidFill>
            </a:endParaRPr>
          </a:p>
          <a:p>
            <a:pPr indent="0" lvl="0" marL="0" rtl="0" algn="l">
              <a:lnSpc>
                <a:spcPct val="80000"/>
              </a:lnSpc>
              <a:spcBef>
                <a:spcPts val="480"/>
              </a:spcBef>
              <a:spcAft>
                <a:spcPts val="0"/>
              </a:spcAft>
              <a:buClr>
                <a:schemeClr val="dk1"/>
              </a:buClr>
              <a:buSzPts val="2400"/>
              <a:buNone/>
            </a:pPr>
            <a:r>
              <a:rPr lang="en-US">
                <a:solidFill>
                  <a:schemeClr val="dk1"/>
                </a:solidFill>
              </a:rPr>
              <a:t>3.b. How strongly would </a:t>
            </a:r>
            <a:r>
              <a:rPr b="1" lang="en-US">
                <a:solidFill>
                  <a:schemeClr val="dk1"/>
                </a:solidFill>
              </a:rPr>
              <a:t>anticipating</a:t>
            </a:r>
            <a:r>
              <a:rPr lang="en-US">
                <a:solidFill>
                  <a:schemeClr val="dk1"/>
                </a:solidFill>
              </a:rPr>
              <a:t> this event affect your feelings </a:t>
            </a:r>
            <a:r>
              <a:rPr b="1" lang="en-US">
                <a:solidFill>
                  <a:schemeClr val="dk1"/>
                </a:solidFill>
              </a:rPr>
              <a:t>while waiting</a:t>
            </a:r>
            <a:r>
              <a:rPr lang="en-US">
                <a:solidFill>
                  <a:schemeClr val="dk1"/>
                </a:solidFill>
              </a:rPr>
              <a:t> for the event?</a:t>
            </a:r>
            <a:r>
              <a:rPr lang="en-US" sz="1700">
                <a:solidFill>
                  <a:schemeClr val="dk1"/>
                </a:solidFill>
              </a:rPr>
              <a:t>		</a:t>
            </a:r>
            <a:endParaRPr/>
          </a:p>
          <a:p>
            <a:pPr indent="0" lvl="0" marL="0" rtl="0" algn="ctr">
              <a:lnSpc>
                <a:spcPct val="80000"/>
              </a:lnSpc>
              <a:spcBef>
                <a:spcPts val="340"/>
              </a:spcBef>
              <a:spcAft>
                <a:spcPts val="0"/>
              </a:spcAft>
              <a:buClr>
                <a:srgbClr val="7F7F7F"/>
              </a:buClr>
              <a:buSzPts val="1700"/>
              <a:buNone/>
            </a:pPr>
            <a:r>
              <a:t/>
            </a:r>
            <a:endParaRPr sz="1700">
              <a:solidFill>
                <a:schemeClr val="dk1"/>
              </a:solidFill>
            </a:endParaRPr>
          </a:p>
          <a:p>
            <a:pPr indent="0" lvl="0" marL="0" rtl="0" algn="ctr">
              <a:lnSpc>
                <a:spcPct val="80000"/>
              </a:lnSpc>
              <a:spcBef>
                <a:spcPts val="340"/>
              </a:spcBef>
              <a:spcAft>
                <a:spcPts val="0"/>
              </a:spcAft>
              <a:buClr>
                <a:schemeClr val="dk1"/>
              </a:buClr>
              <a:buSzPts val="1700"/>
              <a:buNone/>
            </a:pPr>
            <a:r>
              <a:rPr lang="en-US" sz="1700">
                <a:solidFill>
                  <a:schemeClr val="dk1"/>
                </a:solidFill>
              </a:rPr>
              <a:t>				</a:t>
            </a:r>
            <a:br>
              <a:rPr lang="en-US" sz="1700">
                <a:solidFill>
                  <a:schemeClr val="dk1"/>
                </a:solidFill>
              </a:rPr>
            </a:br>
            <a:r>
              <a:rPr lang="en-US" sz="1700">
                <a:solidFill>
                  <a:schemeClr val="dk1"/>
                </a:solidFill>
              </a:rPr>
              <a:t>not at all                                   strongly                           extremely</a:t>
            </a:r>
            <a:br>
              <a:rPr lang="en-US" sz="1700">
                <a:solidFill>
                  <a:schemeClr val="dk1"/>
                </a:solidFill>
              </a:rPr>
            </a:br>
            <a:r>
              <a:rPr lang="en-US" sz="1700">
                <a:solidFill>
                  <a:schemeClr val="dk1"/>
                </a:solidFill>
              </a:rPr>
              <a:t> |--------------------------------------------------------------------------|</a:t>
            </a:r>
            <a:endParaRPr/>
          </a:p>
        </p:txBody>
      </p:sp>
      <p:sp>
        <p:nvSpPr>
          <p:cNvPr id="399" name="Google Shape;399;p3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00" name="Google Shape;400;p35"/>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401" name="Google Shape;401;p35"/>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t>Utility for experience and anticipation</a:t>
            </a:r>
            <a:endParaRPr/>
          </a:p>
        </p:txBody>
      </p:sp>
      <p:sp>
        <p:nvSpPr>
          <p:cNvPr id="407" name="Google Shape;407;p36"/>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408" name="Google Shape;408;p36"/>
          <p:cNvGraphicFramePr/>
          <p:nvPr/>
        </p:nvGraphicFramePr>
        <p:xfrm>
          <a:off x="457200" y="1600200"/>
          <a:ext cx="8229600" cy="4525963"/>
        </p:xfrm>
        <a:graphic>
          <a:graphicData uri="http://schemas.openxmlformats.org/drawingml/2006/chart">
            <c:chart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7"/>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t>Summary</a:t>
            </a:r>
            <a:endParaRPr/>
          </a:p>
        </p:txBody>
      </p:sp>
      <p:sp>
        <p:nvSpPr>
          <p:cNvPr id="414" name="Google Shape;414;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Dread is more pronounced than savoring</a:t>
            </a:r>
            <a:endParaRPr/>
          </a:p>
          <a:p>
            <a:pPr indent="-342900" lvl="0" marL="342900" rtl="0" algn="l">
              <a:spcBef>
                <a:spcPts val="480"/>
              </a:spcBef>
              <a:spcAft>
                <a:spcPts val="0"/>
              </a:spcAft>
              <a:buClr>
                <a:schemeClr val="dk1"/>
              </a:buClr>
              <a:buSzPts val="2400"/>
              <a:buChar char="•"/>
            </a:pPr>
            <a:r>
              <a:rPr lang="en-US">
                <a:solidFill>
                  <a:schemeClr val="dk1"/>
                </a:solidFill>
              </a:rPr>
              <a:t>This explains the “sign effect”</a:t>
            </a:r>
            <a:endParaRPr/>
          </a:p>
          <a:p>
            <a:pPr indent="-342900" lvl="0" marL="342900" rtl="0" algn="l">
              <a:spcBef>
                <a:spcPts val="480"/>
              </a:spcBef>
              <a:spcAft>
                <a:spcPts val="0"/>
              </a:spcAft>
              <a:buClr>
                <a:schemeClr val="dk1"/>
              </a:buClr>
              <a:buSzPts val="2400"/>
              <a:buChar char="•"/>
            </a:pPr>
            <a:r>
              <a:rPr lang="en-US">
                <a:solidFill>
                  <a:schemeClr val="dk1"/>
                </a:solidFill>
              </a:rPr>
              <a:t>Even when subjective experience utility is matched</a:t>
            </a:r>
            <a:endParaRPr/>
          </a:p>
          <a:p>
            <a:pPr indent="-190500" lvl="0" marL="342900" rtl="0" algn="l">
              <a:spcBef>
                <a:spcPts val="480"/>
              </a:spcBef>
              <a:spcAft>
                <a:spcPts val="0"/>
              </a:spcAft>
              <a:buClr>
                <a:srgbClr val="7F7F7F"/>
              </a:buClr>
              <a:buSzPts val="2400"/>
              <a:buNone/>
            </a:pPr>
            <a:r>
              <a:t/>
            </a:r>
            <a:endParaRPr>
              <a:solidFill>
                <a:schemeClr val="dk1"/>
              </a:solidFill>
            </a:endParaRPr>
          </a:p>
        </p:txBody>
      </p:sp>
      <p:sp>
        <p:nvSpPr>
          <p:cNvPr id="415" name="Google Shape;415;p37"/>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9" name="Shape 419"/>
        <p:cNvGrpSpPr/>
        <p:nvPr/>
      </p:nvGrpSpPr>
      <p:grpSpPr>
        <a:xfrm>
          <a:off x="0" y="0"/>
          <a:ext cx="0" cy="0"/>
          <a:chOff x="0" y="0"/>
          <a:chExt cx="0" cy="0"/>
        </a:xfrm>
      </p:grpSpPr>
      <p:sp>
        <p:nvSpPr>
          <p:cNvPr id="420" name="Google Shape;420;p38"/>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Limitations and Future Directions</a:t>
            </a:r>
            <a:endParaRPr/>
          </a:p>
        </p:txBody>
      </p:sp>
      <p:sp>
        <p:nvSpPr>
          <p:cNvPr id="421" name="Google Shape;421;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When do we feel impatience vs savoring?</a:t>
            </a:r>
            <a:endParaRPr/>
          </a:p>
          <a:p>
            <a:pPr indent="-342900" lvl="0" marL="342900" rtl="0" algn="l">
              <a:spcBef>
                <a:spcPts val="480"/>
              </a:spcBef>
              <a:spcAft>
                <a:spcPts val="0"/>
              </a:spcAft>
              <a:buClr>
                <a:schemeClr val="dk1"/>
              </a:buClr>
              <a:buSzPts val="2400"/>
              <a:buChar char="•"/>
            </a:pPr>
            <a:r>
              <a:rPr lang="en-US">
                <a:solidFill>
                  <a:schemeClr val="dk1"/>
                </a:solidFill>
              </a:rPr>
              <a:t>What exactly is dread (affective vs cognitive resources)?</a:t>
            </a:r>
            <a:endParaRPr/>
          </a:p>
          <a:p>
            <a:pPr indent="-342900" lvl="0" marL="342900" rtl="0" algn="l">
              <a:spcBef>
                <a:spcPts val="480"/>
              </a:spcBef>
              <a:spcAft>
                <a:spcPts val="0"/>
              </a:spcAft>
              <a:buClr>
                <a:schemeClr val="dk1"/>
              </a:buClr>
              <a:buSzPts val="2400"/>
              <a:buChar char="•"/>
            </a:pPr>
            <a:r>
              <a:rPr lang="en-US">
                <a:solidFill>
                  <a:schemeClr val="dk1"/>
                </a:solidFill>
              </a:rPr>
              <a:t>Mixed gain/loss tradeoffs</a:t>
            </a:r>
            <a:endParaRPr/>
          </a:p>
        </p:txBody>
      </p:sp>
      <p:sp>
        <p:nvSpPr>
          <p:cNvPr id="422" name="Google Shape;422;p38"/>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9"/>
          <p:cNvSpPr txBox="1"/>
          <p:nvPr>
            <p:ph type="title"/>
          </p:nvPr>
        </p:nvSpPr>
        <p:spPr>
          <a:xfrm>
            <a:off x="457200" y="0"/>
            <a:ext cx="8229600" cy="10668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Special Thanks To…</a:t>
            </a:r>
            <a:endParaRPr/>
          </a:p>
        </p:txBody>
      </p:sp>
      <p:sp>
        <p:nvSpPr>
          <p:cNvPr id="428" name="Google Shape;428;p39"/>
          <p:cNvSpPr txBox="1"/>
          <p:nvPr>
            <p:ph idx="1" type="body"/>
          </p:nvPr>
        </p:nvSpPr>
        <p:spPr>
          <a:xfrm>
            <a:off x="457200" y="1143000"/>
            <a:ext cx="8229600" cy="5486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The National Science Foundation (SES-0820496, SES-0345840, and Graduate Research Fellowship)</a:t>
            </a:r>
            <a:endParaRPr/>
          </a:p>
          <a:p>
            <a:pPr indent="-342900" lvl="0" marL="342900" rtl="0" algn="l">
              <a:spcBef>
                <a:spcPts val="480"/>
              </a:spcBef>
              <a:spcAft>
                <a:spcPts val="0"/>
              </a:spcAft>
              <a:buClr>
                <a:schemeClr val="dk1"/>
              </a:buClr>
              <a:buSzPts val="2400"/>
              <a:buChar char="•"/>
            </a:pPr>
            <a:r>
              <a:rPr lang="en-US">
                <a:solidFill>
                  <a:schemeClr val="dk1"/>
                </a:solidFill>
              </a:rPr>
              <a:t>The Behavioral Lab at Stanford GSB</a:t>
            </a:r>
            <a:endParaRPr/>
          </a:p>
          <a:p>
            <a:pPr indent="-342900" lvl="0" marL="342900" rtl="0" algn="l">
              <a:spcBef>
                <a:spcPts val="480"/>
              </a:spcBef>
              <a:spcAft>
                <a:spcPts val="0"/>
              </a:spcAft>
              <a:buClr>
                <a:schemeClr val="dk1"/>
              </a:buClr>
              <a:buSzPts val="2400"/>
              <a:buChar char="•"/>
            </a:pPr>
            <a:r>
              <a:rPr lang="en-US">
                <a:solidFill>
                  <a:schemeClr val="dk1"/>
                </a:solidFill>
              </a:rPr>
              <a:t>The Center for Research on Environmental Decisions (CRED)</a:t>
            </a:r>
            <a:endParaRPr/>
          </a:p>
          <a:p>
            <a:pPr indent="-342900" lvl="0" marL="342900" rtl="0" algn="l">
              <a:spcBef>
                <a:spcPts val="480"/>
              </a:spcBef>
              <a:spcAft>
                <a:spcPts val="0"/>
              </a:spcAft>
              <a:buClr>
                <a:schemeClr val="dk1"/>
              </a:buClr>
              <a:buSzPts val="2400"/>
              <a:buChar char="•"/>
            </a:pPr>
            <a:r>
              <a:rPr lang="en-US">
                <a:solidFill>
                  <a:schemeClr val="dk1"/>
                </a:solidFill>
              </a:rPr>
              <a:t>The Center for Decision Sciences (CDS)</a:t>
            </a:r>
            <a:endParaRPr/>
          </a:p>
          <a:p>
            <a:pPr indent="-190500" lvl="0" marL="342900" rtl="0" algn="l">
              <a:spcBef>
                <a:spcPts val="480"/>
              </a:spcBef>
              <a:spcAft>
                <a:spcPts val="0"/>
              </a:spcAft>
              <a:buClr>
                <a:srgbClr val="7F7F7F"/>
              </a:buClr>
              <a:buSzPts val="2400"/>
              <a:buNone/>
            </a:pPr>
            <a:r>
              <a:t/>
            </a:r>
            <a:endParaRPr>
              <a:solidFill>
                <a:schemeClr val="dk1"/>
              </a:solidFill>
            </a:endParaRPr>
          </a:p>
        </p:txBody>
      </p:sp>
      <p:sp>
        <p:nvSpPr>
          <p:cNvPr id="429" name="Google Shape;429;p39"/>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466725" y="1371600"/>
            <a:ext cx="8229600" cy="10668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Kiss from a movie star: today or next week?</a:t>
            </a:r>
            <a:br>
              <a:rPr lang="en-US">
                <a:latin typeface="Century Gothic"/>
                <a:ea typeface="Century Gothic"/>
                <a:cs typeface="Century Gothic"/>
                <a:sym typeface="Century Gothic"/>
              </a:rPr>
            </a:br>
            <a:r>
              <a:rPr lang="en-US" sz="3100">
                <a:latin typeface="Century Gothic"/>
                <a:ea typeface="Century Gothic"/>
                <a:cs typeface="Century Gothic"/>
                <a:sym typeface="Century Gothic"/>
              </a:rPr>
              <a:t>(Loewenstein, 1987)</a:t>
            </a:r>
            <a:endParaRPr/>
          </a:p>
        </p:txBody>
      </p:sp>
      <p:sp>
        <p:nvSpPr>
          <p:cNvPr id="120" name="Google Shape;120;p4"/>
          <p:cNvSpPr txBox="1"/>
          <p:nvPr>
            <p:ph idx="1" type="body"/>
          </p:nvPr>
        </p:nvSpPr>
        <p:spPr>
          <a:xfrm>
            <a:off x="457200" y="2438400"/>
            <a:ext cx="51054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600"/>
              <a:buChar char="•"/>
            </a:pPr>
            <a:r>
              <a:rPr lang="en-US" sz="3600">
                <a:solidFill>
                  <a:schemeClr val="dk1"/>
                </a:solidFill>
              </a:rPr>
              <a:t>Discounting</a:t>
            </a:r>
            <a:endParaRPr/>
          </a:p>
          <a:p>
            <a:pPr indent="-342900" lvl="0" marL="342900" rtl="0" algn="l">
              <a:spcBef>
                <a:spcPts val="720"/>
              </a:spcBef>
              <a:spcAft>
                <a:spcPts val="0"/>
              </a:spcAft>
              <a:buClr>
                <a:schemeClr val="dk1"/>
              </a:buClr>
              <a:buSzPts val="3600"/>
              <a:buChar char="•"/>
            </a:pPr>
            <a:r>
              <a:rPr lang="en-US" sz="3600">
                <a:solidFill>
                  <a:schemeClr val="dk1"/>
                </a:solidFill>
              </a:rPr>
              <a:t>Anticipation</a:t>
            </a:r>
            <a:endParaRPr/>
          </a:p>
          <a:p>
            <a:pPr indent="-190500" lvl="0" marL="342900" rtl="0" algn="l">
              <a:spcBef>
                <a:spcPts val="480"/>
              </a:spcBef>
              <a:spcAft>
                <a:spcPts val="0"/>
              </a:spcAft>
              <a:buClr>
                <a:srgbClr val="7F7F7F"/>
              </a:buClr>
              <a:buSzPts val="2400"/>
              <a:buNone/>
            </a:pPr>
            <a:r>
              <a:t/>
            </a:r>
            <a:endParaRPr/>
          </a:p>
        </p:txBody>
      </p:sp>
      <p:sp>
        <p:nvSpPr>
          <p:cNvPr id="121" name="Google Shape;121;p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 person and person kissing&#10;&#10;Description automatically generated with low confidence" id="122" name="Google Shape;122;p4"/>
          <p:cNvPicPr preferRelativeResize="0"/>
          <p:nvPr/>
        </p:nvPicPr>
        <p:blipFill rotWithShape="1">
          <a:blip r:embed="rId3">
            <a:alphaModFix/>
          </a:blip>
          <a:srcRect b="10000" l="0" r="-3333" t="25555"/>
          <a:stretch/>
        </p:blipFill>
        <p:spPr>
          <a:xfrm>
            <a:off x="4996519" y="2628901"/>
            <a:ext cx="3828393" cy="3581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3" name="Shape 433"/>
        <p:cNvGrpSpPr/>
        <p:nvPr/>
      </p:nvGrpSpPr>
      <p:grpSpPr>
        <a:xfrm>
          <a:off x="0" y="0"/>
          <a:ext cx="0" cy="0"/>
          <a:chOff x="0" y="0"/>
          <a:chExt cx="0" cy="0"/>
        </a:xfrm>
      </p:grpSpPr>
      <p:sp>
        <p:nvSpPr>
          <p:cNvPr id="434" name="Google Shape;434;p40"/>
          <p:cNvSpPr txBox="1"/>
          <p:nvPr>
            <p:ph type="ctrTitle"/>
          </p:nvPr>
        </p:nvSpPr>
        <p:spPr>
          <a:xfrm>
            <a:off x="685800" y="609600"/>
            <a:ext cx="7772400" cy="426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latin typeface="Century Gothic"/>
                <a:ea typeface="Century Gothic"/>
                <a:cs typeface="Century Gothic"/>
                <a:sym typeface="Century Gothic"/>
              </a:rPr>
              <a:t>Thank You!</a:t>
            </a:r>
            <a:endParaRPr/>
          </a:p>
        </p:txBody>
      </p:sp>
      <p:sp>
        <p:nvSpPr>
          <p:cNvPr id="435" name="Google Shape;435;p40"/>
          <p:cNvSpPr txBox="1"/>
          <p:nvPr>
            <p:ph idx="1" type="subTitle"/>
          </p:nvPr>
        </p:nvSpPr>
        <p:spPr>
          <a:xfrm>
            <a:off x="1371600" y="4953000"/>
            <a:ext cx="64008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400"/>
              <a:buFont typeface="Arial"/>
              <a:buNone/>
            </a:pPr>
            <a:r>
              <a:t/>
            </a:r>
            <a:endParaRPr/>
          </a:p>
        </p:txBody>
      </p:sp>
      <p:sp>
        <p:nvSpPr>
          <p:cNvPr id="436" name="Google Shape;436;p40"/>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0" name="Shape 440"/>
        <p:cNvGrpSpPr/>
        <p:nvPr/>
      </p:nvGrpSpPr>
      <p:grpSpPr>
        <a:xfrm>
          <a:off x="0" y="0"/>
          <a:ext cx="0" cy="0"/>
          <a:chOff x="0" y="0"/>
          <a:chExt cx="0" cy="0"/>
        </a:xfrm>
      </p:grpSpPr>
      <p:sp>
        <p:nvSpPr>
          <p:cNvPr id="441" name="Google Shape;441;p4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References</a:t>
            </a:r>
            <a:endParaRPr/>
          </a:p>
        </p:txBody>
      </p:sp>
      <p:sp>
        <p:nvSpPr>
          <p:cNvPr id="442" name="Google Shape;442;p41"/>
          <p:cNvSpPr txBox="1"/>
          <p:nvPr>
            <p:ph idx="4294967295"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None/>
            </a:pPr>
            <a:r>
              <a:rPr lang="en-US">
                <a:solidFill>
                  <a:schemeClr val="dk1"/>
                </a:solidFill>
              </a:rPr>
              <a:t>Hardisty, D. J. &amp; Weber, E. U. (2009). Discounting future green: Money vs the environment. </a:t>
            </a:r>
            <a:r>
              <a:rPr i="1" lang="en-US">
                <a:solidFill>
                  <a:schemeClr val="dk1"/>
                </a:solidFill>
              </a:rPr>
              <a:t>Journal of Experimental Psychology: General, 138(3), </a:t>
            </a:r>
            <a:r>
              <a:rPr lang="en-US">
                <a:solidFill>
                  <a:schemeClr val="dk1"/>
                </a:solidFill>
              </a:rPr>
              <a:t>329-340.</a:t>
            </a:r>
            <a:endParaRPr/>
          </a:p>
          <a:p>
            <a:pPr indent="-342900" lvl="0" marL="342900" rtl="0" algn="l">
              <a:lnSpc>
                <a:spcPct val="90000"/>
              </a:lnSpc>
              <a:spcBef>
                <a:spcPts val="480"/>
              </a:spcBef>
              <a:spcAft>
                <a:spcPts val="0"/>
              </a:spcAft>
              <a:buClr>
                <a:schemeClr val="dk1"/>
              </a:buClr>
              <a:buSzPts val="2400"/>
              <a:buNone/>
            </a:pPr>
            <a:r>
              <a:rPr lang="en-US">
                <a:solidFill>
                  <a:schemeClr val="dk1"/>
                </a:solidFill>
              </a:rPr>
              <a:t>Harris, C. R. (2010). Feelings of dread and intertemporal choice. Journal of Behavioral Decision Making, n/a. doi: 10.1002/bdm.709 </a:t>
            </a:r>
            <a:endParaRPr/>
          </a:p>
          <a:p>
            <a:pPr indent="-342900" lvl="0" marL="342900" rtl="0" algn="l">
              <a:lnSpc>
                <a:spcPct val="90000"/>
              </a:lnSpc>
              <a:spcBef>
                <a:spcPts val="480"/>
              </a:spcBef>
              <a:spcAft>
                <a:spcPts val="0"/>
              </a:spcAft>
              <a:buClr>
                <a:schemeClr val="dk1"/>
              </a:buClr>
              <a:buSzPts val="2400"/>
              <a:buFont typeface="Arial"/>
              <a:buNone/>
            </a:pPr>
            <a:r>
              <a:rPr lang="en-US">
                <a:solidFill>
                  <a:schemeClr val="dk1"/>
                </a:solidFill>
              </a:rPr>
              <a:t>Loewenstein, G. (1987). Anticipation and the valuation of delayed consumption. </a:t>
            </a:r>
            <a:r>
              <a:rPr i="1" lang="en-US">
                <a:solidFill>
                  <a:schemeClr val="dk1"/>
                </a:solidFill>
              </a:rPr>
              <a:t>The Economic Journal, 97</a:t>
            </a:r>
            <a:r>
              <a:rPr lang="en-US">
                <a:solidFill>
                  <a:schemeClr val="dk1"/>
                </a:solidFill>
              </a:rPr>
              <a:t>, 666-684.</a:t>
            </a:r>
            <a:endParaRPr/>
          </a:p>
          <a:p>
            <a:pPr indent="-342900" lvl="0" marL="342900" rtl="0" algn="l">
              <a:lnSpc>
                <a:spcPct val="90000"/>
              </a:lnSpc>
              <a:spcBef>
                <a:spcPts val="480"/>
              </a:spcBef>
              <a:spcAft>
                <a:spcPts val="0"/>
              </a:spcAft>
              <a:buClr>
                <a:schemeClr val="dk1"/>
              </a:buClr>
              <a:buSzPts val="2400"/>
              <a:buFont typeface="Arial"/>
              <a:buNone/>
            </a:pPr>
            <a:r>
              <a:rPr lang="en-US">
                <a:solidFill>
                  <a:schemeClr val="dk1"/>
                </a:solidFill>
              </a:rPr>
              <a:t>McGraw, A. P., Larsen, J. T., Kahneman, D. &amp; Schkade, D. A. (2010). Comparing gains and losses. </a:t>
            </a:r>
            <a:r>
              <a:rPr i="1" lang="en-US">
                <a:solidFill>
                  <a:schemeClr val="dk1"/>
                </a:solidFill>
              </a:rPr>
              <a:t>Psychological Science</a:t>
            </a:r>
            <a:r>
              <a:rPr lang="en-US">
                <a:solidFill>
                  <a:schemeClr val="dk1"/>
                </a:solidFill>
              </a:rPr>
              <a:t>.</a:t>
            </a:r>
            <a:endParaRPr/>
          </a:p>
          <a:p>
            <a:pPr indent="-342900" lvl="0" marL="342900" rtl="0" algn="l">
              <a:lnSpc>
                <a:spcPct val="90000"/>
              </a:lnSpc>
              <a:spcBef>
                <a:spcPts val="480"/>
              </a:spcBef>
              <a:spcAft>
                <a:spcPts val="0"/>
              </a:spcAft>
              <a:buClr>
                <a:schemeClr val="dk1"/>
              </a:buClr>
              <a:buSzPts val="2400"/>
              <a:buFont typeface="Arial"/>
              <a:buNone/>
            </a:pPr>
            <a:r>
              <a:rPr lang="en-US">
                <a:solidFill>
                  <a:schemeClr val="dk1"/>
                </a:solidFill>
              </a:rPr>
              <a:t>Thaler, R. H. (1981). Some empirical evidence on dynamic inconsistency. </a:t>
            </a:r>
            <a:r>
              <a:rPr i="1" lang="en-US">
                <a:solidFill>
                  <a:schemeClr val="dk1"/>
                </a:solidFill>
              </a:rPr>
              <a:t>Economics Letters, 8</a:t>
            </a:r>
            <a:r>
              <a:rPr lang="en-US">
                <a:solidFill>
                  <a:schemeClr val="dk1"/>
                </a:solidFill>
              </a:rPr>
              <a:t>, 201-207.</a:t>
            </a:r>
            <a:endParaRPr/>
          </a:p>
          <a:p>
            <a:pPr indent="-190500" lvl="0" marL="342900" rtl="0" algn="l">
              <a:lnSpc>
                <a:spcPct val="90000"/>
              </a:lnSpc>
              <a:spcBef>
                <a:spcPts val="480"/>
              </a:spcBef>
              <a:spcAft>
                <a:spcPts val="0"/>
              </a:spcAft>
              <a:buClr>
                <a:srgbClr val="7F7F7F"/>
              </a:buClr>
              <a:buSzPts val="2400"/>
              <a:buNone/>
            </a:pPr>
            <a:r>
              <a:t/>
            </a:r>
            <a:endParaRPr>
              <a:solidFill>
                <a:schemeClr val="dk1"/>
              </a:solidFill>
            </a:endParaRPr>
          </a:p>
        </p:txBody>
      </p:sp>
      <p:sp>
        <p:nvSpPr>
          <p:cNvPr id="443" name="Google Shape;443;p4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2"/>
          <p:cNvSpPr txBox="1"/>
          <p:nvPr>
            <p:ph type="title"/>
          </p:nvPr>
        </p:nvSpPr>
        <p:spPr>
          <a:xfrm>
            <a:off x="457200" y="0"/>
            <a:ext cx="8229600" cy="10668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2: Events</a:t>
            </a:r>
            <a:endParaRPr/>
          </a:p>
        </p:txBody>
      </p:sp>
      <p:sp>
        <p:nvSpPr>
          <p:cNvPr id="449" name="Google Shape;449;p42"/>
          <p:cNvSpPr txBox="1"/>
          <p:nvPr>
            <p:ph idx="1" type="body"/>
          </p:nvPr>
        </p:nvSpPr>
        <p:spPr>
          <a:xfrm>
            <a:off x="457200" y="1143000"/>
            <a:ext cx="4038600" cy="541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Font typeface="Arial"/>
              <a:buNone/>
            </a:pPr>
            <a:r>
              <a:rPr lang="en-US" sz="1600">
                <a:solidFill>
                  <a:schemeClr val="dk1"/>
                </a:solidFill>
              </a:rPr>
              <a:t>Positive Events:</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receiving a $50 check</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receiving a good grade or performance review</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spending time with your best friend</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improved energy and health for 10 days</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a free 5-day vacation to the destination of your choice</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watching your favorite TV show or reading a good book for an hour</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getting a gift in the mail from a family member</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eating a nice meal out at a restaurant</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winning the lottery</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a kiss from the movie star of your choice</a:t>
            </a:r>
            <a:endParaRPr/>
          </a:p>
          <a:p>
            <a:pPr indent="-241300" lvl="0" marL="342900" rtl="0" algn="l">
              <a:spcBef>
                <a:spcPts val="320"/>
              </a:spcBef>
              <a:spcAft>
                <a:spcPts val="0"/>
              </a:spcAft>
              <a:buClr>
                <a:srgbClr val="7F7F7F"/>
              </a:buClr>
              <a:buSzPts val="1600"/>
              <a:buFont typeface="Arial"/>
              <a:buNone/>
            </a:pPr>
            <a:r>
              <a:t/>
            </a:r>
            <a:endParaRPr sz="1600">
              <a:solidFill>
                <a:schemeClr val="dk1"/>
              </a:solidFill>
            </a:endParaRPr>
          </a:p>
        </p:txBody>
      </p:sp>
      <p:sp>
        <p:nvSpPr>
          <p:cNvPr id="450" name="Google Shape;450;p42"/>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51" name="Google Shape;451;p42"/>
          <p:cNvSpPr txBox="1"/>
          <p:nvPr>
            <p:ph idx="2" type="body"/>
          </p:nvPr>
        </p:nvSpPr>
        <p:spPr>
          <a:xfrm>
            <a:off x="4648200" y="1143000"/>
            <a:ext cx="4038600" cy="541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Font typeface="Arial"/>
              <a:buNone/>
            </a:pPr>
            <a:r>
              <a:rPr lang="en-US" sz="1600">
                <a:solidFill>
                  <a:schemeClr val="dk1"/>
                </a:solidFill>
              </a:rPr>
              <a:t>Negative Events:</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paying a $50 fine</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receiving a bad grade or performance review</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a confrontation with your co-worker or family member</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being sick for 10 days</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doing difficult home cleaning and renovation for 5 days</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filling out paperwork and waiting around for an hour at the local Department of Motor Vehicles (DMV)</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giving a stressful 60 minute improvised speech</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a painful dental procedure</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having one of your legs amputated</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getting twenty painful (but harmless) electric shocks in a research experiment</a:t>
            </a:r>
            <a:endParaRPr/>
          </a:p>
          <a:p>
            <a:pPr indent="-241300" lvl="0" marL="342900" rtl="0" algn="l">
              <a:spcBef>
                <a:spcPts val="320"/>
              </a:spcBef>
              <a:spcAft>
                <a:spcPts val="0"/>
              </a:spcAft>
              <a:buClr>
                <a:srgbClr val="7F7F7F"/>
              </a:buClr>
              <a:buSzPts val="1600"/>
              <a:buFont typeface="Arial"/>
              <a:buNone/>
            </a:pPr>
            <a:r>
              <a:t/>
            </a:r>
            <a:endParaRPr sz="16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5" name="Shape 455"/>
        <p:cNvGrpSpPr/>
        <p:nvPr/>
      </p:nvGrpSpPr>
      <p:grpSpPr>
        <a:xfrm>
          <a:off x="0" y="0"/>
          <a:ext cx="0" cy="0"/>
          <a:chOff x="0" y="0"/>
          <a:chExt cx="0" cy="0"/>
        </a:xfrm>
      </p:grpSpPr>
      <p:sp>
        <p:nvSpPr>
          <p:cNvPr id="456" name="Google Shape;456;p43"/>
          <p:cNvSpPr txBox="1"/>
          <p:nvPr>
            <p:ph type="ctrTitle"/>
          </p:nvPr>
        </p:nvSpPr>
        <p:spPr>
          <a:xfrm>
            <a:off x="685800" y="609600"/>
            <a:ext cx="7772400" cy="3200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None/>
            </a:pPr>
            <a:r>
              <a:rPr lang="en-US">
                <a:latin typeface="Century Gothic"/>
                <a:ea typeface="Century Gothic"/>
                <a:cs typeface="Century Gothic"/>
                <a:sym typeface="Century Gothic"/>
              </a:rPr>
              <a:t>Extra Slides</a:t>
            </a:r>
            <a:endParaRPr/>
          </a:p>
        </p:txBody>
      </p:sp>
      <p:sp>
        <p:nvSpPr>
          <p:cNvPr id="457" name="Google Shape;457;p43"/>
          <p:cNvSpPr txBox="1"/>
          <p:nvPr>
            <p:ph idx="1" type="subTitle"/>
          </p:nvPr>
        </p:nvSpPr>
        <p:spPr>
          <a:xfrm>
            <a:off x="1371600" y="4953000"/>
            <a:ext cx="64008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400"/>
              <a:buFont typeface="Arial"/>
              <a:buNone/>
            </a:pPr>
            <a:r>
              <a:t/>
            </a:r>
            <a:endParaRPr/>
          </a:p>
        </p:txBody>
      </p:sp>
      <p:sp>
        <p:nvSpPr>
          <p:cNvPr id="458" name="Google Shape;458;p43"/>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4"/>
          <p:cNvSpPr txBox="1"/>
          <p:nvPr>
            <p:ph type="title"/>
          </p:nvPr>
        </p:nvSpPr>
        <p:spPr>
          <a:xfrm>
            <a:off x="457200" y="91440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t>Study 4: Evidence with real money</a:t>
            </a:r>
            <a:endParaRPr/>
          </a:p>
        </p:txBody>
      </p:sp>
      <p:sp>
        <p:nvSpPr>
          <p:cNvPr id="464" name="Google Shape;464;p44"/>
          <p:cNvSpPr txBox="1"/>
          <p:nvPr>
            <p:ph idx="1" type="body"/>
          </p:nvPr>
        </p:nvSpPr>
        <p:spPr>
          <a:xfrm>
            <a:off x="457200" y="3124200"/>
            <a:ext cx="8229600" cy="3001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a:solidFill>
                  <a:schemeClr val="dk1"/>
                </a:solidFill>
              </a:rPr>
              <a:t>+$7 now vs +$7 in one month 100% choose now </a:t>
            </a:r>
            <a:endParaRPr/>
          </a:p>
          <a:p>
            <a:pPr indent="-342900" lvl="0" marL="342900" rtl="0" algn="l">
              <a:spcBef>
                <a:spcPts val="480"/>
              </a:spcBef>
              <a:spcAft>
                <a:spcPts val="0"/>
              </a:spcAft>
              <a:buClr>
                <a:schemeClr val="dk1"/>
              </a:buClr>
              <a:buSzPts val="2400"/>
              <a:buChar char="•"/>
            </a:pPr>
            <a:r>
              <a:rPr lang="en-US">
                <a:solidFill>
                  <a:schemeClr val="dk1"/>
                </a:solidFill>
              </a:rPr>
              <a:t>-$7 now vs -$7 in one month 56% choose now </a:t>
            </a:r>
            <a:endParaRPr/>
          </a:p>
          <a:p>
            <a:pPr indent="-342900" lvl="0" marL="342900" rtl="0" algn="l">
              <a:spcBef>
                <a:spcPts val="480"/>
              </a:spcBef>
              <a:spcAft>
                <a:spcPts val="0"/>
              </a:spcAft>
              <a:buClr>
                <a:schemeClr val="dk1"/>
              </a:buClr>
              <a:buSzPts val="2400"/>
              <a:buChar char="•"/>
            </a:pPr>
            <a:r>
              <a:rPr lang="en-US">
                <a:solidFill>
                  <a:schemeClr val="dk1"/>
                </a:solidFill>
              </a:rPr>
              <a:t>+$70 now vs +$70 in one month 100% choose now</a:t>
            </a:r>
            <a:endParaRPr/>
          </a:p>
          <a:p>
            <a:pPr indent="-342900" lvl="0" marL="342900" rtl="0" algn="l">
              <a:spcBef>
                <a:spcPts val="480"/>
              </a:spcBef>
              <a:spcAft>
                <a:spcPts val="0"/>
              </a:spcAft>
              <a:buClr>
                <a:schemeClr val="dk1"/>
              </a:buClr>
              <a:buSzPts val="2400"/>
              <a:buChar char="•"/>
            </a:pPr>
            <a:r>
              <a:rPr lang="en-US">
                <a:solidFill>
                  <a:schemeClr val="dk1"/>
                </a:solidFill>
              </a:rPr>
              <a:t>-$70 now vs -$70 in one month 53% choose now</a:t>
            </a:r>
            <a:endParaRPr/>
          </a:p>
          <a:p>
            <a:pPr indent="-190500" lvl="0" marL="342900" rtl="0" algn="l">
              <a:spcBef>
                <a:spcPts val="480"/>
              </a:spcBef>
              <a:spcAft>
                <a:spcPts val="0"/>
              </a:spcAft>
              <a:buClr>
                <a:srgbClr val="7F7F7F"/>
              </a:buClr>
              <a:buSzPts val="24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Typical Event Pair</a:t>
            </a:r>
            <a:endParaRPr/>
          </a:p>
        </p:txBody>
      </p:sp>
      <p:sp>
        <p:nvSpPr>
          <p:cNvPr id="470" name="Google Shape;470;p4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471" name="Google Shape;471;p45"/>
          <p:cNvGraphicFramePr/>
          <p:nvPr/>
        </p:nvGraphicFramePr>
        <p:xfrm>
          <a:off x="304800" y="1676400"/>
          <a:ext cx="3000000" cy="3000000"/>
        </p:xfrm>
        <a:graphic>
          <a:graphicData uri="http://schemas.openxmlformats.org/drawingml/2006/table">
            <a:tbl>
              <a:tblPr bandRow="1" firstRow="1">
                <a:noFill/>
                <a:tableStyleId>{DD363916-730A-48BA-82C5-1D95EF8C7EFB}</a:tableStyleId>
              </a:tblPr>
              <a:tblGrid>
                <a:gridCol w="1905000"/>
                <a:gridCol w="1676400"/>
                <a:gridCol w="1600200"/>
                <a:gridCol w="1584950"/>
                <a:gridCol w="1691650"/>
              </a:tblGrid>
              <a:tr h="1145725">
                <a:tc>
                  <a:txBody>
                    <a:bodyPr/>
                    <a:lstStyle/>
                    <a:p>
                      <a:pPr indent="0" lvl="0" marL="0" marR="0" rtl="0" algn="ctr">
                        <a:spcBef>
                          <a:spcPts val="0"/>
                        </a:spcBef>
                        <a:spcAft>
                          <a:spcPts val="0"/>
                        </a:spcAft>
                        <a:buNone/>
                      </a:pPr>
                      <a:r>
                        <a:rPr lang="en-US" sz="2000" u="none" cap="none" strike="noStrike"/>
                        <a:t>Event</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Anticipation</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Experience</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Choice</a:t>
                      </a:r>
                      <a:endParaRPr/>
                    </a:p>
                    <a:p>
                      <a:pPr indent="0" lvl="0" marL="0" marR="0" rtl="0" algn="ctr">
                        <a:spcBef>
                          <a:spcPts val="0"/>
                        </a:spcBef>
                        <a:spcAft>
                          <a:spcPts val="0"/>
                        </a:spcAft>
                        <a:buNone/>
                      </a:pPr>
                      <a:r>
                        <a:rPr lang="en-US" sz="1800" u="none" cap="none" strike="noStrike"/>
                        <a:t>(1=prefer now)</a:t>
                      </a:r>
                      <a:endParaRPr sz="2000" u="none" cap="none" strike="noStrike"/>
                    </a:p>
                  </a:txBody>
                  <a:tcPr marT="45725" marB="45725" marR="91450" marL="91450"/>
                </a:tc>
                <a:tc>
                  <a:txBody>
                    <a:bodyPr/>
                    <a:lstStyle/>
                    <a:p>
                      <a:pPr indent="0" lvl="0" marL="0" marR="0" rtl="0" algn="ctr">
                        <a:spcBef>
                          <a:spcPts val="0"/>
                        </a:spcBef>
                        <a:spcAft>
                          <a:spcPts val="0"/>
                        </a:spcAft>
                        <a:buNone/>
                      </a:pPr>
                      <a:r>
                        <a:rPr lang="en-US" sz="2000" u="none" cap="none" strike="noStrike"/>
                        <a:t>Regression Beta</a:t>
                      </a:r>
                      <a:endParaRPr sz="2000" u="none" cap="none" strike="noStrike"/>
                    </a:p>
                  </a:txBody>
                  <a:tcPr marT="45725" marB="45725" marR="91450" marL="91450"/>
                </a:tc>
              </a:tr>
              <a:tr h="1691325">
                <a:tc>
                  <a:txBody>
                    <a:bodyPr/>
                    <a:lstStyle/>
                    <a:p>
                      <a:pPr indent="0" lvl="0" marL="0" marR="0" rtl="0" algn="l">
                        <a:spcBef>
                          <a:spcPts val="0"/>
                        </a:spcBef>
                        <a:spcAft>
                          <a:spcPts val="0"/>
                        </a:spcAft>
                        <a:buNone/>
                      </a:pPr>
                      <a:r>
                        <a:rPr lang="en-US" sz="2000" u="none" cap="none" strike="noStrike">
                          <a:latin typeface="Century Gothic"/>
                          <a:ea typeface="Century Gothic"/>
                          <a:cs typeface="Century Gothic"/>
                          <a:sym typeface="Century Gothic"/>
                        </a:rPr>
                        <a:t>receiving a good grade or performance review</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21</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68</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.68</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-.22**</a:t>
                      </a:r>
                      <a:endParaRPr/>
                    </a:p>
                  </a:txBody>
                  <a:tcPr marT="45725" marB="45725" marR="91450" marL="91450" anchor="ctr"/>
                </a:tc>
              </a:tr>
              <a:tr h="1734950">
                <a:tc>
                  <a:txBody>
                    <a:bodyPr/>
                    <a:lstStyle/>
                    <a:p>
                      <a:pPr indent="0" lvl="0" marL="0" marR="0" rtl="0" algn="l">
                        <a:spcBef>
                          <a:spcPts val="0"/>
                        </a:spcBef>
                        <a:spcAft>
                          <a:spcPts val="0"/>
                        </a:spcAft>
                        <a:buNone/>
                      </a:pPr>
                      <a:r>
                        <a:rPr lang="en-US" sz="2000">
                          <a:latin typeface="Century Gothic"/>
                          <a:ea typeface="Century Gothic"/>
                          <a:cs typeface="Century Gothic"/>
                          <a:sym typeface="Century Gothic"/>
                        </a:rPr>
                        <a:t>receiving a bad grade or performance review</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-55</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-65</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.15</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-.38**</a:t>
                      </a:r>
                      <a:endParaRPr/>
                    </a:p>
                  </a:txBody>
                  <a:tcPr marT="45725" marB="45725" marR="91450" marL="91450" anchor="ct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6"/>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Differences between items</a:t>
            </a:r>
            <a:endParaRPr/>
          </a:p>
        </p:txBody>
      </p:sp>
      <p:sp>
        <p:nvSpPr>
          <p:cNvPr id="477" name="Google Shape;477;p46"/>
          <p:cNvSpPr txBox="1"/>
          <p:nvPr>
            <p:ph idx="4294967295"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“Doing difficult home cleaning and renovation for 5 days”</a:t>
            </a:r>
            <a:br>
              <a:rPr lang="en-US">
                <a:solidFill>
                  <a:schemeClr val="dk1"/>
                </a:solidFill>
              </a:rPr>
            </a:br>
            <a:r>
              <a:rPr lang="en-US">
                <a:solidFill>
                  <a:schemeClr val="dk1"/>
                </a:solidFill>
              </a:rPr>
              <a:t>anticipation: -19</a:t>
            </a:r>
            <a:br>
              <a:rPr lang="en-US">
                <a:solidFill>
                  <a:schemeClr val="dk1"/>
                </a:solidFill>
              </a:rPr>
            </a:br>
            <a:r>
              <a:rPr lang="en-US">
                <a:solidFill>
                  <a:schemeClr val="dk1"/>
                </a:solidFill>
              </a:rPr>
              <a:t>percent choosing now: 38%</a:t>
            </a:r>
            <a:br>
              <a:rPr lang="en-US">
                <a:solidFill>
                  <a:schemeClr val="dk1"/>
                </a:solidFill>
              </a:rPr>
            </a:br>
            <a:r>
              <a:rPr lang="en-US">
                <a:solidFill>
                  <a:schemeClr val="dk1"/>
                </a:solidFill>
              </a:rPr>
              <a:t>beta: -.36**</a:t>
            </a:r>
            <a:endParaRPr/>
          </a:p>
          <a:p>
            <a:pPr indent="-342900" lvl="0" marL="342900" rtl="0" algn="l">
              <a:spcBef>
                <a:spcPts val="480"/>
              </a:spcBef>
              <a:spcAft>
                <a:spcPts val="0"/>
              </a:spcAft>
              <a:buClr>
                <a:schemeClr val="dk1"/>
              </a:buClr>
              <a:buSzPts val="2400"/>
              <a:buChar char="•"/>
            </a:pPr>
            <a:r>
              <a:rPr lang="en-US">
                <a:solidFill>
                  <a:schemeClr val="dk1"/>
                </a:solidFill>
              </a:rPr>
              <a:t>“Having one of your legs amputated” </a:t>
            </a:r>
            <a:br>
              <a:rPr lang="en-US">
                <a:solidFill>
                  <a:schemeClr val="dk1"/>
                </a:solidFill>
              </a:rPr>
            </a:br>
            <a:r>
              <a:rPr lang="en-US">
                <a:solidFill>
                  <a:schemeClr val="dk1"/>
                </a:solidFill>
              </a:rPr>
              <a:t>anticipation: -63</a:t>
            </a:r>
            <a:br>
              <a:rPr lang="en-US">
                <a:solidFill>
                  <a:schemeClr val="dk1"/>
                </a:solidFill>
              </a:rPr>
            </a:br>
            <a:r>
              <a:rPr lang="en-US">
                <a:solidFill>
                  <a:schemeClr val="dk1"/>
                </a:solidFill>
              </a:rPr>
              <a:t>percent choosing now: 19%</a:t>
            </a:r>
            <a:br>
              <a:rPr lang="en-US">
                <a:solidFill>
                  <a:schemeClr val="dk1"/>
                </a:solidFill>
              </a:rPr>
            </a:br>
            <a:r>
              <a:rPr lang="en-US">
                <a:solidFill>
                  <a:schemeClr val="dk1"/>
                </a:solidFill>
              </a:rPr>
              <a:t>beta: -.24**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1" name="Shape 481"/>
        <p:cNvGrpSpPr/>
        <p:nvPr/>
      </p:nvGrpSpPr>
      <p:grpSpPr>
        <a:xfrm>
          <a:off x="0" y="0"/>
          <a:ext cx="0" cy="0"/>
          <a:chOff x="0" y="0"/>
          <a:chExt cx="0" cy="0"/>
        </a:xfrm>
      </p:grpSpPr>
      <p:graphicFrame>
        <p:nvGraphicFramePr>
          <p:cNvPr id="482" name="Google Shape;482;p47"/>
          <p:cNvGraphicFramePr/>
          <p:nvPr/>
        </p:nvGraphicFramePr>
        <p:xfrm>
          <a:off x="0" y="0"/>
          <a:ext cx="3000000" cy="3000000"/>
        </p:xfrm>
        <a:graphic>
          <a:graphicData uri="http://schemas.openxmlformats.org/drawingml/2006/table">
            <a:tbl>
              <a:tblPr bandRow="1">
                <a:noFill/>
                <a:tableStyleId>{DD363916-730A-48BA-82C5-1D95EF8C7EFB}</a:tableStyleId>
              </a:tblPr>
              <a:tblGrid>
                <a:gridCol w="4724400"/>
                <a:gridCol w="533400"/>
                <a:gridCol w="620100"/>
                <a:gridCol w="930900"/>
                <a:gridCol w="751800"/>
                <a:gridCol w="791700"/>
                <a:gridCol w="791700"/>
              </a:tblGrid>
              <a:tr h="383750">
                <a:tc>
                  <a:txBody>
                    <a:bodyPr/>
                    <a:lstStyle/>
                    <a:p>
                      <a:pPr indent="0" lvl="0" marL="0" marR="0" rtl="0" algn="ctr">
                        <a:spcBef>
                          <a:spcPts val="0"/>
                        </a:spcBef>
                        <a:spcAft>
                          <a:spcPts val="0"/>
                        </a:spcAft>
                        <a:buNone/>
                      </a:pPr>
                      <a:r>
                        <a:rPr b="1" lang="en-US" sz="1500"/>
                        <a:t>event</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a</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e</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Corr(a,e)</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c</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beta (a)</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beta (e)</a:t>
                      </a:r>
                      <a:endParaRPr b="1" sz="1500">
                        <a:latin typeface="Arial"/>
                        <a:ea typeface="Arial"/>
                        <a:cs typeface="Arial"/>
                        <a:sym typeface="Arial"/>
                      </a:endParaRPr>
                    </a:p>
                  </a:txBody>
                  <a:tcPr marT="0" marB="0" marR="68575" marL="68575" anchor="ctr">
                    <a:solidFill>
                      <a:schemeClr val="lt1"/>
                    </a:solidFill>
                  </a:tcPr>
                </a:tc>
              </a:tr>
              <a:tr h="310400">
                <a:tc>
                  <a:txBody>
                    <a:bodyPr/>
                    <a:lstStyle/>
                    <a:p>
                      <a:pPr indent="0" lvl="0" marL="0" marR="0" rtl="0" algn="r">
                        <a:spcBef>
                          <a:spcPts val="0"/>
                        </a:spcBef>
                        <a:spcAft>
                          <a:spcPts val="0"/>
                        </a:spcAft>
                        <a:buNone/>
                      </a:pPr>
                      <a:r>
                        <a:rPr lang="en-US" sz="1300"/>
                        <a:t>a free 5-day vacation to the destination of your choice</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75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.00</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eating a nice meal out at a restaurant</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.15</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a kiss from the movie star of your choice</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.34**</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receiving a good grade or performance review</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-.01</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getting a gift in the mail from a family member</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.15</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spending time with your best friend</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.14</a:t>
                      </a:r>
                      <a:endParaRPr sz="1300">
                        <a:latin typeface="Arial"/>
                        <a:ea typeface="Arial"/>
                        <a:cs typeface="Arial"/>
                        <a:sym typeface="Arial"/>
                      </a:endParaRPr>
                    </a:p>
                  </a:txBody>
                  <a:tcPr marT="0" marB="0" marR="68575" marL="68575" anchor="ctr"/>
                </a:tc>
              </a:tr>
              <a:tr h="399075">
                <a:tc>
                  <a:txBody>
                    <a:bodyPr/>
                    <a:lstStyle/>
                    <a:p>
                      <a:pPr indent="0" lvl="0" marL="0" marR="0" rtl="0" algn="r">
                        <a:spcBef>
                          <a:spcPts val="0"/>
                        </a:spcBef>
                        <a:spcAft>
                          <a:spcPts val="0"/>
                        </a:spcAft>
                        <a:buNone/>
                      </a:pPr>
                      <a:r>
                        <a:rPr lang="en-US" sz="1300"/>
                        <a:t>watching your favorite TV show or reading a good book for an hour</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.18*</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receiving a $50 check</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.78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.04</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improved energy and health for 10 days</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.12</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winning the lottery</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83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.79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.15*</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doing difficult home cleaning and renovation for 5 days</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.02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.32**</a:t>
                      </a:r>
                      <a:endParaRPr sz="1300">
                        <a:latin typeface="Arial"/>
                        <a:ea typeface="Arial"/>
                        <a:cs typeface="Arial"/>
                        <a:sym typeface="Arial"/>
                      </a:endParaRPr>
                    </a:p>
                  </a:txBody>
                  <a:tcPr marT="0" marB="0" marR="68575" marL="68575" anchor="ctr"/>
                </a:tc>
              </a:tr>
              <a:tr h="399075">
                <a:tc>
                  <a:txBody>
                    <a:bodyPr/>
                    <a:lstStyle/>
                    <a:p>
                      <a:pPr indent="0" lvl="0" marL="0" marR="0" rtl="0" algn="r">
                        <a:spcBef>
                          <a:spcPts val="0"/>
                        </a:spcBef>
                        <a:spcAft>
                          <a:spcPts val="0"/>
                        </a:spcAft>
                        <a:buNone/>
                      </a:pPr>
                      <a:r>
                        <a:rPr lang="en-US" sz="1300"/>
                        <a:t>filling out paperwork and waiting around for an hour at the local Department of Motor Vehicles (DMV)</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.26**</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paying a $50 fine</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.02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.16</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giving a stressful 60 minute improvised speech</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.26**</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being sick for 10 days</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.22**</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a painful dental procedure</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.39**</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receiving a bad grade or performance review</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.31**</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a confrontation with your co-worker or family member</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.32**</a:t>
                      </a:r>
                      <a:endParaRPr sz="1300">
                        <a:latin typeface="Arial"/>
                        <a:ea typeface="Arial"/>
                        <a:cs typeface="Arial"/>
                        <a:sym typeface="Arial"/>
                      </a:endParaRPr>
                    </a:p>
                  </a:txBody>
                  <a:tcPr marT="0" marB="0" marR="68575" marL="68575" anchor="ctr"/>
                </a:tc>
              </a:tr>
              <a:tr h="399075">
                <a:tc>
                  <a:txBody>
                    <a:bodyPr/>
                    <a:lstStyle/>
                    <a:p>
                      <a:pPr indent="0" lvl="0" marL="0" marR="0" rtl="0" algn="r">
                        <a:spcBef>
                          <a:spcPts val="0"/>
                        </a:spcBef>
                        <a:spcAft>
                          <a:spcPts val="0"/>
                        </a:spcAft>
                        <a:buNone/>
                      </a:pPr>
                      <a:r>
                        <a:rPr lang="en-US" sz="1300"/>
                        <a:t>getting twenty painful (but harmless) electric shocks in a research experiment</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.33**</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having one of your legs amputated</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-86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.33**</a:t>
                      </a:r>
                      <a:endParaRPr sz="1300">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6" name="Shape 486"/>
        <p:cNvGrpSpPr/>
        <p:nvPr/>
      </p:nvGrpSpPr>
      <p:grpSpPr>
        <a:xfrm>
          <a:off x="0" y="0"/>
          <a:ext cx="0" cy="0"/>
          <a:chOff x="0" y="0"/>
          <a:chExt cx="0" cy="0"/>
        </a:xfrm>
      </p:grpSpPr>
      <p:sp>
        <p:nvSpPr>
          <p:cNvPr id="487" name="Google Shape;487;p48"/>
          <p:cNvSpPr txBox="1"/>
          <p:nvPr>
            <p:ph idx="1" type="body"/>
          </p:nvPr>
        </p:nvSpPr>
        <p:spPr>
          <a:xfrm>
            <a:off x="381000" y="152400"/>
            <a:ext cx="8153400" cy="2362200"/>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Clr>
                <a:srgbClr val="7F7F7F"/>
              </a:buClr>
              <a:buSzPct val="100000"/>
              <a:buFont typeface="Arial"/>
              <a:buNone/>
            </a:pPr>
            <a:r>
              <a:rPr lang="en-US" sz="2600">
                <a:solidFill>
                  <a:srgbClr val="7F7F7F"/>
                </a:solidFill>
              </a:rPr>
              <a:t>Study 1: Proportion of events classified by participants as provoking dread, pleasurable anticipation, or neither, depending on what type of events participants had generated (positive events vs negative events that they would prefer to happen immediately vs later). Total N = 433 events.</a:t>
            </a:r>
            <a:endParaRPr sz="2600">
              <a:solidFill>
                <a:srgbClr val="7F7F7F"/>
              </a:solidFill>
            </a:endParaRPr>
          </a:p>
          <a:p>
            <a:pPr indent="0" lvl="0" marL="0" rtl="0" algn="l">
              <a:spcBef>
                <a:spcPts val="444"/>
              </a:spcBef>
              <a:spcAft>
                <a:spcPts val="0"/>
              </a:spcAft>
              <a:buClr>
                <a:srgbClr val="7F7F7F"/>
              </a:buClr>
              <a:buSzPct val="100000"/>
              <a:buFont typeface="Arial"/>
              <a:buNone/>
            </a:pPr>
            <a:r>
              <a:t/>
            </a:r>
            <a:endParaRPr>
              <a:solidFill>
                <a:srgbClr val="7F7F7F"/>
              </a:solidFill>
            </a:endParaRPr>
          </a:p>
          <a:p>
            <a:pPr indent="0" lvl="0" marL="0" rtl="0" algn="l">
              <a:spcBef>
                <a:spcPts val="444"/>
              </a:spcBef>
              <a:spcAft>
                <a:spcPts val="0"/>
              </a:spcAft>
              <a:buClr>
                <a:srgbClr val="7F7F7F"/>
              </a:buClr>
              <a:buSzPct val="100000"/>
              <a:buFont typeface="Arial"/>
              <a:buNone/>
            </a:pPr>
            <a:r>
              <a:t/>
            </a:r>
            <a:endParaRPr>
              <a:solidFill>
                <a:srgbClr val="7F7F7F"/>
              </a:solidFill>
            </a:endParaRPr>
          </a:p>
        </p:txBody>
      </p:sp>
      <p:sp>
        <p:nvSpPr>
          <p:cNvPr id="488" name="Google Shape;488;p48"/>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489" name="Google Shape;489;p48"/>
          <p:cNvGraphicFramePr/>
          <p:nvPr/>
        </p:nvGraphicFramePr>
        <p:xfrm>
          <a:off x="533400" y="2514600"/>
          <a:ext cx="3000000" cy="3000000"/>
        </p:xfrm>
        <a:graphic>
          <a:graphicData uri="http://schemas.openxmlformats.org/drawingml/2006/table">
            <a:tbl>
              <a:tblPr bandRow="1" firstCol="1" firstRow="1">
                <a:noFill/>
                <a:tableStyleId>{DD363916-730A-48BA-82C5-1D95EF8C7EFB}</a:tableStyleId>
              </a:tblPr>
              <a:tblGrid>
                <a:gridCol w="2411900"/>
                <a:gridCol w="1225650"/>
                <a:gridCol w="1166100"/>
                <a:gridCol w="1106550"/>
                <a:gridCol w="1166100"/>
                <a:gridCol w="1153275"/>
              </a:tblGrid>
              <a:tr h="479425">
                <a:tc>
                  <a:txBody>
                    <a:bodyPr/>
                    <a:lstStyle/>
                    <a:p>
                      <a:pPr indent="0" lvl="0" marL="0" marR="0" rtl="0" algn="l">
                        <a:spcBef>
                          <a:spcPts val="0"/>
                        </a:spcBef>
                        <a:spcAft>
                          <a:spcPts val="0"/>
                        </a:spcAft>
                        <a:buNone/>
                      </a:pPr>
                      <a:r>
                        <a:rPr lang="en-US" sz="1200"/>
                        <a:t> </a:t>
                      </a:r>
                      <a:endParaRPr sz="1200">
                        <a:latin typeface="Arial"/>
                        <a:ea typeface="Arial"/>
                        <a:cs typeface="Arial"/>
                        <a:sym typeface="Arial"/>
                      </a:endParaRPr>
                    </a:p>
                  </a:txBody>
                  <a:tcPr marT="0" marB="0" marR="68575" marL="68575" anchor="ctr"/>
                </a:tc>
                <a:tc gridSpan="2">
                  <a:txBody>
                    <a:bodyPr/>
                    <a:lstStyle/>
                    <a:p>
                      <a:pPr indent="0" lvl="0" marL="0" marR="0" rtl="0" algn="ctr">
                        <a:spcBef>
                          <a:spcPts val="0"/>
                        </a:spcBef>
                        <a:spcAft>
                          <a:spcPts val="0"/>
                        </a:spcAft>
                        <a:buNone/>
                      </a:pPr>
                      <a:r>
                        <a:rPr lang="en-US" sz="1200"/>
                        <a:t>Positive Event</a:t>
                      </a:r>
                      <a:endParaRPr sz="1200">
                        <a:latin typeface="Arial"/>
                        <a:ea typeface="Arial"/>
                        <a:cs typeface="Arial"/>
                        <a:sym typeface="Arial"/>
                      </a:endParaRPr>
                    </a:p>
                  </a:txBody>
                  <a:tcPr marT="0" marB="0" marR="68575" marL="68575" anchor="ctr"/>
                </a:tc>
                <a:tc hMerge="1"/>
                <a:tc gridSpan="2">
                  <a:txBody>
                    <a:bodyPr/>
                    <a:lstStyle/>
                    <a:p>
                      <a:pPr indent="0" lvl="0" marL="0" marR="0" rtl="0" algn="ctr">
                        <a:spcBef>
                          <a:spcPts val="0"/>
                        </a:spcBef>
                        <a:spcAft>
                          <a:spcPts val="0"/>
                        </a:spcAft>
                        <a:buNone/>
                      </a:pPr>
                      <a:r>
                        <a:rPr lang="en-US" sz="1200"/>
                        <a:t>Negative Event</a:t>
                      </a:r>
                      <a:endParaRPr sz="1200">
                        <a:latin typeface="Arial"/>
                        <a:ea typeface="Arial"/>
                        <a:cs typeface="Arial"/>
                        <a:sym typeface="Arial"/>
                      </a:endParaRPr>
                    </a:p>
                  </a:txBody>
                  <a:tcPr marT="0" marB="0" marR="68575" marL="68575" anchor="ctr"/>
                </a:tc>
                <a:tc hMerge="1"/>
                <a:tc>
                  <a:txBody>
                    <a:bodyPr/>
                    <a:lstStyle/>
                    <a:p>
                      <a:pPr indent="0" lvl="0" marL="0" marR="0" rtl="0" algn="l">
                        <a:spcBef>
                          <a:spcPts val="0"/>
                        </a:spcBef>
                        <a:spcAft>
                          <a:spcPts val="0"/>
                        </a:spcAft>
                        <a:buNone/>
                      </a:pPr>
                      <a:r>
                        <a:t/>
                      </a:r>
                      <a:endParaRPr sz="1000">
                        <a:latin typeface="Times New Roman"/>
                        <a:ea typeface="Times New Roman"/>
                        <a:cs typeface="Times New Roman"/>
                        <a:sym typeface="Times New Roman"/>
                      </a:endParaRPr>
                    </a:p>
                  </a:txBody>
                  <a:tcPr marT="0" marB="0" marR="68575" marL="68575" anchor="ctr"/>
                </a:tc>
              </a:tr>
              <a:tr h="936200">
                <a:tc>
                  <a:txBody>
                    <a:bodyPr/>
                    <a:lstStyle/>
                    <a:p>
                      <a:pPr indent="0" lvl="0" marL="0" marR="0" rtl="0" algn="l">
                        <a:spcBef>
                          <a:spcPts val="0"/>
                        </a:spcBef>
                        <a:spcAft>
                          <a:spcPts val="0"/>
                        </a:spcAft>
                        <a:buNone/>
                      </a:pPr>
                      <a:r>
                        <a:rPr lang="en-US" sz="1200"/>
                        <a:t>Classification</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Prefer Now</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Prefer Later</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Prefer Now</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Prefer Later</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Average</a:t>
                      </a:r>
                      <a:endParaRPr sz="1200">
                        <a:latin typeface="Arial"/>
                        <a:ea typeface="Arial"/>
                        <a:cs typeface="Arial"/>
                        <a:sym typeface="Arial"/>
                      </a:endParaRPr>
                    </a:p>
                  </a:txBody>
                  <a:tcPr marT="0" marB="0" marR="68575" marL="68575" anchor="ctr"/>
                </a:tc>
              </a:tr>
              <a:tr h="522225">
                <a:tc>
                  <a:txBody>
                    <a:bodyPr/>
                    <a:lstStyle/>
                    <a:p>
                      <a:pPr indent="0" lvl="0" marL="0" marR="0" rtl="0" algn="l">
                        <a:spcBef>
                          <a:spcPts val="0"/>
                        </a:spcBef>
                        <a:spcAft>
                          <a:spcPts val="0"/>
                        </a:spcAft>
                        <a:buNone/>
                      </a:pPr>
                      <a:r>
                        <a:rPr lang="en-US" sz="1200"/>
                        <a:t>Negative Anticipation</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74%</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22%</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75%</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63%</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58%</a:t>
                      </a:r>
                      <a:endParaRPr sz="1200">
                        <a:latin typeface="Arial"/>
                        <a:ea typeface="Arial"/>
                        <a:cs typeface="Arial"/>
                        <a:sym typeface="Arial"/>
                      </a:endParaRPr>
                    </a:p>
                  </a:txBody>
                  <a:tcPr marT="0" marB="0" marR="68575" marL="68575" anchor="ctr"/>
                </a:tc>
              </a:tr>
              <a:tr h="870775">
                <a:tc>
                  <a:txBody>
                    <a:bodyPr/>
                    <a:lstStyle/>
                    <a:p>
                      <a:pPr indent="0" lvl="0" marL="0" marR="0" rtl="0" algn="l">
                        <a:spcBef>
                          <a:spcPts val="0"/>
                        </a:spcBef>
                        <a:spcAft>
                          <a:spcPts val="0"/>
                        </a:spcAft>
                        <a:buNone/>
                      </a:pPr>
                      <a:r>
                        <a:rPr lang="en-US" sz="1200"/>
                        <a:t>Neutral Anticipation</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15%</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14%</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13%</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18%</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15%</a:t>
                      </a:r>
                      <a:endParaRPr sz="1200">
                        <a:latin typeface="Arial"/>
                        <a:ea typeface="Arial"/>
                        <a:cs typeface="Arial"/>
                        <a:sym typeface="Arial"/>
                      </a:endParaRPr>
                    </a:p>
                  </a:txBody>
                  <a:tcPr marT="0" marB="0" marR="68575" marL="68575" anchor="ctr"/>
                </a:tc>
              </a:tr>
              <a:tr h="870775">
                <a:tc>
                  <a:txBody>
                    <a:bodyPr/>
                    <a:lstStyle/>
                    <a:p>
                      <a:pPr indent="0" lvl="0" marL="0" marR="0" rtl="0" algn="l">
                        <a:spcBef>
                          <a:spcPts val="0"/>
                        </a:spcBef>
                        <a:spcAft>
                          <a:spcPts val="0"/>
                        </a:spcAft>
                        <a:buNone/>
                      </a:pPr>
                      <a:r>
                        <a:rPr lang="en-US" sz="1200"/>
                        <a:t>Positive Anticipation</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11%</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64%</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12%</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19%</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27%</a:t>
                      </a:r>
                      <a:endParaRPr sz="1200">
                        <a:latin typeface="Arial"/>
                        <a:ea typeface="Arial"/>
                        <a:cs typeface="Arial"/>
                        <a:sym typeface="Arial"/>
                      </a:endParaRPr>
                    </a:p>
                  </a:txBody>
                  <a:tcPr marT="0" marB="0" marR="68575" marL="68575" anchor="ctr"/>
                </a:tc>
              </a:tr>
              <a:tr h="435400">
                <a:tc>
                  <a:txBody>
                    <a:bodyPr/>
                    <a:lstStyle/>
                    <a:p>
                      <a:pPr indent="0" lvl="0" marL="0" marR="0" rtl="0" algn="l">
                        <a:spcBef>
                          <a:spcPts val="0"/>
                        </a:spcBef>
                        <a:spcAft>
                          <a:spcPts val="0"/>
                        </a:spcAft>
                        <a:buNone/>
                      </a:pPr>
                      <a:r>
                        <a:rPr lang="en-US" sz="1200"/>
                        <a:t>Total</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100%</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100%</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100%</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100%</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100%</a:t>
                      </a:r>
                      <a:endParaRPr sz="1200">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9"/>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Histogram of Vacation Experience Utility</a:t>
            </a:r>
            <a:endParaRPr/>
          </a:p>
        </p:txBody>
      </p:sp>
      <p:pic>
        <p:nvPicPr>
          <p:cNvPr id="495" name="Google Shape;495;p49"/>
          <p:cNvPicPr preferRelativeResize="0"/>
          <p:nvPr/>
        </p:nvPicPr>
        <p:blipFill rotWithShape="1">
          <a:blip r:embed="rId3">
            <a:alphaModFix/>
          </a:blip>
          <a:srcRect b="0" l="0" r="0" t="0"/>
          <a:stretch/>
        </p:blipFill>
        <p:spPr>
          <a:xfrm>
            <a:off x="1600200" y="1712913"/>
            <a:ext cx="6705600" cy="53736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6" name="Shape 126"/>
        <p:cNvGrpSpPr/>
        <p:nvPr/>
      </p:nvGrpSpPr>
      <p:grpSpPr>
        <a:xfrm>
          <a:off x="0" y="0"/>
          <a:ext cx="0" cy="0"/>
          <a:chOff x="0" y="0"/>
          <a:chExt cx="0" cy="0"/>
        </a:xfrm>
      </p:grpSpPr>
      <p:sp>
        <p:nvSpPr>
          <p:cNvPr id="127" name="Google Shape;127;p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Scheduling a dental procedure</a:t>
            </a:r>
            <a:endParaRPr/>
          </a:p>
        </p:txBody>
      </p:sp>
      <p:sp>
        <p:nvSpPr>
          <p:cNvPr id="128" name="Google Shape;128;p5"/>
          <p:cNvSpPr txBox="1"/>
          <p:nvPr>
            <p:ph idx="1" type="body"/>
          </p:nvPr>
        </p:nvSpPr>
        <p:spPr>
          <a:xfrm>
            <a:off x="457200" y="1600200"/>
            <a:ext cx="51054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600"/>
              <a:buChar char="•"/>
            </a:pPr>
            <a:r>
              <a:rPr lang="en-US" sz="3600">
                <a:solidFill>
                  <a:schemeClr val="dk1"/>
                </a:solidFill>
              </a:rPr>
              <a:t>Discounting</a:t>
            </a:r>
            <a:endParaRPr/>
          </a:p>
          <a:p>
            <a:pPr indent="-342900" lvl="0" marL="342900" rtl="0" algn="l">
              <a:spcBef>
                <a:spcPts val="720"/>
              </a:spcBef>
              <a:spcAft>
                <a:spcPts val="0"/>
              </a:spcAft>
              <a:buClr>
                <a:schemeClr val="dk1"/>
              </a:buClr>
              <a:buSzPts val="3600"/>
              <a:buChar char="•"/>
            </a:pPr>
            <a:r>
              <a:rPr lang="en-US" sz="3600">
                <a:solidFill>
                  <a:schemeClr val="dk1"/>
                </a:solidFill>
              </a:rPr>
              <a:t>Anticipation</a:t>
            </a:r>
            <a:endParaRPr/>
          </a:p>
          <a:p>
            <a:pPr indent="-190500" lvl="0" marL="342900" rtl="0" algn="l">
              <a:spcBef>
                <a:spcPts val="480"/>
              </a:spcBef>
              <a:spcAft>
                <a:spcPts val="0"/>
              </a:spcAft>
              <a:buClr>
                <a:srgbClr val="7F7F7F"/>
              </a:buClr>
              <a:buSzPts val="2400"/>
              <a:buNone/>
            </a:pPr>
            <a:r>
              <a:t/>
            </a:r>
            <a:endParaRPr/>
          </a:p>
        </p:txBody>
      </p:sp>
      <p:sp>
        <p:nvSpPr>
          <p:cNvPr id="129" name="Google Shape;129;p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 picture containing person, indoor&#10;&#10;Description automatically generated" id="130" name="Google Shape;130;p5"/>
          <p:cNvPicPr preferRelativeResize="0"/>
          <p:nvPr/>
        </p:nvPicPr>
        <p:blipFill rotWithShape="1">
          <a:blip r:embed="rId3">
            <a:alphaModFix/>
          </a:blip>
          <a:srcRect b="0" l="0" r="0" t="0"/>
          <a:stretch/>
        </p:blipFill>
        <p:spPr>
          <a:xfrm>
            <a:off x="4165295" y="2126726"/>
            <a:ext cx="4399651" cy="32994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0"/>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Histogram of Vacation Anticipation Utility</a:t>
            </a:r>
            <a:endParaRPr/>
          </a:p>
        </p:txBody>
      </p:sp>
      <p:pic>
        <p:nvPicPr>
          <p:cNvPr id="501" name="Google Shape;501;p50"/>
          <p:cNvPicPr preferRelativeResize="0"/>
          <p:nvPr/>
        </p:nvPicPr>
        <p:blipFill rotWithShape="1">
          <a:blip r:embed="rId3">
            <a:alphaModFix/>
          </a:blip>
          <a:srcRect b="0" l="0" r="0" t="0"/>
          <a:stretch/>
        </p:blipFill>
        <p:spPr>
          <a:xfrm>
            <a:off x="1600200" y="1524000"/>
            <a:ext cx="6629400" cy="53117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1"/>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Histogram of Dentist Experience Utility</a:t>
            </a:r>
            <a:endParaRPr/>
          </a:p>
        </p:txBody>
      </p:sp>
      <p:pic>
        <p:nvPicPr>
          <p:cNvPr id="507" name="Google Shape;507;p51"/>
          <p:cNvPicPr preferRelativeResize="0"/>
          <p:nvPr/>
        </p:nvPicPr>
        <p:blipFill rotWithShape="1">
          <a:blip r:embed="rId3">
            <a:alphaModFix/>
          </a:blip>
          <a:srcRect b="0" l="0" r="0" t="0"/>
          <a:stretch/>
        </p:blipFill>
        <p:spPr>
          <a:xfrm>
            <a:off x="1295400" y="1538288"/>
            <a:ext cx="6629400" cy="53117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2"/>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Histogram of Dentist Anticipation Utility</a:t>
            </a:r>
            <a:endParaRPr/>
          </a:p>
        </p:txBody>
      </p:sp>
      <p:pic>
        <p:nvPicPr>
          <p:cNvPr id="513" name="Google Shape;513;p52"/>
          <p:cNvPicPr preferRelativeResize="0"/>
          <p:nvPr/>
        </p:nvPicPr>
        <p:blipFill rotWithShape="1">
          <a:blip r:embed="rId3">
            <a:alphaModFix/>
          </a:blip>
          <a:srcRect b="0" l="0" r="0" t="0"/>
          <a:stretch/>
        </p:blipFill>
        <p:spPr>
          <a:xfrm>
            <a:off x="1600200" y="1600200"/>
            <a:ext cx="6477000" cy="51895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5" name="Shape 135"/>
        <p:cNvGrpSpPr/>
        <p:nvPr/>
      </p:nvGrpSpPr>
      <p:grpSpPr>
        <a:xfrm>
          <a:off x="0" y="0"/>
          <a:ext cx="0" cy="0"/>
          <a:chOff x="0" y="0"/>
          <a:chExt cx="0" cy="0"/>
        </a:xfrm>
      </p:grpSpPr>
      <p:sp>
        <p:nvSpPr>
          <p:cNvPr id="136" name="Google Shape;136;p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Pilot research: savoring?</a:t>
            </a:r>
            <a:endParaRPr/>
          </a:p>
        </p:txBody>
      </p:sp>
      <p:sp>
        <p:nvSpPr>
          <p:cNvPr id="137" name="Google Shape;137;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Savoring: Only 6 out of 103 students would pay more for a kiss next week than one today</a:t>
            </a:r>
            <a:endParaRPr/>
          </a:p>
          <a:p>
            <a:pPr indent="-190500" lvl="0" marL="342900" rtl="0" algn="l">
              <a:spcBef>
                <a:spcPts val="480"/>
              </a:spcBef>
              <a:spcAft>
                <a:spcPts val="0"/>
              </a:spcAft>
              <a:buClr>
                <a:srgbClr val="7F7F7F"/>
              </a:buClr>
              <a:buSzPts val="2400"/>
              <a:buNone/>
            </a:pPr>
            <a:r>
              <a:t/>
            </a:r>
            <a:endParaRPr>
              <a:solidFill>
                <a:schemeClr val="dk1"/>
              </a:solidFill>
            </a:endParaRPr>
          </a:p>
          <a:p>
            <a:pPr indent="-342900" lvl="0" marL="342900" rtl="0" algn="l">
              <a:spcBef>
                <a:spcPts val="480"/>
              </a:spcBef>
              <a:spcAft>
                <a:spcPts val="0"/>
              </a:spcAft>
              <a:buClr>
                <a:schemeClr val="dk1"/>
              </a:buClr>
              <a:buSzPts val="2400"/>
              <a:buChar char="•"/>
            </a:pPr>
            <a:r>
              <a:rPr lang="en-US">
                <a:solidFill>
                  <a:schemeClr val="dk1"/>
                </a:solidFill>
              </a:rPr>
              <a:t>Dread: 20 out of 56 students preferred eating 9 worms today rather than 8 next week</a:t>
            </a:r>
            <a:r>
              <a:rPr lang="en-US" sz="1800">
                <a:solidFill>
                  <a:schemeClr val="dk1"/>
                </a:solidFill>
              </a:rPr>
              <a:t> (see also Harris, 2010 &amp; Berns et al 2006)</a:t>
            </a:r>
            <a:endParaRPr>
              <a:solidFill>
                <a:schemeClr val="dk1"/>
              </a:solidFill>
            </a:endParaRPr>
          </a:p>
          <a:p>
            <a:pPr indent="0" lvl="0" marL="0" rtl="0" algn="l">
              <a:spcBef>
                <a:spcPts val="480"/>
              </a:spcBef>
              <a:spcAft>
                <a:spcPts val="0"/>
              </a:spcAft>
              <a:buClr>
                <a:srgbClr val="7F7F7F"/>
              </a:buClr>
              <a:buSzPts val="2400"/>
              <a:buNone/>
            </a:pPr>
            <a:r>
              <a:t/>
            </a:r>
            <a:endParaRPr>
              <a:solidFill>
                <a:schemeClr val="dk1"/>
              </a:solidFill>
            </a:endParaRPr>
          </a:p>
          <a:p>
            <a:pPr indent="-342900" lvl="0" marL="342900" rtl="0" algn="l">
              <a:spcBef>
                <a:spcPts val="480"/>
              </a:spcBef>
              <a:spcAft>
                <a:spcPts val="0"/>
              </a:spcAft>
              <a:buClr>
                <a:schemeClr val="dk1"/>
              </a:buClr>
              <a:buSzPts val="2400"/>
              <a:buChar char="•"/>
            </a:pPr>
            <a:r>
              <a:rPr lang="en-US">
                <a:solidFill>
                  <a:schemeClr val="dk1"/>
                </a:solidFill>
              </a:rPr>
              <a:t>Does dread loom larger?</a:t>
            </a:r>
            <a:endParaRPr/>
          </a:p>
          <a:p>
            <a:pPr indent="-190500" lvl="0" marL="342900" rtl="0" algn="l">
              <a:spcBef>
                <a:spcPts val="480"/>
              </a:spcBef>
              <a:spcAft>
                <a:spcPts val="0"/>
              </a:spcAft>
              <a:buClr>
                <a:srgbClr val="7F7F7F"/>
              </a:buClr>
              <a:buSzPts val="2400"/>
              <a:buNone/>
            </a:pPr>
            <a:r>
              <a:t/>
            </a:r>
            <a:endParaRPr>
              <a:solidFill>
                <a:schemeClr val="dk1"/>
              </a:solidFill>
            </a:endParaRPr>
          </a:p>
        </p:txBody>
      </p:sp>
      <p:sp>
        <p:nvSpPr>
          <p:cNvPr id="138" name="Google Shape;138;p6"/>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what do we call it?</a:t>
            </a:r>
            <a:endParaRPr/>
          </a:p>
        </p:txBody>
      </p:sp>
      <p:sp>
        <p:nvSpPr>
          <p:cNvPr id="145" name="Google Shape;145;p7"/>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146" name="Google Shape;146;p7"/>
          <p:cNvGraphicFramePr/>
          <p:nvPr/>
        </p:nvGraphicFramePr>
        <p:xfrm>
          <a:off x="381000" y="1752600"/>
          <a:ext cx="3000000" cy="3000000"/>
        </p:xfrm>
        <a:graphic>
          <a:graphicData uri="http://schemas.openxmlformats.org/drawingml/2006/table">
            <a:tbl>
              <a:tblPr bandRow="1" firstRow="1">
                <a:noFill/>
                <a:tableStyleId>{DD363916-730A-48BA-82C5-1D95EF8C7EFB}</a:tableStyleId>
              </a:tblPr>
              <a:tblGrid>
                <a:gridCol w="2540000"/>
                <a:gridCol w="2540000"/>
                <a:gridCol w="2540000"/>
              </a:tblGrid>
              <a:tr h="1473200">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lt1"/>
                        </a:buClr>
                        <a:buSzPts val="2800"/>
                        <a:buFont typeface="Century Gothic"/>
                        <a:buNone/>
                      </a:pPr>
                      <a:r>
                        <a:rPr b="1" lang="en-US" sz="2800" u="none" cap="none" strike="noStrike">
                          <a:solidFill>
                            <a:schemeClr val="lt1"/>
                          </a:solidFill>
                          <a:latin typeface="Century Gothic"/>
                          <a:ea typeface="Century Gothic"/>
                          <a:cs typeface="Century Gothic"/>
                          <a:sym typeface="Century Gothic"/>
                        </a:rPr>
                        <a:t>Aversive Anticipation</a:t>
                      </a:r>
                      <a:endParaRPr/>
                    </a:p>
                  </a:txBody>
                  <a:tcPr marT="45725" marB="45725" marR="91450" marL="91450" anchor="ctr"/>
                </a:tc>
                <a:tc>
                  <a:txBody>
                    <a:bodyPr/>
                    <a:lstStyle/>
                    <a:p>
                      <a:pPr indent="0" lvl="0" marL="0" marR="0" rtl="0" algn="ctr">
                        <a:lnSpc>
                          <a:spcPct val="100000"/>
                        </a:lnSpc>
                        <a:spcBef>
                          <a:spcPts val="0"/>
                        </a:spcBef>
                        <a:spcAft>
                          <a:spcPts val="0"/>
                        </a:spcAft>
                        <a:buClr>
                          <a:schemeClr val="lt1"/>
                        </a:buClr>
                        <a:buSzPts val="2800"/>
                        <a:buFont typeface="Century Gothic"/>
                        <a:buNone/>
                      </a:pPr>
                      <a:r>
                        <a:rPr b="1" lang="en-US" sz="2800" u="none" cap="none" strike="noStrike">
                          <a:solidFill>
                            <a:schemeClr val="lt1"/>
                          </a:solidFill>
                          <a:latin typeface="Century Gothic"/>
                          <a:ea typeface="Century Gothic"/>
                          <a:cs typeface="Century Gothic"/>
                          <a:sym typeface="Century Gothic"/>
                        </a:rPr>
                        <a:t>Pleasurable Anticipation</a:t>
                      </a:r>
                      <a:endParaRPr/>
                    </a:p>
                  </a:txBody>
                  <a:tcPr marT="45725" marB="45725" marR="91450" marL="91450" anchor="ct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Positive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solidFill>
                            <a:schemeClr val="dk1"/>
                          </a:solidFill>
                          <a:latin typeface="Century Gothic"/>
                          <a:ea typeface="Century Gothic"/>
                          <a:cs typeface="Century Gothic"/>
                          <a:sym typeface="Century Gothic"/>
                        </a:rPr>
                        <a:t>Impatience</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Negative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what do we call it?</a:t>
            </a:r>
            <a:endParaRPr/>
          </a:p>
        </p:txBody>
      </p:sp>
      <p:sp>
        <p:nvSpPr>
          <p:cNvPr id="153" name="Google Shape;153;p8"/>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154" name="Google Shape;154;p8"/>
          <p:cNvGraphicFramePr/>
          <p:nvPr/>
        </p:nvGraphicFramePr>
        <p:xfrm>
          <a:off x="381000" y="1752600"/>
          <a:ext cx="3000000" cy="3000000"/>
        </p:xfrm>
        <a:graphic>
          <a:graphicData uri="http://schemas.openxmlformats.org/drawingml/2006/table">
            <a:tbl>
              <a:tblPr bandRow="1" firstRow="1">
                <a:noFill/>
                <a:tableStyleId>{DD363916-730A-48BA-82C5-1D95EF8C7EFB}</a:tableStyleId>
              </a:tblPr>
              <a:tblGrid>
                <a:gridCol w="2540000"/>
                <a:gridCol w="2540000"/>
                <a:gridCol w="2540000"/>
              </a:tblGrid>
              <a:tr h="1473200">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lt1"/>
                        </a:buClr>
                        <a:buSzPts val="2800"/>
                        <a:buFont typeface="Century Gothic"/>
                        <a:buNone/>
                      </a:pPr>
                      <a:r>
                        <a:rPr b="1" lang="en-US" sz="2800" u="none" cap="none" strike="noStrike">
                          <a:solidFill>
                            <a:schemeClr val="lt1"/>
                          </a:solidFill>
                          <a:latin typeface="Century Gothic"/>
                          <a:ea typeface="Century Gothic"/>
                          <a:cs typeface="Century Gothic"/>
                          <a:sym typeface="Century Gothic"/>
                        </a:rPr>
                        <a:t>Aversive Anticipation</a:t>
                      </a:r>
                      <a:endParaRPr/>
                    </a:p>
                  </a:txBody>
                  <a:tcPr marT="45725" marB="45725" marR="91450" marL="91450" anchor="ctr"/>
                </a:tc>
                <a:tc>
                  <a:txBody>
                    <a:bodyPr/>
                    <a:lstStyle/>
                    <a:p>
                      <a:pPr indent="0" lvl="0" marL="0" marR="0" rtl="0" algn="ctr">
                        <a:lnSpc>
                          <a:spcPct val="100000"/>
                        </a:lnSpc>
                        <a:spcBef>
                          <a:spcPts val="0"/>
                        </a:spcBef>
                        <a:spcAft>
                          <a:spcPts val="0"/>
                        </a:spcAft>
                        <a:buClr>
                          <a:schemeClr val="lt1"/>
                        </a:buClr>
                        <a:buSzPts val="2800"/>
                        <a:buFont typeface="Century Gothic"/>
                        <a:buNone/>
                      </a:pPr>
                      <a:r>
                        <a:rPr b="1" lang="en-US" sz="2800" u="none" cap="none" strike="noStrike">
                          <a:solidFill>
                            <a:schemeClr val="lt1"/>
                          </a:solidFill>
                          <a:latin typeface="Century Gothic"/>
                          <a:ea typeface="Century Gothic"/>
                          <a:cs typeface="Century Gothic"/>
                          <a:sym typeface="Century Gothic"/>
                        </a:rPr>
                        <a:t>Pleasurable Anticipation</a:t>
                      </a:r>
                      <a:endParaRPr/>
                    </a:p>
                  </a:txBody>
                  <a:tcPr marT="45725" marB="45725" marR="91450" marL="91450" anchor="ct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Positive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solidFill>
                            <a:schemeClr val="dk1"/>
                          </a:solidFill>
                          <a:latin typeface="Century Gothic"/>
                          <a:ea typeface="Century Gothic"/>
                          <a:cs typeface="Century Gothic"/>
                          <a:sym typeface="Century Gothic"/>
                        </a:rPr>
                        <a:t>Impatience</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rPr lang="en-US" sz="2800" u="none" cap="none" strike="noStrike">
                          <a:solidFill>
                            <a:schemeClr val="dk1"/>
                          </a:solidFill>
                          <a:latin typeface="Century Gothic"/>
                          <a:ea typeface="Century Gothic"/>
                          <a:cs typeface="Century Gothic"/>
                          <a:sym typeface="Century Gothic"/>
                        </a:rPr>
                        <a:t>Savoring</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Negative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what do we call it?</a:t>
            </a:r>
            <a:endParaRPr/>
          </a:p>
        </p:txBody>
      </p:sp>
      <p:sp>
        <p:nvSpPr>
          <p:cNvPr id="161" name="Google Shape;161;p9"/>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162" name="Google Shape;162;p9"/>
          <p:cNvGraphicFramePr/>
          <p:nvPr/>
        </p:nvGraphicFramePr>
        <p:xfrm>
          <a:off x="381000" y="1752600"/>
          <a:ext cx="3000000" cy="3000000"/>
        </p:xfrm>
        <a:graphic>
          <a:graphicData uri="http://schemas.openxmlformats.org/drawingml/2006/table">
            <a:tbl>
              <a:tblPr bandRow="1" firstRow="1">
                <a:noFill/>
                <a:tableStyleId>{DD363916-730A-48BA-82C5-1D95EF8C7EFB}</a:tableStyleId>
              </a:tblPr>
              <a:tblGrid>
                <a:gridCol w="2540000"/>
                <a:gridCol w="2540000"/>
                <a:gridCol w="2540000"/>
              </a:tblGrid>
              <a:tr h="1473200">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lt1"/>
                        </a:buClr>
                        <a:buSzPts val="2800"/>
                        <a:buFont typeface="Century Gothic"/>
                        <a:buNone/>
                      </a:pPr>
                      <a:r>
                        <a:rPr b="1" lang="en-US" sz="2800" u="none" cap="none" strike="noStrike">
                          <a:solidFill>
                            <a:schemeClr val="lt1"/>
                          </a:solidFill>
                          <a:latin typeface="Century Gothic"/>
                          <a:ea typeface="Century Gothic"/>
                          <a:cs typeface="Century Gothic"/>
                          <a:sym typeface="Century Gothic"/>
                        </a:rPr>
                        <a:t>Aversive Anticipation</a:t>
                      </a:r>
                      <a:endParaRPr/>
                    </a:p>
                  </a:txBody>
                  <a:tcPr marT="45725" marB="45725" marR="91450" marL="91450" anchor="ctr"/>
                </a:tc>
                <a:tc>
                  <a:txBody>
                    <a:bodyPr/>
                    <a:lstStyle/>
                    <a:p>
                      <a:pPr indent="0" lvl="0" marL="0" marR="0" rtl="0" algn="ctr">
                        <a:lnSpc>
                          <a:spcPct val="100000"/>
                        </a:lnSpc>
                        <a:spcBef>
                          <a:spcPts val="0"/>
                        </a:spcBef>
                        <a:spcAft>
                          <a:spcPts val="0"/>
                        </a:spcAft>
                        <a:buClr>
                          <a:schemeClr val="lt1"/>
                        </a:buClr>
                        <a:buSzPts val="2800"/>
                        <a:buFont typeface="Century Gothic"/>
                        <a:buNone/>
                      </a:pPr>
                      <a:r>
                        <a:rPr b="1" lang="en-US" sz="2800" u="none" cap="none" strike="noStrike">
                          <a:solidFill>
                            <a:schemeClr val="lt1"/>
                          </a:solidFill>
                          <a:latin typeface="Century Gothic"/>
                          <a:ea typeface="Century Gothic"/>
                          <a:cs typeface="Century Gothic"/>
                          <a:sym typeface="Century Gothic"/>
                        </a:rPr>
                        <a:t>Pleasurable Anticipation</a:t>
                      </a:r>
                      <a:endParaRPr/>
                    </a:p>
                  </a:txBody>
                  <a:tcPr marT="45725" marB="45725" marR="91450" marL="91450" anchor="ct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Positive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solidFill>
                            <a:schemeClr val="dk1"/>
                          </a:solidFill>
                          <a:latin typeface="Century Gothic"/>
                          <a:ea typeface="Century Gothic"/>
                          <a:cs typeface="Century Gothic"/>
                          <a:sym typeface="Century Gothic"/>
                        </a:rPr>
                        <a:t>Impatience</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rPr lang="en-US" sz="2800" u="none" cap="none" strike="noStrike">
                          <a:solidFill>
                            <a:schemeClr val="dk1"/>
                          </a:solidFill>
                          <a:latin typeface="Century Gothic"/>
                          <a:ea typeface="Century Gothic"/>
                          <a:cs typeface="Century Gothic"/>
                          <a:sym typeface="Century Gothic"/>
                        </a:rPr>
                        <a:t>Savoring</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Negative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solidFill>
                            <a:schemeClr val="dk1"/>
                          </a:solidFill>
                          <a:latin typeface="Century Gothic"/>
                          <a:ea typeface="Century Gothic"/>
                          <a:cs typeface="Century Gothic"/>
                          <a:sym typeface="Century Gothic"/>
                        </a:rPr>
                        <a:t>Dread</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Dave</dc:creator>
</cp:coreProperties>
</file>