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1"/>
  </p:notesMasterIdLst>
  <p:sldIdLst>
    <p:sldId id="256" r:id="rId2"/>
    <p:sldId id="261" r:id="rId3"/>
    <p:sldId id="273" r:id="rId4"/>
    <p:sldId id="274" r:id="rId5"/>
    <p:sldId id="276" r:id="rId6"/>
    <p:sldId id="275" r:id="rId7"/>
    <p:sldId id="277" r:id="rId8"/>
    <p:sldId id="260" r:id="rId9"/>
    <p:sldId id="258" r:id="rId10"/>
    <p:sldId id="259" r:id="rId11"/>
    <p:sldId id="281" r:id="rId12"/>
    <p:sldId id="264" r:id="rId13"/>
    <p:sldId id="267" r:id="rId14"/>
    <p:sldId id="265" r:id="rId15"/>
    <p:sldId id="27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AD03"/>
    <a:srgbClr val="77A22F"/>
    <a:srgbClr val="008000"/>
    <a:srgbClr val="AAB973"/>
    <a:srgbClr val="69B72B"/>
    <a:srgbClr val="84BB17"/>
    <a:srgbClr val="313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80072"/>
  </p:normalViewPr>
  <p:slideViewPr>
    <p:cSldViewPr>
      <p:cViewPr varScale="1">
        <p:scale>
          <a:sx n="95" d="100"/>
          <a:sy n="95" d="100"/>
        </p:scale>
        <p:origin x="22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\Desktop\CRED%20files\10-year%20cost\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\Desktop\CRED%20files\10-year%20cost\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\Desktop\CRED%20files\CRED%20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\Desktop\CRED%20files\CRED%20graph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\Desktop\CRED%20files\10-year%20cost\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Sheet1!$A$8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Sheet1!$T$8:$W$8</c:f>
                <c:numCache>
                  <c:formatCode>General</c:formatCode>
                  <c:ptCount val="4"/>
                  <c:pt idx="0">
                    <c:v>6.2649660813128102E-2</c:v>
                  </c:pt>
                  <c:pt idx="1">
                    <c:v>5.911412690719537E-2</c:v>
                  </c:pt>
                  <c:pt idx="2">
                    <c:v>6.5478087937874296E-2</c:v>
                  </c:pt>
                  <c:pt idx="3">
                    <c:v>6.6609458787772774E-2</c:v>
                  </c:pt>
                </c:numCache>
              </c:numRef>
            </c:plus>
            <c:minus>
              <c:numRef>
                <c:f>Sheet1!$T$8:$W$8</c:f>
                <c:numCache>
                  <c:formatCode>General</c:formatCode>
                  <c:ptCount val="4"/>
                  <c:pt idx="0">
                    <c:v>6.2649660813128102E-2</c:v>
                  </c:pt>
                  <c:pt idx="1">
                    <c:v>5.911412690719537E-2</c:v>
                  </c:pt>
                  <c:pt idx="2">
                    <c:v>6.5478087937874296E-2</c:v>
                  </c:pt>
                  <c:pt idx="3">
                    <c:v>6.6609458787772774E-2</c:v>
                  </c:pt>
                </c:numCache>
              </c:numRef>
            </c:minus>
          </c:errBars>
          <c:cat>
            <c:strRef>
              <c:f>Sheet1!$B$7:$E$7</c:f>
              <c:strCache>
                <c:ptCount val="4"/>
                <c:pt idx="0">
                  <c:v>TV</c:v>
                </c:pt>
                <c:pt idx="1">
                  <c:v>Oven</c:v>
                </c:pt>
                <c:pt idx="2">
                  <c:v>Computer Monitor</c:v>
                </c:pt>
                <c:pt idx="3">
                  <c:v>Vacuum</c:v>
                </c:pt>
              </c:strCache>
            </c:strRef>
          </c:cat>
          <c:val>
            <c:numRef>
              <c:f>Sheet1!$B$8:$E$8</c:f>
              <c:numCache>
                <c:formatCode>General</c:formatCode>
                <c:ptCount val="4"/>
                <c:pt idx="0">
                  <c:v>0.26</c:v>
                </c:pt>
                <c:pt idx="1">
                  <c:v>0.22</c:v>
                </c:pt>
                <c:pt idx="2">
                  <c:v>0.3</c:v>
                </c:pt>
                <c:pt idx="3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29-ED4A-B8B3-5E03277B257E}"/>
            </c:ext>
          </c:extLst>
        </c:ser>
        <c:ser>
          <c:idx val="1"/>
          <c:order val="1"/>
          <c:tx>
            <c:strRef>
              <c:f>Sheet1!$A$9</c:f>
              <c:strCache>
                <c:ptCount val="1"/>
                <c:pt idx="0">
                  <c:v>10-year cost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Sheet1!$T$9:$W$9</c:f>
                <c:numCache>
                  <c:formatCode>General</c:formatCode>
                  <c:ptCount val="4"/>
                  <c:pt idx="0">
                    <c:v>7.043408822660889E-2</c:v>
                  </c:pt>
                  <c:pt idx="1">
                    <c:v>6.9593920176192078E-2</c:v>
                  </c:pt>
                  <c:pt idx="2">
                    <c:v>6.9593920176192078E-2</c:v>
                  </c:pt>
                  <c:pt idx="3">
                    <c:v>6.903380814258088E-2</c:v>
                  </c:pt>
                </c:numCache>
              </c:numRef>
            </c:plus>
            <c:minus>
              <c:numRef>
                <c:f>Sheet1!$T$9:$W$9</c:f>
                <c:numCache>
                  <c:formatCode>General</c:formatCode>
                  <c:ptCount val="4"/>
                  <c:pt idx="0">
                    <c:v>7.043408822660889E-2</c:v>
                  </c:pt>
                  <c:pt idx="1">
                    <c:v>6.9593920176192078E-2</c:v>
                  </c:pt>
                  <c:pt idx="2">
                    <c:v>6.9593920176192078E-2</c:v>
                  </c:pt>
                  <c:pt idx="3">
                    <c:v>6.903380814258088E-2</c:v>
                  </c:pt>
                </c:numCache>
              </c:numRef>
            </c:minus>
          </c:errBars>
          <c:cat>
            <c:strRef>
              <c:f>Sheet1!$B$7:$E$7</c:f>
              <c:strCache>
                <c:ptCount val="4"/>
                <c:pt idx="0">
                  <c:v>TV</c:v>
                </c:pt>
                <c:pt idx="1">
                  <c:v>Oven</c:v>
                </c:pt>
                <c:pt idx="2">
                  <c:v>Computer Monitor</c:v>
                </c:pt>
                <c:pt idx="3">
                  <c:v>Vacuum</c:v>
                </c:pt>
              </c:strCache>
            </c:strRef>
          </c:cat>
          <c:val>
            <c:numRef>
              <c:f>Sheet1!$B$9:$E$9</c:f>
              <c:numCache>
                <c:formatCode>General</c:formatCode>
                <c:ptCount val="4"/>
                <c:pt idx="0">
                  <c:v>0.55000000000000004</c:v>
                </c:pt>
                <c:pt idx="1">
                  <c:v>0.59</c:v>
                </c:pt>
                <c:pt idx="2">
                  <c:v>0.59</c:v>
                </c:pt>
                <c:pt idx="3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29-ED4A-B8B3-5E03277B25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260648"/>
        <c:axId val="146261032"/>
      </c:barChart>
      <c:catAx>
        <c:axId val="146260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46261032"/>
        <c:crosses val="autoZero"/>
        <c:auto val="1"/>
        <c:lblAlgn val="ctr"/>
        <c:lblOffset val="100"/>
        <c:noMultiLvlLbl val="0"/>
      </c:catAx>
      <c:valAx>
        <c:axId val="146261032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Proportion choosing the energy efficient option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46260648"/>
        <c:crosses val="autoZero"/>
        <c:crossBetween val="between"/>
      </c:valAx>
    </c:plotArea>
    <c:legend>
      <c:legendPos val="tr"/>
      <c:overlay val="1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Sheet1!$T$3:$W$3</c:f>
                <c:numCache>
                  <c:formatCode>General</c:formatCode>
                  <c:ptCount val="4"/>
                  <c:pt idx="0">
                    <c:v>4.2850670939904779E-2</c:v>
                  </c:pt>
                  <c:pt idx="1">
                    <c:v>5.911412690719537E-2</c:v>
                  </c:pt>
                  <c:pt idx="2">
                    <c:v>7.0852099474892058E-2</c:v>
                  </c:pt>
                  <c:pt idx="3">
                    <c:v>6.9296464556281648E-2</c:v>
                  </c:pt>
                </c:numCache>
              </c:numRef>
            </c:plus>
            <c:minus>
              <c:numRef>
                <c:f>Sheet1!$T$3:$W$3</c:f>
                <c:numCache>
                  <c:formatCode>General</c:formatCode>
                  <c:ptCount val="4"/>
                  <c:pt idx="0">
                    <c:v>4.2850670939904779E-2</c:v>
                  </c:pt>
                  <c:pt idx="1">
                    <c:v>5.911412690719537E-2</c:v>
                  </c:pt>
                  <c:pt idx="2">
                    <c:v>7.0852099474892058E-2</c:v>
                  </c:pt>
                  <c:pt idx="3">
                    <c:v>6.9296464556281648E-2</c:v>
                  </c:pt>
                </c:numCache>
              </c:numRef>
            </c:minus>
          </c:errBars>
          <c:cat>
            <c:strRef>
              <c:f>Sheet1!$B$2:$E$2</c:f>
              <c:strCache>
                <c:ptCount val="4"/>
                <c:pt idx="0">
                  <c:v>Heater</c:v>
                </c:pt>
                <c:pt idx="1">
                  <c:v>Lightbulb</c:v>
                </c:pt>
                <c:pt idx="2">
                  <c:v>Furnace</c:v>
                </c:pt>
                <c:pt idx="3">
                  <c:v>Washing Machine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0.1</c:v>
                </c:pt>
                <c:pt idx="1">
                  <c:v>0.22</c:v>
                </c:pt>
                <c:pt idx="2">
                  <c:v>0.56000000000000005</c:v>
                </c:pt>
                <c:pt idx="3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27-2A40-970F-55D655DE72BF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10-year cost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Sheet1!$T$4:$W$4</c:f>
                <c:numCache>
                  <c:formatCode>General</c:formatCode>
                  <c:ptCount val="4"/>
                  <c:pt idx="0">
                    <c:v>6.9593920176192078E-2</c:v>
                  </c:pt>
                  <c:pt idx="1">
                    <c:v>6.8333668100566874E-2</c:v>
                  </c:pt>
                  <c:pt idx="2">
                    <c:v>5.1390279083827956E-2</c:v>
                  </c:pt>
                  <c:pt idx="3">
                    <c:v>7.071414424341449E-2</c:v>
                  </c:pt>
                </c:numCache>
              </c:numRef>
            </c:plus>
            <c:minus>
              <c:numRef>
                <c:f>Sheet1!$T$4:$W$4</c:f>
                <c:numCache>
                  <c:formatCode>General</c:formatCode>
                  <c:ptCount val="4"/>
                  <c:pt idx="0">
                    <c:v>6.9593920176192078E-2</c:v>
                  </c:pt>
                  <c:pt idx="1">
                    <c:v>6.8333668100566874E-2</c:v>
                  </c:pt>
                  <c:pt idx="2">
                    <c:v>5.1390279083827956E-2</c:v>
                  </c:pt>
                  <c:pt idx="3">
                    <c:v>7.071414424341449E-2</c:v>
                  </c:pt>
                </c:numCache>
              </c:numRef>
            </c:minus>
          </c:errBars>
          <c:cat>
            <c:strRef>
              <c:f>Sheet1!$B$2:$E$2</c:f>
              <c:strCache>
                <c:ptCount val="4"/>
                <c:pt idx="0">
                  <c:v>Heater</c:v>
                </c:pt>
                <c:pt idx="1">
                  <c:v>Lightbulb</c:v>
                </c:pt>
                <c:pt idx="2">
                  <c:v>Furnace</c:v>
                </c:pt>
                <c:pt idx="3">
                  <c:v>Washing Machine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0.41</c:v>
                </c:pt>
                <c:pt idx="1">
                  <c:v>0.63</c:v>
                </c:pt>
                <c:pt idx="2">
                  <c:v>0.84</c:v>
                </c:pt>
                <c:pt idx="3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27-2A40-970F-55D655DE7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328016"/>
        <c:axId val="146332496"/>
      </c:barChart>
      <c:catAx>
        <c:axId val="146328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46332496"/>
        <c:crosses val="autoZero"/>
        <c:auto val="1"/>
        <c:lblAlgn val="ctr"/>
        <c:lblOffset val="100"/>
        <c:noMultiLvlLbl val="0"/>
      </c:catAx>
      <c:valAx>
        <c:axId val="1463324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Proportion choosing the energy efficient option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46328016"/>
        <c:crosses val="autoZero"/>
        <c:crossBetween val="between"/>
      </c:valAx>
    </c:plotArea>
    <c:legend>
      <c:legendPos val="tr"/>
      <c:overlay val="1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Sheet3!$B$7</c:f>
              <c:strCache>
                <c:ptCount val="1"/>
                <c:pt idx="0">
                  <c:v>Money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Sheet3!$G$7:$H$7</c:f>
                <c:numCache>
                  <c:formatCode>General</c:formatCode>
                  <c:ptCount val="2"/>
                  <c:pt idx="0">
                    <c:v>13.9</c:v>
                  </c:pt>
                  <c:pt idx="1">
                    <c:v>14.4</c:v>
                  </c:pt>
                </c:numCache>
              </c:numRef>
            </c:plus>
            <c:minus>
              <c:numRef>
                <c:f>Sheet3!$G$7:$H$7</c:f>
                <c:numCache>
                  <c:formatCode>General</c:formatCode>
                  <c:ptCount val="2"/>
                  <c:pt idx="0">
                    <c:v>13.9</c:v>
                  </c:pt>
                  <c:pt idx="1">
                    <c:v>14.4</c:v>
                  </c:pt>
                </c:numCache>
              </c:numRef>
            </c:minus>
          </c:errBars>
          <c:cat>
            <c:strRef>
              <c:f>Sheet3!$C$6:$D$6</c:f>
              <c:strCache>
                <c:ptCount val="2"/>
                <c:pt idx="0">
                  <c:v>Cost</c:v>
                </c:pt>
                <c:pt idx="1">
                  <c:v>Saved</c:v>
                </c:pt>
              </c:strCache>
            </c:strRef>
          </c:cat>
          <c:val>
            <c:numRef>
              <c:f>Sheet3!$C$7:$D$7</c:f>
              <c:numCache>
                <c:formatCode>"$"#,##0</c:formatCode>
                <c:ptCount val="2"/>
                <c:pt idx="0">
                  <c:v>851.2</c:v>
                </c:pt>
                <c:pt idx="1">
                  <c:v>779.6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B7-EA4A-8C41-4D5B44F25F30}"/>
            </c:ext>
          </c:extLst>
        </c:ser>
        <c:ser>
          <c:idx val="1"/>
          <c:order val="1"/>
          <c:tx>
            <c:strRef>
              <c:f>Sheet3!$B$8</c:f>
              <c:strCache>
                <c:ptCount val="1"/>
                <c:pt idx="0">
                  <c:v>Energy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Sheet3!$G$8:$H$8</c:f>
                <c:numCache>
                  <c:formatCode>General</c:formatCode>
                  <c:ptCount val="2"/>
                  <c:pt idx="0">
                    <c:v>14.9</c:v>
                  </c:pt>
                  <c:pt idx="1">
                    <c:v>12.4</c:v>
                  </c:pt>
                </c:numCache>
              </c:numRef>
            </c:plus>
            <c:minus>
              <c:numRef>
                <c:f>Sheet3!$G$8:$H$8</c:f>
                <c:numCache>
                  <c:formatCode>General</c:formatCode>
                  <c:ptCount val="2"/>
                  <c:pt idx="0">
                    <c:v>14.9</c:v>
                  </c:pt>
                  <c:pt idx="1">
                    <c:v>12.4</c:v>
                  </c:pt>
                </c:numCache>
              </c:numRef>
            </c:minus>
          </c:errBars>
          <c:cat>
            <c:strRef>
              <c:f>Sheet3!$C$6:$D$6</c:f>
              <c:strCache>
                <c:ptCount val="2"/>
                <c:pt idx="0">
                  <c:v>Cost</c:v>
                </c:pt>
                <c:pt idx="1">
                  <c:v>Saved</c:v>
                </c:pt>
              </c:strCache>
            </c:strRef>
          </c:cat>
          <c:val>
            <c:numRef>
              <c:f>Sheet3!$C$8:$D$8</c:f>
              <c:numCache>
                <c:formatCode>"$"#,##0</c:formatCode>
                <c:ptCount val="2"/>
                <c:pt idx="0">
                  <c:v>792.8</c:v>
                </c:pt>
                <c:pt idx="1">
                  <c:v>821.5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B7-EA4A-8C41-4D5B44F25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420848"/>
        <c:axId val="146421232"/>
      </c:barChart>
      <c:catAx>
        <c:axId val="146420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46421232"/>
        <c:crosses val="autoZero"/>
        <c:auto val="1"/>
        <c:lblAlgn val="ctr"/>
        <c:lblOffset val="100"/>
        <c:noMultiLvlLbl val="0"/>
      </c:catAx>
      <c:valAx>
        <c:axId val="1464212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Willingness to Pay for Energy Efficient Dishwasher</a:t>
                </a:r>
              </a:p>
            </c:rich>
          </c:tx>
          <c:overlay val="0"/>
        </c:title>
        <c:numFmt formatCode="&quot;$&quot;#,##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46420848"/>
        <c:crosses val="autoZero"/>
        <c:crossBetween val="between"/>
      </c:valAx>
    </c:plotArea>
    <c:legend>
      <c:legendPos val="tr"/>
      <c:overlay val="1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Sheet3!$B$3</c:f>
              <c:strCache>
                <c:ptCount val="1"/>
                <c:pt idx="0">
                  <c:v>Money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Sheet3!$G$3:$H$3</c:f>
                <c:numCache>
                  <c:formatCode>General</c:formatCode>
                  <c:ptCount val="2"/>
                  <c:pt idx="0">
                    <c:v>7.5</c:v>
                  </c:pt>
                  <c:pt idx="1">
                    <c:v>8.44</c:v>
                  </c:pt>
                </c:numCache>
              </c:numRef>
            </c:plus>
            <c:minus>
              <c:numRef>
                <c:f>Sheet3!$G$3:$H$3</c:f>
                <c:numCache>
                  <c:formatCode>General</c:formatCode>
                  <c:ptCount val="2"/>
                  <c:pt idx="0">
                    <c:v>7.5</c:v>
                  </c:pt>
                  <c:pt idx="1">
                    <c:v>8.44</c:v>
                  </c:pt>
                </c:numCache>
              </c:numRef>
            </c:minus>
          </c:errBars>
          <c:cat>
            <c:strRef>
              <c:f>Sheet3!$C$2:$D$2</c:f>
              <c:strCache>
                <c:ptCount val="2"/>
                <c:pt idx="0">
                  <c:v>Cost</c:v>
                </c:pt>
                <c:pt idx="1">
                  <c:v>Saved</c:v>
                </c:pt>
              </c:strCache>
            </c:strRef>
          </c:cat>
          <c:val>
            <c:numRef>
              <c:f>Sheet3!$C$3:$D$3</c:f>
              <c:numCache>
                <c:formatCode>"$"#,##0</c:formatCode>
                <c:ptCount val="2"/>
                <c:pt idx="0">
                  <c:v>738.25</c:v>
                </c:pt>
                <c:pt idx="1">
                  <c:v>691.81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47-5F48-BCD3-B8B2D19F16CD}"/>
            </c:ext>
          </c:extLst>
        </c:ser>
        <c:ser>
          <c:idx val="1"/>
          <c:order val="1"/>
          <c:tx>
            <c:strRef>
              <c:f>Sheet3!$B$4</c:f>
              <c:strCache>
                <c:ptCount val="1"/>
                <c:pt idx="0">
                  <c:v>Energy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Sheet3!$G$4:$H$4</c:f>
                <c:numCache>
                  <c:formatCode>General</c:formatCode>
                  <c:ptCount val="2"/>
                  <c:pt idx="0">
                    <c:v>8.58</c:v>
                  </c:pt>
                  <c:pt idx="1">
                    <c:v>8</c:v>
                  </c:pt>
                </c:numCache>
              </c:numRef>
            </c:plus>
            <c:minus>
              <c:numRef>
                <c:f>Sheet3!$G$4:$H$4</c:f>
                <c:numCache>
                  <c:formatCode>General</c:formatCode>
                  <c:ptCount val="2"/>
                  <c:pt idx="0">
                    <c:v>8.58</c:v>
                  </c:pt>
                  <c:pt idx="1">
                    <c:v>8</c:v>
                  </c:pt>
                </c:numCache>
              </c:numRef>
            </c:minus>
          </c:errBars>
          <c:cat>
            <c:strRef>
              <c:f>Sheet3!$C$2:$D$2</c:f>
              <c:strCache>
                <c:ptCount val="2"/>
                <c:pt idx="0">
                  <c:v>Cost</c:v>
                </c:pt>
                <c:pt idx="1">
                  <c:v>Saved</c:v>
                </c:pt>
              </c:strCache>
            </c:strRef>
          </c:cat>
          <c:val>
            <c:numRef>
              <c:f>Sheet3!$C$4:$D$4</c:f>
              <c:numCache>
                <c:formatCode>"$"#,##0</c:formatCode>
                <c:ptCount val="2"/>
                <c:pt idx="0">
                  <c:v>692.78</c:v>
                </c:pt>
                <c:pt idx="1">
                  <c:v>683.97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7-5F48-BCD3-B8B2D19F16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463704"/>
        <c:axId val="144646624"/>
      </c:barChart>
      <c:catAx>
        <c:axId val="146463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44646624"/>
        <c:crosses val="autoZero"/>
        <c:auto val="1"/>
        <c:lblAlgn val="ctr"/>
        <c:lblOffset val="100"/>
        <c:noMultiLvlLbl val="0"/>
      </c:catAx>
      <c:valAx>
        <c:axId val="1446466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Willingness to Pay for Energy Efficient Dishwasher</a:t>
                </a:r>
              </a:p>
            </c:rich>
          </c:tx>
          <c:overlay val="0"/>
        </c:title>
        <c:numFmt formatCode="&quot;$&quot;#,##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46463704"/>
        <c:crosses val="autoZero"/>
        <c:crossBetween val="between"/>
      </c:valAx>
    </c:plotArea>
    <c:legend>
      <c:legendPos val="tr"/>
      <c:overlay val="1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Sheet2!$H$3:$I$3</c:f>
                <c:numCache>
                  <c:formatCode>General</c:formatCode>
                  <c:ptCount val="2"/>
                  <c:pt idx="0">
                    <c:v>5.9200000000000003E-2</c:v>
                  </c:pt>
                  <c:pt idx="1">
                    <c:v>7.0599999999999996E-2</c:v>
                  </c:pt>
                </c:numCache>
              </c:numRef>
            </c:plus>
            <c:minus>
              <c:numRef>
                <c:f>Sheet2!$H$3:$I$3</c:f>
                <c:numCache>
                  <c:formatCode>General</c:formatCode>
                  <c:ptCount val="2"/>
                  <c:pt idx="0">
                    <c:v>5.9200000000000003E-2</c:v>
                  </c:pt>
                  <c:pt idx="1">
                    <c:v>7.0599999999999996E-2</c:v>
                  </c:pt>
                </c:numCache>
              </c:numRef>
            </c:minus>
          </c:errBars>
          <c:cat>
            <c:strRef>
              <c:f>Sheet2!$C$2:$D$2</c:f>
              <c:strCache>
                <c:ptCount val="2"/>
                <c:pt idx="0">
                  <c:v>Control</c:v>
                </c:pt>
                <c:pt idx="1">
                  <c:v>kWh</c:v>
                </c:pt>
              </c:strCache>
            </c:strRef>
          </c:cat>
          <c:val>
            <c:numRef>
              <c:f>Sheet2!$C$3:$D$3</c:f>
              <c:numCache>
                <c:formatCode>General</c:formatCode>
                <c:ptCount val="2"/>
                <c:pt idx="0">
                  <c:v>0.20830000000000004</c:v>
                </c:pt>
                <c:pt idx="1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B7-6D42-B924-29E5D0C728AD}"/>
            </c:ext>
          </c:extLst>
        </c:ser>
        <c:ser>
          <c:idx val="1"/>
          <c:order val="1"/>
          <c:tx>
            <c:strRef>
              <c:f>Sheet2!$B$4</c:f>
              <c:strCache>
                <c:ptCount val="1"/>
                <c:pt idx="0">
                  <c:v>Energy Star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Sheet2!$H$4:$I$4</c:f>
                <c:numCache>
                  <c:formatCode>General</c:formatCode>
                  <c:ptCount val="2"/>
                  <c:pt idx="0">
                    <c:v>7.2700000000000001E-2</c:v>
                  </c:pt>
                  <c:pt idx="1">
                    <c:v>3.3599999999999998E-2</c:v>
                  </c:pt>
                </c:numCache>
              </c:numRef>
            </c:plus>
            <c:minus>
              <c:numRef>
                <c:f>Sheet2!$H$4:$I$4</c:f>
                <c:numCache>
                  <c:formatCode>General</c:formatCode>
                  <c:ptCount val="2"/>
                  <c:pt idx="0">
                    <c:v>7.2700000000000001E-2</c:v>
                  </c:pt>
                  <c:pt idx="1">
                    <c:v>3.3599999999999998E-2</c:v>
                  </c:pt>
                </c:numCache>
              </c:numRef>
            </c:minus>
          </c:errBars>
          <c:cat>
            <c:strRef>
              <c:f>Sheet2!$C$2:$D$2</c:f>
              <c:strCache>
                <c:ptCount val="2"/>
                <c:pt idx="0">
                  <c:v>Control</c:v>
                </c:pt>
                <c:pt idx="1">
                  <c:v>kWh</c:v>
                </c:pt>
              </c:strCache>
            </c:strRef>
          </c:cat>
          <c:val>
            <c:numRef>
              <c:f>Sheet2!$C$4:$D$4</c:f>
              <c:numCache>
                <c:formatCode>General</c:formatCode>
                <c:ptCount val="2"/>
                <c:pt idx="0">
                  <c:v>0.54170000000000007</c:v>
                </c:pt>
                <c:pt idx="1">
                  <c:v>0.93100000000000005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B7-6D42-B924-29E5D0C728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173896"/>
        <c:axId val="146174288"/>
      </c:barChart>
      <c:catAx>
        <c:axId val="146173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46174288"/>
        <c:crosses val="autoZero"/>
        <c:auto val="1"/>
        <c:lblAlgn val="ctr"/>
        <c:lblOffset val="100"/>
        <c:noMultiLvlLbl val="0"/>
      </c:catAx>
      <c:valAx>
        <c:axId val="146174288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Proportion choosing energy efficient fridge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46173896"/>
        <c:crosses val="autoZero"/>
        <c:crossBetween val="between"/>
      </c:valAx>
    </c:plotArea>
    <c:legend>
      <c:legendPos val="t"/>
      <c:overlay val="1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7614A-A172-FB4F-9303-D4AB51816B9C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58342-AAA6-9D4E-A38D-B731F6188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3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Tv - https://</a:t>
            </a:r>
            <a:r>
              <a:rPr lang="en-US" dirty="0" err="1"/>
              <a:t>www.indiamart.com</a:t>
            </a:r>
            <a:r>
              <a:rPr lang="en-US" dirty="0"/>
              <a:t>/</a:t>
            </a:r>
            <a:r>
              <a:rPr lang="en-US" dirty="0" err="1"/>
              <a:t>proddetail</a:t>
            </a:r>
            <a:r>
              <a:rPr lang="en-US" dirty="0"/>
              <a:t>/32-inch-lg-television-18470908188.html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58342-AAA6-9D4E-A38D-B731F6188A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Tv - https://</a:t>
            </a:r>
            <a:r>
              <a:rPr lang="en-US" dirty="0" err="1"/>
              <a:t>www.indiamart.com</a:t>
            </a:r>
            <a:r>
              <a:rPr lang="en-US" dirty="0"/>
              <a:t>/</a:t>
            </a:r>
            <a:r>
              <a:rPr lang="en-US" dirty="0" err="1"/>
              <a:t>proddetail</a:t>
            </a:r>
            <a:r>
              <a:rPr lang="en-US" dirty="0"/>
              <a:t>/32-inch-lg-television-18470908188.html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58342-AAA6-9D4E-A38D-B731F6188A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0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 left: https://image-</a:t>
            </a:r>
            <a:r>
              <a:rPr lang="en-US" dirty="0" err="1"/>
              <a:t>us.samsung.com</a:t>
            </a:r>
            <a:r>
              <a:rPr lang="en-US" dirty="0"/>
              <a:t>/</a:t>
            </a:r>
            <a:r>
              <a:rPr lang="en-US" dirty="0" err="1"/>
              <a:t>SamsungUS</a:t>
            </a:r>
            <a:r>
              <a:rPr lang="en-US" dirty="0"/>
              <a:t>/home/home-appliances/washers/top-load/pd/wa50m7450aw/01_Washer-TopLoader_WA50M7450AW_Front_Closed-White.jpg?$product-details-jpg$</a:t>
            </a:r>
          </a:p>
          <a:p>
            <a:r>
              <a:rPr lang="en-US" dirty="0"/>
              <a:t>Image source right: https://</a:t>
            </a:r>
            <a:r>
              <a:rPr lang="en-US" dirty="0" err="1"/>
              <a:t>www.energycenterappliance.com</a:t>
            </a:r>
            <a:r>
              <a:rPr lang="en-US" dirty="0"/>
              <a:t>/product/whirlpool-cabrio-platinum-top-load-washer-chrome-shadow-wtw8500bc-23606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58342-AAA6-9D4E-A38D-B731F6188A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46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 left: https://image-</a:t>
            </a:r>
            <a:r>
              <a:rPr lang="en-US" dirty="0" err="1"/>
              <a:t>us.samsung.com</a:t>
            </a:r>
            <a:r>
              <a:rPr lang="en-US" dirty="0"/>
              <a:t>/</a:t>
            </a:r>
            <a:r>
              <a:rPr lang="en-US" dirty="0" err="1"/>
              <a:t>SamsungUS</a:t>
            </a:r>
            <a:r>
              <a:rPr lang="en-US" dirty="0"/>
              <a:t>/home/home-appliances/washers/top-load/pd/wa50m7450aw/01_Washer-TopLoader_WA50M7450AW_Front_Closed-White.jpg?$product-details-jpg$</a:t>
            </a:r>
          </a:p>
          <a:p>
            <a:r>
              <a:rPr lang="en-US" dirty="0"/>
              <a:t>Image source right: https://</a:t>
            </a:r>
            <a:r>
              <a:rPr lang="en-US" dirty="0" err="1"/>
              <a:t>www.energycenterappliance.com</a:t>
            </a:r>
            <a:r>
              <a:rPr lang="en-US" dirty="0"/>
              <a:t>/product/whirlpool-cabrio-platinum-top-load-washer-chrome-shadow-wtw8500bc-23606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58342-AAA6-9D4E-A38D-B731F6188A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19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 left: https://</a:t>
            </a:r>
            <a:r>
              <a:rPr lang="en-US" dirty="0" err="1"/>
              <a:t>pisces.bbystatic.com</a:t>
            </a:r>
            <a:r>
              <a:rPr lang="en-US" dirty="0"/>
              <a:t>/image2/</a:t>
            </a:r>
            <a:r>
              <a:rPr lang="en-US" dirty="0" err="1"/>
              <a:t>BestBuy_US</a:t>
            </a:r>
            <a:r>
              <a:rPr lang="en-US" dirty="0"/>
              <a:t>/images/products/5710/5710312_sd.jpg</a:t>
            </a:r>
          </a:p>
          <a:p>
            <a:r>
              <a:rPr lang="en-US" dirty="0"/>
              <a:t>Image source right: https://</a:t>
            </a:r>
            <a:r>
              <a:rPr lang="en-US" dirty="0" err="1"/>
              <a:t>www.ajmadison.com</a:t>
            </a:r>
            <a:r>
              <a:rPr lang="en-US" dirty="0"/>
              <a:t>/</a:t>
            </a:r>
            <a:r>
              <a:rPr lang="en-US" dirty="0" err="1"/>
              <a:t>cgi</a:t>
            </a:r>
            <a:r>
              <a:rPr lang="en-US" dirty="0"/>
              <a:t>-bin/</a:t>
            </a:r>
            <a:r>
              <a:rPr lang="en-US" dirty="0" err="1"/>
              <a:t>ajmadison</a:t>
            </a:r>
            <a:r>
              <a:rPr lang="en-US" dirty="0"/>
              <a:t>/LDS4821BB.html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58342-AAA6-9D4E-A38D-B731F6188A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45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 left: https://</a:t>
            </a:r>
            <a:r>
              <a:rPr lang="en-US" dirty="0" err="1"/>
              <a:t>www.frigidaire.com</a:t>
            </a:r>
            <a:r>
              <a:rPr lang="en-US" dirty="0"/>
              <a:t>/Owner-Center/Product-Support/FFTR18G2QS</a:t>
            </a:r>
          </a:p>
          <a:p>
            <a:r>
              <a:rPr lang="en-US" dirty="0"/>
              <a:t>Image source right: https://</a:t>
            </a:r>
            <a:r>
              <a:rPr lang="en-US" dirty="0" err="1"/>
              <a:t>dufresne.ca</a:t>
            </a:r>
            <a:r>
              <a:rPr lang="en-US"/>
              <a:t>/products/whirlpool-18-cu-ft-top-mount-fridge-wrt318fzdm-stainless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58342-AAA6-9D4E-A38D-B731F6188A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21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609600"/>
            <a:ext cx="6276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139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69B7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AAB973">
              <a:alpha val="6196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52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77A22F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5F4370-CFEF-482B-8536-CA1C485F69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23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66E84-7138-46C9-AA3F-E791A8A025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829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0D8DE-EF11-4A86-94F6-257031DBE5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7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2067F-65B3-4C65-9ADE-42C5A675E9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5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65B2C-95A7-49D9-9BEA-F4EBD87E5A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64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53AFE-F7E8-4D99-B18D-125C9A382A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4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DD5C8-AC73-48C1-987B-EBE2CC1C4B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3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91879-0DAB-4579-828A-F773D76943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61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5108C-85E2-4B87-925B-6B7A95FC18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668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AA3A5-AE1A-4E44-AA14-4B7D1E3C28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0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F484F-EE11-4CD8-B7E4-6A05BBB86E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CC1CAA3-E1B6-4CBF-A7BB-3EA8ED1B6B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139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69B7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AAB973">
              <a:alpha val="6196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2400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7A22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7A22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7A22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7A22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7A22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Choosing energy efficiency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David J. Hardisty</a:t>
            </a:r>
          </a:p>
          <a:p>
            <a:pPr eaLnBrk="1" hangingPunct="1"/>
            <a:r>
              <a:rPr lang="en-US" altLang="en-US" dirty="0"/>
              <a:t>Sauder School of Business</a:t>
            </a:r>
          </a:p>
          <a:p>
            <a:pPr eaLnBrk="1" hangingPunct="1"/>
            <a:r>
              <a:rPr lang="en-US" altLang="en-US" dirty="0"/>
              <a:t>University of British Columbia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1: Why? (Mediation)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discount rates or environmental attitudes</a:t>
            </a:r>
          </a:p>
          <a:p>
            <a:r>
              <a:rPr lang="en-US" dirty="0"/>
              <a:t>Goal matching? </a:t>
            </a:r>
          </a:p>
          <a:p>
            <a:r>
              <a:rPr lang="en-US" dirty="0"/>
              <a:t>Goal activation?</a:t>
            </a:r>
          </a:p>
          <a:p>
            <a:r>
              <a:rPr lang="en-US" dirty="0"/>
              <a:t>Cost under-estimation? </a:t>
            </a:r>
          </a:p>
          <a:p>
            <a:r>
              <a:rPr lang="en-US" dirty="0"/>
              <a:t>Increased time horizon?</a:t>
            </a:r>
          </a:p>
          <a:p>
            <a:r>
              <a:rPr lang="en-US" dirty="0"/>
              <a:t>Other ideas?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927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/>
              <a:t>Study 2: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343400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Price: $764.99</a:t>
            </a:r>
          </a:p>
          <a:p>
            <a:r>
              <a:rPr lang="en-US" sz="2400" dirty="0"/>
              <a:t>Estimated Yearly Dollar [Energy] Savings [Cost]: $27 [259 kWh]</a:t>
            </a:r>
          </a:p>
          <a:p>
            <a:r>
              <a:rPr lang="en-US" sz="2400" dirty="0"/>
              <a:t>Interior Capacity: Up to 16 place settings</a:t>
            </a:r>
          </a:p>
          <a:p>
            <a:r>
              <a:rPr lang="en-US" sz="2400" dirty="0"/>
              <a:t>Dishwasher Type: Full-size built-in</a:t>
            </a:r>
            <a:endParaRPr lang="en-US" sz="3200" dirty="0"/>
          </a:p>
          <a:p>
            <a:r>
              <a:rPr lang="en-US" sz="2400" dirty="0"/>
              <a:t>Brand: Bosch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Price: $649.99</a:t>
            </a:r>
          </a:p>
          <a:p>
            <a:r>
              <a:rPr lang="en-US" sz="2400" dirty="0"/>
              <a:t>Estimated Yearly Dollar [Energy] Savings [Cost]: $0 [279 kWh]</a:t>
            </a:r>
          </a:p>
          <a:p>
            <a:r>
              <a:rPr lang="en-US" sz="2400" dirty="0"/>
              <a:t>Interior Capacity: Up to 14 place settings</a:t>
            </a:r>
          </a:p>
          <a:p>
            <a:r>
              <a:rPr lang="en-US" sz="2400" dirty="0"/>
              <a:t>Dishwasher Type: Full-size built-in</a:t>
            </a:r>
          </a:p>
          <a:p>
            <a:r>
              <a:rPr lang="en-US" sz="2400" dirty="0"/>
              <a:t>Brand: LG</a:t>
            </a:r>
          </a:p>
        </p:txBody>
      </p:sp>
      <p:pic>
        <p:nvPicPr>
          <p:cNvPr id="4098" name="Picture 2" descr="C:\Users\Dave\Desktop\dishwasher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170497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ave\Desktop\dishwasher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685800"/>
            <a:ext cx="178117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768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2: Results (Clean)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0418903"/>
              </p:ext>
            </p:extLst>
          </p:nvPr>
        </p:nvGraphicFramePr>
        <p:xfrm>
          <a:off x="1295400" y="1295400"/>
          <a:ext cx="6591300" cy="468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9725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2: Results (Real)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008216"/>
              </p:ext>
            </p:extLst>
          </p:nvPr>
        </p:nvGraphicFramePr>
        <p:xfrm>
          <a:off x="1295400" y="1295400"/>
          <a:ext cx="665797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7485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2: Why? (Mediation)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discounting, environmental attitudes, or political orientation</a:t>
            </a:r>
          </a:p>
          <a:p>
            <a:r>
              <a:rPr lang="en-US" dirty="0"/>
              <a:t>Loss aversion? </a:t>
            </a:r>
          </a:p>
          <a:p>
            <a:r>
              <a:rPr lang="en-US" dirty="0"/>
              <a:t>Construal level theory? </a:t>
            </a:r>
          </a:p>
          <a:p>
            <a:r>
              <a:rPr lang="en-US" dirty="0"/>
              <a:t>Goal matching/activation? </a:t>
            </a:r>
          </a:p>
          <a:p>
            <a:r>
              <a:rPr lang="en-US" dirty="0"/>
              <a:t>Other ideas?</a:t>
            </a:r>
          </a:p>
        </p:txBody>
      </p:sp>
    </p:spTree>
    <p:extLst>
      <p:ext uri="{BB962C8B-B14F-4D97-AF65-F5344CB8AC3E}">
        <p14:creationId xmlns:p14="http://schemas.microsoft.com/office/powerpoint/2010/main" val="612130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/>
              <a:t>Study 3: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Price: $799.97</a:t>
            </a:r>
          </a:p>
          <a:p>
            <a:r>
              <a:rPr lang="en-US" sz="2000" dirty="0"/>
              <a:t>[Energy Star Certified: No]</a:t>
            </a:r>
          </a:p>
          <a:p>
            <a:r>
              <a:rPr lang="en-US" sz="2000" dirty="0"/>
              <a:t>[Energy Usage (kWh/year): 479]</a:t>
            </a:r>
          </a:p>
          <a:p>
            <a:r>
              <a:rPr lang="en-US" sz="2000" dirty="0"/>
              <a:t>Top mount refrigerator</a:t>
            </a:r>
          </a:p>
          <a:p>
            <a:r>
              <a:rPr lang="en-US" sz="2000" dirty="0"/>
              <a:t>18.2 Cu. Ft.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Price: $799.97</a:t>
            </a:r>
          </a:p>
          <a:p>
            <a:r>
              <a:rPr lang="en-US" sz="2000" dirty="0"/>
              <a:t>[Energy Star Certified: Yes]</a:t>
            </a:r>
          </a:p>
          <a:p>
            <a:r>
              <a:rPr lang="en-US" sz="2000" dirty="0"/>
              <a:t>[Energy Usage (kWh/year): 383]</a:t>
            </a:r>
          </a:p>
          <a:p>
            <a:r>
              <a:rPr lang="en-US" sz="2000" dirty="0"/>
              <a:t>Top mount refrigerator</a:t>
            </a:r>
          </a:p>
          <a:p>
            <a:r>
              <a:rPr lang="en-US" sz="2000" dirty="0"/>
              <a:t>18.2 Cu. Ft.</a:t>
            </a:r>
          </a:p>
        </p:txBody>
      </p:sp>
      <p:pic>
        <p:nvPicPr>
          <p:cNvPr id="3074" name="Picture 2" descr="C:\Users\Dave\Desktop\Fridge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2190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ave\Desktop\Fridge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42950"/>
            <a:ext cx="23050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957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3: Results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881674"/>
              </p:ext>
            </p:extLst>
          </p:nvPr>
        </p:nvGraphicFramePr>
        <p:xfrm>
          <a:off x="685800" y="1371600"/>
          <a:ext cx="81153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531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3: Why? (Mediation)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maximizing/satisficing</a:t>
            </a:r>
          </a:p>
          <a:p>
            <a:r>
              <a:rPr lang="en-US" dirty="0"/>
              <a:t>Translated attributes?</a:t>
            </a:r>
          </a:p>
          <a:p>
            <a:r>
              <a:rPr lang="en-US" dirty="0"/>
              <a:t>Goals? </a:t>
            </a:r>
          </a:p>
          <a:p>
            <a:r>
              <a:rPr lang="en-US" dirty="0"/>
              <a:t>Other ideas?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823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with Vancouver residential sample</a:t>
            </a:r>
          </a:p>
          <a:p>
            <a:r>
              <a:rPr lang="en-US" dirty="0"/>
              <a:t>Explore mediators</a:t>
            </a:r>
          </a:p>
          <a:p>
            <a:r>
              <a:rPr lang="en-US" dirty="0"/>
              <a:t>Compare with &amp; against existing methods (social norms, defaults,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Field studies &amp;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907113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94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How can we nudge people towards more energy efficient products? </a:t>
            </a:r>
          </a:p>
          <a:p>
            <a:r>
              <a:rPr lang="en-US" sz="2800" dirty="0"/>
              <a:t>Partnering with local utility company (BC Hydro)</a:t>
            </a:r>
          </a:p>
          <a:p>
            <a:r>
              <a:rPr lang="en-US" sz="2800" dirty="0"/>
              <a:t>Many people want to minimize future costs </a:t>
            </a:r>
            <a:br>
              <a:rPr lang="en-US" sz="2800" dirty="0"/>
            </a:br>
            <a:r>
              <a:rPr lang="en-US" sz="2800" dirty="0"/>
              <a:t>→ Let’s make future costs more salient</a:t>
            </a:r>
          </a:p>
          <a:p>
            <a:pPr marL="0" indent="0">
              <a:buNone/>
            </a:pPr>
            <a:r>
              <a:rPr lang="en-US" sz="2800" dirty="0"/>
              <a:t>Three studies of energy cost framing:</a:t>
            </a:r>
          </a:p>
          <a:p>
            <a:r>
              <a:rPr lang="en-US" sz="2800" dirty="0"/>
              <a:t>10-year cost display</a:t>
            </a:r>
          </a:p>
          <a:p>
            <a:r>
              <a:rPr lang="en-US" sz="2800" dirty="0"/>
              <a:t>Energy / Dollars x Gain / Loss</a:t>
            </a:r>
          </a:p>
          <a:p>
            <a:r>
              <a:rPr lang="en-US" sz="2800" dirty="0"/>
              <a:t>Continuous vs Dichotomous </a:t>
            </a:r>
          </a:p>
        </p:txBody>
      </p:sp>
    </p:spTree>
    <p:extLst>
      <p:ext uri="{BB962C8B-B14F-4D97-AF65-F5344CB8AC3E}">
        <p14:creationId xmlns:p14="http://schemas.microsoft.com/office/powerpoint/2010/main" val="3671869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</a:t>
            </a:r>
          </a:p>
        </p:txBody>
      </p:sp>
      <p:pic>
        <p:nvPicPr>
          <p:cNvPr id="5122" name="Picture 2" descr="C:\Users\Dave\Desktop\griff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" y="1841776"/>
            <a:ext cx="2326896" cy="273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ave\Desktop\yoonj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216" y="1841776"/>
            <a:ext cx="1942118" cy="273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ave\Desktop\Dani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41776"/>
            <a:ext cx="2233820" cy="273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4953000"/>
            <a:ext cx="133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Dale Griffin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3300" y="5019675"/>
            <a:ext cx="139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Yoonji</a:t>
            </a:r>
            <a:r>
              <a:rPr lang="en-US" dirty="0"/>
              <a:t> Shim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32520" y="50292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Daniel Sun</a:t>
            </a:r>
          </a:p>
        </p:txBody>
      </p:sp>
    </p:spTree>
    <p:extLst>
      <p:ext uri="{BB962C8B-B14F-4D97-AF65-F5344CB8AC3E}">
        <p14:creationId xmlns:p14="http://schemas.microsoft.com/office/powerpoint/2010/main" val="106361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Study 1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Price: $999.95</a:t>
            </a:r>
          </a:p>
          <a:p>
            <a:r>
              <a:rPr lang="en-US" dirty="0"/>
              <a:t>Estimated Electricity Use (W): 121</a:t>
            </a:r>
          </a:p>
          <a:p>
            <a:r>
              <a:rPr lang="en-US" dirty="0"/>
              <a:t>Standby energy consumption: 0.2w</a:t>
            </a:r>
          </a:p>
          <a:p>
            <a:r>
              <a:rPr lang="en-US" dirty="0"/>
              <a:t>Brand: Samsung</a:t>
            </a:r>
          </a:p>
          <a:p>
            <a:r>
              <a:rPr lang="en-US" dirty="0"/>
              <a:t>Size: 50”</a:t>
            </a:r>
          </a:p>
          <a:p>
            <a:r>
              <a:rPr lang="en-US" dirty="0"/>
              <a:t>Resolution: 1080p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Price: $749.95</a:t>
            </a:r>
          </a:p>
          <a:p>
            <a:r>
              <a:rPr lang="en-US" dirty="0"/>
              <a:t>Estimated Electricity Use (W): 181</a:t>
            </a:r>
          </a:p>
          <a:p>
            <a:r>
              <a:rPr lang="en-US" dirty="0"/>
              <a:t>Standby energy consumption: 0.4w</a:t>
            </a:r>
          </a:p>
          <a:p>
            <a:r>
              <a:rPr lang="en-US" dirty="0"/>
              <a:t>Brand: Samsung</a:t>
            </a:r>
          </a:p>
          <a:p>
            <a:r>
              <a:rPr lang="en-US" dirty="0"/>
              <a:t>Size: 50”</a:t>
            </a:r>
          </a:p>
          <a:p>
            <a:r>
              <a:rPr lang="en-US" dirty="0"/>
              <a:t>Resolution: 1080p</a:t>
            </a:r>
          </a:p>
          <a:p>
            <a:endParaRPr lang="en-US" dirty="0"/>
          </a:p>
        </p:txBody>
      </p:sp>
      <p:pic>
        <p:nvPicPr>
          <p:cNvPr id="5" name="Picture 5" descr="C:\Users\Dave\Desktop\TV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1828800" cy="12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Dave\Desktop\TV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38200"/>
            <a:ext cx="1828800" cy="12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632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Study 1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Price: $999.95</a:t>
            </a:r>
          </a:p>
          <a:p>
            <a:r>
              <a:rPr lang="en-US" dirty="0"/>
              <a:t>10-year estimated cost: $600</a:t>
            </a:r>
          </a:p>
          <a:p>
            <a:r>
              <a:rPr lang="en-US" dirty="0"/>
              <a:t>Estimated Electricity Use (W): 121</a:t>
            </a:r>
          </a:p>
          <a:p>
            <a:r>
              <a:rPr lang="en-US" dirty="0"/>
              <a:t>Standby energy consumption: 0.2w</a:t>
            </a:r>
          </a:p>
          <a:p>
            <a:r>
              <a:rPr lang="en-US" dirty="0"/>
              <a:t>Brand: Samsung</a:t>
            </a:r>
          </a:p>
          <a:p>
            <a:r>
              <a:rPr lang="en-US" dirty="0"/>
              <a:t>Size: 50”</a:t>
            </a:r>
          </a:p>
          <a:p>
            <a:r>
              <a:rPr lang="en-US" dirty="0"/>
              <a:t>Resolution: 1080p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Price: $749.95</a:t>
            </a:r>
          </a:p>
          <a:p>
            <a:r>
              <a:rPr lang="en-US" dirty="0"/>
              <a:t>10-year estimated cost: $1,000</a:t>
            </a:r>
          </a:p>
          <a:p>
            <a:r>
              <a:rPr lang="en-US" dirty="0"/>
              <a:t>Estimated Electricity Use (W): 181</a:t>
            </a:r>
          </a:p>
          <a:p>
            <a:r>
              <a:rPr lang="en-US" dirty="0"/>
              <a:t>Standby energy consumption: 0.4w</a:t>
            </a:r>
          </a:p>
          <a:p>
            <a:r>
              <a:rPr lang="en-US" dirty="0"/>
              <a:t>Brand: Samsung</a:t>
            </a:r>
          </a:p>
          <a:p>
            <a:r>
              <a:rPr lang="en-US" dirty="0"/>
              <a:t>Size: 50”</a:t>
            </a:r>
          </a:p>
          <a:p>
            <a:r>
              <a:rPr lang="en-US" dirty="0"/>
              <a:t>Resolution: 1080p</a:t>
            </a:r>
          </a:p>
          <a:p>
            <a:endParaRPr lang="en-US" dirty="0"/>
          </a:p>
        </p:txBody>
      </p:sp>
      <p:pic>
        <p:nvPicPr>
          <p:cNvPr id="5" name="Picture 5" descr="C:\Users\Dave\Desktop\TV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1828800" cy="12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Dave\Desktop\TV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38200"/>
            <a:ext cx="1828800" cy="12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195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400" dirty="0"/>
              <a:t>Price: $629.99</a:t>
            </a:r>
          </a:p>
          <a:p>
            <a:r>
              <a:rPr lang="en-US" sz="2400" dirty="0"/>
              <a:t>Estimated Yearly Electricity Use (kWh): 169</a:t>
            </a:r>
          </a:p>
          <a:p>
            <a:r>
              <a:rPr lang="en-US" sz="2400" dirty="0"/>
              <a:t>Model: 4.5 Cu. Ft. </a:t>
            </a:r>
            <a:br>
              <a:rPr lang="en-US" sz="2400" dirty="0"/>
            </a:br>
            <a:r>
              <a:rPr lang="en-US" sz="2400" dirty="0"/>
              <a:t>9 cycle </a:t>
            </a:r>
            <a:br>
              <a:rPr lang="en-US" sz="2400" dirty="0"/>
            </a:br>
            <a:r>
              <a:rPr lang="en-US" sz="2400" dirty="0"/>
              <a:t>Top Load Washer</a:t>
            </a:r>
          </a:p>
          <a:p>
            <a:r>
              <a:rPr lang="en-US" sz="2400" dirty="0"/>
              <a:t>Brand: Samsung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400" dirty="0"/>
              <a:t>Price: $899.99</a:t>
            </a:r>
          </a:p>
          <a:p>
            <a:r>
              <a:rPr lang="en-US" sz="2400" dirty="0"/>
              <a:t>Estimated Yearly Electricity Use (kWh): 150</a:t>
            </a:r>
          </a:p>
          <a:p>
            <a:r>
              <a:rPr lang="en-US" sz="2400" dirty="0"/>
              <a:t>Model: 4.8 Cu. Ft. </a:t>
            </a:r>
            <a:br>
              <a:rPr lang="en-US" sz="2400" dirty="0"/>
            </a:br>
            <a:r>
              <a:rPr lang="en-US" sz="2400" dirty="0"/>
              <a:t>13 cycle </a:t>
            </a:r>
            <a:br>
              <a:rPr lang="en-US" sz="2400" dirty="0"/>
            </a:br>
            <a:r>
              <a:rPr lang="en-US" sz="2400" dirty="0"/>
              <a:t>Top Load Washer</a:t>
            </a:r>
          </a:p>
          <a:p>
            <a:r>
              <a:rPr lang="en-US" sz="2400" dirty="0"/>
              <a:t>Brand: Whirlpool</a:t>
            </a:r>
          </a:p>
          <a:p>
            <a:endParaRPr lang="en-US" dirty="0"/>
          </a:p>
        </p:txBody>
      </p:sp>
      <p:pic>
        <p:nvPicPr>
          <p:cNvPr id="2050" name="Picture 2" descr="C:\Users\Dave\Desktop\washe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2" y="266700"/>
            <a:ext cx="138112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ve\Desktop\washer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"/>
            <a:ext cx="142108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521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400" dirty="0"/>
              <a:t>Price: $629.99</a:t>
            </a:r>
          </a:p>
          <a:p>
            <a:r>
              <a:rPr lang="en-US" sz="2400" dirty="0"/>
              <a:t>10-year estimated cost: $180</a:t>
            </a:r>
          </a:p>
          <a:p>
            <a:r>
              <a:rPr lang="en-US" sz="2400" dirty="0"/>
              <a:t>Estimated Yearly Electricity Use (kWh): 169</a:t>
            </a:r>
          </a:p>
          <a:p>
            <a:r>
              <a:rPr lang="en-US" sz="2400" dirty="0"/>
              <a:t>Model: 4.5 Cu. Ft. </a:t>
            </a:r>
            <a:br>
              <a:rPr lang="en-US" sz="2400" dirty="0"/>
            </a:br>
            <a:r>
              <a:rPr lang="en-US" sz="2400" dirty="0"/>
              <a:t>9 cycle </a:t>
            </a:r>
            <a:br>
              <a:rPr lang="en-US" sz="2400" dirty="0"/>
            </a:br>
            <a:r>
              <a:rPr lang="en-US" sz="2400" dirty="0"/>
              <a:t>Top Load Washer</a:t>
            </a:r>
          </a:p>
          <a:p>
            <a:r>
              <a:rPr lang="en-US" sz="2400" dirty="0"/>
              <a:t>Brand: Samsung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400" dirty="0"/>
              <a:t>Price: $899.99</a:t>
            </a:r>
          </a:p>
          <a:p>
            <a:r>
              <a:rPr lang="en-US" sz="2400" dirty="0"/>
              <a:t>10-year estimated cost: $100</a:t>
            </a:r>
          </a:p>
          <a:p>
            <a:r>
              <a:rPr lang="en-US" sz="2400" dirty="0"/>
              <a:t>Estimated Yearly Electricity Use (kWh): 150</a:t>
            </a:r>
          </a:p>
          <a:p>
            <a:r>
              <a:rPr lang="en-US" sz="2400" dirty="0"/>
              <a:t>Model: 4.8 Cu. Ft. </a:t>
            </a:r>
            <a:br>
              <a:rPr lang="en-US" sz="2400" dirty="0"/>
            </a:br>
            <a:r>
              <a:rPr lang="en-US" sz="2400" dirty="0"/>
              <a:t>13 cycle </a:t>
            </a:r>
            <a:br>
              <a:rPr lang="en-US" sz="2400" dirty="0"/>
            </a:br>
            <a:r>
              <a:rPr lang="en-US" sz="2400" dirty="0"/>
              <a:t>Top Load Washer</a:t>
            </a:r>
          </a:p>
          <a:p>
            <a:r>
              <a:rPr lang="en-US" sz="2400" dirty="0"/>
              <a:t>Brand: Whirlpool</a:t>
            </a:r>
          </a:p>
          <a:p>
            <a:endParaRPr lang="en-US" dirty="0"/>
          </a:p>
        </p:txBody>
      </p:sp>
      <p:pic>
        <p:nvPicPr>
          <p:cNvPr id="2050" name="Picture 2" descr="C:\Users\Dave\Desktop\washe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2" y="266700"/>
            <a:ext cx="138112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ve\Desktop\washer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"/>
            <a:ext cx="142108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836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1 Results: Clean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797121"/>
              </p:ext>
            </p:extLst>
          </p:nvPr>
        </p:nvGraphicFramePr>
        <p:xfrm>
          <a:off x="1066800" y="1219200"/>
          <a:ext cx="7086601" cy="4691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8634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1 Results: Real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0264309"/>
              </p:ext>
            </p:extLst>
          </p:nvPr>
        </p:nvGraphicFramePr>
        <p:xfrm>
          <a:off x="914400" y="1219200"/>
          <a:ext cx="7334250" cy="465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4320160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3">
      <a:dk1>
        <a:srgbClr val="000000"/>
      </a:dk1>
      <a:lt1>
        <a:srgbClr val="FFFFFF"/>
      </a:lt1>
      <a:dk2>
        <a:srgbClr val="008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8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860</Words>
  <Application>Microsoft Macintosh PowerPoint</Application>
  <PresentationFormat>On-screen Show (4:3)</PresentationFormat>
  <Paragraphs>158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1_Default Design</vt:lpstr>
      <vt:lpstr>Choosing energy efficiency</vt:lpstr>
      <vt:lpstr>Project Overview</vt:lpstr>
      <vt:lpstr>People</vt:lpstr>
      <vt:lpstr>Study 1 methods</vt:lpstr>
      <vt:lpstr>Study 1 methods</vt:lpstr>
      <vt:lpstr>PowerPoint Presentation</vt:lpstr>
      <vt:lpstr>PowerPoint Presentation</vt:lpstr>
      <vt:lpstr>Study 1 Results: Clean</vt:lpstr>
      <vt:lpstr>Study 1 Results: Real</vt:lpstr>
      <vt:lpstr>Study 1: Why? (Mediation)</vt:lpstr>
      <vt:lpstr>Study 2: Methods</vt:lpstr>
      <vt:lpstr>Study 2: Results (Clean)</vt:lpstr>
      <vt:lpstr>Study 2: Results (Real)</vt:lpstr>
      <vt:lpstr>Study 2: Why? (Mediation)</vt:lpstr>
      <vt:lpstr>Study 3: Methods</vt:lpstr>
      <vt:lpstr>Study 3: Results</vt:lpstr>
      <vt:lpstr>Study 3: Why? (Mediation)</vt:lpstr>
      <vt:lpstr>Going forward</vt:lpstr>
      <vt:lpstr>Thank you!</vt:lpstr>
    </vt:vector>
  </TitlesOfParts>
  <Company>cred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cred</dc:creator>
  <cp:lastModifiedBy>jcheng08@student.ubc.ca</cp:lastModifiedBy>
  <cp:revision>47</cp:revision>
  <dcterms:created xsi:type="dcterms:W3CDTF">2007-02-04T22:43:53Z</dcterms:created>
  <dcterms:modified xsi:type="dcterms:W3CDTF">2022-10-30T16:56:35Z</dcterms:modified>
</cp:coreProperties>
</file>