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notesSlides/notesSlide8.xml" ContentType="application/vnd.openxmlformats-officedocument.presentationml.notesSlide+xml"/>
  <Override PartName="/ppt/charts/chart3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notesSlides/notesSlide14.xml" ContentType="application/vnd.openxmlformats-officedocument.presentationml.notesSlide+xml"/>
  <Override PartName="/ppt/charts/chart7.xml" ContentType="application/vnd.openxmlformats-officedocument.drawingml.chart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theme/themeOverride2.xml" ContentType="application/vnd.openxmlformats-officedocument.themeOverride+xml"/>
  <Override PartName="/ppt/charts/chart9.xml" ContentType="application/vnd.openxmlformats-officedocument.drawingml.chart+xml"/>
  <Override PartName="/ppt/theme/themeOverride3.xml" ContentType="application/vnd.openxmlformats-officedocument.themeOverride+xml"/>
  <Override PartName="/ppt/charts/chart10.xml" ContentType="application/vnd.openxmlformats-officedocument.drawingml.chart+xml"/>
  <Override PartName="/ppt/theme/themeOverride4.xml" ContentType="application/vnd.openxmlformats-officedocument.themeOverr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1.xml" ContentType="application/vnd.openxmlformats-officedocument.drawingml.chart+xml"/>
  <Override PartName="/ppt/notesSlides/notesSlide18.xml" ContentType="application/vnd.openxmlformats-officedocument.presentationml.notesSlide+xml"/>
  <Override PartName="/ppt/charts/chart12.xml" ContentType="application/vnd.openxmlformats-officedocument.drawingml.chart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8"/>
  </p:notesMasterIdLst>
  <p:sldIdLst>
    <p:sldId id="256" r:id="rId2"/>
    <p:sldId id="303" r:id="rId3"/>
    <p:sldId id="257" r:id="rId4"/>
    <p:sldId id="278" r:id="rId5"/>
    <p:sldId id="259" r:id="rId6"/>
    <p:sldId id="305" r:id="rId7"/>
    <p:sldId id="280" r:id="rId8"/>
    <p:sldId id="300" r:id="rId9"/>
    <p:sldId id="284" r:id="rId10"/>
    <p:sldId id="282" r:id="rId11"/>
    <p:sldId id="281" r:id="rId12"/>
    <p:sldId id="283" r:id="rId13"/>
    <p:sldId id="307" r:id="rId14"/>
    <p:sldId id="285" r:id="rId15"/>
    <p:sldId id="301" r:id="rId16"/>
    <p:sldId id="288" r:id="rId17"/>
    <p:sldId id="299" r:id="rId18"/>
    <p:sldId id="262" r:id="rId19"/>
    <p:sldId id="263" r:id="rId20"/>
    <p:sldId id="264" r:id="rId21"/>
    <p:sldId id="265" r:id="rId22"/>
    <p:sldId id="266" r:id="rId23"/>
    <p:sldId id="267" r:id="rId24"/>
    <p:sldId id="308" r:id="rId25"/>
    <p:sldId id="286" r:id="rId26"/>
    <p:sldId id="287" r:id="rId27"/>
    <p:sldId id="302" r:id="rId28"/>
    <p:sldId id="289" r:id="rId29"/>
    <p:sldId id="290" r:id="rId30"/>
    <p:sldId id="291" r:id="rId31"/>
    <p:sldId id="292" r:id="rId32"/>
    <p:sldId id="296" r:id="rId33"/>
    <p:sldId id="295" r:id="rId34"/>
    <p:sldId id="294" r:id="rId35"/>
    <p:sldId id="304" r:id="rId36"/>
    <p:sldId id="297" r:id="rId37"/>
    <p:sldId id="298" r:id="rId38"/>
    <p:sldId id="306" r:id="rId39"/>
    <p:sldId id="269" r:id="rId40"/>
    <p:sldId id="271" r:id="rId41"/>
    <p:sldId id="312" r:id="rId42"/>
    <p:sldId id="309" r:id="rId43"/>
    <p:sldId id="310" r:id="rId44"/>
    <p:sldId id="276" r:id="rId45"/>
    <p:sldId id="313" r:id="rId46"/>
    <p:sldId id="277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7" autoAdjust="0"/>
    <p:restoredTop sz="72950" autoAdjust="0"/>
  </p:normalViewPr>
  <p:slideViewPr>
    <p:cSldViewPr snapToGrid="0">
      <p:cViewPr varScale="1">
        <p:scale>
          <a:sx n="86" d="100"/>
          <a:sy n="86" d="100"/>
        </p:scale>
        <p:origin x="1696" y="1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13500"/>
    </p:cViewPr>
  </p:outlin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4.xm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CRED%20graphs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integrative%20paper\Global%20Environmental%20Change%20submission\Figure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esktop\CRED%20files\10-year%20cost\graphs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Dave\Documents\Psych%20Research\Enviro%20Disco\energy\CRED%20graphs%20B.xlsx" TargetMode="Externa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1"/>
          <c:order val="0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F27-234E-AB34-766A8DB08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710080"/>
        <c:axId val="84818688"/>
      </c:lineChart>
      <c:catAx>
        <c:axId val="89710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481868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8481868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710080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Sheet1!$A$10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Sheet1!$H$10:$K$10</c:f>
                <c:numCache>
                  <c:formatCode>General</c:formatCode>
                  <c:ptCount val="4"/>
                  <c:pt idx="0">
                    <c:v>9.3200000000000005E-2</c:v>
                  </c:pt>
                  <c:pt idx="1">
                    <c:v>0.114</c:v>
                  </c:pt>
                  <c:pt idx="2">
                    <c:v>0.12</c:v>
                  </c:pt>
                  <c:pt idx="3">
                    <c:v>0.122</c:v>
                  </c:pt>
                </c:numCache>
              </c:numRef>
            </c:plus>
            <c:minus>
              <c:numRef>
                <c:f>Sheet1!$H$10:$K$10</c:f>
                <c:numCache>
                  <c:formatCode>General</c:formatCode>
                  <c:ptCount val="4"/>
                  <c:pt idx="0">
                    <c:v>9.3200000000000005E-2</c:v>
                  </c:pt>
                  <c:pt idx="1">
                    <c:v>0.114</c:v>
                  </c:pt>
                  <c:pt idx="2">
                    <c:v>0.12</c:v>
                  </c:pt>
                  <c:pt idx="3">
                    <c:v>0.122</c:v>
                  </c:pt>
                </c:numCache>
              </c:numRef>
            </c:minus>
          </c:errBars>
          <c:cat>
            <c:strRef>
              <c:f>Sheet1!$B$9:$E$9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Sheet1!$B$10:$E$10</c:f>
              <c:numCache>
                <c:formatCode>General</c:formatCode>
                <c:ptCount val="4"/>
                <c:pt idx="0">
                  <c:v>0.26229999999999998</c:v>
                </c:pt>
                <c:pt idx="1">
                  <c:v>0.50800000000000001</c:v>
                </c:pt>
                <c:pt idx="2">
                  <c:v>1.82</c:v>
                </c:pt>
                <c:pt idx="3">
                  <c:v>0.72099999999999997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674-2F4B-832F-9598D2C3F7C5}"/>
            </c:ext>
          </c:extLst>
        </c:ser>
        <c:ser>
          <c:idx val="1"/>
          <c:order val="1"/>
          <c:tx>
            <c:strRef>
              <c:f>Sheet1!$A$11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Sheet1!$H$11:$K$11</c:f>
                <c:numCache>
                  <c:formatCode>General</c:formatCode>
                  <c:ptCount val="4"/>
                  <c:pt idx="0">
                    <c:v>0.154</c:v>
                  </c:pt>
                  <c:pt idx="1">
                    <c:v>0.111</c:v>
                  </c:pt>
                  <c:pt idx="2">
                    <c:v>0.14499999999999999</c:v>
                  </c:pt>
                  <c:pt idx="3">
                    <c:v>0.128</c:v>
                  </c:pt>
                </c:numCache>
              </c:numRef>
            </c:plus>
            <c:minus>
              <c:numRef>
                <c:f>Sheet1!$H$11:$K$11</c:f>
                <c:numCache>
                  <c:formatCode>General</c:formatCode>
                  <c:ptCount val="4"/>
                  <c:pt idx="0">
                    <c:v>0.154</c:v>
                  </c:pt>
                  <c:pt idx="1">
                    <c:v>0.111</c:v>
                  </c:pt>
                  <c:pt idx="2">
                    <c:v>0.14499999999999999</c:v>
                  </c:pt>
                  <c:pt idx="3">
                    <c:v>0.128</c:v>
                  </c:pt>
                </c:numCache>
              </c:numRef>
            </c:minus>
          </c:errBars>
          <c:cat>
            <c:strRef>
              <c:f>Sheet1!$B$9:$E$9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Sheet1!$B$11:$E$11</c:f>
              <c:numCache>
                <c:formatCode>General</c:formatCode>
                <c:ptCount val="4"/>
                <c:pt idx="0">
                  <c:v>0.91400000000000003</c:v>
                </c:pt>
                <c:pt idx="1">
                  <c:v>0.51700000000000002</c:v>
                </c:pt>
                <c:pt idx="2">
                  <c:v>1.621</c:v>
                </c:pt>
                <c:pt idx="3">
                  <c:v>0.56899999999999995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674-2F4B-832F-9598D2C3F7C5}"/>
            </c:ext>
          </c:extLst>
        </c:ser>
        <c:ser>
          <c:idx val="2"/>
          <c:order val="2"/>
          <c:tx>
            <c:strRef>
              <c:f>Sheet1!$A$12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Sheet1!$H$12:$K$12</c:f>
                <c:numCache>
                  <c:formatCode>General</c:formatCode>
                  <c:ptCount val="4"/>
                  <c:pt idx="0">
                    <c:v>0.159</c:v>
                  </c:pt>
                  <c:pt idx="1">
                    <c:v>0.13</c:v>
                  </c:pt>
                  <c:pt idx="2">
                    <c:v>0.13400000000000001</c:v>
                  </c:pt>
                  <c:pt idx="3">
                    <c:v>0.129</c:v>
                  </c:pt>
                </c:numCache>
              </c:numRef>
            </c:plus>
            <c:minus>
              <c:numRef>
                <c:f>Sheet1!$H$12:$K$12</c:f>
                <c:numCache>
                  <c:formatCode>General</c:formatCode>
                  <c:ptCount val="4"/>
                  <c:pt idx="0">
                    <c:v>0.159</c:v>
                  </c:pt>
                  <c:pt idx="1">
                    <c:v>0.13</c:v>
                  </c:pt>
                  <c:pt idx="2">
                    <c:v>0.13400000000000001</c:v>
                  </c:pt>
                  <c:pt idx="3">
                    <c:v>0.129</c:v>
                  </c:pt>
                </c:numCache>
              </c:numRef>
            </c:minus>
          </c:errBars>
          <c:cat>
            <c:strRef>
              <c:f>Sheet1!$B$9:$E$9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Sheet1!$B$12:$E$12</c:f>
              <c:numCache>
                <c:formatCode>General</c:formatCode>
                <c:ptCount val="4"/>
                <c:pt idx="0">
                  <c:v>1.194</c:v>
                </c:pt>
                <c:pt idx="1">
                  <c:v>0.64500000000000002</c:v>
                </c:pt>
                <c:pt idx="2">
                  <c:v>1.742</c:v>
                </c:pt>
                <c:pt idx="3">
                  <c:v>0.69399999999999995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674-2F4B-832F-9598D2C3F7C5}"/>
            </c:ext>
          </c:extLst>
        </c:ser>
        <c:ser>
          <c:idx val="3"/>
          <c:order val="3"/>
          <c:tx>
            <c:strRef>
              <c:f>Sheet1!$A$13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Sheet1!$H$13:$K$13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0.13300000000000001</c:v>
                  </c:pt>
                  <c:pt idx="2">
                    <c:v>0.14699999999999999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Sheet1!$H$13:$K$13</c:f>
                <c:numCache>
                  <c:formatCode>General</c:formatCode>
                  <c:ptCount val="4"/>
                  <c:pt idx="0">
                    <c:v>0.15</c:v>
                  </c:pt>
                  <c:pt idx="1">
                    <c:v>0.13300000000000001</c:v>
                  </c:pt>
                  <c:pt idx="2">
                    <c:v>0.14699999999999999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Sheet1!$B$9:$E$9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Sheet1!$B$13:$E$13</c:f>
              <c:numCache>
                <c:formatCode>General</c:formatCode>
                <c:ptCount val="4"/>
                <c:pt idx="0">
                  <c:v>1.262</c:v>
                </c:pt>
                <c:pt idx="1">
                  <c:v>0.86899999999999999</c:v>
                </c:pt>
                <c:pt idx="2">
                  <c:v>1.754</c:v>
                </c:pt>
                <c:pt idx="3">
                  <c:v>1.131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674-2F4B-832F-9598D2C3F7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4441600"/>
        <c:axId val="101271232"/>
      </c:barChart>
      <c:catAx>
        <c:axId val="444416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01271232"/>
        <c:crosses val="autoZero"/>
        <c:auto val="1"/>
        <c:lblAlgn val="ctr"/>
        <c:lblOffset val="100"/>
        <c:noMultiLvlLbl val="0"/>
      </c:catAx>
      <c:valAx>
        <c:axId val="1012712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Goal Prominence: Energy efficiency or long-term cost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444160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Sheet3!$B$3</c:f>
              <c:strCache>
                <c:ptCount val="1"/>
                <c:pt idx="0">
                  <c:v>Money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plus>
            <c:minus>
              <c:numRef>
                <c:f>Sheet3!$G$3:$H$3</c:f>
                <c:numCache>
                  <c:formatCode>General</c:formatCode>
                  <c:ptCount val="2"/>
                  <c:pt idx="0">
                    <c:v>7.5</c:v>
                  </c:pt>
                  <c:pt idx="1">
                    <c:v>8.44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Sheet3!$C$3:$D$3</c:f>
              <c:numCache>
                <c:formatCode>"$"#,##0</c:formatCode>
                <c:ptCount val="2"/>
                <c:pt idx="0">
                  <c:v>738.25</c:v>
                </c:pt>
                <c:pt idx="1">
                  <c:v>691.81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D0B-4849-9345-5AE73B41F204}"/>
            </c:ext>
          </c:extLst>
        </c:ser>
        <c:ser>
          <c:idx val="1"/>
          <c:order val="1"/>
          <c:tx>
            <c:strRef>
              <c:f>Sheet3!$B$4</c:f>
              <c:strCache>
                <c:ptCount val="1"/>
                <c:pt idx="0">
                  <c:v>Energy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plus>
            <c:minus>
              <c:numRef>
                <c:f>Sheet3!$G$4:$H$4</c:f>
                <c:numCache>
                  <c:formatCode>General</c:formatCode>
                  <c:ptCount val="2"/>
                  <c:pt idx="0">
                    <c:v>8.58</c:v>
                  </c:pt>
                  <c:pt idx="1">
                    <c:v>8</c:v>
                  </c:pt>
                </c:numCache>
              </c:numRef>
            </c:minus>
          </c:errBars>
          <c:cat>
            <c:strRef>
              <c:f>Sheet3!$C$2:$D$2</c:f>
              <c:strCache>
                <c:ptCount val="2"/>
                <c:pt idx="0">
                  <c:v>Cost</c:v>
                </c:pt>
                <c:pt idx="1">
                  <c:v>Saved</c:v>
                </c:pt>
              </c:strCache>
            </c:strRef>
          </c:cat>
          <c:val>
            <c:numRef>
              <c:f>Sheet3!$C$4:$D$4</c:f>
              <c:numCache>
                <c:formatCode>"$"#,##0</c:formatCode>
                <c:ptCount val="2"/>
                <c:pt idx="0">
                  <c:v>692.78</c:v>
                </c:pt>
                <c:pt idx="1">
                  <c:v>683.97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D0B-4849-9345-5AE73B41F20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68960"/>
        <c:axId val="89650816"/>
      </c:barChart>
      <c:catAx>
        <c:axId val="913689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9650816"/>
        <c:crosses val="autoZero"/>
        <c:auto val="1"/>
        <c:lblAlgn val="ctr"/>
        <c:lblOffset val="100"/>
        <c:noMultiLvlLbl val="0"/>
      </c:catAx>
      <c:valAx>
        <c:axId val="8965081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Willingness to Pay for Energy Efficient Dishwasher</a:t>
                </a:r>
              </a:p>
            </c:rich>
          </c:tx>
          <c:overlay val="0"/>
        </c:title>
        <c:numFmt formatCode="&quot;$&quot;#,##0" sourceLinked="1"/>
        <c:majorTickMark val="out"/>
        <c:minorTickMark val="none"/>
        <c:tickLblPos val="nextTo"/>
        <c:crossAx val="91368960"/>
        <c:crosses val="autoZero"/>
        <c:crossBetween val="between"/>
      </c:valAx>
    </c:plotArea>
    <c:legend>
      <c:legendPos val="tr"/>
      <c:overlay val="1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Sheet2!$B$3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Sheet2!$H$3:$I$3</c:f>
                <c:numCache>
                  <c:formatCode>General</c:formatCode>
                  <c:ptCount val="2"/>
                  <c:pt idx="0">
                    <c:v>5.9200000000000003E-2</c:v>
                  </c:pt>
                  <c:pt idx="1">
                    <c:v>7.0599999999999996E-2</c:v>
                  </c:pt>
                </c:numCache>
              </c:numRef>
            </c:plus>
            <c:minus>
              <c:numRef>
                <c:f>Sheet2!$H$3:$I$3</c:f>
                <c:numCache>
                  <c:formatCode>General</c:formatCode>
                  <c:ptCount val="2"/>
                  <c:pt idx="0">
                    <c:v>5.9200000000000003E-2</c:v>
                  </c:pt>
                  <c:pt idx="1">
                    <c:v>7.0599999999999996E-2</c:v>
                  </c:pt>
                </c:numCache>
              </c:numRef>
            </c:minus>
          </c:errBars>
          <c:cat>
            <c:strRef>
              <c:f>Sheet2!$C$2:$D$2</c:f>
              <c:strCache>
                <c:ptCount val="2"/>
                <c:pt idx="0">
                  <c:v>Control</c:v>
                </c:pt>
                <c:pt idx="1">
                  <c:v>kWh</c:v>
                </c:pt>
              </c:strCache>
            </c:strRef>
          </c:cat>
          <c:val>
            <c:numRef>
              <c:f>Sheet2!$C$3:$D$3</c:f>
              <c:numCache>
                <c:formatCode>General</c:formatCode>
                <c:ptCount val="2"/>
                <c:pt idx="0">
                  <c:v>0.20830000000000004</c:v>
                </c:pt>
                <c:pt idx="1">
                  <c:v>0.375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F9-7842-A54F-5F09B76886AC}"/>
            </c:ext>
          </c:extLst>
        </c:ser>
        <c:ser>
          <c:idx val="1"/>
          <c:order val="1"/>
          <c:tx>
            <c:strRef>
              <c:f>Sheet2!$B$4</c:f>
              <c:strCache>
                <c:ptCount val="1"/>
                <c:pt idx="0">
                  <c:v>Energy Star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Sheet2!$H$4:$I$4</c:f>
                <c:numCache>
                  <c:formatCode>General</c:formatCode>
                  <c:ptCount val="2"/>
                  <c:pt idx="0">
                    <c:v>7.2700000000000001E-2</c:v>
                  </c:pt>
                  <c:pt idx="1">
                    <c:v>3.3599999999999998E-2</c:v>
                  </c:pt>
                </c:numCache>
              </c:numRef>
            </c:plus>
            <c:minus>
              <c:numRef>
                <c:f>Sheet2!$H$4:$I$4</c:f>
                <c:numCache>
                  <c:formatCode>General</c:formatCode>
                  <c:ptCount val="2"/>
                  <c:pt idx="0">
                    <c:v>7.2700000000000001E-2</c:v>
                  </c:pt>
                  <c:pt idx="1">
                    <c:v>3.3599999999999998E-2</c:v>
                  </c:pt>
                </c:numCache>
              </c:numRef>
            </c:minus>
          </c:errBars>
          <c:cat>
            <c:strRef>
              <c:f>Sheet2!$C$2:$D$2</c:f>
              <c:strCache>
                <c:ptCount val="2"/>
                <c:pt idx="0">
                  <c:v>Control</c:v>
                </c:pt>
                <c:pt idx="1">
                  <c:v>kWh</c:v>
                </c:pt>
              </c:strCache>
            </c:strRef>
          </c:cat>
          <c:val>
            <c:numRef>
              <c:f>Sheet2!$C$4:$D$4</c:f>
              <c:numCache>
                <c:formatCode>General</c:formatCode>
                <c:ptCount val="2"/>
                <c:pt idx="0">
                  <c:v>0.54170000000000007</c:v>
                </c:pt>
                <c:pt idx="1">
                  <c:v>0.93100000000000005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CF9-7842-A54F-5F09B76886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7365504"/>
        <c:axId val="91463680"/>
      </c:barChart>
      <c:catAx>
        <c:axId val="973655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91463680"/>
        <c:crosses val="autoZero"/>
        <c:auto val="1"/>
        <c:lblAlgn val="ctr"/>
        <c:lblOffset val="100"/>
        <c:noMultiLvlLbl val="0"/>
      </c:catAx>
      <c:valAx>
        <c:axId val="91463680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choosing energy efficient fridge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7365504"/>
        <c:crosses val="autoZero"/>
        <c:crossBetween val="between"/>
      </c:valAx>
    </c:plotArea>
    <c:legend>
      <c:legendPos val="t"/>
      <c:overlay val="1"/>
    </c:legend>
    <c:plotVisOnly val="1"/>
    <c:dispBlanksAs val="gap"/>
    <c:showDLblsOverMax val="0"/>
  </c:chart>
  <c:txPr>
    <a:bodyPr/>
    <a:lstStyle/>
    <a:p>
      <a:pPr>
        <a:defRPr sz="2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0"/>
          <c:order val="0"/>
          <c:tx>
            <c:strRef>
              <c:f>Sheet1!$E$1</c:f>
              <c:strCache>
                <c:ptCount val="1"/>
                <c:pt idx="0">
                  <c:v>hyperbolic</c:v>
                </c:pt>
              </c:strCache>
            </c:strRef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Sheet1!$E$2:$E$74</c:f>
              <c:numCache>
                <c:formatCode>General</c:formatCode>
                <c:ptCount val="73"/>
                <c:pt idx="0">
                  <c:v>1</c:v>
                </c:pt>
                <c:pt idx="1">
                  <c:v>0.76923076923076916</c:v>
                </c:pt>
                <c:pt idx="2">
                  <c:v>0.625</c:v>
                </c:pt>
                <c:pt idx="3">
                  <c:v>0.52631578947368418</c:v>
                </c:pt>
                <c:pt idx="4">
                  <c:v>0.45454545454545453</c:v>
                </c:pt>
                <c:pt idx="5">
                  <c:v>0.4</c:v>
                </c:pt>
                <c:pt idx="6">
                  <c:v>0.35714285714285715</c:v>
                </c:pt>
                <c:pt idx="7">
                  <c:v>0.32258064516129031</c:v>
                </c:pt>
                <c:pt idx="8">
                  <c:v>0.29411764705882354</c:v>
                </c:pt>
                <c:pt idx="9">
                  <c:v>0.27027027027027029</c:v>
                </c:pt>
                <c:pt idx="10">
                  <c:v>0.25</c:v>
                </c:pt>
                <c:pt idx="11">
                  <c:v>0.23255813953488372</c:v>
                </c:pt>
                <c:pt idx="12">
                  <c:v>0.21739130434782611</c:v>
                </c:pt>
                <c:pt idx="13">
                  <c:v>0.2040816326530612</c:v>
                </c:pt>
                <c:pt idx="14">
                  <c:v>0.19230769230769229</c:v>
                </c:pt>
                <c:pt idx="15">
                  <c:v>0.18181818181818182</c:v>
                </c:pt>
                <c:pt idx="16">
                  <c:v>0.17241379310344829</c:v>
                </c:pt>
                <c:pt idx="17">
                  <c:v>0.16393442622950821</c:v>
                </c:pt>
                <c:pt idx="18">
                  <c:v>0.15625</c:v>
                </c:pt>
                <c:pt idx="19">
                  <c:v>0.14925373134328357</c:v>
                </c:pt>
                <c:pt idx="20">
                  <c:v>0.14285714285714285</c:v>
                </c:pt>
                <c:pt idx="21">
                  <c:v>0.13698630136986301</c:v>
                </c:pt>
                <c:pt idx="22">
                  <c:v>0.13157894736842105</c:v>
                </c:pt>
                <c:pt idx="23">
                  <c:v>0.12658227848101267</c:v>
                </c:pt>
                <c:pt idx="24">
                  <c:v>0.12195121951219513</c:v>
                </c:pt>
                <c:pt idx="25">
                  <c:v>0.11764705882352941</c:v>
                </c:pt>
                <c:pt idx="26">
                  <c:v>0.11363636363636363</c:v>
                </c:pt>
                <c:pt idx="27">
                  <c:v>0.10989010989010989</c:v>
                </c:pt>
                <c:pt idx="28">
                  <c:v>0.10638297872340426</c:v>
                </c:pt>
                <c:pt idx="29">
                  <c:v>0.10309278350515465</c:v>
                </c:pt>
                <c:pt idx="30">
                  <c:v>0.1</c:v>
                </c:pt>
                <c:pt idx="31">
                  <c:v>9.7087378640776711E-2</c:v>
                </c:pt>
                <c:pt idx="32">
                  <c:v>9.4339622641509441E-2</c:v>
                </c:pt>
                <c:pt idx="33">
                  <c:v>9.1743119266055037E-2</c:v>
                </c:pt>
                <c:pt idx="34">
                  <c:v>8.9285714285714288E-2</c:v>
                </c:pt>
                <c:pt idx="35">
                  <c:v>8.6956521739130432E-2</c:v>
                </c:pt>
                <c:pt idx="36">
                  <c:v>8.4745762711864417E-2</c:v>
                </c:pt>
                <c:pt idx="37">
                  <c:v>8.2644628099173556E-2</c:v>
                </c:pt>
                <c:pt idx="38">
                  <c:v>8.0645161290322578E-2</c:v>
                </c:pt>
                <c:pt idx="39">
                  <c:v>7.874015748031496E-2</c:v>
                </c:pt>
                <c:pt idx="40">
                  <c:v>7.6923076923076927E-2</c:v>
                </c:pt>
                <c:pt idx="41">
                  <c:v>7.518796992481204E-2</c:v>
                </c:pt>
                <c:pt idx="42">
                  <c:v>7.3529411764705885E-2</c:v>
                </c:pt>
                <c:pt idx="43">
                  <c:v>7.1942446043165464E-2</c:v>
                </c:pt>
                <c:pt idx="44">
                  <c:v>7.0422535211267609E-2</c:v>
                </c:pt>
                <c:pt idx="45">
                  <c:v>6.8965517241379309E-2</c:v>
                </c:pt>
                <c:pt idx="46">
                  <c:v>6.7567567567567571E-2</c:v>
                </c:pt>
                <c:pt idx="47">
                  <c:v>6.6225165562913912E-2</c:v>
                </c:pt>
                <c:pt idx="48">
                  <c:v>6.4935064935064943E-2</c:v>
                </c:pt>
                <c:pt idx="49">
                  <c:v>6.3694267515923567E-2</c:v>
                </c:pt>
                <c:pt idx="50">
                  <c:v>6.25E-2</c:v>
                </c:pt>
                <c:pt idx="51">
                  <c:v>6.1349693251533756E-2</c:v>
                </c:pt>
                <c:pt idx="52">
                  <c:v>6.0240963855421679E-2</c:v>
                </c:pt>
                <c:pt idx="53">
                  <c:v>5.9171597633136098E-2</c:v>
                </c:pt>
                <c:pt idx="54">
                  <c:v>5.8139534883720929E-2</c:v>
                </c:pt>
                <c:pt idx="55">
                  <c:v>5.7142857142857141E-2</c:v>
                </c:pt>
                <c:pt idx="56">
                  <c:v>5.6179775280898875E-2</c:v>
                </c:pt>
                <c:pt idx="57">
                  <c:v>5.5248618784530391E-2</c:v>
                </c:pt>
                <c:pt idx="58">
                  <c:v>5.4347826086956527E-2</c:v>
                </c:pt>
                <c:pt idx="59">
                  <c:v>5.3475935828877004E-2</c:v>
                </c:pt>
                <c:pt idx="60">
                  <c:v>5.2631578947368418E-2</c:v>
                </c:pt>
                <c:pt idx="61">
                  <c:v>5.181347150259067E-2</c:v>
                </c:pt>
                <c:pt idx="62">
                  <c:v>5.1020408163265314E-2</c:v>
                </c:pt>
                <c:pt idx="63">
                  <c:v>5.0251256281407038E-2</c:v>
                </c:pt>
                <c:pt idx="64">
                  <c:v>4.9504950495049507E-2</c:v>
                </c:pt>
                <c:pt idx="65">
                  <c:v>4.878048780487805E-2</c:v>
                </c:pt>
                <c:pt idx="66">
                  <c:v>4.8076923076923073E-2</c:v>
                </c:pt>
                <c:pt idx="67">
                  <c:v>4.7393364928909956E-2</c:v>
                </c:pt>
                <c:pt idx="68">
                  <c:v>4.6728971962616828E-2</c:v>
                </c:pt>
                <c:pt idx="69">
                  <c:v>4.6082949308755762E-2</c:v>
                </c:pt>
                <c:pt idx="70">
                  <c:v>4.5454545454545456E-2</c:v>
                </c:pt>
                <c:pt idx="71">
                  <c:v>4.4843049327354258E-2</c:v>
                </c:pt>
                <c:pt idx="72">
                  <c:v>4.4247787610619475E-2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3894-F24D-A745-525CCA3ACA18}"/>
            </c:ext>
          </c:extLst>
        </c:ser>
        <c:ser>
          <c:idx val="1"/>
          <c:order val="1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3894-F24D-A745-525CCA3ACA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89808384"/>
        <c:axId val="84830464"/>
      </c:lineChart>
      <c:catAx>
        <c:axId val="8980838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4830464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84830464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980838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288740850208972"/>
          <c:y val="3.9665170974511235E-2"/>
          <c:w val="0.82710497148267026"/>
          <c:h val="0.78000512817822665"/>
        </c:manualLayout>
      </c:layout>
      <c:lineChart>
        <c:grouping val="standard"/>
        <c:varyColors val="0"/>
        <c:ser>
          <c:idx val="2"/>
          <c:order val="0"/>
          <c:tx>
            <c:strRef>
              <c:f>Sheet1!$G$1</c:f>
              <c:strCache>
                <c:ptCount val="1"/>
                <c:pt idx="0">
                  <c:v>cyclical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ash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Sheet1!$G$2:$G$74</c:f>
              <c:numCache>
                <c:formatCode>General</c:formatCode>
                <c:ptCount val="73"/>
                <c:pt idx="0">
                  <c:v>1</c:v>
                </c:pt>
                <c:pt idx="1">
                  <c:v>0.9859814565722671</c:v>
                </c:pt>
                <c:pt idx="2">
                  <c:v>0.95550635094610969</c:v>
                </c:pt>
                <c:pt idx="3">
                  <c:v>0.91027669529663691</c:v>
                </c:pt>
                <c:pt idx="4">
                  <c:v>0.85299999999999998</c:v>
                </c:pt>
                <c:pt idx="5">
                  <c:v>0.78720476127563033</c:v>
                </c:pt>
                <c:pt idx="6">
                  <c:v>0.71699999999999997</c:v>
                </c:pt>
                <c:pt idx="7">
                  <c:v>0.64679523872436984</c:v>
                </c:pt>
                <c:pt idx="8">
                  <c:v>0.58100000000000007</c:v>
                </c:pt>
                <c:pt idx="9">
                  <c:v>0.52372330470336326</c:v>
                </c:pt>
                <c:pt idx="10">
                  <c:v>0.47849364905389041</c:v>
                </c:pt>
                <c:pt idx="11">
                  <c:v>0.44801854342773295</c:v>
                </c:pt>
                <c:pt idx="12">
                  <c:v>0.434</c:v>
                </c:pt>
                <c:pt idx="13">
                  <c:v>0.43701854342773283</c:v>
                </c:pt>
                <c:pt idx="14">
                  <c:v>0.45649364905389039</c:v>
                </c:pt>
                <c:pt idx="15">
                  <c:v>0.49072330470336301</c:v>
                </c:pt>
                <c:pt idx="16">
                  <c:v>0.53699999999999992</c:v>
                </c:pt>
                <c:pt idx="17">
                  <c:v>0.59179523872436957</c:v>
                </c:pt>
                <c:pt idx="18">
                  <c:v>0.65099999999999991</c:v>
                </c:pt>
                <c:pt idx="19">
                  <c:v>0.71020476127563026</c:v>
                </c:pt>
                <c:pt idx="20">
                  <c:v>0.76500000000000001</c:v>
                </c:pt>
                <c:pt idx="21">
                  <c:v>0.81127669529663682</c:v>
                </c:pt>
                <c:pt idx="22">
                  <c:v>0.8455063509461096</c:v>
                </c:pt>
                <c:pt idx="23">
                  <c:v>0.8649814565722671</c:v>
                </c:pt>
                <c:pt idx="24">
                  <c:v>0.86799999999999999</c:v>
                </c:pt>
                <c:pt idx="25">
                  <c:v>0.85398145657226721</c:v>
                </c:pt>
                <c:pt idx="26">
                  <c:v>0.8235063509461098</c:v>
                </c:pt>
                <c:pt idx="27">
                  <c:v>0.77827669529663679</c:v>
                </c:pt>
                <c:pt idx="28">
                  <c:v>0.72099999999999997</c:v>
                </c:pt>
                <c:pt idx="29">
                  <c:v>0.65520476127563021</c:v>
                </c:pt>
                <c:pt idx="30">
                  <c:v>0.58500000000000019</c:v>
                </c:pt>
                <c:pt idx="31">
                  <c:v>0.51479523872436994</c:v>
                </c:pt>
                <c:pt idx="32">
                  <c:v>0.44900000000000023</c:v>
                </c:pt>
                <c:pt idx="33">
                  <c:v>0.39172330470336336</c:v>
                </c:pt>
                <c:pt idx="34">
                  <c:v>0.3464936490538903</c:v>
                </c:pt>
                <c:pt idx="35">
                  <c:v>0.31601854342773306</c:v>
                </c:pt>
                <c:pt idx="36">
                  <c:v>0.30200000000000005</c:v>
                </c:pt>
                <c:pt idx="37">
                  <c:v>0.30501854342773282</c:v>
                </c:pt>
                <c:pt idx="38">
                  <c:v>0.32449364905389022</c:v>
                </c:pt>
                <c:pt idx="39">
                  <c:v>0.35872330470336322</c:v>
                </c:pt>
                <c:pt idx="40">
                  <c:v>0.40499999999999969</c:v>
                </c:pt>
                <c:pt idx="41">
                  <c:v>0.45979523872436984</c:v>
                </c:pt>
                <c:pt idx="42">
                  <c:v>0.51899999999999991</c:v>
                </c:pt>
                <c:pt idx="43">
                  <c:v>0.57820476127563003</c:v>
                </c:pt>
                <c:pt idx="44">
                  <c:v>0.63300000000000012</c:v>
                </c:pt>
                <c:pt idx="45">
                  <c:v>0.6792766952966367</c:v>
                </c:pt>
                <c:pt idx="46">
                  <c:v>0.7135063509461097</c:v>
                </c:pt>
                <c:pt idx="47">
                  <c:v>0.73298145657226699</c:v>
                </c:pt>
                <c:pt idx="48">
                  <c:v>0.73599999999999999</c:v>
                </c:pt>
                <c:pt idx="49">
                  <c:v>0.72198145657226709</c:v>
                </c:pt>
                <c:pt idx="50">
                  <c:v>0.6915063509461099</c:v>
                </c:pt>
                <c:pt idx="51">
                  <c:v>0.64627669529663723</c:v>
                </c:pt>
                <c:pt idx="52">
                  <c:v>0.58899999999999997</c:v>
                </c:pt>
                <c:pt idx="53">
                  <c:v>0.52320476127563031</c:v>
                </c:pt>
                <c:pt idx="54">
                  <c:v>0.45300000000000057</c:v>
                </c:pt>
                <c:pt idx="55">
                  <c:v>0.38279523872437005</c:v>
                </c:pt>
                <c:pt idx="56">
                  <c:v>0.31700000000000023</c:v>
                </c:pt>
                <c:pt idx="57">
                  <c:v>0.25972330470336302</c:v>
                </c:pt>
                <c:pt idx="58">
                  <c:v>0.21449364905389062</c:v>
                </c:pt>
                <c:pt idx="59">
                  <c:v>0.18401854342773299</c:v>
                </c:pt>
                <c:pt idx="60">
                  <c:v>0.17000000000000004</c:v>
                </c:pt>
                <c:pt idx="61">
                  <c:v>0.17301854342773287</c:v>
                </c:pt>
                <c:pt idx="62">
                  <c:v>0.19249364905389044</c:v>
                </c:pt>
                <c:pt idx="63">
                  <c:v>0.22672330470336283</c:v>
                </c:pt>
                <c:pt idx="64">
                  <c:v>0.27300000000000002</c:v>
                </c:pt>
                <c:pt idx="65">
                  <c:v>0.32779523872437016</c:v>
                </c:pt>
                <c:pt idx="66">
                  <c:v>0.38699999999999979</c:v>
                </c:pt>
                <c:pt idx="67">
                  <c:v>0.44620476127562952</c:v>
                </c:pt>
                <c:pt idx="68">
                  <c:v>0.50099999999999967</c:v>
                </c:pt>
                <c:pt idx="69">
                  <c:v>0.54727669529663681</c:v>
                </c:pt>
                <c:pt idx="70">
                  <c:v>0.58150635094610936</c:v>
                </c:pt>
                <c:pt idx="71">
                  <c:v>0.60098145657226709</c:v>
                </c:pt>
                <c:pt idx="72">
                  <c:v>0.60400000000000009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BF9-2249-99A1-163E98364579}"/>
            </c:ext>
          </c:extLst>
        </c:ser>
        <c:ser>
          <c:idx val="0"/>
          <c:order val="1"/>
          <c:tx>
            <c:strRef>
              <c:f>Sheet1!$E$1</c:f>
              <c:strCache>
                <c:ptCount val="1"/>
                <c:pt idx="0">
                  <c:v>hyperbolic</c:v>
                </c:pt>
              </c:strCache>
            </c:strRef>
          </c:tx>
          <c:spPr>
            <a:ln w="63500">
              <a:solidFill>
                <a:schemeClr val="tx1"/>
              </a:solidFill>
              <a:prstDash val="solid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Sheet1!$E$2:$E$74</c:f>
              <c:numCache>
                <c:formatCode>General</c:formatCode>
                <c:ptCount val="73"/>
                <c:pt idx="0">
                  <c:v>1</c:v>
                </c:pt>
                <c:pt idx="1">
                  <c:v>0.76923076923076916</c:v>
                </c:pt>
                <c:pt idx="2">
                  <c:v>0.625</c:v>
                </c:pt>
                <c:pt idx="3">
                  <c:v>0.52631578947368418</c:v>
                </c:pt>
                <c:pt idx="4">
                  <c:v>0.45454545454545453</c:v>
                </c:pt>
                <c:pt idx="5">
                  <c:v>0.4</c:v>
                </c:pt>
                <c:pt idx="6">
                  <c:v>0.35714285714285715</c:v>
                </c:pt>
                <c:pt idx="7">
                  <c:v>0.32258064516129031</c:v>
                </c:pt>
                <c:pt idx="8">
                  <c:v>0.29411764705882354</c:v>
                </c:pt>
                <c:pt idx="9">
                  <c:v>0.27027027027027029</c:v>
                </c:pt>
                <c:pt idx="10">
                  <c:v>0.25</c:v>
                </c:pt>
                <c:pt idx="11">
                  <c:v>0.23255813953488372</c:v>
                </c:pt>
                <c:pt idx="12">
                  <c:v>0.21739130434782611</c:v>
                </c:pt>
                <c:pt idx="13">
                  <c:v>0.2040816326530612</c:v>
                </c:pt>
                <c:pt idx="14">
                  <c:v>0.19230769230769229</c:v>
                </c:pt>
                <c:pt idx="15">
                  <c:v>0.18181818181818182</c:v>
                </c:pt>
                <c:pt idx="16">
                  <c:v>0.17241379310344829</c:v>
                </c:pt>
                <c:pt idx="17">
                  <c:v>0.16393442622950821</c:v>
                </c:pt>
                <c:pt idx="18">
                  <c:v>0.15625</c:v>
                </c:pt>
                <c:pt idx="19">
                  <c:v>0.14925373134328357</c:v>
                </c:pt>
                <c:pt idx="20">
                  <c:v>0.14285714285714285</c:v>
                </c:pt>
                <c:pt idx="21">
                  <c:v>0.13698630136986301</c:v>
                </c:pt>
                <c:pt idx="22">
                  <c:v>0.13157894736842105</c:v>
                </c:pt>
                <c:pt idx="23">
                  <c:v>0.12658227848101267</c:v>
                </c:pt>
                <c:pt idx="24">
                  <c:v>0.12195121951219513</c:v>
                </c:pt>
                <c:pt idx="25">
                  <c:v>0.11764705882352941</c:v>
                </c:pt>
                <c:pt idx="26">
                  <c:v>0.11363636363636363</c:v>
                </c:pt>
                <c:pt idx="27">
                  <c:v>0.10989010989010989</c:v>
                </c:pt>
                <c:pt idx="28">
                  <c:v>0.10638297872340426</c:v>
                </c:pt>
                <c:pt idx="29">
                  <c:v>0.10309278350515465</c:v>
                </c:pt>
                <c:pt idx="30">
                  <c:v>0.1</c:v>
                </c:pt>
                <c:pt idx="31">
                  <c:v>9.7087378640776711E-2</c:v>
                </c:pt>
                <c:pt idx="32">
                  <c:v>9.4339622641509441E-2</c:v>
                </c:pt>
                <c:pt idx="33">
                  <c:v>9.1743119266055037E-2</c:v>
                </c:pt>
                <c:pt idx="34">
                  <c:v>8.9285714285714288E-2</c:v>
                </c:pt>
                <c:pt idx="35">
                  <c:v>8.6956521739130432E-2</c:v>
                </c:pt>
                <c:pt idx="36">
                  <c:v>8.4745762711864417E-2</c:v>
                </c:pt>
                <c:pt idx="37">
                  <c:v>8.2644628099173556E-2</c:v>
                </c:pt>
                <c:pt idx="38">
                  <c:v>8.0645161290322578E-2</c:v>
                </c:pt>
                <c:pt idx="39">
                  <c:v>7.874015748031496E-2</c:v>
                </c:pt>
                <c:pt idx="40">
                  <c:v>7.6923076923076927E-2</c:v>
                </c:pt>
                <c:pt idx="41">
                  <c:v>7.518796992481204E-2</c:v>
                </c:pt>
                <c:pt idx="42">
                  <c:v>7.3529411764705885E-2</c:v>
                </c:pt>
                <c:pt idx="43">
                  <c:v>7.1942446043165464E-2</c:v>
                </c:pt>
                <c:pt idx="44">
                  <c:v>7.0422535211267609E-2</c:v>
                </c:pt>
                <c:pt idx="45">
                  <c:v>6.8965517241379309E-2</c:v>
                </c:pt>
                <c:pt idx="46">
                  <c:v>6.7567567567567571E-2</c:v>
                </c:pt>
                <c:pt idx="47">
                  <c:v>6.6225165562913912E-2</c:v>
                </c:pt>
                <c:pt idx="48">
                  <c:v>6.4935064935064943E-2</c:v>
                </c:pt>
                <c:pt idx="49">
                  <c:v>6.3694267515923567E-2</c:v>
                </c:pt>
                <c:pt idx="50">
                  <c:v>6.25E-2</c:v>
                </c:pt>
                <c:pt idx="51">
                  <c:v>6.1349693251533756E-2</c:v>
                </c:pt>
                <c:pt idx="52">
                  <c:v>6.0240963855421679E-2</c:v>
                </c:pt>
                <c:pt idx="53">
                  <c:v>5.9171597633136098E-2</c:v>
                </c:pt>
                <c:pt idx="54">
                  <c:v>5.8139534883720929E-2</c:v>
                </c:pt>
                <c:pt idx="55">
                  <c:v>5.7142857142857141E-2</c:v>
                </c:pt>
                <c:pt idx="56">
                  <c:v>5.6179775280898875E-2</c:v>
                </c:pt>
                <c:pt idx="57">
                  <c:v>5.5248618784530391E-2</c:v>
                </c:pt>
                <c:pt idx="58">
                  <c:v>5.4347826086956527E-2</c:v>
                </c:pt>
                <c:pt idx="59">
                  <c:v>5.3475935828877004E-2</c:v>
                </c:pt>
                <c:pt idx="60">
                  <c:v>5.2631578947368418E-2</c:v>
                </c:pt>
                <c:pt idx="61">
                  <c:v>5.181347150259067E-2</c:v>
                </c:pt>
                <c:pt idx="62">
                  <c:v>5.1020408163265314E-2</c:v>
                </c:pt>
                <c:pt idx="63">
                  <c:v>5.0251256281407038E-2</c:v>
                </c:pt>
                <c:pt idx="64">
                  <c:v>4.9504950495049507E-2</c:v>
                </c:pt>
                <c:pt idx="65">
                  <c:v>4.878048780487805E-2</c:v>
                </c:pt>
                <c:pt idx="66">
                  <c:v>4.8076923076923073E-2</c:v>
                </c:pt>
                <c:pt idx="67">
                  <c:v>4.7393364928909956E-2</c:v>
                </c:pt>
                <c:pt idx="68">
                  <c:v>4.6728971962616828E-2</c:v>
                </c:pt>
                <c:pt idx="69">
                  <c:v>4.6082949308755762E-2</c:v>
                </c:pt>
                <c:pt idx="70">
                  <c:v>4.5454545454545456E-2</c:v>
                </c:pt>
                <c:pt idx="71">
                  <c:v>4.4843049327354258E-2</c:v>
                </c:pt>
                <c:pt idx="72">
                  <c:v>4.4247787610619475E-2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BF9-2249-99A1-163E98364579}"/>
            </c:ext>
          </c:extLst>
        </c:ser>
        <c:ser>
          <c:idx val="1"/>
          <c:order val="2"/>
          <c:tx>
            <c:strRef>
              <c:f>Sheet1!$F$1</c:f>
              <c:strCache>
                <c:ptCount val="1"/>
                <c:pt idx="0">
                  <c:v>exponential</c:v>
                </c:pt>
              </c:strCache>
            </c:strRef>
          </c:tx>
          <c:spPr>
            <a:ln w="63500">
              <a:solidFill>
                <a:schemeClr val="tx1"/>
              </a:solidFill>
              <a:prstDash val="sysDot"/>
            </a:ln>
          </c:spPr>
          <c:marker>
            <c:symbol val="none"/>
          </c:marker>
          <c:cat>
            <c:numRef>
              <c:f>Sheet1!$D$2:$D$74</c:f>
              <c:numCache>
                <c:formatCode>General</c:formatCode>
                <c:ptCount val="73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1.5</c:v>
                </c:pt>
                <c:pt idx="4">
                  <c:v>2</c:v>
                </c:pt>
                <c:pt idx="5">
                  <c:v>2.5</c:v>
                </c:pt>
                <c:pt idx="6">
                  <c:v>3</c:v>
                </c:pt>
                <c:pt idx="7">
                  <c:v>3.5</c:v>
                </c:pt>
                <c:pt idx="8">
                  <c:v>4</c:v>
                </c:pt>
                <c:pt idx="9">
                  <c:v>4.5</c:v>
                </c:pt>
                <c:pt idx="10">
                  <c:v>5</c:v>
                </c:pt>
                <c:pt idx="11">
                  <c:v>5.5</c:v>
                </c:pt>
                <c:pt idx="12">
                  <c:v>6</c:v>
                </c:pt>
                <c:pt idx="13">
                  <c:v>6.5</c:v>
                </c:pt>
                <c:pt idx="14">
                  <c:v>7</c:v>
                </c:pt>
                <c:pt idx="15">
                  <c:v>7.5</c:v>
                </c:pt>
                <c:pt idx="16">
                  <c:v>8</c:v>
                </c:pt>
                <c:pt idx="17">
                  <c:v>8.5</c:v>
                </c:pt>
                <c:pt idx="18">
                  <c:v>9</c:v>
                </c:pt>
                <c:pt idx="19">
                  <c:v>9.5</c:v>
                </c:pt>
                <c:pt idx="20">
                  <c:v>10</c:v>
                </c:pt>
                <c:pt idx="21">
                  <c:v>10.5</c:v>
                </c:pt>
                <c:pt idx="22">
                  <c:v>11</c:v>
                </c:pt>
                <c:pt idx="23">
                  <c:v>11.5</c:v>
                </c:pt>
                <c:pt idx="24">
                  <c:v>12</c:v>
                </c:pt>
                <c:pt idx="25">
                  <c:v>12.5</c:v>
                </c:pt>
                <c:pt idx="26">
                  <c:v>13</c:v>
                </c:pt>
                <c:pt idx="27">
                  <c:v>13.5</c:v>
                </c:pt>
                <c:pt idx="28">
                  <c:v>14</c:v>
                </c:pt>
                <c:pt idx="29">
                  <c:v>14.5</c:v>
                </c:pt>
                <c:pt idx="30">
                  <c:v>15</c:v>
                </c:pt>
                <c:pt idx="31">
                  <c:v>15.5</c:v>
                </c:pt>
                <c:pt idx="32">
                  <c:v>16</c:v>
                </c:pt>
                <c:pt idx="33">
                  <c:v>16.5</c:v>
                </c:pt>
                <c:pt idx="34">
                  <c:v>17</c:v>
                </c:pt>
                <c:pt idx="35">
                  <c:v>17.5</c:v>
                </c:pt>
                <c:pt idx="36">
                  <c:v>18</c:v>
                </c:pt>
                <c:pt idx="37">
                  <c:v>18.5</c:v>
                </c:pt>
                <c:pt idx="38">
                  <c:v>19</c:v>
                </c:pt>
                <c:pt idx="39">
                  <c:v>19.5</c:v>
                </c:pt>
                <c:pt idx="40">
                  <c:v>20</c:v>
                </c:pt>
                <c:pt idx="41">
                  <c:v>20.5</c:v>
                </c:pt>
                <c:pt idx="42">
                  <c:v>21</c:v>
                </c:pt>
                <c:pt idx="43">
                  <c:v>21.5</c:v>
                </c:pt>
                <c:pt idx="44">
                  <c:v>22</c:v>
                </c:pt>
                <c:pt idx="45">
                  <c:v>22.5</c:v>
                </c:pt>
                <c:pt idx="46">
                  <c:v>23</c:v>
                </c:pt>
                <c:pt idx="47">
                  <c:v>23.5</c:v>
                </c:pt>
                <c:pt idx="48">
                  <c:v>24</c:v>
                </c:pt>
                <c:pt idx="49">
                  <c:v>24.5</c:v>
                </c:pt>
                <c:pt idx="50">
                  <c:v>25</c:v>
                </c:pt>
                <c:pt idx="51">
                  <c:v>25.5</c:v>
                </c:pt>
                <c:pt idx="52">
                  <c:v>26</c:v>
                </c:pt>
                <c:pt idx="53">
                  <c:v>26.5</c:v>
                </c:pt>
                <c:pt idx="54">
                  <c:v>27</c:v>
                </c:pt>
                <c:pt idx="55">
                  <c:v>27.5</c:v>
                </c:pt>
                <c:pt idx="56">
                  <c:v>28</c:v>
                </c:pt>
                <c:pt idx="57">
                  <c:v>28.5</c:v>
                </c:pt>
                <c:pt idx="58">
                  <c:v>29</c:v>
                </c:pt>
                <c:pt idx="59">
                  <c:v>29.5</c:v>
                </c:pt>
                <c:pt idx="60">
                  <c:v>30</c:v>
                </c:pt>
                <c:pt idx="61">
                  <c:v>30.5</c:v>
                </c:pt>
                <c:pt idx="62">
                  <c:v>31</c:v>
                </c:pt>
                <c:pt idx="63">
                  <c:v>31.5</c:v>
                </c:pt>
                <c:pt idx="64">
                  <c:v>32</c:v>
                </c:pt>
                <c:pt idx="65">
                  <c:v>32.5</c:v>
                </c:pt>
                <c:pt idx="66">
                  <c:v>33</c:v>
                </c:pt>
                <c:pt idx="67">
                  <c:v>33.5</c:v>
                </c:pt>
                <c:pt idx="68">
                  <c:v>34</c:v>
                </c:pt>
                <c:pt idx="69">
                  <c:v>34.5</c:v>
                </c:pt>
                <c:pt idx="70">
                  <c:v>35</c:v>
                </c:pt>
                <c:pt idx="71">
                  <c:v>35.5</c:v>
                </c:pt>
                <c:pt idx="72">
                  <c:v>36</c:v>
                </c:pt>
              </c:numCache>
            </c:numRef>
          </c:cat>
          <c:val>
            <c:numRef>
              <c:f>Sheet1!$F$2:$F$74</c:f>
              <c:numCache>
                <c:formatCode>General</c:formatCode>
                <c:ptCount val="73"/>
                <c:pt idx="0">
                  <c:v>1</c:v>
                </c:pt>
                <c:pt idx="1">
                  <c:v>0.91393118527122819</c:v>
                </c:pt>
                <c:pt idx="2">
                  <c:v>0.835270211411272</c:v>
                </c:pt>
                <c:pt idx="3">
                  <c:v>0.76337949433685326</c:v>
                </c:pt>
                <c:pt idx="4">
                  <c:v>0.69767632607103114</c:v>
                </c:pt>
                <c:pt idx="5">
                  <c:v>0.63762815162177333</c:v>
                </c:pt>
                <c:pt idx="6">
                  <c:v>0.58274825237398964</c:v>
                </c:pt>
                <c:pt idx="7">
                  <c:v>0.53259180100689718</c:v>
                </c:pt>
                <c:pt idx="8">
                  <c:v>0.48675225595997168</c:v>
                </c:pt>
                <c:pt idx="9">
                  <c:v>0.44485806622294116</c:v>
                </c:pt>
                <c:pt idx="10">
                  <c:v>0.40656965974059917</c:v>
                </c:pt>
                <c:pt idx="11">
                  <c:v>0.37157669102204571</c:v>
                </c:pt>
                <c:pt idx="12">
                  <c:v>0.33959552564493911</c:v>
                </c:pt>
                <c:pt idx="13">
                  <c:v>0.31036694126548503</c:v>
                </c:pt>
                <c:pt idx="14">
                  <c:v>0.28365402649977034</c:v>
                </c:pt>
                <c:pt idx="15">
                  <c:v>0.25924026064589151</c:v>
                </c:pt>
                <c:pt idx="16">
                  <c:v>0.23692775868212179</c:v>
                </c:pt>
                <c:pt idx="17">
                  <c:v>0.21653566731600704</c:v>
                </c:pt>
                <c:pt idx="18">
                  <c:v>0.19789869908361471</c:v>
                </c:pt>
                <c:pt idx="19">
                  <c:v>0.18086579261712207</c:v>
                </c:pt>
                <c:pt idx="20">
                  <c:v>0.16529888822158659</c:v>
                </c:pt>
                <c:pt idx="21">
                  <c:v>0.15107180883637086</c:v>
                </c:pt>
                <c:pt idx="22">
                  <c:v>0.13806923731089282</c:v>
                </c:pt>
                <c:pt idx="23">
                  <c:v>0.12618578170503877</c:v>
                </c:pt>
                <c:pt idx="24">
                  <c:v>0.11532512103806251</c:v>
                </c:pt>
                <c:pt idx="25">
                  <c:v>0.10539922456186433</c:v>
                </c:pt>
                <c:pt idx="26">
                  <c:v>9.6327638230493035E-2</c:v>
                </c:pt>
                <c:pt idx="27">
                  <c:v>8.8036832582372576E-2</c:v>
                </c:pt>
                <c:pt idx="28">
                  <c:v>8.0459606749532425E-2</c:v>
                </c:pt>
                <c:pt idx="29">
                  <c:v>7.3534543763057097E-2</c:v>
                </c:pt>
                <c:pt idx="30">
                  <c:v>6.7205512739749784E-2</c:v>
                </c:pt>
                <c:pt idx="31">
                  <c:v>6.1421213915000127E-2</c:v>
                </c:pt>
                <c:pt idx="32">
                  <c:v>5.6134762834133725E-2</c:v>
                </c:pt>
                <c:pt idx="33">
                  <c:v>5.1303310331919129E-2</c:v>
                </c:pt>
                <c:pt idx="34">
                  <c:v>4.6887695219988486E-2</c:v>
                </c:pt>
                <c:pt idx="35">
                  <c:v>4.2852126867040187E-2</c:v>
                </c:pt>
                <c:pt idx="36">
                  <c:v>3.9163895098987087E-2</c:v>
                </c:pt>
                <c:pt idx="37">
                  <c:v>3.5793105067655297E-2</c:v>
                </c:pt>
                <c:pt idx="38">
                  <c:v>3.2712434939019819E-2</c:v>
                </c:pt>
                <c:pt idx="39">
                  <c:v>2.9896914436926318E-2</c:v>
                </c:pt>
                <c:pt idx="40">
                  <c:v>2.7323722447292573E-2</c:v>
                </c:pt>
                <c:pt idx="41">
                  <c:v>2.4972002042276158E-2</c:v>
                </c:pt>
                <c:pt idx="42">
                  <c:v>2.2822691425092981E-2</c:v>
                </c:pt>
                <c:pt idx="43">
                  <c:v>2.0858369425214726E-2</c:v>
                </c:pt>
                <c:pt idx="44">
                  <c:v>1.9063114291611637E-2</c:v>
                </c:pt>
                <c:pt idx="45">
                  <c:v>1.7422374639493515E-2</c:v>
                </c:pt>
                <c:pt idx="46">
                  <c:v>1.5922851504511698E-2</c:v>
                </c:pt>
                <c:pt idx="47">
                  <c:v>1.4552390548416137E-2</c:v>
                </c:pt>
                <c:pt idx="48">
                  <c:v>1.3299883542443767E-2</c:v>
                </c:pt>
                <c:pt idx="49">
                  <c:v>1.2155178329914937E-2</c:v>
                </c:pt>
                <c:pt idx="50">
                  <c:v>1.1108996538242306E-2</c:v>
                </c:pt>
                <c:pt idx="51">
                  <c:v>1.0152858373369763E-2</c:v>
                </c:pt>
                <c:pt idx="52">
                  <c:v>9.279013887064742E-3</c:v>
                </c:pt>
                <c:pt idx="53">
                  <c:v>8.4803801599532685E-3</c:v>
                </c:pt>
                <c:pt idx="54">
                  <c:v>7.7504838911366999E-3</c:v>
                </c:pt>
                <c:pt idx="55">
                  <c:v>7.0834089290521193E-3</c:v>
                </c:pt>
                <c:pt idx="56">
                  <c:v>6.4737483182894049E-3</c:v>
                </c:pt>
                <c:pt idx="57">
                  <c:v>5.9165604736818563E-3</c:v>
                </c:pt>
                <c:pt idx="58">
                  <c:v>5.4073291264409599E-3</c:v>
                </c:pt>
                <c:pt idx="59">
                  <c:v>4.941926717679822E-3</c:v>
                </c:pt>
                <c:pt idx="60">
                  <c:v>4.5165809426126703E-3</c:v>
                </c:pt>
                <c:pt idx="61">
                  <c:v>4.1278441742554359E-3</c:v>
                </c:pt>
                <c:pt idx="62">
                  <c:v>3.7725655187922057E-3</c:v>
                </c:pt>
                <c:pt idx="63">
                  <c:v>3.4478652761031265E-3</c:v>
                </c:pt>
                <c:pt idx="64">
                  <c:v>3.1511115984444414E-3</c:v>
                </c:pt>
                <c:pt idx="65">
                  <c:v>2.879899158088243E-3</c:v>
                </c:pt>
                <c:pt idx="66">
                  <c:v>2.6320296510132005E-3</c:v>
                </c:pt>
                <c:pt idx="67">
                  <c:v>2.4054939786195117E-3</c:v>
                </c:pt>
                <c:pt idx="68">
                  <c:v>2.1984559630425313E-3</c:v>
                </c:pt>
                <c:pt idx="69">
                  <c:v>2.0092374640700602E-3</c:v>
                </c:pt>
                <c:pt idx="70">
                  <c:v>1.8363047770289069E-3</c:v>
                </c:pt>
                <c:pt idx="71">
                  <c:v>1.6782562013892479E-3</c:v>
                </c:pt>
                <c:pt idx="72">
                  <c:v>1.5338106793244643E-3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BF9-2249-99A1-163E983645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91234304"/>
        <c:axId val="84832768"/>
      </c:lineChart>
      <c:catAx>
        <c:axId val="91234304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2400"/>
                </a:pPr>
                <a:r>
                  <a:rPr lang="en-US" sz="2400"/>
                  <a:t>Months in the future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84832768"/>
        <c:crosses val="autoZero"/>
        <c:auto val="1"/>
        <c:lblAlgn val="ctr"/>
        <c:lblOffset val="100"/>
        <c:tickLblSkip val="12"/>
        <c:tickMarkSkip val="12"/>
        <c:noMultiLvlLbl val="0"/>
      </c:catAx>
      <c:valAx>
        <c:axId val="84832768"/>
        <c:scaling>
          <c:orientation val="minMax"/>
          <c:max val="1"/>
        </c:scaling>
        <c:delete val="0"/>
        <c:axPos val="l"/>
        <c:majorGridlines>
          <c:spPr>
            <a:ln>
              <a:noFill/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en-US" sz="2400"/>
                  <a:t>Value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2400"/>
            </a:pPr>
            <a:endParaRPr lang="en-US"/>
          </a:p>
        </c:txPr>
        <c:crossAx val="91234304"/>
        <c:crosses val="autoZero"/>
        <c:crossBetween val="between"/>
        <c:majorUnit val="0.2"/>
      </c:valAx>
    </c:plotArea>
    <c:legend>
      <c:legendPos val="r"/>
      <c:layout>
        <c:manualLayout>
          <c:xMode val="edge"/>
          <c:yMode val="edge"/>
          <c:x val="0.73780774470639854"/>
          <c:y val="3.6669335672011506E-2"/>
          <c:w val="0.2240690881381763"/>
          <c:h val="0.2119908761029915"/>
        </c:manualLayout>
      </c:layout>
      <c:overlay val="0"/>
      <c:txPr>
        <a:bodyPr/>
        <a:lstStyle/>
        <a:p>
          <a:pPr>
            <a:defRPr sz="2400"/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Sheet1!$A$8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plus>
            <c:minus>
              <c:numRef>
                <c:f>Sheet1!$T$8:$W$8</c:f>
                <c:numCache>
                  <c:formatCode>General</c:formatCode>
                  <c:ptCount val="4"/>
                  <c:pt idx="0">
                    <c:v>6.2649660813128102E-2</c:v>
                  </c:pt>
                  <c:pt idx="1">
                    <c:v>5.911412690719537E-2</c:v>
                  </c:pt>
                  <c:pt idx="2">
                    <c:v>6.5478087937874296E-2</c:v>
                  </c:pt>
                  <c:pt idx="3">
                    <c:v>6.6609458787772774E-2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Sheet1!$B$8:$E$8</c:f>
              <c:numCache>
                <c:formatCode>General</c:formatCode>
                <c:ptCount val="4"/>
                <c:pt idx="0">
                  <c:v>0.26</c:v>
                </c:pt>
                <c:pt idx="1">
                  <c:v>0.22</c:v>
                </c:pt>
                <c:pt idx="2">
                  <c:v>0.3</c:v>
                </c:pt>
                <c:pt idx="3">
                  <c:v>0.32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04-9043-AC02-2FCEBAA5B44D}"/>
            </c:ext>
          </c:extLst>
        </c:ser>
        <c:ser>
          <c:idx val="1"/>
          <c:order val="1"/>
          <c:tx>
            <c:strRef>
              <c:f>Sheet1!$A$9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plus>
            <c:minus>
              <c:numRef>
                <c:f>Sheet1!$T$9:$W$9</c:f>
                <c:numCache>
                  <c:formatCode>General</c:formatCode>
                  <c:ptCount val="4"/>
                  <c:pt idx="0">
                    <c:v>7.043408822660889E-2</c:v>
                  </c:pt>
                  <c:pt idx="1">
                    <c:v>6.9593920176192078E-2</c:v>
                  </c:pt>
                  <c:pt idx="2">
                    <c:v>6.9593920176192078E-2</c:v>
                  </c:pt>
                  <c:pt idx="3">
                    <c:v>6.903380814258088E-2</c:v>
                  </c:pt>
                </c:numCache>
              </c:numRef>
            </c:minus>
          </c:errBars>
          <c:cat>
            <c:strRef>
              <c:f>Sheet1!$B$7:$E$7</c:f>
              <c:strCache>
                <c:ptCount val="4"/>
                <c:pt idx="0">
                  <c:v>TV</c:v>
                </c:pt>
                <c:pt idx="1">
                  <c:v>Oven</c:v>
                </c:pt>
                <c:pt idx="2">
                  <c:v>Computer Monitor</c:v>
                </c:pt>
                <c:pt idx="3">
                  <c:v>Vacuum</c:v>
                </c:pt>
              </c:strCache>
            </c:strRef>
          </c:cat>
          <c:val>
            <c:numRef>
              <c:f>Sheet1!$B$9:$E$9</c:f>
              <c:numCache>
                <c:formatCode>General</c:formatCode>
                <c:ptCount val="4"/>
                <c:pt idx="0">
                  <c:v>0.55000000000000004</c:v>
                </c:pt>
                <c:pt idx="1">
                  <c:v>0.59</c:v>
                </c:pt>
                <c:pt idx="2">
                  <c:v>0.59</c:v>
                </c:pt>
                <c:pt idx="3">
                  <c:v>0.61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04-9043-AC02-2FCEBAA5B44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072448"/>
        <c:axId val="84835072"/>
      </c:barChart>
      <c:catAx>
        <c:axId val="920724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4835072"/>
        <c:crosses val="autoZero"/>
        <c:auto val="1"/>
        <c:lblAlgn val="ctr"/>
        <c:lblOffset val="100"/>
        <c:noMultiLvlLbl val="0"/>
      </c:catAx>
      <c:valAx>
        <c:axId val="8483507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207244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plus>
            <c:minus>
              <c:numRef>
                <c:f>Sheet1!$T$3:$W$3</c:f>
                <c:numCache>
                  <c:formatCode>General</c:formatCode>
                  <c:ptCount val="4"/>
                  <c:pt idx="0">
                    <c:v>4.2850670939904779E-2</c:v>
                  </c:pt>
                  <c:pt idx="1">
                    <c:v>5.911412690719537E-2</c:v>
                  </c:pt>
                  <c:pt idx="2">
                    <c:v>7.0852099474892058E-2</c:v>
                  </c:pt>
                  <c:pt idx="3">
                    <c:v>6.9296464556281648E-2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0.1</c:v>
                </c:pt>
                <c:pt idx="1">
                  <c:v>0.22</c:v>
                </c:pt>
                <c:pt idx="2">
                  <c:v>0.56000000000000005</c:v>
                </c:pt>
                <c:pt idx="3">
                  <c:v>0.38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006-2F48-B64C-8D3829A2DA99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plus>
            <c:minus>
              <c:numRef>
                <c:f>Sheet1!$T$4:$W$4</c:f>
                <c:numCache>
                  <c:formatCode>General</c:formatCode>
                  <c:ptCount val="4"/>
                  <c:pt idx="0">
                    <c:v>6.9593920176192078E-2</c:v>
                  </c:pt>
                  <c:pt idx="1">
                    <c:v>6.8333668100566874E-2</c:v>
                  </c:pt>
                  <c:pt idx="2">
                    <c:v>5.1390279083827956E-2</c:v>
                  </c:pt>
                  <c:pt idx="3">
                    <c:v>7.071414424341449E-2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Heater</c:v>
                </c:pt>
                <c:pt idx="1">
                  <c:v>Lightbulb</c:v>
                </c:pt>
                <c:pt idx="2">
                  <c:v>Furnace</c:v>
                </c:pt>
                <c:pt idx="3">
                  <c:v>Washing Machine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0.41</c:v>
                </c:pt>
                <c:pt idx="1">
                  <c:v>0.63</c:v>
                </c:pt>
                <c:pt idx="2">
                  <c:v>0.84</c:v>
                </c:pt>
                <c:pt idx="3">
                  <c:v>0.51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006-2F48-B64C-8D3829A2D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65888"/>
        <c:axId val="89646208"/>
      </c:barChart>
      <c:catAx>
        <c:axId val="913658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646208"/>
        <c:crosses val="autoZero"/>
        <c:auto val="1"/>
        <c:lblAlgn val="ctr"/>
        <c:lblOffset val="100"/>
        <c:noMultiLvlLbl val="0"/>
      </c:catAx>
      <c:valAx>
        <c:axId val="89646208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 dirty="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1365888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Control</c:v>
                </c:pt>
              </c:strCache>
            </c:strRef>
          </c:tx>
          <c:invertIfNegative val="0"/>
          <c:errBars>
            <c:errBarType val="both"/>
            <c:errValType val="cust"/>
            <c:noEndCap val="0"/>
            <c:plus>
              <c:numRef>
                <c:f>Sheet1!$T$3:$W$3</c:f>
                <c:numCache>
                  <c:formatCode>General</c:formatCode>
                  <c:ptCount val="4"/>
                  <c:pt idx="0">
                    <c:v>7.9348583546547155E-2</c:v>
                  </c:pt>
                  <c:pt idx="1">
                    <c:v>5.2895396889031776E-2</c:v>
                  </c:pt>
                  <c:pt idx="2">
                    <c:v>4.6287588437652419E-2</c:v>
                  </c:pt>
                  <c:pt idx="3">
                    <c:v>4.2314122226025631E-2</c:v>
                  </c:pt>
                </c:numCache>
              </c:numRef>
            </c:plus>
            <c:minus>
              <c:numRef>
                <c:f>Sheet1!$T$3:$W$3</c:f>
                <c:numCache>
                  <c:formatCode>General</c:formatCode>
                  <c:ptCount val="4"/>
                  <c:pt idx="0">
                    <c:v>7.9348583546547155E-2</c:v>
                  </c:pt>
                  <c:pt idx="1">
                    <c:v>5.2895396889031776E-2</c:v>
                  </c:pt>
                  <c:pt idx="2">
                    <c:v>4.6287588437652419E-2</c:v>
                  </c:pt>
                  <c:pt idx="3">
                    <c:v>4.2314122226025631E-2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Furnace</c:v>
                </c:pt>
                <c:pt idx="1">
                  <c:v>Lightbulb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0.72289999999999999</c:v>
                </c:pt>
                <c:pt idx="1">
                  <c:v>0.4819</c:v>
                </c:pt>
                <c:pt idx="2">
                  <c:v>0.42170000000000002</c:v>
                </c:pt>
                <c:pt idx="3">
                  <c:v>0.38550000000000001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795-D346-B46A-E9C301F80FA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10-year cost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Sheet1!$T$4:$W$4</c:f>
                <c:numCache>
                  <c:formatCode>General</c:formatCode>
                  <c:ptCount val="4"/>
                  <c:pt idx="0">
                    <c:v>0.11523750000000001</c:v>
                  </c:pt>
                  <c:pt idx="1">
                    <c:v>0.10351249999999999</c:v>
                  </c:pt>
                  <c:pt idx="2">
                    <c:v>8.7887499999999993E-2</c:v>
                  </c:pt>
                  <c:pt idx="3">
                    <c:v>8.7887499999999993E-2</c:v>
                  </c:pt>
                </c:numCache>
              </c:numRef>
            </c:plus>
            <c:minus>
              <c:numRef>
                <c:f>Sheet1!$T$4:$W$4</c:f>
                <c:numCache>
                  <c:formatCode>General</c:formatCode>
                  <c:ptCount val="4"/>
                  <c:pt idx="0">
                    <c:v>0.11523750000000001</c:v>
                  </c:pt>
                  <c:pt idx="1">
                    <c:v>0.10351249999999999</c:v>
                  </c:pt>
                  <c:pt idx="2">
                    <c:v>8.7887499999999993E-2</c:v>
                  </c:pt>
                  <c:pt idx="3">
                    <c:v>8.7887499999999993E-2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Furnace</c:v>
                </c:pt>
                <c:pt idx="1">
                  <c:v>Lightbulb</c:v>
                </c:pt>
                <c:pt idx="2">
                  <c:v>TV</c:v>
                </c:pt>
                <c:pt idx="3">
                  <c:v>Vacuum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0.92190000000000005</c:v>
                </c:pt>
                <c:pt idx="1">
                  <c:v>0.82809999999999995</c:v>
                </c:pt>
                <c:pt idx="2">
                  <c:v>0.70309999999999995</c:v>
                </c:pt>
                <c:pt idx="3">
                  <c:v>0.70309999999999995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795-D346-B46A-E9C301F80F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1366912"/>
        <c:axId val="89648512"/>
      </c:barChart>
      <c:catAx>
        <c:axId val="91366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89648512"/>
        <c:crosses val="autoZero"/>
        <c:auto val="1"/>
        <c:lblAlgn val="ctr"/>
        <c:lblOffset val="100"/>
        <c:noMultiLvlLbl val="0"/>
      </c:catAx>
      <c:valAx>
        <c:axId val="89648512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Proportion choosing the energy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91366912"/>
        <c:crosses val="autoZero"/>
        <c:crossBetween val="between"/>
      </c:valAx>
    </c:plotArea>
    <c:legend>
      <c:legendPos val="tr"/>
      <c:overlay val="1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Sheet1!$A$3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Sheet1!$H$3:$K$3</c:f>
                <c:numCache>
                  <c:formatCode>General</c:formatCode>
                  <c:ptCount val="4"/>
                  <c:pt idx="0">
                    <c:v>5.8900000000000001E-2</c:v>
                  </c:pt>
                  <c:pt idx="1">
                    <c:v>5.6800000000000003E-2</c:v>
                  </c:pt>
                  <c:pt idx="2">
                    <c:v>5.5599999999999997E-2</c:v>
                  </c:pt>
                  <c:pt idx="3">
                    <c:v>5.6800000000000003E-2</c:v>
                  </c:pt>
                </c:numCache>
              </c:numRef>
            </c:plus>
            <c:minus>
              <c:numRef>
                <c:f>Sheet1!$H$3:$K$3</c:f>
                <c:numCache>
                  <c:formatCode>General</c:formatCode>
                  <c:ptCount val="4"/>
                  <c:pt idx="0">
                    <c:v>5.8900000000000001E-2</c:v>
                  </c:pt>
                  <c:pt idx="1">
                    <c:v>5.6800000000000003E-2</c:v>
                  </c:pt>
                  <c:pt idx="2">
                    <c:v>5.5599999999999997E-2</c:v>
                  </c:pt>
                  <c:pt idx="3">
                    <c:v>5.6800000000000003E-2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Sheet1!$B$3:$E$3</c:f>
              <c:numCache>
                <c:formatCode>General</c:formatCode>
                <c:ptCount val="4"/>
                <c:pt idx="0">
                  <c:v>0.29509999999999997</c:v>
                </c:pt>
                <c:pt idx="1">
                  <c:v>0.26229999999999998</c:v>
                </c:pt>
                <c:pt idx="2">
                  <c:v>0.75409999999999999</c:v>
                </c:pt>
                <c:pt idx="3">
                  <c:v>0.26229999999999998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14E-8D45-B6DA-C5E84B7D47E6}"/>
            </c:ext>
          </c:extLst>
        </c:ser>
        <c:ser>
          <c:idx val="1"/>
          <c:order val="1"/>
          <c:tx>
            <c:strRef>
              <c:f>Sheet1!$A$4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Sheet1!$H$4:$K$4</c:f>
                <c:numCache>
                  <c:formatCode>General</c:formatCode>
                  <c:ptCount val="4"/>
                  <c:pt idx="0">
                    <c:v>6.4299999999999996E-2</c:v>
                  </c:pt>
                  <c:pt idx="1">
                    <c:v>6.4299999999999996E-2</c:v>
                  </c:pt>
                  <c:pt idx="2">
                    <c:v>6.13E-2</c:v>
                  </c:pt>
                  <c:pt idx="3">
                    <c:v>5.67E-2</c:v>
                  </c:pt>
                </c:numCache>
              </c:numRef>
            </c:plus>
            <c:minus>
              <c:numRef>
                <c:f>Sheet1!$H$4:$K$4</c:f>
                <c:numCache>
                  <c:formatCode>General</c:formatCode>
                  <c:ptCount val="4"/>
                  <c:pt idx="0">
                    <c:v>6.4299999999999996E-2</c:v>
                  </c:pt>
                  <c:pt idx="1">
                    <c:v>6.4299999999999996E-2</c:v>
                  </c:pt>
                  <c:pt idx="2">
                    <c:v>6.13E-2</c:v>
                  </c:pt>
                  <c:pt idx="3">
                    <c:v>5.67E-2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Sheet1!$B$4:$E$4</c:f>
              <c:numCache>
                <c:formatCode>General</c:formatCode>
                <c:ptCount val="4"/>
                <c:pt idx="0">
                  <c:v>0.62070000000000003</c:v>
                </c:pt>
                <c:pt idx="1">
                  <c:v>0.37930000000000003</c:v>
                </c:pt>
                <c:pt idx="2">
                  <c:v>0.68969999999999998</c:v>
                </c:pt>
                <c:pt idx="3">
                  <c:v>0.2414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14E-8D45-B6DA-C5E84B7D47E6}"/>
            </c:ext>
          </c:extLst>
        </c:ser>
        <c:ser>
          <c:idx val="2"/>
          <c:order val="2"/>
          <c:tx>
            <c:strRef>
              <c:f>Sheet1!$A$5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Sheet1!$H$5:$K$5</c:f>
                <c:numCache>
                  <c:formatCode>General</c:formatCode>
                  <c:ptCount val="4"/>
                  <c:pt idx="0">
                    <c:v>5.6000000000000001E-2</c:v>
                  </c:pt>
                  <c:pt idx="1">
                    <c:v>6.3200000000000006E-2</c:v>
                  </c:pt>
                  <c:pt idx="2">
                    <c:v>5.0599999999999999E-2</c:v>
                  </c:pt>
                  <c:pt idx="3">
                    <c:v>6.0600000000000001E-2</c:v>
                  </c:pt>
                </c:numCache>
              </c:numRef>
            </c:plus>
            <c:minus>
              <c:numRef>
                <c:f>Sheet1!$H$5:$K$5</c:f>
                <c:numCache>
                  <c:formatCode>General</c:formatCode>
                  <c:ptCount val="4"/>
                  <c:pt idx="0">
                    <c:v>5.6000000000000001E-2</c:v>
                  </c:pt>
                  <c:pt idx="1">
                    <c:v>6.3200000000000006E-2</c:v>
                  </c:pt>
                  <c:pt idx="2">
                    <c:v>5.0599999999999999E-2</c:v>
                  </c:pt>
                  <c:pt idx="3">
                    <c:v>6.0600000000000001E-2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Sheet1!$B$5:$E$5</c:f>
              <c:numCache>
                <c:formatCode>General</c:formatCode>
                <c:ptCount val="4"/>
                <c:pt idx="0">
                  <c:v>0.7419</c:v>
                </c:pt>
                <c:pt idx="1">
                  <c:v>0.4194</c:v>
                </c:pt>
                <c:pt idx="2">
                  <c:v>0.80649999999999999</c:v>
                </c:pt>
                <c:pt idx="3">
                  <c:v>0.3387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14E-8D45-B6DA-C5E84B7D47E6}"/>
            </c:ext>
          </c:extLst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Sheet1!$H$6:$K$6</c:f>
                <c:numCache>
                  <c:formatCode>General</c:formatCode>
                  <c:ptCount val="4"/>
                  <c:pt idx="0">
                    <c:v>6.0600000000000001E-2</c:v>
                  </c:pt>
                  <c:pt idx="1">
                    <c:v>6.4500000000000002E-2</c:v>
                  </c:pt>
                  <c:pt idx="2">
                    <c:v>4.7800000000000002E-2</c:v>
                  </c:pt>
                  <c:pt idx="3">
                    <c:v>6.4500000000000002E-2</c:v>
                  </c:pt>
                </c:numCache>
              </c:numRef>
            </c:plus>
            <c:minus>
              <c:numRef>
                <c:f>Sheet1!$H$6:$K$6</c:f>
                <c:numCache>
                  <c:formatCode>General</c:formatCode>
                  <c:ptCount val="4"/>
                  <c:pt idx="0">
                    <c:v>6.0600000000000001E-2</c:v>
                  </c:pt>
                  <c:pt idx="1">
                    <c:v>6.4500000000000002E-2</c:v>
                  </c:pt>
                  <c:pt idx="2">
                    <c:v>4.7800000000000002E-2</c:v>
                  </c:pt>
                  <c:pt idx="3">
                    <c:v>6.4500000000000002E-2</c:v>
                  </c:pt>
                </c:numCache>
              </c:numRef>
            </c:minus>
          </c:errBars>
          <c:cat>
            <c:strRef>
              <c:f>Sheet1!$B$2:$E$2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Sheet1!$B$6:$E$6</c:f>
              <c:numCache>
                <c:formatCode>General</c:formatCode>
                <c:ptCount val="4"/>
                <c:pt idx="0">
                  <c:v>0.67210000000000003</c:v>
                </c:pt>
                <c:pt idx="1">
                  <c:v>0.52459999999999996</c:v>
                </c:pt>
                <c:pt idx="2">
                  <c:v>0.83609999999999995</c:v>
                </c:pt>
                <c:pt idx="3">
                  <c:v>0.52459999999999996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14E-8D45-B6DA-C5E84B7D4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2569088"/>
        <c:axId val="42298176"/>
      </c:barChart>
      <c:catAx>
        <c:axId val="92569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298176"/>
        <c:crosses val="autoZero"/>
        <c:auto val="1"/>
        <c:lblAlgn val="ctr"/>
        <c:lblOffset val="100"/>
        <c:noMultiLvlLbl val="0"/>
      </c:catAx>
      <c:valAx>
        <c:axId val="42298176"/>
        <c:scaling>
          <c:orientation val="minMax"/>
          <c:max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Proportion choosing the efficient option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9256908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284856107466771"/>
          <c:y val="5.6323721431350275E-2"/>
          <c:w val="0.16102091773611729"/>
          <c:h val="0.311869495479731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Sheet1!$A$24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Sheet1!$H$24:$K$24</c:f>
                <c:numCache>
                  <c:formatCode>General</c:formatCode>
                  <c:ptCount val="4"/>
                  <c:pt idx="0">
                    <c:v>0.23799999999999999</c:v>
                  </c:pt>
                  <c:pt idx="1">
                    <c:v>0.23899999999999999</c:v>
                  </c:pt>
                  <c:pt idx="2">
                    <c:v>0.25</c:v>
                  </c:pt>
                  <c:pt idx="3">
                    <c:v>0.19900000000000001</c:v>
                  </c:pt>
                </c:numCache>
              </c:numRef>
            </c:plus>
            <c:minus>
              <c:numRef>
                <c:f>Sheet1!$H$24:$K$24</c:f>
                <c:numCache>
                  <c:formatCode>General</c:formatCode>
                  <c:ptCount val="4"/>
                  <c:pt idx="0">
                    <c:v>0.23799999999999999</c:v>
                  </c:pt>
                  <c:pt idx="1">
                    <c:v>0.23899999999999999</c:v>
                  </c:pt>
                  <c:pt idx="2">
                    <c:v>0.25</c:v>
                  </c:pt>
                  <c:pt idx="3">
                    <c:v>0.19900000000000001</c:v>
                  </c:pt>
                </c:numCache>
              </c:numRef>
            </c:minus>
          </c:errBars>
          <c:cat>
            <c:strRef>
              <c:f>Sheet1!$B$23:$E$23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Sheet1!$B$24:$E$24</c:f>
              <c:numCache>
                <c:formatCode>General</c:formatCode>
                <c:ptCount val="4"/>
                <c:pt idx="0">
                  <c:v>4.9089999999999998</c:v>
                </c:pt>
                <c:pt idx="1">
                  <c:v>5.6609999999999996</c:v>
                </c:pt>
                <c:pt idx="2">
                  <c:v>7.3159999999999998</c:v>
                </c:pt>
                <c:pt idx="3">
                  <c:v>5.0839999999999996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6A-4B4A-946F-1B1D99D0A8A7}"/>
            </c:ext>
          </c:extLst>
        </c:ser>
        <c:ser>
          <c:idx val="1"/>
          <c:order val="1"/>
          <c:tx>
            <c:strRef>
              <c:f>Sheet1!$A$25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Sheet1!$H$25:$K$25</c:f>
                <c:numCache>
                  <c:formatCode>General</c:formatCode>
                  <c:ptCount val="4"/>
                  <c:pt idx="0">
                    <c:v>0.112</c:v>
                  </c:pt>
                  <c:pt idx="1">
                    <c:v>0.112</c:v>
                  </c:pt>
                  <c:pt idx="2">
                    <c:v>7.1800000000000003E-2</c:v>
                  </c:pt>
                  <c:pt idx="3">
                    <c:v>0.11600000000000001</c:v>
                  </c:pt>
                </c:numCache>
              </c:numRef>
            </c:plus>
            <c:minus>
              <c:numRef>
                <c:f>Sheet1!$H$25:$K$25</c:f>
                <c:numCache>
                  <c:formatCode>General</c:formatCode>
                  <c:ptCount val="4"/>
                  <c:pt idx="0">
                    <c:v>0.112</c:v>
                  </c:pt>
                  <c:pt idx="1">
                    <c:v>0.112</c:v>
                  </c:pt>
                  <c:pt idx="2">
                    <c:v>7.1800000000000003E-2</c:v>
                  </c:pt>
                  <c:pt idx="3">
                    <c:v>0.11600000000000001</c:v>
                  </c:pt>
                </c:numCache>
              </c:numRef>
            </c:minus>
          </c:errBars>
          <c:cat>
            <c:strRef>
              <c:f>Sheet1!$B$23:$E$23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Sheet1!$B$25:$E$25</c:f>
              <c:numCache>
                <c:formatCode>General</c:formatCode>
                <c:ptCount val="4"/>
                <c:pt idx="0">
                  <c:v>5.5110000000000001</c:v>
                </c:pt>
                <c:pt idx="1">
                  <c:v>6.8339999999999996</c:v>
                </c:pt>
                <c:pt idx="2">
                  <c:v>8.7868999999999993</c:v>
                </c:pt>
                <c:pt idx="3">
                  <c:v>4.9619999999999997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6A-4B4A-946F-1B1D99D0A8A7}"/>
            </c:ext>
          </c:extLst>
        </c:ser>
        <c:ser>
          <c:idx val="2"/>
          <c:order val="2"/>
          <c:tx>
            <c:strRef>
              <c:f>Sheet1!$A$26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Sheet1!$H$26:$K$26</c:f>
                <c:numCache>
                  <c:formatCode>General</c:formatCode>
                  <c:ptCount val="4"/>
                  <c:pt idx="0">
                    <c:v>0.129</c:v>
                  </c:pt>
                  <c:pt idx="1">
                    <c:v>7.6700000000000004E-2</c:v>
                  </c:pt>
                  <c:pt idx="2">
                    <c:v>0.26400000000000001</c:v>
                  </c:pt>
                  <c:pt idx="3">
                    <c:v>0.11700000000000001</c:v>
                  </c:pt>
                </c:numCache>
              </c:numRef>
            </c:plus>
            <c:minus>
              <c:numRef>
                <c:f>Sheet1!$H$26:$K$26</c:f>
                <c:numCache>
                  <c:formatCode>General</c:formatCode>
                  <c:ptCount val="4"/>
                  <c:pt idx="0">
                    <c:v>0.129</c:v>
                  </c:pt>
                  <c:pt idx="1">
                    <c:v>7.6700000000000004E-2</c:v>
                  </c:pt>
                  <c:pt idx="2">
                    <c:v>0.26400000000000001</c:v>
                  </c:pt>
                  <c:pt idx="3">
                    <c:v>0.11700000000000001</c:v>
                  </c:pt>
                </c:numCache>
              </c:numRef>
            </c:minus>
          </c:errBars>
          <c:cat>
            <c:strRef>
              <c:f>Sheet1!$B$23:$E$23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Sheet1!$B$26:$E$26</c:f>
              <c:numCache>
                <c:formatCode>General</c:formatCode>
                <c:ptCount val="4"/>
                <c:pt idx="0">
                  <c:v>5.3360000000000003</c:v>
                </c:pt>
                <c:pt idx="1">
                  <c:v>6.7365000000000004</c:v>
                </c:pt>
                <c:pt idx="2">
                  <c:v>7.9550000000000001</c:v>
                </c:pt>
                <c:pt idx="3">
                  <c:v>4.923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6A-4B4A-946F-1B1D99D0A8A7}"/>
            </c:ext>
          </c:extLst>
        </c:ser>
        <c:ser>
          <c:idx val="3"/>
          <c:order val="3"/>
          <c:tx>
            <c:strRef>
              <c:f>Sheet1!$A$27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Sheet1!$H$27:$K$27</c:f>
                <c:numCache>
                  <c:formatCode>General</c:formatCode>
                  <c:ptCount val="4"/>
                  <c:pt idx="0">
                    <c:v>0.122</c:v>
                  </c:pt>
                  <c:pt idx="1">
                    <c:v>0.19900000000000001</c:v>
                  </c:pt>
                  <c:pt idx="2">
                    <c:v>0.27300000000000002</c:v>
                  </c:pt>
                  <c:pt idx="3">
                    <c:v>6.83E-2</c:v>
                  </c:pt>
                </c:numCache>
              </c:numRef>
            </c:plus>
            <c:minus>
              <c:numRef>
                <c:f>Sheet1!$H$27:$K$27</c:f>
                <c:numCache>
                  <c:formatCode>General</c:formatCode>
                  <c:ptCount val="4"/>
                  <c:pt idx="0">
                    <c:v>0.122</c:v>
                  </c:pt>
                  <c:pt idx="1">
                    <c:v>0.19900000000000001</c:v>
                  </c:pt>
                  <c:pt idx="2">
                    <c:v>0.27300000000000002</c:v>
                  </c:pt>
                  <c:pt idx="3">
                    <c:v>6.83E-2</c:v>
                  </c:pt>
                </c:numCache>
              </c:numRef>
            </c:minus>
          </c:errBars>
          <c:cat>
            <c:strRef>
              <c:f>Sheet1!$B$23:$E$23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Sheet1!$B$27:$E$27</c:f>
              <c:numCache>
                <c:formatCode>General</c:formatCode>
                <c:ptCount val="4"/>
                <c:pt idx="0">
                  <c:v>5.1100000000000003</c:v>
                </c:pt>
                <c:pt idx="1">
                  <c:v>6.3840000000000003</c:v>
                </c:pt>
                <c:pt idx="2">
                  <c:v>7.9610000000000003</c:v>
                </c:pt>
                <c:pt idx="3">
                  <c:v>4.6829999999999998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6A-4B4A-946F-1B1D99D0A8A7}"/>
            </c:ext>
          </c:extLst>
        </c:ser>
        <c:ser>
          <c:idx val="4"/>
          <c:order val="4"/>
          <c:tx>
            <c:strRef>
              <c:f>Sheet1!$A$28</c:f>
              <c:strCache>
                <c:ptCount val="1"/>
                <c:pt idx="0">
                  <c:v>Given</c:v>
                </c:pt>
              </c:strCache>
            </c:strRef>
          </c:tx>
          <c:spPr>
            <a:solidFill>
              <a:schemeClr val="tx1"/>
            </a:solidFill>
          </c:spPr>
          <c:invertIfNegative val="0"/>
          <c:cat>
            <c:strRef>
              <c:f>Sheet1!$B$23:$E$23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Sheet1!$B$28:$E$28</c:f>
              <c:numCache>
                <c:formatCode>General</c:formatCode>
                <c:ptCount val="4"/>
                <c:pt idx="0">
                  <c:v>5.4781357931238732</c:v>
                </c:pt>
                <c:pt idx="1">
                  <c:v>6.9077552789821368</c:v>
                </c:pt>
                <c:pt idx="2">
                  <c:v>8.9226582995244019</c:v>
                </c:pt>
                <c:pt idx="3">
                  <c:v>4.7874917427820458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A6A-4B4A-946F-1B1D99D0A8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07072"/>
        <c:axId val="42300480"/>
      </c:barChart>
      <c:catAx>
        <c:axId val="43907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300480"/>
        <c:crosses val="autoZero"/>
        <c:auto val="1"/>
        <c:lblAlgn val="ctr"/>
        <c:lblOffset val="100"/>
        <c:noMultiLvlLbl val="0"/>
      </c:catAx>
      <c:valAx>
        <c:axId val="4230048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Long term cost estimation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90707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2183755332470234"/>
          <c:h val="0.32691633510475504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Sheet1!$A$17</c:f>
              <c:strCache>
                <c:ptCount val="1"/>
                <c:pt idx="0">
                  <c:v>Cntrl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plus>
            <c:minus>
              <c:numRef>
                <c:f>Sheet1!$H$17:$K$17</c:f>
                <c:numCache>
                  <c:formatCode>General</c:formatCode>
                  <c:ptCount val="4"/>
                  <c:pt idx="0">
                    <c:v>0.125</c:v>
                  </c:pt>
                  <c:pt idx="1">
                    <c:v>0.13100000000000001</c:v>
                  </c:pt>
                  <c:pt idx="2">
                    <c:v>0.17399999999999999</c:v>
                  </c:pt>
                  <c:pt idx="3">
                    <c:v>0.14699999999999999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Sheet1!$B$17:$E$17</c:f>
              <c:numCache>
                <c:formatCode>General</c:formatCode>
                <c:ptCount val="4"/>
                <c:pt idx="0">
                  <c:v>1.59</c:v>
                </c:pt>
                <c:pt idx="1">
                  <c:v>3.18</c:v>
                </c:pt>
                <c:pt idx="2">
                  <c:v>3.4590000000000001</c:v>
                </c:pt>
                <c:pt idx="3">
                  <c:v>2.6070000000000002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7C2-244E-BC77-6135C0D0E2A2}"/>
            </c:ext>
          </c:extLst>
        </c:ser>
        <c:ser>
          <c:idx val="1"/>
          <c:order val="1"/>
          <c:tx>
            <c:strRef>
              <c:f>Sheet1!$A$18</c:f>
              <c:strCache>
                <c:ptCount val="1"/>
                <c:pt idx="0">
                  <c:v>1yr</c:v>
                </c:pt>
              </c:strCache>
            </c:strRef>
          </c:tx>
          <c:spPr>
            <a:solidFill>
              <a:schemeClr val="accent3">
                <a:lumMod val="60000"/>
                <a:lumOff val="4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plus>
            <c:minus>
              <c:numRef>
                <c:f>Sheet1!$H$18:$K$18</c:f>
                <c:numCache>
                  <c:formatCode>General</c:formatCode>
                  <c:ptCount val="4"/>
                  <c:pt idx="0">
                    <c:v>0.16900000000000001</c:v>
                  </c:pt>
                  <c:pt idx="1">
                    <c:v>0.13700000000000001</c:v>
                  </c:pt>
                  <c:pt idx="2">
                    <c:v>0.19</c:v>
                  </c:pt>
                  <c:pt idx="3">
                    <c:v>0.14299999999999999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Sheet1!$B$18:$E$18</c:f>
              <c:numCache>
                <c:formatCode>General</c:formatCode>
                <c:ptCount val="4"/>
                <c:pt idx="0">
                  <c:v>1.879</c:v>
                </c:pt>
                <c:pt idx="1">
                  <c:v>3.4660000000000002</c:v>
                </c:pt>
                <c:pt idx="2">
                  <c:v>4.069</c:v>
                </c:pt>
                <c:pt idx="3">
                  <c:v>2.8450000000000002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7C2-244E-BC77-6135C0D0E2A2}"/>
            </c:ext>
          </c:extLst>
        </c:ser>
        <c:ser>
          <c:idx val="2"/>
          <c:order val="2"/>
          <c:tx>
            <c:strRef>
              <c:f>Sheet1!$A$19</c:f>
              <c:strCache>
                <c:ptCount val="1"/>
                <c:pt idx="0">
                  <c:v>5yr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plus>
            <c:minus>
              <c:numRef>
                <c:f>Sheet1!$H$19:$K$19</c:f>
                <c:numCache>
                  <c:formatCode>General</c:formatCode>
                  <c:ptCount val="4"/>
                  <c:pt idx="0">
                    <c:v>0.16500000000000001</c:v>
                  </c:pt>
                  <c:pt idx="1">
                    <c:v>0.154</c:v>
                  </c:pt>
                  <c:pt idx="2">
                    <c:v>0.21</c:v>
                  </c:pt>
                  <c:pt idx="3">
                    <c:v>0.17100000000000001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Sheet1!$B$19:$E$19</c:f>
              <c:numCache>
                <c:formatCode>General</c:formatCode>
                <c:ptCount val="4"/>
                <c:pt idx="0">
                  <c:v>2.161</c:v>
                </c:pt>
                <c:pt idx="1">
                  <c:v>3.694</c:v>
                </c:pt>
                <c:pt idx="2">
                  <c:v>3.984</c:v>
                </c:pt>
                <c:pt idx="3">
                  <c:v>3.048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7C2-244E-BC77-6135C0D0E2A2}"/>
            </c:ext>
          </c:extLst>
        </c:ser>
        <c:ser>
          <c:idx val="3"/>
          <c:order val="3"/>
          <c:tx>
            <c:strRef>
              <c:f>Sheet1!$A$20</c:f>
              <c:strCache>
                <c:ptCount val="1"/>
                <c:pt idx="0">
                  <c:v>10yr</c:v>
                </c:pt>
              </c:strCache>
            </c:strRef>
          </c:tx>
          <c:spPr>
            <a:solidFill>
              <a:schemeClr val="accent3">
                <a:lumMod val="50000"/>
              </a:schemeClr>
            </a:solidFill>
          </c:spPr>
          <c:invertIfNegative val="0"/>
          <c:errBars>
            <c:errBarType val="both"/>
            <c:errValType val="cust"/>
            <c:noEndCap val="0"/>
            <c:pl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plus>
            <c:minus>
              <c:numRef>
                <c:f>Sheet1!$H$20:$K$20</c:f>
                <c:numCache>
                  <c:formatCode>General</c:formatCode>
                  <c:ptCount val="4"/>
                  <c:pt idx="0">
                    <c:v>0.17100000000000001</c:v>
                  </c:pt>
                  <c:pt idx="1">
                    <c:v>0.126</c:v>
                  </c:pt>
                  <c:pt idx="2">
                    <c:v>0.158</c:v>
                  </c:pt>
                  <c:pt idx="3">
                    <c:v>0.16</c:v>
                  </c:pt>
                </c:numCache>
              </c:numRef>
            </c:minus>
          </c:errBars>
          <c:cat>
            <c:strRef>
              <c:f>Sheet1!$B$16:$E$16</c:f>
              <c:strCache>
                <c:ptCount val="4"/>
                <c:pt idx="0">
                  <c:v>Light Bulb</c:v>
                </c:pt>
                <c:pt idx="1">
                  <c:v>TV</c:v>
                </c:pt>
                <c:pt idx="2">
                  <c:v>Furnace</c:v>
                </c:pt>
                <c:pt idx="3">
                  <c:v>Vacuum</c:v>
                </c:pt>
              </c:strCache>
            </c:strRef>
          </c:cat>
          <c:val>
            <c:numRef>
              <c:f>Sheet1!$B$20:$E$20</c:f>
              <c:numCache>
                <c:formatCode>General</c:formatCode>
                <c:ptCount val="4"/>
                <c:pt idx="0">
                  <c:v>2.0489999999999999</c:v>
                </c:pt>
                <c:pt idx="1">
                  <c:v>3.3929999999999998</c:v>
                </c:pt>
                <c:pt idx="2">
                  <c:v>3.984</c:v>
                </c:pt>
                <c:pt idx="3">
                  <c:v>2.9340000000000002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7C2-244E-BC77-6135C0D0E2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3907584"/>
        <c:axId val="42302784"/>
      </c:barChart>
      <c:catAx>
        <c:axId val="439075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2302784"/>
        <c:crosses val="autoZero"/>
        <c:auto val="1"/>
        <c:lblAlgn val="ctr"/>
        <c:lblOffset val="100"/>
        <c:noMultiLvlLbl val="0"/>
      </c:catAx>
      <c:valAx>
        <c:axId val="42302784"/>
        <c:scaling>
          <c:orientation val="minMax"/>
          <c:min val="1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Planning horizon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390758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84661931433828508"/>
          <c:y val="5.6323721431350275E-2"/>
          <c:w val="0.10527072002597614"/>
          <c:h val="0.26409938032461827"/>
        </c:manualLayout>
      </c:layout>
      <c:overlay val="1"/>
    </c:legend>
    <c:plotVisOnly val="1"/>
    <c:dispBlanksAs val="gap"/>
    <c:showDLblsOverMax val="0"/>
  </c:chart>
  <c:txPr>
    <a:bodyPr/>
    <a:lstStyle/>
    <a:p>
      <a:pPr>
        <a:defRPr sz="3200"/>
      </a:pPr>
      <a:endParaRPr lang="en-US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9928CD-1D83-47AE-93CC-99DFDF579DAD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B54A73-88DA-4F29-AABA-55B0C003B6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3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3408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527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Tv - https://</a:t>
            </a:r>
            <a:r>
              <a:rPr lang="en-US" dirty="0" err="1"/>
              <a:t>www.indiamart.com</a:t>
            </a:r>
            <a:r>
              <a:rPr lang="en-US" dirty="0"/>
              <a:t>/</a:t>
            </a:r>
            <a:r>
              <a:rPr lang="en-US" dirty="0" err="1"/>
              <a:t>proddetail</a:t>
            </a:r>
            <a:r>
              <a:rPr lang="en-US" dirty="0"/>
              <a:t>/32-inch-lg-television-18470908188.html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92703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976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https://image-</a:t>
            </a:r>
            <a:r>
              <a:rPr lang="en-US" dirty="0" err="1"/>
              <a:t>us.samsung.com</a:t>
            </a:r>
            <a:r>
              <a:rPr lang="en-US" dirty="0"/>
              <a:t>/</a:t>
            </a:r>
            <a:r>
              <a:rPr lang="en-US" dirty="0" err="1"/>
              <a:t>SamsungUS</a:t>
            </a:r>
            <a:r>
              <a:rPr lang="en-US" dirty="0"/>
              <a:t>/home/home-appliances/washers/top-load/pd/wa50m7450aw/01_Washer-TopLoader_WA50M7450AW_Front_Closed-White.jpg?$product-details-jpg$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www.energycenterappliance.com</a:t>
            </a:r>
            <a:r>
              <a:rPr lang="en-US" dirty="0"/>
              <a:t>/product/whirlpool-cabrio-platinum-top-load-washer-chrome-shadow-wtw8500bc-23606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7238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148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the labeling you currently see for energy efficiency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Also, an aside from </a:t>
            </a:r>
            <a:r>
              <a:rPr lang="en-US" dirty="0" err="1"/>
              <a:t>anthro</a:t>
            </a:r>
            <a:r>
              <a:rPr lang="en-US" dirty="0"/>
              <a:t>: Different cultures prefer different light quality (Wilhite et al., 1996)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source left: https://</a:t>
            </a:r>
            <a:r>
              <a:rPr lang="en-US" dirty="0" err="1"/>
              <a:t>www.amazon.ca</a:t>
            </a:r>
            <a:r>
              <a:rPr lang="en-US" dirty="0"/>
              <a:t>/Philips-423798-10-5-Watt-13-Watt-Dimmable/</a:t>
            </a:r>
            <a:r>
              <a:rPr lang="en-US" dirty="0" err="1"/>
              <a:t>dp</a:t>
            </a:r>
            <a:r>
              <a:rPr lang="en-US" dirty="0"/>
              <a:t>/B008NNZSI0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www.closeoutking.ca</a:t>
            </a:r>
            <a:r>
              <a:rPr lang="en-US" dirty="0"/>
              <a:t>/product-p/bulb-philips-46677150426.htm</a:t>
            </a:r>
          </a:p>
          <a:p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251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pisces.bbystatic.com</a:t>
            </a:r>
            <a:r>
              <a:rPr lang="en-US" dirty="0"/>
              <a:t>/image2/</a:t>
            </a:r>
            <a:r>
              <a:rPr lang="en-US" dirty="0" err="1"/>
              <a:t>BestBuy_US</a:t>
            </a:r>
            <a:r>
              <a:rPr lang="en-US" dirty="0"/>
              <a:t>/images/products/5710/5710312_sd.jpg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www.ajmadison.com</a:t>
            </a:r>
            <a:r>
              <a:rPr lang="en-US" dirty="0"/>
              <a:t>/</a:t>
            </a:r>
            <a:r>
              <a:rPr lang="en-US" dirty="0" err="1"/>
              <a:t>cgi</a:t>
            </a:r>
            <a:r>
              <a:rPr lang="en-US" dirty="0"/>
              <a:t>-bin/</a:t>
            </a:r>
            <a:r>
              <a:rPr lang="en-US" dirty="0" err="1"/>
              <a:t>ajmadison</a:t>
            </a:r>
            <a:r>
              <a:rPr lang="en-US" dirty="0"/>
              <a:t>/LDS4821BB.html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9847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need a control condition with no energy information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91685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left: https://</a:t>
            </a:r>
            <a:r>
              <a:rPr lang="en-US" dirty="0" err="1"/>
              <a:t>www.frigidaire.com</a:t>
            </a:r>
            <a:r>
              <a:rPr lang="en-US" dirty="0"/>
              <a:t>/Owner-Center/Product-Support/FFTR18G2QS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dufresne.ca</a:t>
            </a:r>
            <a:r>
              <a:rPr lang="en-US" dirty="0"/>
              <a:t>/products/whirlpool-18-cu-ft-top-mount-fridge-wrt318fzdm-stainless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5330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marketplace.secondlife.com</a:t>
            </a:r>
            <a:r>
              <a:rPr lang="en-US"/>
              <a:t>/p/WZ-Halloween-Haunted-house-with-animated-lightning-and-sound-co/4056287</a:t>
            </a:r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2967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source: https://</a:t>
            </a:r>
            <a:r>
              <a:rPr lang="en-US" dirty="0" err="1"/>
              <a:t>unsplash.com</a:t>
            </a:r>
            <a:r>
              <a:rPr lang="en-US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2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at 3 hours a day, 10,000 hours is about</a:t>
            </a:r>
            <a:r>
              <a:rPr lang="en-US" baseline="0" dirty="0"/>
              <a:t> 9 years</a:t>
            </a:r>
          </a:p>
          <a:p>
            <a:r>
              <a:rPr lang="en-US" baseline="0" dirty="0"/>
              <a:t>calculations use 11.3 cents/kWh</a:t>
            </a:r>
          </a:p>
          <a:p>
            <a:endParaRPr lang="en-US" baseline="0" dirty="0"/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Image source (left): https://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www.rona.ca</a:t>
            </a:r>
            <a:r>
              <a:rPr lang="en-CA" dirty="0">
                <a:effectLst/>
                <a:latin typeface="Helvetica Neue" panose="02000503000000020004" pitchFamily="2" charset="0"/>
              </a:rPr>
              <a:t>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en</a:t>
            </a:r>
            <a:r>
              <a:rPr lang="en-CA" dirty="0">
                <a:effectLst/>
                <a:latin typeface="Helvetica Neue" panose="02000503000000020004" pitchFamily="2" charset="0"/>
              </a:rPr>
              <a:t>/product/feit-electric-light-bulb-bright-white-a15-bulb-shape-40-watt-bp40a15-can-31925045</a:t>
            </a:r>
          </a:p>
          <a:p>
            <a:r>
              <a:rPr lang="en-CA" dirty="0">
                <a:effectLst/>
                <a:latin typeface="Helvetica Neue" panose="02000503000000020004" pitchFamily="2" charset="0"/>
              </a:rPr>
              <a:t>Image source (middle): https://</a:t>
            </a:r>
            <a:r>
              <a:rPr lang="en-CA" dirty="0" err="1">
                <a:effectLst/>
                <a:latin typeface="Helvetica Neue" panose="02000503000000020004" pitchFamily="2" charset="0"/>
              </a:rPr>
              <a:t>www.bulbconnection.com</a:t>
            </a:r>
            <a:r>
              <a:rPr lang="en-CA" dirty="0">
                <a:effectLst/>
                <a:latin typeface="Helvetica Neue" panose="02000503000000020004" pitchFamily="2" charset="0"/>
              </a:rPr>
              <a:t>/product/4909-TCP-80101450-14W-SPRINGLIGHT-50K-14w-Spiral</a:t>
            </a:r>
            <a:endParaRPr lang="en-US" baseline="0" dirty="0"/>
          </a:p>
          <a:p>
            <a:r>
              <a:rPr lang="en-US" baseline="0" dirty="0"/>
              <a:t>Image source right: https://</a:t>
            </a:r>
            <a:r>
              <a:rPr lang="en-US" baseline="0" dirty="0" err="1"/>
              <a:t>www.lighting.philips.com.eg</a:t>
            </a:r>
            <a:r>
              <a:rPr lang="en-US" baseline="0" dirty="0"/>
              <a:t>/prof/led-lamps-and-tubes/led-lamps/master-</a:t>
            </a:r>
            <a:r>
              <a:rPr lang="en-US" baseline="0" dirty="0" err="1"/>
              <a:t>ledbulb</a:t>
            </a:r>
            <a:r>
              <a:rPr lang="en-US" baseline="0" dirty="0"/>
              <a:t>/929000276802_EU/product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309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top left and right: </a:t>
            </a:r>
            <a:r>
              <a:rPr lang="en-US" dirty="0" err="1"/>
              <a:t>Pexels</a:t>
            </a:r>
            <a:endParaRPr lang="en-US" dirty="0"/>
          </a:p>
          <a:p>
            <a:r>
              <a:rPr lang="en-US" dirty="0"/>
              <a:t>Image source flooding: http://</a:t>
            </a:r>
            <a:r>
              <a:rPr lang="en-US" dirty="0" err="1"/>
              <a:t>archive.boston.com</a:t>
            </a:r>
            <a:r>
              <a:rPr lang="en-US" dirty="0"/>
              <a:t>/</a:t>
            </a:r>
            <a:r>
              <a:rPr lang="en-US" dirty="0" err="1"/>
              <a:t>bigpicture</a:t>
            </a:r>
            <a:r>
              <a:rPr lang="en-US" dirty="0"/>
              <a:t>/2013/06/</a:t>
            </a:r>
            <a:r>
              <a:rPr lang="en-US" dirty="0" err="1"/>
              <a:t>flooding_in_europe.html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271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source top left: https://</a:t>
            </a:r>
            <a:r>
              <a:rPr lang="en-US" dirty="0" err="1"/>
              <a:t>www.fandango.com</a:t>
            </a:r>
            <a:r>
              <a:rPr lang="en-US" dirty="0"/>
              <a:t>/movie-news/robert-pattinson-is-related-to-the-real-life-dracula-637501</a:t>
            </a:r>
          </a:p>
          <a:p>
            <a:r>
              <a:rPr lang="en-US" dirty="0"/>
              <a:t>Image source top right: https://</a:t>
            </a:r>
            <a:r>
              <a:rPr lang="en-US" dirty="0" err="1"/>
              <a:t>maditsmadfunny.fandom.com</a:t>
            </a:r>
            <a:r>
              <a:rPr lang="en-US" dirty="0"/>
              <a:t>/wiki/</a:t>
            </a:r>
            <a:r>
              <a:rPr lang="en-US" dirty="0" err="1"/>
              <a:t>Casper_the_Friendly_Ghost</a:t>
            </a:r>
            <a:endParaRPr lang="en-US" dirty="0"/>
          </a:p>
          <a:p>
            <a:r>
              <a:rPr lang="en-US" dirty="0"/>
              <a:t>Image source bottom: https://</a:t>
            </a:r>
            <a:r>
              <a:rPr lang="en-US" dirty="0" err="1"/>
              <a:t>www.newstalk.com</a:t>
            </a:r>
            <a:r>
              <a:rPr lang="en-US" dirty="0"/>
              <a:t>/news/is-thriller-the-best-halloween-song-716566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79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Rational reasons to discount the future:</a:t>
            </a:r>
            <a:r>
              <a:rPr lang="en-US" baseline="0" dirty="0"/>
              <a:t> 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Opportunity cost / opportunities for investment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Growth and inequality aversion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Pure time preference (infinite investment problem)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(NOTE: Uncertainty is NOT part of this)</a:t>
            </a:r>
          </a:p>
          <a:p>
            <a:pPr marL="0" indent="0">
              <a:buFontTx/>
              <a:buNone/>
            </a:pPr>
            <a:r>
              <a:rPr lang="en-US" baseline="0" dirty="0"/>
              <a:t>Discount rates are important. The present discounted value of a given global-warming loss from a century hence at an interest rate of 6 percent is one </a:t>
            </a:r>
            <a:r>
              <a:rPr lang="en-US" baseline="0" dirty="0" err="1"/>
              <a:t>hundreth</a:t>
            </a:r>
            <a:r>
              <a:rPr lang="en-US" baseline="0" dirty="0"/>
              <a:t> of the present discounted value of the same loss at Stern’s annual interest rate of 1.4 percent (Weitzman, 2007)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69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Humans do it, so do rats</a:t>
            </a:r>
            <a:r>
              <a:rPr lang="en-US" baseline="0" dirty="0"/>
              <a:t> and pigeons</a:t>
            </a:r>
          </a:p>
          <a:p>
            <a:pPr marL="171450" indent="-171450">
              <a:buFontTx/>
              <a:buChar char="-"/>
            </a:pPr>
            <a:r>
              <a:rPr lang="en-US" baseline="0" dirty="0"/>
              <a:t>Think about getting $1000 now vs next year. Now what about 20 years from now vs 21 years from now. </a:t>
            </a:r>
          </a:p>
          <a:p>
            <a:pPr marL="171450" indent="-171450">
              <a:buFontTx/>
              <a:buChar char="-"/>
            </a:pPr>
            <a:r>
              <a:rPr lang="en-US" dirty="0"/>
              <a:t>These</a:t>
            </a:r>
            <a:r>
              <a:rPr lang="en-US" baseline="0" dirty="0"/>
              <a:t> graphs use an </a:t>
            </a:r>
            <a:r>
              <a:rPr lang="en-US" dirty="0"/>
              <a:t>exponential k of .18 per month, hyperbolic k of .6 per month</a:t>
            </a:r>
          </a:p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6002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Cyclical time: Think about the value of your time in the winter</a:t>
            </a:r>
            <a:r>
              <a:rPr lang="en-US" baseline="0" dirty="0"/>
              <a:t> (teaching classes) vs the summer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Also consider sacred time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4993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Here</a:t>
            </a:r>
            <a:r>
              <a:rPr lang="en-US" baseline="0" dirty="0"/>
              <a:t> is the labeling you currently see for energy efficiency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Also, an aside from </a:t>
            </a:r>
            <a:r>
              <a:rPr lang="en-US" dirty="0" err="1"/>
              <a:t>anthro</a:t>
            </a:r>
            <a:r>
              <a:rPr lang="en-US" dirty="0"/>
              <a:t>: Different cultures prefer different light quality (Wilhite et al., 1996)</a:t>
            </a:r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r>
              <a:rPr lang="en-US" dirty="0"/>
              <a:t>Image source left: https://</a:t>
            </a:r>
            <a:r>
              <a:rPr lang="en-US" dirty="0" err="1"/>
              <a:t>www.amazon.ca</a:t>
            </a:r>
            <a:r>
              <a:rPr lang="en-US" dirty="0"/>
              <a:t>/Philips-423798-10-5-Watt-13-Watt-Dimmable/</a:t>
            </a:r>
            <a:r>
              <a:rPr lang="en-US" dirty="0" err="1"/>
              <a:t>dp</a:t>
            </a:r>
            <a:r>
              <a:rPr lang="en-US" dirty="0"/>
              <a:t>/B008NNZSI0</a:t>
            </a:r>
          </a:p>
          <a:p>
            <a:r>
              <a:rPr lang="en-US" dirty="0"/>
              <a:t>Image source right: https://</a:t>
            </a:r>
            <a:r>
              <a:rPr lang="en-US" dirty="0" err="1"/>
              <a:t>www.closeoutking.ca</a:t>
            </a:r>
            <a:r>
              <a:rPr lang="en-US" dirty="0"/>
              <a:t>/product-p/bulb-philips-46677150426.htm</a:t>
            </a:r>
          </a:p>
          <a:p>
            <a:endParaRPr lang="en-US" dirty="0"/>
          </a:p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B54A73-88DA-4F29-AABA-55B0C003B66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525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8178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98147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225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092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9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967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0913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93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021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297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6789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D3523-9E7B-416A-B63C-A18AFBB17508}" type="datetimeFigureOut">
              <a:rPr lang="en-US" smtClean="0"/>
              <a:t>10/30/22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C0F54F-44FE-4480-B7C0-F054114542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405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Tackling temporal tradeoffs in energy efficiency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4881" y="3602037"/>
            <a:ext cx="10042902" cy="2829760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/>
              <a:t>David J. Hardisty</a:t>
            </a:r>
          </a:p>
          <a:p>
            <a:r>
              <a:rPr lang="en-US" sz="2800" dirty="0"/>
              <a:t>Nicholas Institute for Environmental Policy Solutions and </a:t>
            </a:r>
            <a:br>
              <a:rPr lang="en-US" sz="2800" dirty="0"/>
            </a:br>
            <a:r>
              <a:rPr lang="en-US" sz="2800" dirty="0"/>
              <a:t>UPEP Environmental Institutions Seminar Series</a:t>
            </a:r>
            <a:br>
              <a:rPr lang="en-US" sz="2800" dirty="0"/>
            </a:br>
            <a:r>
              <a:rPr lang="en-US" sz="2800" dirty="0"/>
              <a:t>co-sponsored by Richard </a:t>
            </a:r>
            <a:r>
              <a:rPr lang="en-US" sz="2800" dirty="0" err="1"/>
              <a:t>Larrick</a:t>
            </a:r>
            <a:r>
              <a:rPr lang="en-US" sz="2800" dirty="0"/>
              <a:t>, Michael W. </a:t>
            </a:r>
            <a:r>
              <a:rPr lang="en-US" sz="2800" dirty="0" err="1"/>
              <a:t>Krzyzewski</a:t>
            </a:r>
            <a:r>
              <a:rPr lang="en-US" sz="2800" dirty="0"/>
              <a:t> University Professor in Leadership, Professor of Management and Organizations at the Fuqua School of Business</a:t>
            </a:r>
          </a:p>
          <a:p>
            <a:r>
              <a:rPr lang="en-US" sz="2800" dirty="0"/>
              <a:t>Duke University</a:t>
            </a:r>
          </a:p>
          <a:p>
            <a:r>
              <a:rPr lang="en-US" sz="2800" dirty="0"/>
              <a:t>Oct 31, 2014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4802" y="0"/>
            <a:ext cx="4549698" cy="151656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01" y="5576"/>
            <a:ext cx="3400889" cy="1249696"/>
          </a:xfrm>
          <a:prstGeom prst="rect">
            <a:avLst/>
          </a:prstGeom>
        </p:spPr>
      </p:pic>
      <p:pic>
        <p:nvPicPr>
          <p:cNvPr id="3074" name="Picture 2" descr="C:\Users\Dave\Desktop\Nsf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83887"/>
            <a:ext cx="15811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ve\Desktop\BChydr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9650" y="5533272"/>
            <a:ext cx="2442349" cy="13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06593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8688266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054874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5874594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5516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01852"/>
              </p:ext>
            </p:extLst>
          </p:nvPr>
        </p:nvGraphicFramePr>
        <p:xfrm>
          <a:off x="1179769" y="466006"/>
          <a:ext cx="8650432" cy="62605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7917464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1029324"/>
              </p:ext>
            </p:extLst>
          </p:nvPr>
        </p:nvGraphicFramePr>
        <p:xfrm>
          <a:off x="-2" y="-1"/>
          <a:ext cx="12192004" cy="695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Economics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Psychology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Anthropology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Paradigm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Mathematically evaluate expected outcome streams over time; discounted utility is maximized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Choice between an immediate, small reward versus a larger, delayed reward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Culturally and institutionally defined choices and ways of reasoning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Exponential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Hyperbolic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Cyclical, sacred, routine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Temporal preferences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Known, stable preference exists between any two outcome streams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constructed in the situation, and depend on perceptions and self-control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culturally determined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6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Method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 models with clearly specified assumptions to make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Experimental research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Ethnography, based on interviews and participant observation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Systematic framework to prescribe choices under given assumptions about utility and growth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Describes the emotional and cognitive factors that shape </a:t>
                      </a:r>
                      <a:r>
                        <a:rPr lang="en-US" sz="1800" dirty="0" err="1">
                          <a:effectLst/>
                        </a:rPr>
                        <a:t>intertemporal</a:t>
                      </a:r>
                      <a:r>
                        <a:rPr lang="en-US" sz="1800" dirty="0">
                          <a:effectLst/>
                        </a:rPr>
                        <a:t> choices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Explores unique cultural and institutional sources of time preference; legitimacy and consent are critical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Blind Spots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Overly reliant on quantitative cost benefit analysis; unrealistic assumptions may lead to poor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Weak prescription for choices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universally applicable guidelines for prescribing or describing choices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4308452"/>
            <a:ext cx="12192000" cy="2603793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985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Case Study: Light bulb purchase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1925" y="1472339"/>
            <a:ext cx="11065789" cy="5067946"/>
          </a:xfrm>
        </p:spPr>
        <p:txBody>
          <a:bodyPr>
            <a:normAutofit/>
          </a:bodyPr>
          <a:lstStyle/>
          <a:p>
            <a:r>
              <a:rPr lang="en-US" sz="3200" b="1" dirty="0"/>
              <a:t>Econ: </a:t>
            </a:r>
            <a:r>
              <a:rPr lang="en-US" sz="3200" dirty="0"/>
              <a:t>Efficiency upgrades are quite effective, but people aren't choosing them </a:t>
            </a:r>
            <a:r>
              <a:rPr lang="en-US" sz="2400" dirty="0"/>
              <a:t>(</a:t>
            </a:r>
            <a:r>
              <a:rPr lang="en-US" sz="2400" dirty="0" err="1"/>
              <a:t>Hausman</a:t>
            </a:r>
            <a:r>
              <a:rPr lang="en-US" sz="2400" dirty="0"/>
              <a:t>, 1979)</a:t>
            </a:r>
            <a:r>
              <a:rPr lang="en-US" sz="3200" dirty="0"/>
              <a:t>. Why? </a:t>
            </a:r>
          </a:p>
          <a:p>
            <a:r>
              <a:rPr lang="en-US" sz="3200" b="1" dirty="0" err="1"/>
              <a:t>Anthro</a:t>
            </a:r>
            <a:r>
              <a:rPr lang="en-US" sz="3200" b="1" dirty="0"/>
              <a:t>: </a:t>
            </a:r>
            <a:r>
              <a:rPr lang="en-US" sz="3200" dirty="0"/>
              <a:t>When asked, most people don't think about efficiency upgrades </a:t>
            </a:r>
            <a:r>
              <a:rPr lang="en-US" sz="2400" dirty="0"/>
              <a:t>(</a:t>
            </a:r>
            <a:r>
              <a:rPr lang="en-US" sz="2400" dirty="0" err="1"/>
              <a:t>Attari</a:t>
            </a:r>
            <a:r>
              <a:rPr lang="en-US" sz="2400" dirty="0"/>
              <a:t>, </a:t>
            </a:r>
            <a:r>
              <a:rPr lang="en-US" sz="2400" dirty="0" err="1"/>
              <a:t>DeKay</a:t>
            </a:r>
            <a:r>
              <a:rPr lang="en-US" sz="2400" dirty="0"/>
              <a:t>, Davidson, &amp; de Bruin, 2010)</a:t>
            </a:r>
          </a:p>
          <a:p>
            <a:r>
              <a:rPr lang="en-US" sz="3200" b="1" dirty="0"/>
              <a:t>Psych: </a:t>
            </a:r>
            <a:r>
              <a:rPr lang="en-US" sz="3200" dirty="0"/>
              <a:t>Which tools can nudge consumers to make more energy efficient choices?</a:t>
            </a:r>
          </a:p>
          <a:p>
            <a:pPr lvl="1"/>
            <a:r>
              <a:rPr lang="en-US" sz="2800" dirty="0"/>
              <a:t>Social norms </a:t>
            </a:r>
            <a:r>
              <a:rPr lang="en-US" dirty="0"/>
              <a:t>(Schultz, Nolan, </a:t>
            </a:r>
            <a:r>
              <a:rPr lang="en-US" dirty="0" err="1"/>
              <a:t>Cialdini</a:t>
            </a:r>
            <a:r>
              <a:rPr lang="en-US" dirty="0"/>
              <a:t>, Goldstein, &amp; </a:t>
            </a:r>
            <a:r>
              <a:rPr lang="en-US" dirty="0" err="1"/>
              <a:t>Griskevicius</a:t>
            </a:r>
            <a:r>
              <a:rPr lang="en-US" dirty="0"/>
              <a:t>, 2007)</a:t>
            </a:r>
          </a:p>
          <a:p>
            <a:pPr lvl="1"/>
            <a:r>
              <a:rPr lang="en-US" sz="2800" dirty="0"/>
              <a:t>Defaults </a:t>
            </a:r>
            <a:r>
              <a:rPr lang="en-US" dirty="0"/>
              <a:t>(Dinner, Johnson, Goldstein, &amp; Liu, 2011) </a:t>
            </a:r>
          </a:p>
          <a:p>
            <a:pPr lvl="1"/>
            <a:r>
              <a:rPr lang="en-US" sz="2800" b="1" dirty="0"/>
              <a:t>Energy cost labeling </a:t>
            </a:r>
            <a:r>
              <a:rPr lang="en-US" dirty="0"/>
              <a:t>(</a:t>
            </a:r>
            <a:r>
              <a:rPr lang="en-US" dirty="0" err="1"/>
              <a:t>Camilleri</a:t>
            </a:r>
            <a:r>
              <a:rPr lang="en-US" dirty="0"/>
              <a:t> &amp; </a:t>
            </a:r>
            <a:r>
              <a:rPr lang="en-US" dirty="0" err="1"/>
              <a:t>Larrick</a:t>
            </a:r>
            <a:r>
              <a:rPr lang="en-US" dirty="0"/>
              <a:t>, 2014)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26874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2050" name="Picture 2" descr="C:\Users\Dave\Desktop\Griffin_20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580" y="2297113"/>
            <a:ext cx="1828800" cy="234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yoonj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6917" y="2355458"/>
            <a:ext cx="1693333" cy="2380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Dave\Desktop\Danie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2784" y="2370138"/>
            <a:ext cx="1980671" cy="242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73420" y="5112265"/>
            <a:ext cx="16051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Dale Griffin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60252" y="5132061"/>
            <a:ext cx="1629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Yoonji</a:t>
            </a:r>
            <a:r>
              <a:rPr lang="en-US" sz="2400" dirty="0"/>
              <a:t> Shim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667143" y="5132061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Daniel Sun</a:t>
            </a:r>
          </a:p>
        </p:txBody>
      </p:sp>
    </p:spTree>
    <p:extLst>
      <p:ext uri="{BB962C8B-B14F-4D97-AF65-F5344CB8AC3E}">
        <p14:creationId xmlns:p14="http://schemas.microsoft.com/office/powerpoint/2010/main" val="15667223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0"/>
            <a:ext cx="473992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0"/>
            <a:ext cx="4739640" cy="69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72739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10-year cost labelling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People care about minimizing long term </a:t>
            </a:r>
            <a:r>
              <a:rPr lang="en-US" b="1" dirty="0"/>
              <a:t>losses</a:t>
            </a:r>
            <a:r>
              <a:rPr lang="en-US" dirty="0"/>
              <a:t> (as opposed to gains) </a:t>
            </a:r>
            <a:r>
              <a:rPr lang="en-US" sz="2400" dirty="0"/>
              <a:t>(Hardisty &amp; Weber, 2009)</a:t>
            </a:r>
          </a:p>
          <a:p>
            <a:r>
              <a:rPr lang="en-US" dirty="0"/>
              <a:t>Can be applied to multiple products</a:t>
            </a:r>
          </a:p>
          <a:p>
            <a:r>
              <a:rPr lang="en-US" dirty="0"/>
              <a:t>Similar idea works for fuel labelling on cars </a:t>
            </a:r>
            <a:r>
              <a:rPr lang="en-US" sz="2400" dirty="0"/>
              <a:t>(</a:t>
            </a:r>
            <a:r>
              <a:rPr lang="en-US" sz="2400" dirty="0" err="1"/>
              <a:t>Camilleri</a:t>
            </a:r>
            <a:r>
              <a:rPr lang="en-US" sz="2400" dirty="0"/>
              <a:t> &amp; </a:t>
            </a:r>
            <a:r>
              <a:rPr lang="en-US" sz="2400" dirty="0" err="1"/>
              <a:t>Larrick</a:t>
            </a:r>
            <a:r>
              <a:rPr lang="en-US" sz="2400" dirty="0"/>
              <a:t>, 2014; </a:t>
            </a:r>
            <a:r>
              <a:rPr lang="en-US" sz="2400" dirty="0" err="1"/>
              <a:t>Ungemach</a:t>
            </a:r>
            <a:r>
              <a:rPr lang="en-US" sz="2400" dirty="0"/>
              <a:t>, </a:t>
            </a:r>
            <a:r>
              <a:rPr lang="en-US" sz="2400" dirty="0" err="1"/>
              <a:t>Camilleri</a:t>
            </a:r>
            <a:r>
              <a:rPr lang="en-US" sz="2400" dirty="0"/>
              <a:t>, Johnson, </a:t>
            </a:r>
            <a:r>
              <a:rPr lang="en-US" sz="2400" dirty="0" err="1"/>
              <a:t>Larrick</a:t>
            </a:r>
            <a:r>
              <a:rPr lang="en-US" sz="2400" dirty="0"/>
              <a:t>, &amp; Weber, working paper)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8360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endParaRPr lang="en-US" sz="2600" dirty="0"/>
          </a:p>
          <a:p>
            <a:r>
              <a:rPr lang="en-US" sz="2600" dirty="0"/>
              <a:t>Price: $999.95</a:t>
            </a:r>
          </a:p>
          <a:p>
            <a:r>
              <a:rPr lang="en-US" sz="2600" dirty="0"/>
              <a:t>Estimated Electricity Use (W): 121</a:t>
            </a:r>
          </a:p>
          <a:p>
            <a:r>
              <a:rPr lang="en-US" sz="2600" dirty="0"/>
              <a:t>Standby energy consumption: 0.2w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2600" dirty="0"/>
          </a:p>
          <a:p>
            <a:r>
              <a:rPr lang="en-US" sz="2600" dirty="0"/>
              <a:t>Price: $749.95</a:t>
            </a:r>
          </a:p>
          <a:p>
            <a:r>
              <a:rPr lang="en-US" sz="2600" dirty="0"/>
              <a:t>Estimated Electricity Use (W): 181</a:t>
            </a:r>
          </a:p>
          <a:p>
            <a:r>
              <a:rPr lang="en-US" sz="2600" dirty="0"/>
              <a:t>Standby energy consumption: 0.4w</a:t>
            </a:r>
          </a:p>
          <a:p>
            <a:r>
              <a:rPr lang="en-US" sz="2600" dirty="0"/>
              <a:t>Brand: Samsung</a:t>
            </a:r>
          </a:p>
          <a:p>
            <a:r>
              <a:rPr lang="en-US" sz="2600" dirty="0"/>
              <a:t>Size: 50”</a:t>
            </a:r>
          </a:p>
          <a:p>
            <a:r>
              <a:rPr lang="en-US" sz="2600" dirty="0"/>
              <a:t>Resolution: 1080p</a:t>
            </a:r>
          </a:p>
          <a:p>
            <a:endParaRPr lang="en-US" sz="2600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65617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76200"/>
            <a:ext cx="8229600" cy="1143000"/>
          </a:xfrm>
        </p:spPr>
        <p:txBody>
          <a:bodyPr/>
          <a:lstStyle/>
          <a:p>
            <a:r>
              <a:rPr lang="en-US" dirty="0"/>
              <a:t>Study 1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$999.95</a:t>
            </a:r>
          </a:p>
          <a:p>
            <a:r>
              <a:rPr lang="en-US" dirty="0"/>
              <a:t>10-year estimated cost: $600</a:t>
            </a:r>
          </a:p>
          <a:p>
            <a:r>
              <a:rPr lang="en-US" dirty="0"/>
              <a:t>Estimated Electricity Use (W): 121</a:t>
            </a:r>
          </a:p>
          <a:p>
            <a:r>
              <a:rPr lang="en-US" dirty="0"/>
              <a:t>Standby energy consumption: 0.2w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/>
          </a:bodyPr>
          <a:lstStyle/>
          <a:p>
            <a:endParaRPr lang="en-US" dirty="0"/>
          </a:p>
          <a:p>
            <a:r>
              <a:rPr lang="en-US" dirty="0"/>
              <a:t>Price: $749.95</a:t>
            </a:r>
          </a:p>
          <a:p>
            <a:r>
              <a:rPr lang="en-US" dirty="0"/>
              <a:t>10-year estimated cost: $1,000</a:t>
            </a:r>
          </a:p>
          <a:p>
            <a:r>
              <a:rPr lang="en-US" dirty="0"/>
              <a:t>Estimated Electricity Use (W): 181</a:t>
            </a:r>
          </a:p>
          <a:p>
            <a:r>
              <a:rPr lang="en-US" dirty="0"/>
              <a:t>Standby energy consumption: 0.4w</a:t>
            </a:r>
          </a:p>
          <a:p>
            <a:r>
              <a:rPr lang="en-US" dirty="0"/>
              <a:t>Brand: Samsung</a:t>
            </a:r>
          </a:p>
          <a:p>
            <a:r>
              <a:rPr lang="en-US" dirty="0"/>
              <a:t>Size: 50”</a:t>
            </a:r>
          </a:p>
          <a:p>
            <a:r>
              <a:rPr lang="en-US" dirty="0"/>
              <a:t>Resolution: 1080p</a:t>
            </a:r>
          </a:p>
          <a:p>
            <a:endParaRPr lang="en-US" dirty="0"/>
          </a:p>
        </p:txBody>
      </p:sp>
      <p:pic>
        <p:nvPicPr>
          <p:cNvPr id="5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Dave\Desktop\TV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828800" cy="1240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2213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3750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3810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170" y="3810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7195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$629.99</a:t>
            </a:r>
          </a:p>
          <a:p>
            <a:r>
              <a:rPr lang="en-US" sz="2400" dirty="0"/>
              <a:t>10-year estimated cost: $180</a:t>
            </a:r>
          </a:p>
          <a:p>
            <a:r>
              <a:rPr lang="en-US" sz="2400" dirty="0"/>
              <a:t>Estimated Yearly Electricity Use (kWh): 169</a:t>
            </a:r>
          </a:p>
          <a:p>
            <a:r>
              <a:rPr lang="en-US" sz="2400" dirty="0"/>
              <a:t>Model: 4.5 Cu. Ft. </a:t>
            </a:r>
            <a:br>
              <a:rPr lang="en-US" sz="2400" dirty="0"/>
            </a:br>
            <a:r>
              <a:rPr lang="en-US" sz="2400" dirty="0"/>
              <a:t>9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Samsung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$899.99</a:t>
            </a:r>
          </a:p>
          <a:p>
            <a:r>
              <a:rPr lang="en-US" sz="2400" dirty="0"/>
              <a:t>10-year estimated cost: $100</a:t>
            </a:r>
          </a:p>
          <a:p>
            <a:r>
              <a:rPr lang="en-US" sz="2400" dirty="0"/>
              <a:t>Estimated Yearly Electricity Use (kWh): 150</a:t>
            </a:r>
          </a:p>
          <a:p>
            <a:r>
              <a:rPr lang="en-US" sz="2400" dirty="0"/>
              <a:t>Model: 4.8 Cu. Ft. </a:t>
            </a:r>
            <a:br>
              <a:rPr lang="en-US" sz="2400" dirty="0"/>
            </a:br>
            <a:r>
              <a:rPr lang="en-US" sz="2400" dirty="0"/>
              <a:t>13 cycle </a:t>
            </a:r>
            <a:br>
              <a:rPr lang="en-US" sz="2400" dirty="0"/>
            </a:br>
            <a:r>
              <a:rPr lang="en-US" sz="2400" dirty="0"/>
              <a:t>Top Load Washer</a:t>
            </a:r>
          </a:p>
          <a:p>
            <a:r>
              <a:rPr lang="en-US" sz="2400" dirty="0"/>
              <a:t>Brand: Whirlpool</a:t>
            </a:r>
          </a:p>
          <a:p>
            <a:endParaRPr lang="en-US" dirty="0"/>
          </a:p>
        </p:txBody>
      </p:sp>
      <p:pic>
        <p:nvPicPr>
          <p:cNvPr id="2050" name="Picture 2" descr="C:\Users\Dave\Desktop\washer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4163" y="266700"/>
            <a:ext cx="1381125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wash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52400"/>
            <a:ext cx="1421088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21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 Results: Clean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590801" y="1219200"/>
          <a:ext cx="7086601" cy="46910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53689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1a Results: Real</a:t>
            </a:r>
          </a:p>
        </p:txBody>
      </p:sp>
      <p:graphicFrame>
        <p:nvGraphicFramePr>
          <p:cNvPr id="3" name="Chart 2"/>
          <p:cNvGraphicFramePr>
            <a:graphicFrameLocks/>
          </p:cNvGraphicFramePr>
          <p:nvPr/>
        </p:nvGraphicFramePr>
        <p:xfrm>
          <a:off x="2438400" y="1219201"/>
          <a:ext cx="7334250" cy="4652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24170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Dave\Desktop\BChydr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6177" y="1250924"/>
            <a:ext cx="7747000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86013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1b Results: BC Hydro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0966368"/>
              </p:ext>
            </p:extLst>
          </p:nvPr>
        </p:nvGraphicFramePr>
        <p:xfrm>
          <a:off x="1083527" y="1516566"/>
          <a:ext cx="8395010" cy="49860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530709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Why</a:t>
            </a:r>
            <a:r>
              <a:rPr lang="en-US" dirty="0"/>
              <a:t> is the 10-year cost label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Goal activation</a:t>
            </a:r>
          </a:p>
          <a:p>
            <a:r>
              <a:rPr lang="en-US" dirty="0"/>
              <a:t>Planning horizon</a:t>
            </a:r>
          </a:p>
          <a:p>
            <a:r>
              <a:rPr lang="en-US" dirty="0"/>
              <a:t>Information provision</a:t>
            </a:r>
          </a:p>
          <a:p>
            <a:r>
              <a:rPr lang="en-US" dirty="0"/>
              <a:t>Scaling (10-yr cost is better than 1-yr cost)</a:t>
            </a:r>
          </a:p>
          <a:p>
            <a:r>
              <a:rPr lang="en-US" dirty="0"/>
              <a:t>Trust/legitimacy</a:t>
            </a:r>
          </a:p>
          <a:p>
            <a:r>
              <a:rPr lang="en-US" dirty="0"/>
              <a:t>Attribute counting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69505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i="1" dirty="0"/>
              <a:t>Why</a:t>
            </a:r>
            <a:r>
              <a:rPr lang="en-US" dirty="0"/>
              <a:t> is the 10-year cost label effective?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Goal activation</a:t>
            </a:r>
          </a:p>
          <a:p>
            <a:r>
              <a:rPr lang="en-US" b="1" dirty="0"/>
              <a:t>Planning horizon</a:t>
            </a:r>
          </a:p>
          <a:p>
            <a:r>
              <a:rPr lang="en-US" b="1" dirty="0"/>
              <a:t>Information provision</a:t>
            </a:r>
          </a:p>
          <a:p>
            <a:r>
              <a:rPr lang="en-US" b="1" dirty="0"/>
              <a:t>Scaling (10-yr cost is better than 1-yr cost)</a:t>
            </a:r>
          </a:p>
          <a:p>
            <a:r>
              <a:rPr lang="en-US" dirty="0"/>
              <a:t>Trust/legitimacy</a:t>
            </a:r>
          </a:p>
          <a:p>
            <a:r>
              <a:rPr lang="en-US" dirty="0"/>
              <a:t>Attribute counting</a:t>
            </a:r>
          </a:p>
          <a:p>
            <a:r>
              <a:rPr lang="en-US" dirty="0"/>
              <a:t>Other?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96425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3303"/>
            <a:ext cx="10515600" cy="1370787"/>
          </a:xfrm>
        </p:spPr>
        <p:txBody>
          <a:bodyPr/>
          <a:lstStyle/>
          <a:p>
            <a:r>
              <a:rPr lang="en-US" dirty="0"/>
              <a:t>As you consider purchasing a new furnace, what product features are most important to you? Please list the three most important product features.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1381" y="327681"/>
            <a:ext cx="7066305" cy="4891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8392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When purchasing a new furnace, roughly how far ahead do you plan?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Not at all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 to one week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week up to one month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month up to one year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one year up to five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More than five years up to ten years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Ten years or more</a:t>
            </a:r>
          </a:p>
        </p:txBody>
      </p:sp>
    </p:spTree>
    <p:extLst>
      <p:ext uri="{BB962C8B-B14F-4D97-AF65-F5344CB8AC3E}">
        <p14:creationId xmlns:p14="http://schemas.microsoft.com/office/powerpoint/2010/main" val="34945817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Temporal tradeoffs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Integrative framework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Fresh data on labeling and energy efficiency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Comments &amp; questions throughout, please! 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9060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107258"/>
            <a:ext cx="10515600" cy="162726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Please imagine that you purchased the furnace above. How much do you estimate your household would spend on energy to use this furnace in your home, over a period of 1 year? </a:t>
            </a:r>
          </a:p>
          <a:p>
            <a:pPr marL="0" indent="0">
              <a:buNone/>
            </a:pPr>
            <a:r>
              <a:rPr lang="en-US" dirty="0"/>
              <a:t>$_______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5163" y="142633"/>
            <a:ext cx="2620536" cy="4875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7572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5695839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332088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857728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1086994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80388797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47997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6768387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008397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Modelling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65421"/>
              </p:ext>
            </p:extLst>
          </p:nvPr>
        </p:nvGraphicFramePr>
        <p:xfrm>
          <a:off x="418455" y="1658318"/>
          <a:ext cx="11375758" cy="4881966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9751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105007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Bulb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TV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Furnace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>
                          <a:effectLst/>
                        </a:rPr>
                        <a:t>Vacuum</a:t>
                      </a:r>
                      <a:endParaRPr lang="en-US" sz="2800" b="1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l" fontAlgn="b"/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1" u="none" strike="noStrike" dirty="0">
                          <a:effectLst/>
                        </a:rPr>
                        <a:t>p</a:t>
                      </a:r>
                      <a:endParaRPr lang="en-US" sz="2800" b="1" i="1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r</a:t>
                      </a:r>
                      <a:r>
                        <a:rPr lang="en-US" sz="2800" b="1" u="none" strike="noStrike" baseline="30000" dirty="0">
                          <a:effectLst/>
                        </a:rPr>
                        <a:t>2</a:t>
                      </a:r>
                      <a:endParaRPr lang="en-US" sz="2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cost estimate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.43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.39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.87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planning horizon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.59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.00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goal prominence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.08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.06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&lt;.001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.15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3661"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u="none" strike="noStrike" dirty="0">
                          <a:effectLst/>
                        </a:rPr>
                        <a:t>condition</a:t>
                      </a:r>
                      <a:endParaRPr lang="en-US" sz="28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.01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.25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.24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.02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.09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u="none" strike="noStrike" dirty="0">
                          <a:effectLst/>
                        </a:rPr>
                        <a:t>.03</a:t>
                      </a:r>
                      <a:endParaRPr lang="en-US" sz="28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20352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Study 1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10-yr cost labeling is effective</a:t>
            </a:r>
          </a:p>
          <a:p>
            <a:r>
              <a:rPr lang="en-US" sz="3600" dirty="0"/>
              <a:t>Why? </a:t>
            </a:r>
          </a:p>
          <a:p>
            <a:pPr lvl="1"/>
            <a:r>
              <a:rPr lang="en-US" sz="3200" dirty="0"/>
              <a:t>activates energy cost reduction goal </a:t>
            </a:r>
          </a:p>
          <a:p>
            <a:pPr lvl="1"/>
            <a:r>
              <a:rPr lang="en-US" sz="3200" dirty="0"/>
              <a:t>For bulbs, also increases planning horizon</a:t>
            </a:r>
          </a:p>
          <a:p>
            <a:pPr lvl="1"/>
            <a:r>
              <a:rPr lang="en-US" sz="3200" dirty="0"/>
              <a:t>Improved cost estimation is NOT an important factor for influencing choices</a:t>
            </a:r>
          </a:p>
          <a:p>
            <a:pPr lvl="1"/>
            <a:r>
              <a:rPr lang="en-US" sz="3200" dirty="0"/>
              <a:t>Large magnitude scaling (10yr vs 5yr vs 1yr) is helpful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1216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study 2: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Psych: people have much lower temporal discount rates for </a:t>
            </a:r>
            <a:r>
              <a:rPr lang="en-US" b="1" dirty="0"/>
              <a:t>losses</a:t>
            </a:r>
            <a:r>
              <a:rPr lang="en-US" dirty="0"/>
              <a:t> than for </a:t>
            </a:r>
            <a:r>
              <a:rPr lang="en-US" b="1" dirty="0"/>
              <a:t>gains</a:t>
            </a:r>
            <a:r>
              <a:rPr lang="en-US" dirty="0"/>
              <a:t> </a:t>
            </a:r>
            <a:r>
              <a:rPr lang="en-US" sz="2400" dirty="0"/>
              <a:t>(Hardisty &amp; Weber, 2009)</a:t>
            </a:r>
          </a:p>
          <a:p>
            <a:r>
              <a:rPr lang="en-US" dirty="0" err="1"/>
              <a:t>Anthro</a:t>
            </a:r>
            <a:r>
              <a:rPr lang="en-US" dirty="0"/>
              <a:t>: when asked about product goals people mention saving money more often than saving energy</a:t>
            </a:r>
          </a:p>
          <a:p>
            <a:r>
              <a:rPr lang="en-US" dirty="0"/>
              <a:t>Let's see how much these matter with energy labeling</a:t>
            </a:r>
          </a:p>
        </p:txBody>
      </p:sp>
    </p:spTree>
    <p:extLst>
      <p:ext uri="{BB962C8B-B14F-4D97-AF65-F5344CB8AC3E}">
        <p14:creationId xmlns:p14="http://schemas.microsoft.com/office/powerpoint/2010/main" val="178063356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160" y="0"/>
            <a:ext cx="4739924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8920" y="0"/>
            <a:ext cx="4739640" cy="6917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07969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-228600"/>
            <a:ext cx="8229600" cy="1143000"/>
          </a:xfrm>
        </p:spPr>
        <p:txBody>
          <a:bodyPr/>
          <a:lstStyle/>
          <a:p>
            <a:r>
              <a:rPr lang="en-US" dirty="0"/>
              <a:t>Study 2: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828800" y="2220121"/>
            <a:ext cx="43434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$764.99</a:t>
            </a:r>
          </a:p>
          <a:p>
            <a:r>
              <a:rPr lang="en-US" sz="2400" dirty="0"/>
              <a:t>Estimated Yearly Dollar [Energy] Savings [Cost]: $27 [259 kWh]</a:t>
            </a:r>
          </a:p>
          <a:p>
            <a:r>
              <a:rPr lang="en-US" sz="2400" dirty="0"/>
              <a:t>Interior Capacity: Up to 16 place settings</a:t>
            </a:r>
          </a:p>
          <a:p>
            <a:r>
              <a:rPr lang="en-US" sz="2400" dirty="0"/>
              <a:t>Dishwasher Type: Full-size built-in</a:t>
            </a:r>
            <a:endParaRPr lang="en-US" sz="3200" dirty="0"/>
          </a:p>
          <a:p>
            <a:r>
              <a:rPr lang="en-US" sz="2400" dirty="0"/>
              <a:t>Brand: Bosch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20121"/>
            <a:ext cx="4495800" cy="4525963"/>
          </a:xfrm>
        </p:spPr>
        <p:txBody>
          <a:bodyPr>
            <a:normAutofit fontScale="92500"/>
          </a:bodyPr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sz="2400" dirty="0"/>
              <a:t>Price: $649.99</a:t>
            </a:r>
          </a:p>
          <a:p>
            <a:r>
              <a:rPr lang="en-US" sz="2400" dirty="0"/>
              <a:t>Estimated Yearly Dollar [Energy] Savings [Cost]: $0 [279 kWh]</a:t>
            </a:r>
          </a:p>
          <a:p>
            <a:r>
              <a:rPr lang="en-US" sz="2400" dirty="0"/>
              <a:t>Interior Capacity: Up to 14 place settings</a:t>
            </a:r>
          </a:p>
          <a:p>
            <a:r>
              <a:rPr lang="en-US" sz="2400" dirty="0"/>
              <a:t>Dishwasher Type: Full-size built-in</a:t>
            </a:r>
          </a:p>
          <a:p>
            <a:r>
              <a:rPr lang="en-US" sz="2400" dirty="0"/>
              <a:t>Brand: LG</a:t>
            </a:r>
          </a:p>
        </p:txBody>
      </p:sp>
      <p:pic>
        <p:nvPicPr>
          <p:cNvPr id="4098" name="Picture 2" descr="C:\Users\Dave\Desktop\dishwasher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1" y="918270"/>
            <a:ext cx="1704975" cy="240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Dave\Desktop\dishwasher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6" y="918271"/>
            <a:ext cx="178117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27925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time</a:t>
            </a:r>
          </a:p>
        </p:txBody>
      </p:sp>
      <p:pic>
        <p:nvPicPr>
          <p:cNvPr id="4" name="Picture 2" descr="C:\Users\Dave\Documents\Job Stuff\Philips Incandescent A-19 Light Bulb.gi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504" y="2294304"/>
            <a:ext cx="1676400" cy="3003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 descr="C:\Users\Dave\Documents\Job Stuff\h_texas_spiralCFL_15W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1922" y="2247971"/>
            <a:ext cx="1457331" cy="3055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4222" y="5298089"/>
            <a:ext cx="399891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$0.60 now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$113 for 10,000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1600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lbs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CO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2</a:t>
            </a:r>
          </a:p>
          <a:p>
            <a:endParaRPr lang="en-US" sz="28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6074" y="5312493"/>
            <a:ext cx="3816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$3.40 now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$28 for 10,000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400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lbs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CO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968637" y="1643319"/>
            <a:ext cx="18762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25 watt CFL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88327" y="1628571"/>
            <a:ext cx="3477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100 watt incandescent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44010" y="5309913"/>
            <a:ext cx="381617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$28.23 now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$21 for 10,000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hrs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use</a:t>
            </a:r>
          </a:p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304 </a:t>
            </a:r>
            <a:r>
              <a:rPr lang="en-US" sz="2800" dirty="0" err="1">
                <a:latin typeface="Calibri" pitchFamily="34" charset="0"/>
                <a:cs typeface="Calibri" pitchFamily="34" charset="0"/>
              </a:rPr>
              <a:t>lbs</a:t>
            </a:r>
            <a:r>
              <a:rPr lang="en-US" sz="2800" dirty="0">
                <a:latin typeface="Calibri" pitchFamily="34" charset="0"/>
                <a:cs typeface="Calibri" pitchFamily="34" charset="0"/>
              </a:rPr>
              <a:t> of CO</a:t>
            </a:r>
            <a:r>
              <a:rPr lang="en-US" sz="2800" baseline="-25000" dirty="0">
                <a:latin typeface="Calibri" pitchFamily="34" charset="0"/>
                <a:cs typeface="Calibri" pitchFamily="34" charset="0"/>
              </a:rPr>
              <a:t>2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716573" y="1640739"/>
            <a:ext cx="191629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Calibri" pitchFamily="34" charset="0"/>
                <a:cs typeface="Calibri" pitchFamily="34" charset="0"/>
              </a:rPr>
              <a:t>19 watt LED</a:t>
            </a:r>
          </a:p>
        </p:txBody>
      </p:sp>
      <p:pic>
        <p:nvPicPr>
          <p:cNvPr id="5122" name="Picture 2" descr="C:\Users\Dave\Desktop\41YEbEaDYTL._SY355_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3253" y="2247971"/>
            <a:ext cx="1692410" cy="304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45193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en-US" dirty="0"/>
              <a:t>Study 2: Results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11414978"/>
              </p:ext>
            </p:extLst>
          </p:nvPr>
        </p:nvGraphicFramePr>
        <p:xfrm>
          <a:off x="371959" y="976393"/>
          <a:ext cx="10368366" cy="58816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70312140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Energy Study 3: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same attribute (energy efficiency) can be presented in a continuous (kW) or dichotomous (energy star) way. </a:t>
            </a:r>
          </a:p>
          <a:p>
            <a:r>
              <a:rPr lang="en-US" dirty="0"/>
              <a:t>Which is better? </a:t>
            </a:r>
            <a:br>
              <a:rPr lang="en-US" dirty="0"/>
            </a:br>
            <a:r>
              <a:rPr lang="en-US" dirty="0"/>
              <a:t>Or should we use both? (</a:t>
            </a:r>
            <a:r>
              <a:rPr lang="en-US" dirty="0" err="1"/>
              <a:t>Larrick</a:t>
            </a:r>
            <a:r>
              <a:rPr lang="en-US" dirty="0"/>
              <a:t> says yes)</a:t>
            </a:r>
          </a:p>
        </p:txBody>
      </p:sp>
    </p:spTree>
    <p:extLst>
      <p:ext uri="{BB962C8B-B14F-4D97-AF65-F5344CB8AC3E}">
        <p14:creationId xmlns:p14="http://schemas.microsoft.com/office/powerpoint/2010/main" val="29331804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228600"/>
            <a:ext cx="10972800" cy="1143000"/>
          </a:xfrm>
        </p:spPr>
        <p:txBody>
          <a:bodyPr/>
          <a:lstStyle/>
          <a:p>
            <a:r>
              <a:rPr lang="en-US" dirty="0"/>
              <a:t>Study 3: Methods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6400" y="1941157"/>
            <a:ext cx="5588000" cy="4525963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dirty="0"/>
              <a:t>Price: $699.99</a:t>
            </a:r>
          </a:p>
          <a:p>
            <a:r>
              <a:rPr lang="en-US" dirty="0"/>
              <a:t>[Energy Star Certified: No]</a:t>
            </a:r>
          </a:p>
          <a:p>
            <a:r>
              <a:rPr lang="en-US" dirty="0"/>
              <a:t>[Energy Usage (kWh/year): 479]</a:t>
            </a:r>
          </a:p>
          <a:p>
            <a:r>
              <a:rPr lang="en-US" dirty="0"/>
              <a:t>Top mount refrigerator</a:t>
            </a:r>
          </a:p>
          <a:p>
            <a:r>
              <a:rPr lang="en-US" dirty="0"/>
              <a:t>18.2 Cu. Ft.</a:t>
            </a:r>
          </a:p>
          <a:p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41157"/>
            <a:ext cx="5994400" cy="4525963"/>
          </a:xfrm>
        </p:spPr>
        <p:txBody>
          <a:bodyPr>
            <a:normAutofit/>
          </a:bodyPr>
          <a:lstStyle/>
          <a:p>
            <a:endParaRPr lang="en-US" sz="3600" dirty="0"/>
          </a:p>
          <a:p>
            <a:endParaRPr lang="en-US" sz="3600" dirty="0"/>
          </a:p>
          <a:p>
            <a:endParaRPr lang="en-US" sz="3600" dirty="0"/>
          </a:p>
          <a:p>
            <a:r>
              <a:rPr lang="en-US" dirty="0"/>
              <a:t>Price: $799.97</a:t>
            </a:r>
          </a:p>
          <a:p>
            <a:r>
              <a:rPr lang="en-US" dirty="0"/>
              <a:t>[Energy Star Certified: Yes]</a:t>
            </a:r>
          </a:p>
          <a:p>
            <a:r>
              <a:rPr lang="en-US" dirty="0"/>
              <a:t>[Energy Usage (kWh/year): 383]</a:t>
            </a:r>
          </a:p>
          <a:p>
            <a:r>
              <a:rPr lang="en-US" dirty="0"/>
              <a:t>Top mount refrigerator</a:t>
            </a:r>
          </a:p>
          <a:p>
            <a:r>
              <a:rPr lang="en-US" dirty="0"/>
              <a:t>18.2 Cu. Ft.</a:t>
            </a:r>
          </a:p>
        </p:txBody>
      </p:sp>
      <p:pic>
        <p:nvPicPr>
          <p:cNvPr id="3074" name="Picture 2" descr="C:\Users\Dave\Desktop\Fridge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1102956"/>
            <a:ext cx="292100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Dave\Desktop\Fridge 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2000" y="1083906"/>
            <a:ext cx="307340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67872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267" y="163647"/>
            <a:ext cx="10515600" cy="1325563"/>
          </a:xfrm>
        </p:spPr>
        <p:txBody>
          <a:bodyPr/>
          <a:lstStyle/>
          <a:p>
            <a:r>
              <a:rPr lang="en-US" dirty="0"/>
              <a:t>Study 3: Results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28166001"/>
              </p:ext>
            </p:extLst>
          </p:nvPr>
        </p:nvGraphicFramePr>
        <p:xfrm>
          <a:off x="-108489" y="1146875"/>
          <a:ext cx="12026685" cy="5711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254177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Going forward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Policy implications: </a:t>
            </a:r>
          </a:p>
          <a:p>
            <a:pPr lvl="1"/>
            <a:r>
              <a:rPr lang="en-US" dirty="0"/>
              <a:t>For energy intensive products, stores should put the 10-year cost on the price tag (similar to unit cost labeling)</a:t>
            </a:r>
          </a:p>
          <a:p>
            <a:pPr lvl="1"/>
            <a:r>
              <a:rPr lang="en-US" dirty="0"/>
              <a:t>This can supplement, rather than replace, existing labelling</a:t>
            </a:r>
          </a:p>
          <a:p>
            <a:r>
              <a:rPr lang="en-US" dirty="0"/>
              <a:t>Research:</a:t>
            </a:r>
          </a:p>
          <a:p>
            <a:pPr lvl="1"/>
            <a:r>
              <a:rPr lang="en-US" dirty="0"/>
              <a:t>Further explore mediators &amp; moderators</a:t>
            </a:r>
          </a:p>
          <a:p>
            <a:pPr lvl="1"/>
            <a:r>
              <a:rPr lang="en-US" dirty="0"/>
              <a:t>Compare with &amp; against existing methods (social norms, defaults,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Field studies</a:t>
            </a:r>
          </a:p>
        </p:txBody>
      </p:sp>
    </p:spTree>
    <p:extLst>
      <p:ext uri="{BB962C8B-B14F-4D97-AF65-F5344CB8AC3E}">
        <p14:creationId xmlns:p14="http://schemas.microsoft.com/office/powerpoint/2010/main" val="2701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e\Desktop\Duke Talk\sl_upoload_1_00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85" y="694266"/>
            <a:ext cx="10911643" cy="5621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48212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1811693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8764" y="712883"/>
            <a:ext cx="3615487" cy="240973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425" y="3698587"/>
            <a:ext cx="4645435" cy="2916677"/>
          </a:xfrm>
          <a:prstGeom prst="rect">
            <a:avLst/>
          </a:prstGeom>
        </p:spPr>
      </p:pic>
      <p:pic>
        <p:nvPicPr>
          <p:cNvPr id="1026" name="Picture 2" descr="Free Photo of Pile Of Fish Stock Photo">
            <a:extLst>
              <a:ext uri="{FF2B5EF4-FFF2-40B4-BE49-F238E27FC236}">
                <a16:creationId xmlns:a16="http://schemas.microsoft.com/office/drawing/2014/main" id="{D13264DD-8C4D-701A-B5B8-445D1BD0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4299" y="242736"/>
            <a:ext cx="4645435" cy="3096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9192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ave\Desktop\edward-vampire-twi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300" y="435648"/>
            <a:ext cx="3601235" cy="31599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Dave\Desktop\casper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687" y="378399"/>
            <a:ext cx="3905573" cy="3217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Dave\Desktop\Thriller-the-thriller-era-obsession-7985365-1210-90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555" y="3595605"/>
            <a:ext cx="4231082" cy="3178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43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Interdisciplinary work to the rescue!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Iterative</a:t>
            </a:r>
            <a:r>
              <a:rPr lang="en-US" dirty="0"/>
              <a:t> combination of Econ, Psych, &amp; </a:t>
            </a:r>
            <a:r>
              <a:rPr lang="en-US" dirty="0" err="1"/>
              <a:t>Anthro</a:t>
            </a:r>
            <a:endParaRPr lang="en-US" dirty="0"/>
          </a:p>
          <a:p>
            <a:r>
              <a:rPr lang="en-US" b="1" dirty="0"/>
              <a:t>Econ: </a:t>
            </a:r>
            <a:r>
              <a:rPr lang="en-US" dirty="0"/>
              <a:t>quantitative modeling of costs and benefits (normative?)</a:t>
            </a:r>
          </a:p>
          <a:p>
            <a:r>
              <a:rPr lang="en-US" b="1" dirty="0"/>
              <a:t>Psych:</a:t>
            </a:r>
            <a:r>
              <a:rPr lang="en-US" dirty="0"/>
              <a:t> general mental processes &amp; </a:t>
            </a:r>
            <a:r>
              <a:rPr lang="en-US" i="1" dirty="0"/>
              <a:t>tools</a:t>
            </a:r>
          </a:p>
          <a:p>
            <a:r>
              <a:rPr lang="en-US" b="1" dirty="0" err="1"/>
              <a:t>Anthro</a:t>
            </a:r>
            <a:r>
              <a:rPr lang="en-US" b="1" dirty="0"/>
              <a:t>:</a:t>
            </a:r>
            <a:r>
              <a:rPr lang="en-US" dirty="0"/>
              <a:t> cultural modes in a </a:t>
            </a:r>
            <a:r>
              <a:rPr lang="en-US" i="1" dirty="0"/>
              <a:t>particular</a:t>
            </a:r>
            <a:r>
              <a:rPr lang="en-US" dirty="0"/>
              <a:t> time, place, and social group</a:t>
            </a:r>
          </a:p>
          <a:p>
            <a:r>
              <a:rPr lang="en-US" dirty="0"/>
              <a:t>Econ + Psych + </a:t>
            </a:r>
            <a:r>
              <a:rPr lang="en-US" dirty="0" err="1"/>
              <a:t>Anthro</a:t>
            </a:r>
            <a:r>
              <a:rPr lang="en-US" dirty="0"/>
              <a:t> = Marketing!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24465" y="6327058"/>
            <a:ext cx="55810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(Hardisty, </a:t>
            </a:r>
            <a:r>
              <a:rPr lang="en-US" dirty="0" err="1"/>
              <a:t>Orlove</a:t>
            </a:r>
            <a:r>
              <a:rPr lang="en-US" dirty="0"/>
              <a:t>, </a:t>
            </a:r>
            <a:r>
              <a:rPr lang="en-US" sz="2400" dirty="0" err="1"/>
              <a:t>Krantz</a:t>
            </a:r>
            <a:r>
              <a:rPr lang="en-US" dirty="0"/>
              <a:t>, Small, </a:t>
            </a:r>
            <a:r>
              <a:rPr lang="en-US" dirty="0" err="1"/>
              <a:t>Milch</a:t>
            </a:r>
            <a:r>
              <a:rPr lang="en-US" dirty="0"/>
              <a:t>, &amp; Osgood, 2012)</a:t>
            </a:r>
          </a:p>
        </p:txBody>
      </p:sp>
    </p:spTree>
    <p:extLst>
      <p:ext uri="{BB962C8B-B14F-4D97-AF65-F5344CB8AC3E}">
        <p14:creationId xmlns:p14="http://schemas.microsoft.com/office/powerpoint/2010/main" val="1555366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Co-authors</a:t>
            </a:r>
          </a:p>
        </p:txBody>
      </p:sp>
      <p:pic>
        <p:nvPicPr>
          <p:cNvPr id="1026" name="Picture 2" descr="C:\Users\Dave\Desktop\krantz_bi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7538" y="554038"/>
            <a:ext cx="1680882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ave\Desktop\orlov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667" y="554038"/>
            <a:ext cx="1270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ave\Desktop\phot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19" y="3936720"/>
            <a:ext cx="1944849" cy="194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ave\Desktop\Milch_bi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915" y="3936720"/>
            <a:ext cx="1749752" cy="1983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Dave\Desktop\2L3A3835-150x15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420" y="3975746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07414" y="2577072"/>
            <a:ext cx="15685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Ben </a:t>
            </a:r>
            <a:r>
              <a:rPr lang="en-US" sz="2400" dirty="0" err="1"/>
              <a:t>Orlove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087538" y="2577073"/>
            <a:ext cx="16629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Dave </a:t>
            </a:r>
            <a:r>
              <a:rPr lang="en-US" sz="2400" dirty="0" err="1"/>
              <a:t>Krantz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941915" y="5962137"/>
            <a:ext cx="13163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Art Small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13020" y="5962136"/>
            <a:ext cx="16136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Kerry </a:t>
            </a:r>
            <a:r>
              <a:rPr lang="en-US" sz="2400" dirty="0" err="1"/>
              <a:t>Milch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951694" y="5994406"/>
            <a:ext cx="17038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Dan Osgood</a:t>
            </a:r>
          </a:p>
        </p:txBody>
      </p:sp>
    </p:spTree>
    <p:extLst>
      <p:ext uri="{BB962C8B-B14F-4D97-AF65-F5344CB8AC3E}">
        <p14:creationId xmlns:p14="http://schemas.microsoft.com/office/powerpoint/2010/main" val="5239463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0513417"/>
              </p:ext>
            </p:extLst>
          </p:nvPr>
        </p:nvGraphicFramePr>
        <p:xfrm>
          <a:off x="-2" y="-1"/>
          <a:ext cx="12192004" cy="69567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480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04800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162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 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Economics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Psychology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Anthropology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Paradigm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Mathematically evaluate expected outcome streams over time; discounted utility is maximized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Choice between an immediate, small reward versus a larger, delayed reward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Culturally and institutionally defined choices and ways of reasoning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6531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Models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Exponential 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Hyperbolic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Cyclical, sacred, routine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Temporal preferences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Known, stable preference exists between any two outcome streams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constructed in the situation, and depend on perceptions and self-control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Preferences are culturally determined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2761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Method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Mathematical models with clearly specified assumptions to make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Experimental research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Ethnography, based on interviews and participant observation 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9796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Strength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Systematic framework to prescribe choices under given assumptions about utility and growth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Describes the emotional and cognitive factors that shape </a:t>
                      </a:r>
                      <a:r>
                        <a:rPr lang="en-US" sz="1800" dirty="0" err="1">
                          <a:effectLst/>
                        </a:rPr>
                        <a:t>intertemporal</a:t>
                      </a:r>
                      <a:r>
                        <a:rPr lang="en-US" sz="1800" dirty="0">
                          <a:effectLst/>
                        </a:rPr>
                        <a:t> choices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Explores unique cultural and institutional sources of time preference; legitimacy and consent are critical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368328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Blind Spots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 anchor="ctr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Overly reliant on quantitative cost benefit analysis; unrealistic assumptions may lead to poor predictions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Weak prescription for choices</a:t>
                      </a:r>
                      <a:endParaRPr lang="en-US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No universally applicable guidelines for prescribing or describing choices</a:t>
                      </a:r>
                      <a:endParaRPr lang="en-US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911" marR="62911" marT="62911" marB="62911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0" y="1627322"/>
            <a:ext cx="12192000" cy="51144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8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918</TotalTime>
  <Words>2371</Words>
  <Application>Microsoft Macintosh PowerPoint</Application>
  <PresentationFormat>Widescreen</PresentationFormat>
  <Paragraphs>387</Paragraphs>
  <Slides>46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Arial</vt:lpstr>
      <vt:lpstr>Calibri</vt:lpstr>
      <vt:lpstr>Calibri Light</vt:lpstr>
      <vt:lpstr>Helvetica Neue</vt:lpstr>
      <vt:lpstr>Office Theme</vt:lpstr>
      <vt:lpstr>Tackling temporal tradeoffs in energy efficiency</vt:lpstr>
      <vt:lpstr>PowerPoint Presentation</vt:lpstr>
      <vt:lpstr>Overview</vt:lpstr>
      <vt:lpstr>About time</vt:lpstr>
      <vt:lpstr>PowerPoint Presentation</vt:lpstr>
      <vt:lpstr>PowerPoint Presentation</vt:lpstr>
      <vt:lpstr>Interdisciplinary work to the rescue!</vt:lpstr>
      <vt:lpstr>Co-authors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Case Study: Light bulb purchase</vt:lpstr>
      <vt:lpstr>Co-authors</vt:lpstr>
      <vt:lpstr>PowerPoint Presentation</vt:lpstr>
      <vt:lpstr>10-year cost labelling</vt:lpstr>
      <vt:lpstr>Study 1 methods</vt:lpstr>
      <vt:lpstr>Study 1 methods</vt:lpstr>
      <vt:lpstr>PowerPoint Presentation</vt:lpstr>
      <vt:lpstr>PowerPoint Presentation</vt:lpstr>
      <vt:lpstr>Study 1a Results: Clean</vt:lpstr>
      <vt:lpstr>Study 1a Results: Real</vt:lpstr>
      <vt:lpstr>PowerPoint Presentation</vt:lpstr>
      <vt:lpstr>Study 1b Results: BC Hydro</vt:lpstr>
      <vt:lpstr>Why is the 10-year cost label effective?</vt:lpstr>
      <vt:lpstr>Why is the 10-year cost label effective?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Modelling</vt:lpstr>
      <vt:lpstr>Study 1 Summary</vt:lpstr>
      <vt:lpstr>Energy study 2:</vt:lpstr>
      <vt:lpstr>PowerPoint Presentation</vt:lpstr>
      <vt:lpstr>Study 2: Methods</vt:lpstr>
      <vt:lpstr>Study 2: Results</vt:lpstr>
      <vt:lpstr>Energy Study 3:</vt:lpstr>
      <vt:lpstr>Study 3: Methods</vt:lpstr>
      <vt:lpstr>Study 3: Results</vt:lpstr>
      <vt:lpstr>Going forward</vt:lpstr>
      <vt:lpstr>PowerPoint Presentation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Tackling temporal tradeoffs in energy efficiency</dc:title>
  <dc:creator>David Hardisty</dc:creator>
  <cp:lastModifiedBy>jcheng08@student.ubc.ca</cp:lastModifiedBy>
  <cp:revision>136</cp:revision>
  <dcterms:created xsi:type="dcterms:W3CDTF">2014-10-21T06:51:09Z</dcterms:created>
  <dcterms:modified xsi:type="dcterms:W3CDTF">2022-10-30T17:10:15Z</dcterms:modified>
</cp:coreProperties>
</file>