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7" r:id="rId4"/>
    <p:sldId id="271" r:id="rId5"/>
    <p:sldId id="259" r:id="rId6"/>
    <p:sldId id="316" r:id="rId7"/>
    <p:sldId id="263" r:id="rId8"/>
    <p:sldId id="315" r:id="rId9"/>
    <p:sldId id="264" r:id="rId10"/>
    <p:sldId id="288" r:id="rId11"/>
    <p:sldId id="281" r:id="rId12"/>
    <p:sldId id="282" r:id="rId13"/>
    <p:sldId id="280" r:id="rId14"/>
    <p:sldId id="262" r:id="rId15"/>
    <p:sldId id="272" r:id="rId16"/>
    <p:sldId id="313" r:id="rId17"/>
    <p:sldId id="286" r:id="rId18"/>
    <p:sldId id="287" r:id="rId19"/>
    <p:sldId id="260" r:id="rId20"/>
    <p:sldId id="289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266" r:id="rId33"/>
    <p:sldId id="293" r:id="rId34"/>
    <p:sldId id="294" r:id="rId35"/>
    <p:sldId id="297" r:id="rId36"/>
    <p:sldId id="328" r:id="rId37"/>
    <p:sldId id="295" r:id="rId38"/>
    <p:sldId id="329" r:id="rId39"/>
    <p:sldId id="284" r:id="rId40"/>
    <p:sldId id="299" r:id="rId41"/>
    <p:sldId id="267" r:id="rId42"/>
    <p:sldId id="276" r:id="rId43"/>
    <p:sldId id="275" r:id="rId44"/>
    <p:sldId id="302" r:id="rId45"/>
    <p:sldId id="270" r:id="rId46"/>
    <p:sldId id="26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3"/>
  </p:normalViewPr>
  <p:slideViewPr>
    <p:cSldViewPr snapToGrid="0">
      <p:cViewPr varScale="1">
        <p:scale>
          <a:sx n="86" d="100"/>
          <a:sy n="86" d="100"/>
        </p:scale>
        <p:origin x="10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sych%20Research\energy\energy%20paper1\Encouraging%20Energy%20Efficiency%20-%20graphs%20-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Encouraging%20Energy%20Efficiency%20-%20graphs%20-%20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e\Desktop\Encouraging%20Energy%20Efficiency%20-%20graphs%20-%20V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sych%20Research\energy\energy%20paper1\Encouraging%20Energy%20Efficiency%20-%20graphs%20-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Sheet1!$E$3:$E$6</c:f>
                <c:numCache>
                  <c:formatCode>General</c:formatCode>
                  <c:ptCount val="4"/>
                  <c:pt idx="0">
                    <c:v>4.9430000000000002E-2</c:v>
                  </c:pt>
                  <c:pt idx="1">
                    <c:v>5.518E-2</c:v>
                  </c:pt>
                  <c:pt idx="2">
                    <c:v>5.4530000000000002E-2</c:v>
                  </c:pt>
                  <c:pt idx="3">
                    <c:v>5.3749999999999999E-2</c:v>
                  </c:pt>
                </c:numCache>
              </c:numRef>
            </c:plus>
            <c:minus>
              <c:numRef>
                <c:f>Sheet1!$E$3:$E$6</c:f>
                <c:numCache>
                  <c:formatCode>General</c:formatCode>
                  <c:ptCount val="4"/>
                  <c:pt idx="0">
                    <c:v>4.9430000000000002E-2</c:v>
                  </c:pt>
                  <c:pt idx="1">
                    <c:v>5.518E-2</c:v>
                  </c:pt>
                  <c:pt idx="2">
                    <c:v>5.4530000000000002E-2</c:v>
                  </c:pt>
                  <c:pt idx="3">
                    <c:v>5.3749999999999999E-2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Sheet1!$A$3:$A$6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0.72289999999999999</c:v>
                </c:pt>
                <c:pt idx="1">
                  <c:v>0.4819</c:v>
                </c:pt>
                <c:pt idx="2">
                  <c:v>0.42170000000000002</c:v>
                </c:pt>
                <c:pt idx="3">
                  <c:v>0.38550000000000001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F-E943-B6D0-3824159A9A3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Sheet1!$F$3:$F$6</c:f>
                <c:numCache>
                  <c:formatCode>General</c:formatCode>
                  <c:ptCount val="4"/>
                  <c:pt idx="0">
                    <c:v>3.381E-2</c:v>
                  </c:pt>
                  <c:pt idx="1">
                    <c:v>4.7530000000000003E-2</c:v>
                  </c:pt>
                  <c:pt idx="2">
                    <c:v>5.756E-2</c:v>
                  </c:pt>
                  <c:pt idx="3">
                    <c:v>5.756E-2</c:v>
                  </c:pt>
                </c:numCache>
              </c:numRef>
            </c:plus>
            <c:minus>
              <c:numRef>
                <c:f>Sheet1!$F$3:$F$6</c:f>
                <c:numCache>
                  <c:formatCode>General</c:formatCode>
                  <c:ptCount val="4"/>
                  <c:pt idx="0">
                    <c:v>3.381E-2</c:v>
                  </c:pt>
                  <c:pt idx="1">
                    <c:v>4.7530000000000003E-2</c:v>
                  </c:pt>
                  <c:pt idx="2">
                    <c:v>5.756E-2</c:v>
                  </c:pt>
                  <c:pt idx="3">
                    <c:v>5.756E-2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Sheet1!$A$3:$A$6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0.92190000000000005</c:v>
                </c:pt>
                <c:pt idx="1">
                  <c:v>0.82809999999999995</c:v>
                </c:pt>
                <c:pt idx="2">
                  <c:v>0.70309999999999995</c:v>
                </c:pt>
                <c:pt idx="3">
                  <c:v>0.70309999999999995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F-E943-B6D0-3824159A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185920"/>
        <c:axId val="135187456"/>
      </c:barChart>
      <c:catAx>
        <c:axId val="1351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187456"/>
        <c:crosses val="autoZero"/>
        <c:auto val="1"/>
        <c:lblAlgn val="ctr"/>
        <c:lblOffset val="100"/>
        <c:noMultiLvlLbl val="0"/>
      </c:catAx>
      <c:valAx>
        <c:axId val="13518745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/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18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0599183922191819"/>
          <c:y val="1.2100675716341739E-2"/>
          <c:w val="0.18642090736381778"/>
          <c:h val="0.119940246164586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Efficient Choice Proportion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plus>
            <c:min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Sheet1!$A$24:$A$30</c:f>
              <c:strCache>
                <c:ptCount val="7"/>
                <c:pt idx="0">
                  <c:v>Control</c:v>
                </c:pt>
                <c:pt idx="1">
                  <c:v>$ Cost</c:v>
                </c:pt>
                <c:pt idx="2">
                  <c:v>kWh Cost</c:v>
                </c:pt>
                <c:pt idx="3">
                  <c:v>% Cost</c:v>
                </c:pt>
                <c:pt idx="4">
                  <c:v>$ Saved</c:v>
                </c:pt>
                <c:pt idx="5">
                  <c:v>kWh Saved</c:v>
                </c:pt>
                <c:pt idx="6">
                  <c:v>% Saved</c:v>
                </c:pt>
              </c:strCache>
            </c:strRef>
          </c:cat>
          <c:val>
            <c:numRef>
              <c:f>Sheet1!$B$24:$B$30</c:f>
              <c:numCache>
                <c:formatCode>General</c:formatCode>
                <c:ptCount val="7"/>
                <c:pt idx="0">
                  <c:v>0.56020000000000003</c:v>
                </c:pt>
                <c:pt idx="1">
                  <c:v>0.83640000000000003</c:v>
                </c:pt>
                <c:pt idx="2">
                  <c:v>0.68100000000000005</c:v>
                </c:pt>
                <c:pt idx="3">
                  <c:v>0.67259999999999998</c:v>
                </c:pt>
                <c:pt idx="4">
                  <c:v>0.70809999999999995</c:v>
                </c:pt>
                <c:pt idx="5">
                  <c:v>0.65639999999999998</c:v>
                </c:pt>
                <c:pt idx="6">
                  <c:v>0.73370000000000002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5-FF4B-B038-51821B1BC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61344"/>
        <c:axId val="182153216"/>
      </c:barChart>
      <c:catAx>
        <c:axId val="1791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2153216"/>
        <c:crosses val="autoZero"/>
        <c:auto val="1"/>
        <c:lblAlgn val="ctr"/>
        <c:lblOffset val="100"/>
        <c:noMultiLvlLbl val="0"/>
      </c:catAx>
      <c:valAx>
        <c:axId val="1821532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2800">
                    <a:latin typeface="+mn-lt"/>
                  </a:rPr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91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Sheet1!$E$17:$E$20</c:f>
                <c:numCache>
                  <c:formatCode>General</c:formatCode>
                  <c:ptCount val="4"/>
                  <c:pt idx="0">
                    <c:v>5.5590000000000001E-2</c:v>
                  </c:pt>
                  <c:pt idx="1">
                    <c:v>5.8880000000000002E-2</c:v>
                  </c:pt>
                  <c:pt idx="2">
                    <c:v>5.679E-2</c:v>
                  </c:pt>
                  <c:pt idx="3">
                    <c:v>5.679E-2</c:v>
                  </c:pt>
                </c:numCache>
              </c:numRef>
            </c:plus>
            <c:minus>
              <c:numRef>
                <c:f>Sheet1!$E$17:$E$20</c:f>
                <c:numCache>
                  <c:formatCode>General</c:formatCode>
                  <c:ptCount val="4"/>
                  <c:pt idx="0">
                    <c:v>5.5590000000000001E-2</c:v>
                  </c:pt>
                  <c:pt idx="1">
                    <c:v>5.8880000000000002E-2</c:v>
                  </c:pt>
                  <c:pt idx="2">
                    <c:v>5.679E-2</c:v>
                  </c:pt>
                  <c:pt idx="3">
                    <c:v>5.679E-2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0.75409999999999999</c:v>
                </c:pt>
                <c:pt idx="1">
                  <c:v>0.29509999999999997</c:v>
                </c:pt>
                <c:pt idx="2">
                  <c:v>0.26229999999999998</c:v>
                </c:pt>
                <c:pt idx="3">
                  <c:v>0.26229999999999998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E-9A4A-9B81-B000F257956F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1-Year Cost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Sheet1!$F$17:$F$20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plus>
            <c:minus>
              <c:numRef>
                <c:f>Sheet1!$F$17:$F$20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Sheet1!$C$10:$C$13</c:f>
              <c:numCache>
                <c:formatCode>General</c:formatCode>
                <c:ptCount val="4"/>
                <c:pt idx="0">
                  <c:v>0.68969999999999998</c:v>
                </c:pt>
                <c:pt idx="1">
                  <c:v>0.62070000000000003</c:v>
                </c:pt>
                <c:pt idx="2">
                  <c:v>0.37930000000000003</c:v>
                </c:pt>
                <c:pt idx="3">
                  <c:v>0.2414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E-9A4A-9B81-B000F257956F}"/>
            </c:ext>
          </c:extLst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5-Year Cost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Sheet1!$I$10:$I$13</c:f>
                <c:numCache>
                  <c:formatCode>General</c:formatCode>
                  <c:ptCount val="4"/>
                  <c:pt idx="0">
                    <c:v>5.058E-2</c:v>
                  </c:pt>
                  <c:pt idx="1">
                    <c:v>5.6030000000000003E-2</c:v>
                  </c:pt>
                  <c:pt idx="2">
                    <c:v>6.318E-2</c:v>
                  </c:pt>
                  <c:pt idx="3">
                    <c:v>6.0600000000000001E-2</c:v>
                  </c:pt>
                </c:numCache>
              </c:numRef>
            </c:plus>
            <c:minus>
              <c:numRef>
                <c:f>Sheet1!$I$10:$I$13</c:f>
                <c:numCache>
                  <c:formatCode>General</c:formatCode>
                  <c:ptCount val="4"/>
                  <c:pt idx="0">
                    <c:v>5.058E-2</c:v>
                  </c:pt>
                  <c:pt idx="1">
                    <c:v>5.6030000000000003E-2</c:v>
                  </c:pt>
                  <c:pt idx="2">
                    <c:v>6.318E-2</c:v>
                  </c:pt>
                  <c:pt idx="3">
                    <c:v>6.0600000000000001E-2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Sheet1!$D$10:$D$13</c:f>
              <c:numCache>
                <c:formatCode>General</c:formatCode>
                <c:ptCount val="4"/>
                <c:pt idx="0">
                  <c:v>0.80649999999999999</c:v>
                </c:pt>
                <c:pt idx="1">
                  <c:v>0.7419</c:v>
                </c:pt>
                <c:pt idx="2">
                  <c:v>0.4194</c:v>
                </c:pt>
                <c:pt idx="3">
                  <c:v>0.3387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E-9A4A-9B81-B000F257956F}"/>
            </c:ext>
          </c:extLst>
        </c:ser>
        <c:ser>
          <c:idx val="3"/>
          <c:order val="3"/>
          <c:tx>
            <c:strRef>
              <c:f>Sheet1!$E$9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Sheet1!$J$10:$J$13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plus>
            <c:minus>
              <c:numRef>
                <c:f>Sheet1!$J$10:$J$13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Sheet1!$E$10:$E$13</c:f>
              <c:numCache>
                <c:formatCode>General</c:formatCode>
                <c:ptCount val="4"/>
                <c:pt idx="0">
                  <c:v>0.83609999999999995</c:v>
                </c:pt>
                <c:pt idx="1">
                  <c:v>0.67210000000000003</c:v>
                </c:pt>
                <c:pt idx="2">
                  <c:v>0.52459999999999996</c:v>
                </c:pt>
                <c:pt idx="3">
                  <c:v>0.52459999999999996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3E-9A4A-9B81-B000F2579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47424"/>
        <c:axId val="135057408"/>
      </c:barChart>
      <c:catAx>
        <c:axId val="1350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57408"/>
        <c:crosses val="autoZero"/>
        <c:auto val="1"/>
        <c:lblAlgn val="ctr"/>
        <c:lblOffset val="100"/>
        <c:noMultiLvlLbl val="0"/>
      </c:catAx>
      <c:valAx>
        <c:axId val="13505740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4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000921013410101"/>
          <c:y val="1.21100912182291E-2"/>
          <c:w val="0.81999078986590002"/>
          <c:h val="5.1943391521632999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Sheet1!$G$31:$G$34</c:f>
                <c:numCache>
                  <c:formatCode>General</c:formatCode>
                  <c:ptCount val="4"/>
                  <c:pt idx="0">
                    <c:v>0.1173</c:v>
                  </c:pt>
                  <c:pt idx="1">
                    <c:v>0</c:v>
                  </c:pt>
                  <c:pt idx="2">
                    <c:v>1.6389999999999998E-2</c:v>
                  </c:pt>
                  <c:pt idx="3">
                    <c:v>0</c:v>
                  </c:pt>
                </c:numCache>
              </c:numRef>
            </c:plus>
            <c:minus>
              <c:numRef>
                <c:f>Sheet1!$G$31:$G$34</c:f>
                <c:numCache>
                  <c:formatCode>General</c:formatCode>
                  <c:ptCount val="4"/>
                  <c:pt idx="0">
                    <c:v>0.1173</c:v>
                  </c:pt>
                  <c:pt idx="1">
                    <c:v>0</c:v>
                  </c:pt>
                  <c:pt idx="2">
                    <c:v>1.6389999999999998E-2</c:v>
                  </c:pt>
                  <c:pt idx="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Sheet1!$B$31:$B$34</c:f>
              <c:numCache>
                <c:formatCode>General</c:formatCode>
                <c:ptCount val="4"/>
                <c:pt idx="0">
                  <c:v>0.83609999999999995</c:v>
                </c:pt>
                <c:pt idx="1">
                  <c:v>1E-3</c:v>
                </c:pt>
                <c:pt idx="2">
                  <c:v>1.6400000000000001E-2</c:v>
                </c:pt>
                <c:pt idx="3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7-E04C-AE6D-805F22817467}"/>
            </c:ext>
          </c:extLst>
        </c:ser>
        <c:ser>
          <c:idx val="1"/>
          <c:order val="1"/>
          <c:tx>
            <c:strRef>
              <c:f>Sheet1!$C$30</c:f>
              <c:strCache>
                <c:ptCount val="1"/>
                <c:pt idx="0">
                  <c:v>1-Year Cost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Sheet1!$H$31:$H$34</c:f>
                <c:numCache>
                  <c:formatCode>General</c:formatCode>
                  <c:ptCount val="4"/>
                  <c:pt idx="0">
                    <c:v>0.13175999999999999</c:v>
                  </c:pt>
                  <c:pt idx="1">
                    <c:v>0.12350999999999999</c:v>
                  </c:pt>
                  <c:pt idx="2">
                    <c:v>8.2720000000000002E-2</c:v>
                  </c:pt>
                  <c:pt idx="3">
                    <c:v>5.7410000000000003E-2</c:v>
                  </c:pt>
                </c:numCache>
              </c:numRef>
            </c:plus>
            <c:minus>
              <c:numRef>
                <c:f>Sheet1!$H$31:$H$34</c:f>
                <c:numCache>
                  <c:formatCode>General</c:formatCode>
                  <c:ptCount val="4"/>
                  <c:pt idx="0">
                    <c:v>0.13175999999999999</c:v>
                  </c:pt>
                  <c:pt idx="1">
                    <c:v>0.12350999999999999</c:v>
                  </c:pt>
                  <c:pt idx="2">
                    <c:v>8.2720000000000002E-2</c:v>
                  </c:pt>
                  <c:pt idx="3">
                    <c:v>5.7410000000000003E-2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Sheet1!$C$31:$C$34</c:f>
              <c:numCache>
                <c:formatCode>General</c:formatCode>
                <c:ptCount val="4"/>
                <c:pt idx="0">
                  <c:v>0.63790000000000002</c:v>
                </c:pt>
                <c:pt idx="1">
                  <c:v>0.46550000000000002</c:v>
                </c:pt>
                <c:pt idx="2">
                  <c:v>0.2414</c:v>
                </c:pt>
                <c:pt idx="3">
                  <c:v>0.13789999999999999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7-E04C-AE6D-805F22817467}"/>
            </c:ext>
          </c:extLst>
        </c:ser>
        <c:ser>
          <c:idx val="2"/>
          <c:order val="2"/>
          <c:tx>
            <c:strRef>
              <c:f>Sheet1!$D$30</c:f>
              <c:strCache>
                <c:ptCount val="1"/>
                <c:pt idx="0">
                  <c:v>5-Year Cost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Sheet1!$I$31:$I$34</c:f>
                <c:numCache>
                  <c:formatCode>General</c:formatCode>
                  <c:ptCount val="4"/>
                  <c:pt idx="0">
                    <c:v>0.13114999999999999</c:v>
                  </c:pt>
                  <c:pt idx="1">
                    <c:v>0.14668</c:v>
                  </c:pt>
                  <c:pt idx="2">
                    <c:v>9.6949999999999995E-2</c:v>
                  </c:pt>
                  <c:pt idx="3">
                    <c:v>0.11394</c:v>
                  </c:pt>
                </c:numCache>
              </c:numRef>
            </c:plus>
            <c:minus>
              <c:numRef>
                <c:f>Sheet1!$I$31:$I$34</c:f>
                <c:numCache>
                  <c:formatCode>General</c:formatCode>
                  <c:ptCount val="4"/>
                  <c:pt idx="0">
                    <c:v>0.13114999999999999</c:v>
                  </c:pt>
                  <c:pt idx="1">
                    <c:v>0.14668</c:v>
                  </c:pt>
                  <c:pt idx="2">
                    <c:v>9.6949999999999995E-2</c:v>
                  </c:pt>
                  <c:pt idx="3">
                    <c:v>0.11394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Sheet1!$D$31:$D$34</c:f>
              <c:numCache>
                <c:formatCode>General</c:formatCode>
                <c:ptCount val="4"/>
                <c:pt idx="0">
                  <c:v>0.8226</c:v>
                </c:pt>
                <c:pt idx="1">
                  <c:v>0.7581</c:v>
                </c:pt>
                <c:pt idx="2">
                  <c:v>0.3226</c:v>
                </c:pt>
                <c:pt idx="3">
                  <c:v>0.4194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77-E04C-AE6D-805F22817467}"/>
            </c:ext>
          </c:extLst>
        </c:ser>
        <c:ser>
          <c:idx val="3"/>
          <c:order val="3"/>
          <c:tx>
            <c:strRef>
              <c:f>Sheet1!$E$30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Sheet1!$J$31:$J$34</c:f>
                <c:numCache>
                  <c:formatCode>General</c:formatCode>
                  <c:ptCount val="4"/>
                  <c:pt idx="0">
                    <c:v>0.15126000000000001</c:v>
                  </c:pt>
                  <c:pt idx="1">
                    <c:v>0.14943999999999999</c:v>
                  </c:pt>
                  <c:pt idx="2">
                    <c:v>0.12839</c:v>
                  </c:pt>
                  <c:pt idx="3">
                    <c:v>0.14687</c:v>
                  </c:pt>
                </c:numCache>
              </c:numRef>
            </c:plus>
            <c:minus>
              <c:numRef>
                <c:f>Sheet1!$J$31:$J$34</c:f>
                <c:numCache>
                  <c:formatCode>General</c:formatCode>
                  <c:ptCount val="4"/>
                  <c:pt idx="0">
                    <c:v>0.15126000000000001</c:v>
                  </c:pt>
                  <c:pt idx="1">
                    <c:v>0.14943999999999999</c:v>
                  </c:pt>
                  <c:pt idx="2">
                    <c:v>0.12839</c:v>
                  </c:pt>
                  <c:pt idx="3">
                    <c:v>0.14687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Sheet1!$E$31:$E$34</c:f>
              <c:numCache>
                <c:formatCode>General</c:formatCode>
                <c:ptCount val="4"/>
                <c:pt idx="0">
                  <c:v>1.0656000000000001</c:v>
                </c:pt>
                <c:pt idx="1">
                  <c:v>0.93440000000000001</c:v>
                </c:pt>
                <c:pt idx="2">
                  <c:v>0.623</c:v>
                </c:pt>
                <c:pt idx="3">
                  <c:v>0.86890000000000001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77-E04C-AE6D-805F22817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01600"/>
        <c:axId val="135003136"/>
      </c:barChart>
      <c:catAx>
        <c:axId val="1350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03136"/>
        <c:crosses val="autoZero"/>
        <c:auto val="1"/>
        <c:lblAlgn val="ctr"/>
        <c:lblOffset val="100"/>
        <c:noMultiLvlLbl val="0"/>
      </c:catAx>
      <c:valAx>
        <c:axId val="13500313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Long-term cost goal prominence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000921013410101"/>
          <c:y val="1.21100912182291E-2"/>
          <c:w val="0.81999078986590002"/>
          <c:h val="5.1943391521632999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Cntrl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Sheet1!$H$17:$K$17</c:f>
                <c:numCache>
                  <c:formatCode>General</c:formatCode>
                  <c:ptCount val="4"/>
                  <c:pt idx="0">
                    <c:v>0.125</c:v>
                  </c:pt>
                  <c:pt idx="1">
                    <c:v>0.13100000000000001</c:v>
                  </c:pt>
                  <c:pt idx="2">
                    <c:v>0.17399999999999999</c:v>
                  </c:pt>
                  <c:pt idx="3">
                    <c:v>0.14699999999999999</c:v>
                  </c:pt>
                </c:numCache>
              </c:numRef>
            </c:plus>
            <c:minus>
              <c:numRef>
                <c:f>Sheet1!$H$17:$K$17</c:f>
                <c:numCache>
                  <c:formatCode>General</c:formatCode>
                  <c:ptCount val="4"/>
                  <c:pt idx="0">
                    <c:v>0.125</c:v>
                  </c:pt>
                  <c:pt idx="1">
                    <c:v>0.13100000000000001</c:v>
                  </c:pt>
                  <c:pt idx="2">
                    <c:v>0.17399999999999999</c:v>
                  </c:pt>
                  <c:pt idx="3">
                    <c:v>0.14699999999999999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Sheet1!$B$17:$E$17</c:f>
              <c:numCache>
                <c:formatCode>General</c:formatCode>
                <c:ptCount val="4"/>
                <c:pt idx="0">
                  <c:v>1.59</c:v>
                </c:pt>
                <c:pt idx="1">
                  <c:v>3.18</c:v>
                </c:pt>
                <c:pt idx="2">
                  <c:v>3.4590000000000001</c:v>
                </c:pt>
                <c:pt idx="3">
                  <c:v>2.6070000000000002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5-454E-BA32-8EBACAD31A8F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1yr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Sheet1!$H$18:$K$18</c:f>
                <c:numCache>
                  <c:formatCode>General</c:formatCode>
                  <c:ptCount val="4"/>
                  <c:pt idx="0">
                    <c:v>0.16900000000000001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3">
                    <c:v>0.14299999999999999</c:v>
                  </c:pt>
                </c:numCache>
              </c:numRef>
            </c:plus>
            <c:minus>
              <c:numRef>
                <c:f>Sheet1!$H$18:$K$18</c:f>
                <c:numCache>
                  <c:formatCode>General</c:formatCode>
                  <c:ptCount val="4"/>
                  <c:pt idx="0">
                    <c:v>0.16900000000000001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3">
                    <c:v>0.14299999999999999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Sheet1!$B$18:$E$18</c:f>
              <c:numCache>
                <c:formatCode>General</c:formatCode>
                <c:ptCount val="4"/>
                <c:pt idx="0">
                  <c:v>1.879</c:v>
                </c:pt>
                <c:pt idx="1">
                  <c:v>3.4660000000000002</c:v>
                </c:pt>
                <c:pt idx="2">
                  <c:v>4.069</c:v>
                </c:pt>
                <c:pt idx="3">
                  <c:v>2.8450000000000002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5-454E-BA32-8EBACAD31A8F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Sheet1!$H$19:$K$19</c:f>
                <c:numCache>
                  <c:formatCode>General</c:formatCode>
                  <c:ptCount val="4"/>
                  <c:pt idx="0">
                    <c:v>0.16500000000000001</c:v>
                  </c:pt>
                  <c:pt idx="1">
                    <c:v>0.154</c:v>
                  </c:pt>
                  <c:pt idx="2">
                    <c:v>0.21</c:v>
                  </c:pt>
                  <c:pt idx="3">
                    <c:v>0.17100000000000001</c:v>
                  </c:pt>
                </c:numCache>
              </c:numRef>
            </c:plus>
            <c:minus>
              <c:numRef>
                <c:f>Sheet1!$H$19:$K$19</c:f>
                <c:numCache>
                  <c:formatCode>General</c:formatCode>
                  <c:ptCount val="4"/>
                  <c:pt idx="0">
                    <c:v>0.16500000000000001</c:v>
                  </c:pt>
                  <c:pt idx="1">
                    <c:v>0.154</c:v>
                  </c:pt>
                  <c:pt idx="2">
                    <c:v>0.21</c:v>
                  </c:pt>
                  <c:pt idx="3">
                    <c:v>0.17100000000000001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Sheet1!$B$19:$E$19</c:f>
              <c:numCache>
                <c:formatCode>General</c:formatCode>
                <c:ptCount val="4"/>
                <c:pt idx="0">
                  <c:v>2.161</c:v>
                </c:pt>
                <c:pt idx="1">
                  <c:v>3.694</c:v>
                </c:pt>
                <c:pt idx="2">
                  <c:v>3.984</c:v>
                </c:pt>
                <c:pt idx="3">
                  <c:v>3.048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45-454E-BA32-8EBACAD31A8F}"/>
            </c:ext>
          </c:extLst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10yr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Sheet1!$H$20:$K$20</c:f>
                <c:numCache>
                  <c:formatCode>General</c:formatCode>
                  <c:ptCount val="4"/>
                  <c:pt idx="0">
                    <c:v>0.17100000000000001</c:v>
                  </c:pt>
                  <c:pt idx="1">
                    <c:v>0.126</c:v>
                  </c:pt>
                  <c:pt idx="2">
                    <c:v>0.158</c:v>
                  </c:pt>
                  <c:pt idx="3">
                    <c:v>0.16</c:v>
                  </c:pt>
                </c:numCache>
              </c:numRef>
            </c:plus>
            <c:minus>
              <c:numRef>
                <c:f>Sheet1!$H$20:$K$20</c:f>
                <c:numCache>
                  <c:formatCode>General</c:formatCode>
                  <c:ptCount val="4"/>
                  <c:pt idx="0">
                    <c:v>0.17100000000000001</c:v>
                  </c:pt>
                  <c:pt idx="1">
                    <c:v>0.126</c:v>
                  </c:pt>
                  <c:pt idx="2">
                    <c:v>0.158</c:v>
                  </c:pt>
                  <c:pt idx="3">
                    <c:v>0.16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Sheet1!$B$20:$E$20</c:f>
              <c:numCache>
                <c:formatCode>General</c:formatCode>
                <c:ptCount val="4"/>
                <c:pt idx="0">
                  <c:v>2.0489999999999999</c:v>
                </c:pt>
                <c:pt idx="1">
                  <c:v>3.3929999999999998</c:v>
                </c:pt>
                <c:pt idx="2">
                  <c:v>3.984</c:v>
                </c:pt>
                <c:pt idx="3">
                  <c:v>2.9340000000000002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45-454E-BA32-8EBACAD31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201728"/>
        <c:axId val="242203264"/>
      </c:barChart>
      <c:catAx>
        <c:axId val="24220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203264"/>
        <c:crosses val="autoZero"/>
        <c:auto val="1"/>
        <c:lblAlgn val="ctr"/>
        <c:lblOffset val="100"/>
        <c:noMultiLvlLbl val="0"/>
      </c:catAx>
      <c:valAx>
        <c:axId val="242203264"/>
        <c:scaling>
          <c:orientation val="minMax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Planning horizon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220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1931433828508"/>
          <c:y val="5.6323721431350275E-2"/>
          <c:w val="0.10527072002597614"/>
          <c:h val="0.264099380324618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Sheet1!$F$52:$F$55</c:f>
                <c:numCache>
                  <c:formatCode>General</c:formatCode>
                  <c:ptCount val="4"/>
                  <c:pt idx="0">
                    <c:v>5.9159999999999997E-2</c:v>
                  </c:pt>
                  <c:pt idx="1">
                    <c:v>5.756E-2</c:v>
                  </c:pt>
                  <c:pt idx="2">
                    <c:v>5.4550000000000001E-2</c:v>
                  </c:pt>
                  <c:pt idx="3">
                    <c:v>5.2080000000000001E-2</c:v>
                  </c:pt>
                </c:numCache>
              </c:numRef>
            </c:plus>
            <c:minus>
              <c:numRef>
                <c:f>Sheet1!$F$52:$F$55</c:f>
                <c:numCache>
                  <c:formatCode>General</c:formatCode>
                  <c:ptCount val="4"/>
                  <c:pt idx="0">
                    <c:v>5.9159999999999997E-2</c:v>
                  </c:pt>
                  <c:pt idx="1">
                    <c:v>5.756E-2</c:v>
                  </c:pt>
                  <c:pt idx="2">
                    <c:v>5.4550000000000001E-2</c:v>
                  </c:pt>
                  <c:pt idx="3">
                    <c:v>5.2080000000000001E-2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Sheet1!$B$52:$B$55</c:f>
              <c:numCache>
                <c:formatCode>General</c:formatCode>
                <c:ptCount val="4"/>
                <c:pt idx="0">
                  <c:v>0.67190000000000005</c:v>
                </c:pt>
                <c:pt idx="1">
                  <c:v>0.2969</c:v>
                </c:pt>
                <c:pt idx="2">
                  <c:v>0.25</c:v>
                </c:pt>
                <c:pt idx="3">
                  <c:v>0.21870000000000001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E-9B43-96AA-42EBAC105C45}"/>
            </c:ext>
          </c:extLst>
        </c:ser>
        <c:ser>
          <c:idx val="1"/>
          <c:order val="1"/>
          <c:tx>
            <c:strRef>
              <c:f>Sheet1!$C$51</c:f>
              <c:strCache>
                <c:ptCount val="1"/>
                <c:pt idx="0">
                  <c:v>10-Year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Sheet1!$G$52:$G$55</c:f>
                <c:numCache>
                  <c:formatCode>General</c:formatCode>
                  <c:ptCount val="4"/>
                  <c:pt idx="0">
                    <c:v>4.5749999999999999E-2</c:v>
                  </c:pt>
                  <c:pt idx="1">
                    <c:v>5.9839999999999997E-2</c:v>
                  </c:pt>
                  <c:pt idx="2">
                    <c:v>6.1879999999999998E-2</c:v>
                  </c:pt>
                  <c:pt idx="3">
                    <c:v>6.2869999999999995E-2</c:v>
                  </c:pt>
                </c:numCache>
              </c:numRef>
            </c:plus>
            <c:minus>
              <c:numRef>
                <c:f>Sheet1!$G$52:$G$55</c:f>
                <c:numCache>
                  <c:formatCode>General</c:formatCode>
                  <c:ptCount val="4"/>
                  <c:pt idx="0">
                    <c:v>4.5749999999999999E-2</c:v>
                  </c:pt>
                  <c:pt idx="1">
                    <c:v>5.9839999999999997E-2</c:v>
                  </c:pt>
                  <c:pt idx="2">
                    <c:v>6.1879999999999998E-2</c:v>
                  </c:pt>
                  <c:pt idx="3">
                    <c:v>6.2869999999999995E-2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Sheet1!$C$52:$C$55</c:f>
              <c:numCache>
                <c:formatCode>General</c:formatCode>
                <c:ptCount val="4"/>
                <c:pt idx="0">
                  <c:v>0.84370000000000001</c:v>
                </c:pt>
                <c:pt idx="1">
                  <c:v>0.65620000000000001</c:v>
                </c:pt>
                <c:pt idx="2">
                  <c:v>0.59379999999999999</c:v>
                </c:pt>
                <c:pt idx="3">
                  <c:v>0.46879999999999999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E-9B43-96AA-42EBAC105C45}"/>
            </c:ext>
          </c:extLst>
        </c:ser>
        <c:ser>
          <c:idx val="2"/>
          <c:order val="2"/>
          <c:tx>
            <c:strRef>
              <c:f>Sheet1!$D$51</c:f>
              <c:strCache>
                <c:ptCount val="1"/>
                <c:pt idx="0">
                  <c:v>Subjective Estimation</c:v>
                </c:pt>
              </c:strCache>
            </c:strRef>
          </c:tx>
          <c:spPr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Sheet1!$H$52:$H$55</c:f>
                <c:numCache>
                  <c:formatCode>General</c:formatCode>
                  <c:ptCount val="4"/>
                  <c:pt idx="0">
                    <c:v>5.5329999999999997E-2</c:v>
                  </c:pt>
                  <c:pt idx="1">
                    <c:v>6.5280000000000005E-2</c:v>
                  </c:pt>
                  <c:pt idx="2">
                    <c:v>6.7419999999999994E-2</c:v>
                  </c:pt>
                  <c:pt idx="3">
                    <c:v>6.6339999999999996E-2</c:v>
                  </c:pt>
                </c:numCache>
              </c:numRef>
            </c:plus>
            <c:minus>
              <c:numRef>
                <c:f>Sheet1!$H$52:$H$55</c:f>
                <c:numCache>
                  <c:formatCode>General</c:formatCode>
                  <c:ptCount val="4"/>
                  <c:pt idx="0">
                    <c:v>5.5329999999999997E-2</c:v>
                  </c:pt>
                  <c:pt idx="1">
                    <c:v>6.5280000000000005E-2</c:v>
                  </c:pt>
                  <c:pt idx="2">
                    <c:v>6.7419999999999994E-2</c:v>
                  </c:pt>
                  <c:pt idx="3">
                    <c:v>6.6339999999999996E-2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Sheet1!$D$52:$D$55</c:f>
              <c:numCache>
                <c:formatCode>General</c:formatCode>
                <c:ptCount val="4"/>
                <c:pt idx="0">
                  <c:v>0.78569999999999995</c:v>
                </c:pt>
                <c:pt idx="1">
                  <c:v>0.625</c:v>
                </c:pt>
                <c:pt idx="2">
                  <c:v>0.5</c:v>
                </c:pt>
                <c:pt idx="3">
                  <c:v>0.41070000000000001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2E-9B43-96AA-42EBAC105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870528"/>
        <c:axId val="136884608"/>
      </c:barChart>
      <c:catAx>
        <c:axId val="1368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6884608"/>
        <c:crosses val="autoZero"/>
        <c:auto val="1"/>
        <c:lblAlgn val="ctr"/>
        <c:lblOffset val="100"/>
        <c:noMultiLvlLbl val="0"/>
      </c:catAx>
      <c:valAx>
        <c:axId val="13688460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Efficient Choice Proportion</a:t>
                </a:r>
                <a:endParaRPr lang="en-CA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687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77175449222694"/>
          <c:y val="2.0661157024793389E-2"/>
          <c:w val="0.83657614913520428"/>
          <c:h val="7.5961011071963111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0B8C-B211-4C62-BE98-CD005BD65E78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87845-AB33-414F-A8D9-C58A8765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Images from </a:t>
            </a:r>
            <a:r>
              <a:rPr lang="en-US" altLang="en-US" dirty="0" err="1"/>
              <a:t>unsplash.com</a:t>
            </a:r>
            <a:endParaRPr lang="en-US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are so “dumb” about this choice that many state governments have made inefficient light bulbs illegal. As choice architects, we don’t like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1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unit cost labeling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07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27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1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1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0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32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1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357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79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61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19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0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Encouraging Energy Efficiency:</a:t>
            </a:r>
            <a:r>
              <a:rPr lang="en-US" dirty="0"/>
              <a:t> Product Labels Facilitate Temporal Tradeoffs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501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David J. Hardisty, University of British Columbia</a:t>
            </a:r>
            <a:endParaRPr lang="en-CA" dirty="0"/>
          </a:p>
          <a:p>
            <a:r>
              <a:rPr lang="en-US" dirty="0" err="1"/>
              <a:t>Yoonji</a:t>
            </a:r>
            <a:r>
              <a:rPr lang="en-US" dirty="0"/>
              <a:t> Shim, University of British Columbia</a:t>
            </a:r>
            <a:endParaRPr lang="en-CA" dirty="0"/>
          </a:p>
          <a:p>
            <a:r>
              <a:rPr lang="en-US" dirty="0"/>
              <a:t>Daniel Sun, University of Calgary</a:t>
            </a:r>
            <a:endParaRPr lang="en-CA" dirty="0"/>
          </a:p>
          <a:p>
            <a:r>
              <a:rPr lang="en-US" dirty="0"/>
              <a:t>Dale Griffin, University of British Columbia</a:t>
            </a:r>
            <a:endParaRPr lang="en-CA" dirty="0"/>
          </a:p>
          <a:p>
            <a:endParaRPr lang="en-CA" dirty="0"/>
          </a:p>
          <a:p>
            <a:r>
              <a:rPr lang="en-CA"/>
              <a:t>ACR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54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1a: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Partnered with local electric utility, BC Hydro</a:t>
            </a:r>
          </a:p>
          <a:p>
            <a:r>
              <a:rPr lang="en-US" dirty="0"/>
              <a:t>Online survey of 147 residential energy customers in Vancouver</a:t>
            </a:r>
          </a:p>
          <a:p>
            <a:r>
              <a:rPr lang="en-US" dirty="0"/>
              <a:t>Pairs of products: Light bulbs, furnaces, TVs, vacuums </a:t>
            </a:r>
          </a:p>
          <a:p>
            <a:r>
              <a:rPr lang="en-CA" dirty="0"/>
              <a:t>IV: Control information vs “10-year energy cost”</a:t>
            </a:r>
          </a:p>
          <a:p>
            <a:r>
              <a:rPr lang="en-CA" dirty="0"/>
              <a:t>DV: Proportion of energy efficient choices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Dave\Desktop\bc_hyd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18" y="4599441"/>
            <a:ext cx="4728482" cy="26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0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600" dirty="0"/>
          </a:p>
          <a:p>
            <a:r>
              <a:rPr lang="en-US" sz="2600" dirty="0"/>
              <a:t>Price: $999.95</a:t>
            </a:r>
          </a:p>
          <a:p>
            <a:r>
              <a:rPr lang="en-US" sz="2600" dirty="0"/>
              <a:t>Estimated Electricity Use (W): 121</a:t>
            </a:r>
          </a:p>
          <a:p>
            <a:r>
              <a:rPr lang="en-US" sz="2600" dirty="0"/>
              <a:t>Standby energy consumption: 0.2w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Price: $749.95</a:t>
            </a:r>
          </a:p>
          <a:p>
            <a:r>
              <a:rPr lang="en-US" sz="2600" dirty="0"/>
              <a:t>Estimated Electricity Use (W): 181</a:t>
            </a:r>
          </a:p>
          <a:p>
            <a:r>
              <a:rPr lang="en-US" sz="2600" dirty="0"/>
              <a:t>Standby energy consumption: 0.4w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  <a:p>
            <a:endParaRPr lang="en-US" sz="2600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6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$999.95</a:t>
            </a:r>
          </a:p>
          <a:p>
            <a:r>
              <a:rPr lang="en-US" dirty="0"/>
              <a:t>10-year energy cost: $600</a:t>
            </a:r>
          </a:p>
          <a:p>
            <a:r>
              <a:rPr lang="en-US" dirty="0"/>
              <a:t>Estimated Electricity Use (W): 121</a:t>
            </a:r>
          </a:p>
          <a:p>
            <a:r>
              <a:rPr lang="en-US" dirty="0"/>
              <a:t>Standby energy consumption: 0.2w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$749.95</a:t>
            </a:r>
          </a:p>
          <a:p>
            <a:r>
              <a:rPr lang="en-US" dirty="0"/>
              <a:t>10-year energy cost: $1,000</a:t>
            </a:r>
          </a:p>
          <a:p>
            <a:r>
              <a:rPr lang="en-US" dirty="0"/>
              <a:t>Estimated Electricity Use (W): 181</a:t>
            </a:r>
          </a:p>
          <a:p>
            <a:r>
              <a:rPr lang="en-US" dirty="0"/>
              <a:t>Standby energy consumption: 0.4w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  <a:p>
            <a:endParaRPr lang="en-US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7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72" y="-292608"/>
            <a:ext cx="10515600" cy="1325563"/>
          </a:xfrm>
        </p:spPr>
        <p:txBody>
          <a:bodyPr/>
          <a:lstStyle/>
          <a:p>
            <a:r>
              <a:rPr lang="en-CA" dirty="0"/>
              <a:t>Study 1a: Results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22362832"/>
              </p:ext>
            </p:extLst>
          </p:nvPr>
        </p:nvGraphicFramePr>
        <p:xfrm>
          <a:off x="551688" y="560832"/>
          <a:ext cx="10043160" cy="629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6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-826198"/>
            <a:ext cx="10515600" cy="2852737"/>
          </a:xfrm>
        </p:spPr>
        <p:txBody>
          <a:bodyPr/>
          <a:lstStyle/>
          <a:p>
            <a:r>
              <a:rPr lang="en-CA" dirty="0"/>
              <a:t>Study 1b: Field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74" y="2182368"/>
            <a:ext cx="8931551" cy="43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Run in 5 drug stores over 6 weeks</a:t>
            </a:r>
          </a:p>
          <a:p>
            <a:r>
              <a:rPr lang="en-CA" dirty="0"/>
              <a:t>Two types of lightbulbs on store endcaps:</a:t>
            </a:r>
          </a:p>
          <a:p>
            <a:pPr lvl="1"/>
            <a:r>
              <a:rPr lang="en-CA" dirty="0"/>
              <a:t>72w Halogen bulb (2-pack) for $4.29</a:t>
            </a:r>
          </a:p>
          <a:p>
            <a:pPr lvl="1"/>
            <a:r>
              <a:rPr lang="en-CA" dirty="0"/>
              <a:t>23w CFL bulb (2-pack) for $12.99</a:t>
            </a:r>
          </a:p>
          <a:p>
            <a:r>
              <a:rPr lang="en-CA" dirty="0"/>
              <a:t>Labels switched once per week, counterbalanced across stores</a:t>
            </a:r>
          </a:p>
          <a:p>
            <a:r>
              <a:rPr lang="en-CA" dirty="0"/>
              <a:t>DV: proportion of CFLs purchased</a:t>
            </a:r>
          </a:p>
        </p:txBody>
      </p:sp>
    </p:spTree>
    <p:extLst>
      <p:ext uri="{BB962C8B-B14F-4D97-AF65-F5344CB8AC3E}">
        <p14:creationId xmlns:p14="http://schemas.microsoft.com/office/powerpoint/2010/main" val="13636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 Methods: Control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" y="1862438"/>
            <a:ext cx="11607146" cy="43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7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 Methods: 10-year Energy Cost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5" y="1874520"/>
            <a:ext cx="1158000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7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1b: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1604530"/>
            <a:ext cx="5924106" cy="2205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4102650"/>
            <a:ext cx="5913763" cy="2329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1396" y="21336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12% </a:t>
            </a:r>
          </a:p>
          <a:p>
            <a:pPr algn="ctr"/>
            <a:r>
              <a:rPr lang="en-CA" dirty="0"/>
              <a:t>chose efficient option</a:t>
            </a:r>
          </a:p>
          <a:p>
            <a:pPr algn="ctr"/>
            <a:r>
              <a:rPr lang="en-CA" dirty="0"/>
              <a:t>(n = 26)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5484" y="46482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48% </a:t>
            </a:r>
          </a:p>
          <a:p>
            <a:pPr algn="ctr"/>
            <a:r>
              <a:rPr lang="en-CA" dirty="0"/>
              <a:t>chose efficient option</a:t>
            </a:r>
          </a:p>
          <a:p>
            <a:pPr algn="ctr"/>
            <a:r>
              <a:rPr lang="en-CA" dirty="0"/>
              <a:t>(n = 29)</a:t>
            </a:r>
          </a:p>
        </p:txBody>
      </p:sp>
    </p:spTree>
    <p:extLst>
      <p:ext uri="{BB962C8B-B14F-4D97-AF65-F5344CB8AC3E}">
        <p14:creationId xmlns:p14="http://schemas.microsoft.com/office/powerpoint/2010/main" val="19971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Co-authors</a:t>
            </a:r>
          </a:p>
        </p:txBody>
      </p:sp>
      <p:pic>
        <p:nvPicPr>
          <p:cNvPr id="2050" name="Picture 2" descr="C:\Users\Dave\Desktop\Griffin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80" y="2297113"/>
            <a:ext cx="18288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yoon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17" y="2355458"/>
            <a:ext cx="1693333" cy="23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e\Desktop\Dan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84" y="2370138"/>
            <a:ext cx="1980671" cy="24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3420" y="5112265"/>
            <a:ext cx="160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Dale Griffin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0252" y="5132061"/>
            <a:ext cx="162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Yoonji</a:t>
            </a:r>
            <a:r>
              <a:rPr lang="en-US" sz="2400" dirty="0"/>
              <a:t> Shim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7143" y="5132061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Daniel Sun</a:t>
            </a:r>
          </a:p>
        </p:txBody>
      </p:sp>
    </p:spTree>
    <p:extLst>
      <p:ext uri="{BB962C8B-B14F-4D97-AF65-F5344CB8AC3E}">
        <p14:creationId xmlns:p14="http://schemas.microsoft.com/office/powerpoint/2010/main" val="2255716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10-year energy cost labels are effective</a:t>
            </a:r>
          </a:p>
          <a:p>
            <a:r>
              <a:rPr lang="en-US" dirty="0"/>
              <a:t>Better than alternative labels?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9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2: Goal Specificity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049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2: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1,155 </a:t>
            </a:r>
            <a:r>
              <a:rPr lang="en-US" dirty="0" err="1"/>
              <a:t>Mturkers</a:t>
            </a:r>
            <a:endParaRPr lang="en-US" dirty="0"/>
          </a:p>
          <a:p>
            <a:r>
              <a:rPr lang="en-CA" dirty="0"/>
              <a:t>Lightbulbs only (same bulbs as field study)</a:t>
            </a:r>
            <a:endParaRPr lang="en-US" dirty="0"/>
          </a:p>
          <a:p>
            <a:r>
              <a:rPr lang="en-CA" dirty="0"/>
              <a:t>1 (control) + 2 (positive vs negative) x 3 (dollars, kWh, % energy)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9478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Control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33705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dollar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$207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$66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107926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dollars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$81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$222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223942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energy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1837 kWh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586 kWh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4223835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energy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718 kWh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1969 kWh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553494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%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28% less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77% less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2710705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%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28% more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77% more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305535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55" y="0"/>
            <a:ext cx="10515600" cy="1325563"/>
          </a:xfrm>
        </p:spPr>
        <p:txBody>
          <a:bodyPr/>
          <a:lstStyle/>
          <a:p>
            <a:r>
              <a:rPr lang="en-CA" dirty="0"/>
              <a:t>The “Energy Paradox”</a:t>
            </a:r>
          </a:p>
        </p:txBody>
      </p:sp>
      <p:pic>
        <p:nvPicPr>
          <p:cNvPr id="4" name="Picture 3" descr="C:\Users\Dave\Documents\Job Stuff\Philips Incandescent A-19 Light Bulb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07" y="1325563"/>
            <a:ext cx="1676400" cy="30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50" y="1325563"/>
            <a:ext cx="1676400" cy="3003441"/>
          </a:xfrm>
          <a:prstGeom prst="rect">
            <a:avLst/>
          </a:prstGeom>
        </p:spPr>
      </p:pic>
      <p:sp>
        <p:nvSpPr>
          <p:cNvPr id="6" name="TextBox 12"/>
          <p:cNvSpPr txBox="1"/>
          <p:nvPr/>
        </p:nvSpPr>
        <p:spPr>
          <a:xfrm>
            <a:off x="3099707" y="4404777"/>
            <a:ext cx="151836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Price: $0.97</a:t>
            </a:r>
          </a:p>
          <a:p>
            <a:r>
              <a:rPr lang="en-CA" dirty="0"/>
              <a:t>Watts: 60</a:t>
            </a:r>
          </a:p>
          <a:p>
            <a:r>
              <a:rPr lang="en-CA" dirty="0"/>
              <a:t>Lumens: 820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6403850" y="4415105"/>
            <a:ext cx="468083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Price: $17.99</a:t>
            </a:r>
          </a:p>
          <a:p>
            <a:r>
              <a:rPr lang="en-CA" dirty="0"/>
              <a:t>Watts: 13</a:t>
            </a:r>
          </a:p>
          <a:p>
            <a:r>
              <a:rPr lang="en-CA" dirty="0"/>
              <a:t>Lumens: 800</a:t>
            </a:r>
          </a:p>
          <a:p>
            <a:r>
              <a:rPr lang="en-CA" dirty="0"/>
              <a:t>(Saves $188 on energy over lifetime of the bulb)</a:t>
            </a:r>
          </a:p>
        </p:txBody>
      </p:sp>
    </p:spTree>
    <p:extLst>
      <p:ext uri="{BB962C8B-B14F-4D97-AF65-F5344CB8AC3E}">
        <p14:creationId xmlns:p14="http://schemas.microsoft.com/office/powerpoint/2010/main" val="3407024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90779"/>
            <a:ext cx="10515600" cy="1325563"/>
          </a:xfrm>
        </p:spPr>
        <p:txBody>
          <a:bodyPr/>
          <a:lstStyle/>
          <a:p>
            <a:r>
              <a:rPr lang="en-CA" dirty="0">
                <a:latin typeface="+mn-lt"/>
              </a:rPr>
              <a:t>Study 2: Results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76299528"/>
              </p:ext>
            </p:extLst>
          </p:nvPr>
        </p:nvGraphicFramePr>
        <p:xfrm>
          <a:off x="838200" y="499872"/>
          <a:ext cx="10280904" cy="602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74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Something special about future </a:t>
            </a:r>
            <a:r>
              <a:rPr lang="en-US" i="1" dirty="0"/>
              <a:t>dollar costs</a:t>
            </a:r>
          </a:p>
          <a:p>
            <a:pPr lvl="1"/>
            <a:r>
              <a:rPr lang="en-US" dirty="0"/>
              <a:t>Why? Perhaps a lifetime of practice and fluency</a:t>
            </a:r>
          </a:p>
          <a:p>
            <a:r>
              <a:rPr lang="en-US" dirty="0"/>
              <a:t>Also an effect of attribute salience (or attribute counting)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measure the process:</a:t>
            </a:r>
          </a:p>
          <a:p>
            <a:r>
              <a:rPr lang="en-US" dirty="0"/>
              <a:t>Product goals</a:t>
            </a:r>
          </a:p>
          <a:p>
            <a:r>
              <a:rPr lang="en-US" dirty="0"/>
              <a:t>Time horizon</a:t>
            </a:r>
          </a:p>
          <a:p>
            <a:r>
              <a:rPr lang="en-US" dirty="0"/>
              <a:t>Improved information</a:t>
            </a:r>
          </a:p>
        </p:txBody>
      </p:sp>
    </p:spTree>
    <p:extLst>
      <p:ext uri="{BB962C8B-B14F-4D97-AF65-F5344CB8AC3E}">
        <p14:creationId xmlns:p14="http://schemas.microsoft.com/office/powerpoint/2010/main" val="617430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3: Measuring product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395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5185"/>
          </a:xfrm>
        </p:spPr>
        <p:txBody>
          <a:bodyPr>
            <a:normAutofit/>
          </a:bodyPr>
          <a:lstStyle/>
          <a:p>
            <a:r>
              <a:rPr lang="en-US" dirty="0"/>
              <a:t>Similar to Study 1a, but ran on </a:t>
            </a:r>
            <a:r>
              <a:rPr lang="en-US" dirty="0" err="1"/>
              <a:t>Mturk</a:t>
            </a:r>
            <a:endParaRPr lang="en-US" dirty="0"/>
          </a:p>
          <a:p>
            <a:r>
              <a:rPr lang="en-US" dirty="0"/>
              <a:t>Added 1-year cost and 5-year cost conditions</a:t>
            </a:r>
          </a:p>
          <a:p>
            <a:r>
              <a:rPr lang="en-US" dirty="0"/>
              <a:t>As you consider purchasing a new [TV], what product features are most important to you? Please list the three most important product features. </a:t>
            </a:r>
          </a:p>
          <a:p>
            <a:r>
              <a:rPr lang="en-US" dirty="0"/>
              <a:t>When purchasing a new [TV], roughly how far ahead do you plan?</a:t>
            </a:r>
          </a:p>
          <a:p>
            <a:r>
              <a:rPr lang="en-US" dirty="0"/>
              <a:t>[Then choice is made.]</a:t>
            </a:r>
          </a:p>
          <a:p>
            <a:r>
              <a:rPr lang="en-US" dirty="0"/>
              <a:t>Please imagine that you purchased the [TV] above. How much do you estimate your household would spend on energy to use this [TV] in your home, over a period of 10 years? $_______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0680893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806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4745656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667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38943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7192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8" y="-85059"/>
            <a:ext cx="9622566" cy="694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36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Modelling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57449"/>
              </p:ext>
            </p:extLst>
          </p:nvPr>
        </p:nvGraphicFramePr>
        <p:xfrm>
          <a:off x="418455" y="1658318"/>
          <a:ext cx="11375758" cy="40683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1366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Bulb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TV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Furnace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Vacuum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cost estimate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.43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.39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.87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planning horizon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.22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goal prominence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590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52600" y="4648201"/>
            <a:ext cx="24384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10-year cost labelling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57700" y="2413338"/>
            <a:ext cx="33528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Long-term cost goal prominence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350029" y="3531567"/>
            <a:ext cx="1295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343400" y="4967287"/>
            <a:ext cx="304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810500" y="3536156"/>
            <a:ext cx="1104900" cy="80724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467600" y="4419601"/>
            <a:ext cx="30480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Energy efficient choices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33528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0.66,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153400" y="2895600"/>
            <a:ext cx="2209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0.19,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</a:p>
          <a:p>
            <a:pPr eaLnBrk="1" hangingPunct="1">
              <a:spcBef>
                <a:spcPct val="50000"/>
              </a:spcBef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724400" y="4586287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0.25,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645429" y="4967288"/>
            <a:ext cx="244117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.01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-293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Study 3: Mediation</a:t>
            </a:r>
          </a:p>
        </p:txBody>
      </p:sp>
    </p:spTree>
    <p:extLst>
      <p:ext uri="{BB962C8B-B14F-4D97-AF65-F5344CB8AC3E}">
        <p14:creationId xmlns:p14="http://schemas.microsoft.com/office/powerpoint/2010/main" val="10460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Consumer don’t know? Or don’t care?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50" y="1525696"/>
            <a:ext cx="5144859" cy="49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9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10-yr energy cost labeling is effective</a:t>
            </a:r>
          </a:p>
          <a:p>
            <a:r>
              <a:rPr lang="en-US" sz="3600" dirty="0"/>
              <a:t>Why? </a:t>
            </a:r>
          </a:p>
          <a:p>
            <a:pPr lvl="1"/>
            <a:r>
              <a:rPr lang="en-US" sz="3200" b="1" dirty="0"/>
              <a:t>Activates energy cost reduction goal</a:t>
            </a:r>
            <a:r>
              <a:rPr lang="en-US" sz="3200" dirty="0"/>
              <a:t> (biggest r</a:t>
            </a:r>
            <a:r>
              <a:rPr lang="en-US" sz="3200" baseline="30000" dirty="0"/>
              <a:t>2</a:t>
            </a:r>
            <a:r>
              <a:rPr lang="en-US" sz="3200" dirty="0"/>
              <a:t>) </a:t>
            </a:r>
          </a:p>
          <a:p>
            <a:pPr lvl="1"/>
            <a:r>
              <a:rPr lang="en-US" sz="3200" dirty="0"/>
              <a:t>Improved cost estimation is NOT an important factor for influencing choices</a:t>
            </a:r>
          </a:p>
          <a:p>
            <a:pPr lvl="1"/>
            <a:r>
              <a:rPr lang="en-US" sz="3200" dirty="0"/>
              <a:t>Attribute scaling (10yr vs 5yr vs 1yr) is also somewhat helpful</a:t>
            </a:r>
            <a:endParaRPr lang="en-US" sz="3600" dirty="0"/>
          </a:p>
          <a:p>
            <a:r>
              <a:rPr lang="en-US" sz="3600" dirty="0"/>
              <a:t>But is “goal activation” really causing choices?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23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941050" cy="2852737"/>
          </a:xfrm>
        </p:spPr>
        <p:txBody>
          <a:bodyPr/>
          <a:lstStyle/>
          <a:p>
            <a:r>
              <a:rPr lang="en-CA" dirty="0"/>
              <a:t>Study 4: Alternative goal activation</a:t>
            </a:r>
          </a:p>
        </p:txBody>
      </p:sp>
    </p:spTree>
    <p:extLst>
      <p:ext uri="{BB962C8B-B14F-4D97-AF65-F5344CB8AC3E}">
        <p14:creationId xmlns:p14="http://schemas.microsoft.com/office/powerpoint/2010/main" val="2633722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4: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184 </a:t>
            </a:r>
            <a:r>
              <a:rPr lang="en-CA" dirty="0" err="1"/>
              <a:t>MTurkers</a:t>
            </a:r>
            <a:endParaRPr lang="en-CA" dirty="0"/>
          </a:p>
          <a:p>
            <a:r>
              <a:rPr lang="en-CA" dirty="0"/>
              <a:t>3 conditions: control, 10-year cost, and subjective estimation.</a:t>
            </a:r>
          </a:p>
          <a:p>
            <a:r>
              <a:rPr lang="en-CA" dirty="0"/>
              <a:t>Subjective estimation condition [before choice] :</a:t>
            </a:r>
          </a:p>
          <a:p>
            <a:pPr lvl="1"/>
            <a:r>
              <a:rPr lang="en-US" sz="3200" dirty="0"/>
              <a:t>"How many dollars do you estimate you would spend on energy costs to use product A, over a period of 10 years?“ </a:t>
            </a:r>
            <a:br>
              <a:rPr lang="en-US" sz="3200" dirty="0"/>
            </a:br>
            <a:r>
              <a:rPr lang="en-US" sz="3200" dirty="0"/>
              <a:t>$_______</a:t>
            </a:r>
          </a:p>
          <a:p>
            <a:pPr lvl="1"/>
            <a:r>
              <a:rPr lang="en-US" sz="3200" dirty="0"/>
              <a:t>"How many dollars do you estimate you would spend on energy costs to use product B, over a period of 10 years?“</a:t>
            </a:r>
            <a:br>
              <a:rPr lang="en-US" sz="3200" dirty="0"/>
            </a:br>
            <a:r>
              <a:rPr lang="en-US" sz="3200" dirty="0"/>
              <a:t>$_______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969901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51923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780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4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Subjective estimation has the same effect at 10-year cost labels</a:t>
            </a:r>
          </a:p>
          <a:p>
            <a:r>
              <a:rPr lang="en-US" dirty="0"/>
              <a:t>Strong evidence that information provision is not a necessary condition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22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91" y="-200932"/>
            <a:ext cx="10515600" cy="1325563"/>
          </a:xfrm>
        </p:spPr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457"/>
            <a:ext cx="10515600" cy="5204506"/>
          </a:xfrm>
        </p:spPr>
        <p:txBody>
          <a:bodyPr/>
          <a:lstStyle/>
          <a:p>
            <a:r>
              <a:rPr lang="en-CA" dirty="0"/>
              <a:t>10-year energy cost labelling is an effective, low-cost way to increase energy efficient choices </a:t>
            </a:r>
          </a:p>
          <a:p>
            <a:r>
              <a:rPr lang="en-CA" dirty="0"/>
              <a:t>Works via goal activation (in part)</a:t>
            </a:r>
          </a:p>
          <a:p>
            <a:r>
              <a:rPr lang="en-CA" dirty="0"/>
              <a:t>Win-win</a:t>
            </a:r>
          </a:p>
          <a:p>
            <a:r>
              <a:rPr lang="en-CA" dirty="0"/>
              <a:t>Easy to scale up</a:t>
            </a:r>
          </a:p>
        </p:txBody>
      </p:sp>
      <p:pic>
        <p:nvPicPr>
          <p:cNvPr id="8" name="Picture 7" descr="A picture containing indoor, kitchen appliance&#10;&#10;Description automatically generated">
            <a:extLst>
              <a:ext uri="{FF2B5EF4-FFF2-40B4-BE49-F238E27FC236}">
                <a16:creationId xmlns:a16="http://schemas.microsoft.com/office/drawing/2014/main" id="{58169A15-BC3B-3ABB-19C7-2B793666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1" y="2607733"/>
            <a:ext cx="2551289" cy="3826934"/>
          </a:xfrm>
          <a:prstGeom prst="rect">
            <a:avLst/>
          </a:prstGeom>
        </p:spPr>
      </p:pic>
      <p:pic>
        <p:nvPicPr>
          <p:cNvPr id="10" name="Picture 9" descr="A picture containing indoor, floor, furniture, kitchen appliance&#10;&#10;Description automatically generated">
            <a:extLst>
              <a:ext uri="{FF2B5EF4-FFF2-40B4-BE49-F238E27FC236}">
                <a16:creationId xmlns:a16="http://schemas.microsoft.com/office/drawing/2014/main" id="{3637C0CA-3B6D-3B9B-4D83-2D9889D7A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14045"/>
            <a:ext cx="4080933" cy="27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96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06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1150"/>
            <a:ext cx="10515600" cy="1325563"/>
          </a:xfrm>
        </p:spPr>
        <p:txBody>
          <a:bodyPr/>
          <a:lstStyle/>
          <a:p>
            <a:r>
              <a:rPr lang="en-CA" dirty="0"/>
              <a:t>Previous Findings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2984" y="11946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People don’t know?</a:t>
            </a:r>
          </a:p>
          <a:p>
            <a:pPr lvl="1"/>
            <a:r>
              <a:rPr lang="en-CA" dirty="0"/>
              <a:t>Education changes knowledge, not choices </a:t>
            </a:r>
            <a:r>
              <a:rPr lang="en-CA" sz="1800" dirty="0"/>
              <a:t>(</a:t>
            </a:r>
            <a:r>
              <a:rPr lang="en-CA" sz="1800" dirty="0" err="1"/>
              <a:t>Abrahamse</a:t>
            </a:r>
            <a:r>
              <a:rPr lang="en-CA" sz="1800" dirty="0"/>
              <a:t> et. al 2005)</a:t>
            </a:r>
          </a:p>
          <a:p>
            <a:pPr lvl="1"/>
            <a:r>
              <a:rPr lang="en-CA" dirty="0"/>
              <a:t>Energy efficiency labeling changes attention, not choices </a:t>
            </a:r>
            <a:r>
              <a:rPr lang="en-CA" sz="1600" dirty="0"/>
              <a:t>(</a:t>
            </a:r>
            <a:r>
              <a:rPr lang="en-CA" sz="1600" dirty="0" err="1"/>
              <a:t>Kallbekken</a:t>
            </a:r>
            <a:r>
              <a:rPr lang="en-CA" sz="1600" dirty="0"/>
              <a:t>, </a:t>
            </a:r>
            <a:r>
              <a:rPr lang="en-CA" sz="1600" dirty="0" err="1"/>
              <a:t>Sælen</a:t>
            </a:r>
            <a:r>
              <a:rPr lang="en-CA" sz="1600" dirty="0"/>
              <a:t>, &amp; </a:t>
            </a:r>
            <a:r>
              <a:rPr lang="en-CA" sz="1600" dirty="0" err="1"/>
              <a:t>Hermansen</a:t>
            </a:r>
            <a:r>
              <a:rPr lang="en-CA" sz="1600" dirty="0"/>
              <a:t> 2013; Waechter et al., 2015)</a:t>
            </a:r>
          </a:p>
          <a:p>
            <a:pPr lvl="1"/>
            <a:r>
              <a:rPr lang="en-CA" dirty="0"/>
              <a:t>…but operational cost labeling DOES influence choices, especially if you scale up the metric </a:t>
            </a:r>
            <a:r>
              <a:rPr lang="en-CA" sz="1800" dirty="0"/>
              <a:t>(Camilleri &amp; </a:t>
            </a:r>
            <a:r>
              <a:rPr lang="en-CA" sz="1800" dirty="0" err="1"/>
              <a:t>Larrick</a:t>
            </a:r>
            <a:r>
              <a:rPr lang="en-CA" sz="1800" dirty="0"/>
              <a:t>, 2014; Min et. al, 2014; </a:t>
            </a:r>
            <a:r>
              <a:rPr lang="en-CA" sz="1800" dirty="0" err="1"/>
              <a:t>Larrick</a:t>
            </a:r>
            <a:r>
              <a:rPr lang="en-CA" sz="1800" dirty="0"/>
              <a:t> &amp; Soll 2008)</a:t>
            </a:r>
            <a:br>
              <a:rPr lang="en-CA" dirty="0"/>
            </a:br>
            <a:endParaRPr lang="en-CA" dirty="0"/>
          </a:p>
          <a:p>
            <a:r>
              <a:rPr lang="en-CA" dirty="0"/>
              <a:t>People don’t care?</a:t>
            </a:r>
          </a:p>
          <a:p>
            <a:pPr lvl="1"/>
            <a:r>
              <a:rPr lang="en-CA" dirty="0"/>
              <a:t>People have really high discount rates </a:t>
            </a:r>
            <a:r>
              <a:rPr lang="en-CA" sz="1800" dirty="0"/>
              <a:t>(Frederick et. al, 2002)</a:t>
            </a:r>
          </a:p>
          <a:p>
            <a:pPr lvl="1"/>
            <a:r>
              <a:rPr lang="en-CA" dirty="0"/>
              <a:t>For real-world energy choices, too </a:t>
            </a:r>
            <a:r>
              <a:rPr lang="en-CA" sz="1800" dirty="0"/>
              <a:t>(</a:t>
            </a:r>
            <a:r>
              <a:rPr lang="en-CA" sz="1800" dirty="0" err="1"/>
              <a:t>Hausman</a:t>
            </a:r>
            <a:r>
              <a:rPr lang="en-CA" sz="1800" dirty="0"/>
              <a:t>, 1979) </a:t>
            </a:r>
            <a:endParaRPr lang="en-CA" dirty="0"/>
          </a:p>
          <a:p>
            <a:pPr lvl="1"/>
            <a:r>
              <a:rPr lang="en-CA" dirty="0"/>
              <a:t>…but discount future losses less than future gains </a:t>
            </a:r>
            <a:br>
              <a:rPr lang="en-CA" dirty="0"/>
            </a:br>
            <a:r>
              <a:rPr lang="en-CA" sz="1800" dirty="0"/>
              <a:t>(</a:t>
            </a:r>
            <a:r>
              <a:rPr lang="en-CA" sz="1800" dirty="0" err="1"/>
              <a:t>Thaler</a:t>
            </a:r>
            <a:r>
              <a:rPr lang="en-CA" sz="1800" dirty="0"/>
              <a:t>, 1981; Hardisty &amp; Weber 2009)</a:t>
            </a:r>
          </a:p>
        </p:txBody>
      </p:sp>
      <p:pic>
        <p:nvPicPr>
          <p:cNvPr id="1026" name="Picture 2" descr="C:\Users\Dave\Desktop\220be3d48d4666b20386155880188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76" y="3321604"/>
            <a:ext cx="3171224" cy="35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" y="1862438"/>
            <a:ext cx="11607146" cy="43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4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5" y="1874520"/>
            <a:ext cx="1158000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4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Why does it work? Multiple reasons, but in particular: </a:t>
            </a:r>
          </a:p>
          <a:p>
            <a:r>
              <a:rPr lang="en-CA" dirty="0"/>
              <a:t>Consumers have a latent goal to minimize long term </a:t>
            </a:r>
            <a:r>
              <a:rPr lang="en-CA" b="1" i="1" dirty="0"/>
              <a:t>dollar costs</a:t>
            </a:r>
          </a:p>
          <a:p>
            <a:r>
              <a:rPr lang="en-CA" dirty="0"/>
              <a:t>“10-year energy cost” labels activate this goal, leading to more energy efficient choices</a:t>
            </a:r>
          </a:p>
        </p:txBody>
      </p:sp>
      <p:pic>
        <p:nvPicPr>
          <p:cNvPr id="2053" name="Picture 5" descr="C:\Users\Dave\Desktop\10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58" y="1299334"/>
            <a:ext cx="3633567" cy="27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It works (Study 1a &amp; 1b)</a:t>
            </a:r>
          </a:p>
          <a:p>
            <a:r>
              <a:rPr lang="en-CA" dirty="0"/>
              <a:t>…better than alternatives (Study 2)</a:t>
            </a:r>
          </a:p>
          <a:p>
            <a:r>
              <a:rPr lang="en-CA" dirty="0"/>
              <a:t>…via goal activation (Study 3 &amp; Study 4)</a:t>
            </a:r>
          </a:p>
        </p:txBody>
      </p:sp>
    </p:spTree>
    <p:extLst>
      <p:ext uri="{BB962C8B-B14F-4D97-AF65-F5344CB8AC3E}">
        <p14:creationId xmlns:p14="http://schemas.microsoft.com/office/powerpoint/2010/main" val="135564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1509</Words>
  <Application>Microsoft Macintosh PowerPoint</Application>
  <PresentationFormat>Widescreen</PresentationFormat>
  <Paragraphs>294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 Theme</vt:lpstr>
      <vt:lpstr>Encouraging Energy Efficiency: Product Labels Facilitate Temporal Tradeoffs</vt:lpstr>
      <vt:lpstr>Co-authors</vt:lpstr>
      <vt:lpstr>The “Energy Paradox”</vt:lpstr>
      <vt:lpstr>Consumer don’t know? Or don’t care?</vt:lpstr>
      <vt:lpstr>Previous Findings</vt:lpstr>
      <vt:lpstr>Our Nudge: 10-year energy cost </vt:lpstr>
      <vt:lpstr>Our Nudge: 10-year energy cost </vt:lpstr>
      <vt:lpstr>Our Nudge: 10-year energy cost </vt:lpstr>
      <vt:lpstr>Outline</vt:lpstr>
      <vt:lpstr>Study 1a: Overview</vt:lpstr>
      <vt:lpstr>Study 1a methods</vt:lpstr>
      <vt:lpstr>Study 1a methods</vt:lpstr>
      <vt:lpstr>Study 1a: Results</vt:lpstr>
      <vt:lpstr>Study 1b: Field Study</vt:lpstr>
      <vt:lpstr>Study 1b: Methods</vt:lpstr>
      <vt:lpstr>PowerPoint Presentation</vt:lpstr>
      <vt:lpstr>Study 1b Methods: Control Labels</vt:lpstr>
      <vt:lpstr>Study 1b Methods: 10-year Energy Cost Labels</vt:lpstr>
      <vt:lpstr>Study 1b: Results</vt:lpstr>
      <vt:lpstr>Study 1 Discussion</vt:lpstr>
      <vt:lpstr>Study 2: Goal Specificity</vt:lpstr>
      <vt:lpstr>Study 2: Methods</vt:lpstr>
      <vt:lpstr>Study 2: Control</vt:lpstr>
      <vt:lpstr>Study 2: 10-year dollar cost</vt:lpstr>
      <vt:lpstr>Study 2: 10-year dollars saved</vt:lpstr>
      <vt:lpstr>Study 2: 10-year energy cost</vt:lpstr>
      <vt:lpstr>Study 2: 10-year energy saved</vt:lpstr>
      <vt:lpstr>Study 2: 10-year % cost</vt:lpstr>
      <vt:lpstr>Study 2: 10-year % saved</vt:lpstr>
      <vt:lpstr>Study 2: Results</vt:lpstr>
      <vt:lpstr>Study 2: Discussion</vt:lpstr>
      <vt:lpstr>Study 3: Measuring product goals</vt:lpstr>
      <vt:lpstr>Study 3: Methods</vt:lpstr>
      <vt:lpstr>PowerPoint Presentation</vt:lpstr>
      <vt:lpstr>PowerPoint Presentation</vt:lpstr>
      <vt:lpstr>PowerPoint Presentation</vt:lpstr>
      <vt:lpstr>PowerPoint Presentation</vt:lpstr>
      <vt:lpstr>Study 3: Modelling</vt:lpstr>
      <vt:lpstr>PowerPoint Presentation</vt:lpstr>
      <vt:lpstr>Study 3 Discussion</vt:lpstr>
      <vt:lpstr>Study 4: Alternative goal activation</vt:lpstr>
      <vt:lpstr>Study 4: Methods</vt:lpstr>
      <vt:lpstr>PowerPoint Presentation</vt:lpstr>
      <vt:lpstr>Study 4 Discussion</vt:lpstr>
      <vt:lpstr>Conclusions</vt:lpstr>
      <vt:lpstr>Thank You!</vt:lpstr>
    </vt:vector>
  </TitlesOfParts>
  <Company>Sauder School of Business, 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Energy Efficiency: Product Labels Facilitate Temporal Tradeoffs</dc:title>
  <dc:creator>David Hardisty</dc:creator>
  <cp:lastModifiedBy>olinbeck@student.ubc.ca</cp:lastModifiedBy>
  <cp:revision>154</cp:revision>
  <dcterms:created xsi:type="dcterms:W3CDTF">2015-11-19T04:52:03Z</dcterms:created>
  <dcterms:modified xsi:type="dcterms:W3CDTF">2022-10-27T17:25:37Z</dcterms:modified>
</cp:coreProperties>
</file>