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5" r:id="rId3"/>
    <p:sldId id="320" r:id="rId4"/>
    <p:sldId id="326" r:id="rId5"/>
    <p:sldId id="27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Encouraging%20Energy%20Efficiency%20-%20graphs%20-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Efficient Choice Proportion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plus>
            <c:min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Sheet1!$A$24:$A$30</c:f>
              <c:strCache>
                <c:ptCount val="7"/>
                <c:pt idx="0">
                  <c:v>Control</c:v>
                </c:pt>
                <c:pt idx="1">
                  <c:v>$ Cost</c:v>
                </c:pt>
                <c:pt idx="2">
                  <c:v>kWh Cost</c:v>
                </c:pt>
                <c:pt idx="3">
                  <c:v>% Cost</c:v>
                </c:pt>
                <c:pt idx="4">
                  <c:v>$ Saved</c:v>
                </c:pt>
                <c:pt idx="5">
                  <c:v>kWh Saved</c:v>
                </c:pt>
                <c:pt idx="6">
                  <c:v>% Saved</c:v>
                </c:pt>
              </c:strCache>
            </c:strRef>
          </c:cat>
          <c:val>
            <c:numRef>
              <c:f>Sheet1!$B$24:$B$30</c:f>
              <c:numCache>
                <c:formatCode>General</c:formatCode>
                <c:ptCount val="7"/>
                <c:pt idx="0">
                  <c:v>0.56020000000000003</c:v>
                </c:pt>
                <c:pt idx="1">
                  <c:v>0.83640000000000003</c:v>
                </c:pt>
                <c:pt idx="2">
                  <c:v>0.68100000000000005</c:v>
                </c:pt>
                <c:pt idx="3">
                  <c:v>0.67259999999999998</c:v>
                </c:pt>
                <c:pt idx="4">
                  <c:v>0.70809999999999995</c:v>
                </c:pt>
                <c:pt idx="5">
                  <c:v>0.65639999999999998</c:v>
                </c:pt>
                <c:pt idx="6">
                  <c:v>0.73370000000000002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71-4589-86F1-BC6F1A343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26752"/>
        <c:axId val="210828288"/>
      </c:barChart>
      <c:catAx>
        <c:axId val="2108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0828288"/>
        <c:crosses val="autoZero"/>
        <c:auto val="1"/>
        <c:lblAlgn val="ctr"/>
        <c:lblOffset val="100"/>
        <c:noMultiLvlLbl val="0"/>
      </c:catAx>
      <c:valAx>
        <c:axId val="210828288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2800">
                    <a:latin typeface="+mn-lt"/>
                  </a:rPr>
                  <a:t>Energy efficient choice proportion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082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0B8C-B211-4C62-BE98-CD005BD65E7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87845-AB33-414F-A8D9-C58A8765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07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27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1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0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3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1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357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79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6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19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7FED-14D7-4444-AF0C-8E4305F0F874}" type="datetimeFigureOut">
              <a:rPr lang="en-CA" smtClean="0"/>
              <a:t>2018-02-15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0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Encouraging Energy Efficiency:</a:t>
            </a:r>
            <a:r>
              <a:rPr lang="en-US" dirty="0"/>
              <a:t> Product Labels Facilitate Temporal Tradeoffs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01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David J. Hardisty, University of British Columbia</a:t>
            </a:r>
            <a:endParaRPr lang="en-CA" dirty="0"/>
          </a:p>
          <a:p>
            <a:r>
              <a:rPr lang="en-US" dirty="0" err="1"/>
              <a:t>Yoonji</a:t>
            </a:r>
            <a:r>
              <a:rPr lang="en-US" dirty="0"/>
              <a:t> Shim, University of British Columbia</a:t>
            </a:r>
            <a:endParaRPr lang="en-CA" dirty="0"/>
          </a:p>
          <a:p>
            <a:r>
              <a:rPr lang="en-US" dirty="0"/>
              <a:t>Daniel Sun, University of </a:t>
            </a:r>
            <a:r>
              <a:rPr lang="en-US" dirty="0" smtClean="0"/>
              <a:t>Calgary</a:t>
            </a:r>
            <a:endParaRPr lang="en-CA" dirty="0"/>
          </a:p>
          <a:p>
            <a:r>
              <a:rPr lang="en-US" dirty="0"/>
              <a:t>Dale Griffin, University of British </a:t>
            </a:r>
            <a:r>
              <a:rPr lang="en-US" dirty="0" smtClean="0"/>
              <a:t>Columbia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Behavioural Insights in Canada</a:t>
            </a:r>
            <a:r>
              <a:rPr lang="en-CA" smtClean="0"/>
              <a:t>, Toronto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54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340" y="95494"/>
            <a:ext cx="5134708" cy="1325563"/>
          </a:xfrm>
        </p:spPr>
        <p:txBody>
          <a:bodyPr/>
          <a:lstStyle/>
          <a:p>
            <a:r>
              <a:rPr lang="en-CA" dirty="0" smtClean="0"/>
              <a:t>Our Nudge: 10-year energy cost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966"/>
            <a:ext cx="10515600" cy="4786190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Why does it work? Multiple reasons, but in particular: </a:t>
            </a:r>
          </a:p>
          <a:p>
            <a:r>
              <a:rPr lang="en-CA" dirty="0" smtClean="0"/>
              <a:t>Consumers have a latent goal to minimize long term </a:t>
            </a:r>
            <a:r>
              <a:rPr lang="en-CA" b="1" i="1" dirty="0" smtClean="0"/>
              <a:t>dollar costs</a:t>
            </a:r>
          </a:p>
          <a:p>
            <a:r>
              <a:rPr lang="en-CA" dirty="0" smtClean="0"/>
              <a:t>“10-year energy cost” labels activate this goal, leading to more energy efficient choices</a:t>
            </a:r>
          </a:p>
        </p:txBody>
      </p:sp>
      <p:pic>
        <p:nvPicPr>
          <p:cNvPr id="2053" name="Picture 5" descr="C:\Users\Dave\Desktop\10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38" y="1505074"/>
            <a:ext cx="3633567" cy="27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01" y="1505074"/>
            <a:ext cx="2944198" cy="283198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1020" y="179511"/>
            <a:ext cx="5173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Consumer don’t know? Or don’t care?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64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 smtClean="0"/>
              <a:t>Study </a:t>
            </a:r>
            <a:r>
              <a:rPr lang="en-US" dirty="0" smtClean="0"/>
              <a:t>1: MTurk Experiment (</a:t>
            </a:r>
            <a:r>
              <a:rPr lang="en-US" i="1" dirty="0" smtClean="0"/>
              <a:t>N</a:t>
            </a:r>
            <a:r>
              <a:rPr lang="en-US" dirty="0" smtClean="0"/>
              <a:t> = 1,155) </a:t>
            </a:r>
            <a:endParaRPr lang="en-US" dirty="0"/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9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12419" y="4171950"/>
            <a:ext cx="5743575" cy="2686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Price: $4.29</a:t>
            </a:r>
          </a:p>
          <a:p>
            <a:r>
              <a:rPr lang="en-US" dirty="0" smtClean="0"/>
              <a:t>[10-year </a:t>
            </a:r>
            <a:r>
              <a:rPr lang="en-US" dirty="0" smtClean="0"/>
              <a:t>energy </a:t>
            </a:r>
            <a:r>
              <a:rPr lang="en-US" dirty="0" smtClean="0"/>
              <a:t>cost:] [$207] [1837 kWh] </a:t>
            </a:r>
            <a:br>
              <a:rPr lang="en-US" dirty="0" smtClean="0"/>
            </a:br>
            <a:r>
              <a:rPr lang="en-US" dirty="0" smtClean="0"/>
              <a:t>[28% less]</a:t>
            </a:r>
          </a:p>
          <a:p>
            <a:r>
              <a:rPr lang="en-US" dirty="0"/>
              <a:t>[10-year energy </a:t>
            </a:r>
            <a:r>
              <a:rPr lang="en-US" dirty="0" smtClean="0"/>
              <a:t>saved:] [$81] [718 kWh] </a:t>
            </a:r>
            <a:br>
              <a:rPr lang="en-US" dirty="0" smtClean="0"/>
            </a:br>
            <a:r>
              <a:rPr lang="en-US" dirty="0" smtClean="0"/>
              <a:t>[28% more]</a:t>
            </a:r>
            <a:endParaRPr lang="en-US" dirty="0" smtClean="0"/>
          </a:p>
          <a:p>
            <a:r>
              <a:rPr lang="en-US" dirty="0" smtClean="0"/>
              <a:t>Lumens: 1490</a:t>
            </a:r>
          </a:p>
          <a:p>
            <a:r>
              <a:rPr lang="en-US" dirty="0" smtClean="0"/>
              <a:t>Watts: 72</a:t>
            </a:r>
          </a:p>
          <a:p>
            <a:r>
              <a:rPr lang="en-US" dirty="0" smtClean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65520" y="4175760"/>
            <a:ext cx="5810250" cy="2686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Price: $12.99</a:t>
            </a:r>
          </a:p>
          <a:p>
            <a:r>
              <a:rPr lang="en-US" dirty="0" smtClean="0"/>
              <a:t>[10-year </a:t>
            </a:r>
            <a:r>
              <a:rPr lang="en-US" dirty="0"/>
              <a:t>energy </a:t>
            </a:r>
            <a:r>
              <a:rPr lang="en-US" dirty="0" smtClean="0"/>
              <a:t>cost</a:t>
            </a:r>
            <a:r>
              <a:rPr lang="en-US" dirty="0" smtClean="0"/>
              <a:t>:] [$66] [586 kWh] </a:t>
            </a:r>
            <a:br>
              <a:rPr lang="en-US" dirty="0" smtClean="0"/>
            </a:br>
            <a:r>
              <a:rPr lang="en-US" dirty="0" smtClean="0"/>
              <a:t>[77% less]</a:t>
            </a:r>
          </a:p>
          <a:p>
            <a:r>
              <a:rPr lang="en-US" dirty="0"/>
              <a:t>[10-year energy saved</a:t>
            </a:r>
            <a:r>
              <a:rPr lang="en-US" dirty="0" smtClean="0"/>
              <a:t>:] [$222] [1969 kwh] [77% more]</a:t>
            </a:r>
            <a:endParaRPr lang="en-US" dirty="0" smtClean="0"/>
          </a:p>
          <a:p>
            <a:r>
              <a:rPr lang="en-US" dirty="0" smtClean="0"/>
              <a:t>Lumens: 1600</a:t>
            </a:r>
          </a:p>
          <a:p>
            <a:r>
              <a:rPr lang="en-US" dirty="0" smtClean="0"/>
              <a:t>Watts: 23</a:t>
            </a:r>
          </a:p>
          <a:p>
            <a:r>
              <a:rPr lang="en-US" dirty="0" smtClean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10792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2189"/>
            <a:ext cx="10515600" cy="1325563"/>
          </a:xfrm>
        </p:spPr>
        <p:txBody>
          <a:bodyPr/>
          <a:lstStyle/>
          <a:p>
            <a:r>
              <a:rPr lang="en-CA" dirty="0" smtClean="0">
                <a:latin typeface="+mn-lt"/>
              </a:rPr>
              <a:t>Study </a:t>
            </a:r>
            <a:r>
              <a:rPr lang="en-CA" dirty="0" smtClean="0">
                <a:latin typeface="+mn-lt"/>
              </a:rPr>
              <a:t>1: </a:t>
            </a:r>
            <a:r>
              <a:rPr lang="en-CA" dirty="0" smtClean="0">
                <a:latin typeface="+mn-lt"/>
              </a:rPr>
              <a:t>Results</a:t>
            </a:r>
            <a:endParaRPr lang="en-CA" dirty="0">
              <a:latin typeface="+mn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96292259"/>
              </p:ext>
            </p:extLst>
          </p:nvPr>
        </p:nvGraphicFramePr>
        <p:xfrm>
          <a:off x="872490" y="751332"/>
          <a:ext cx="10280904" cy="602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7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Study </a:t>
            </a:r>
            <a:r>
              <a:rPr lang="en-CA" dirty="0" smtClean="0"/>
              <a:t>2: </a:t>
            </a:r>
            <a:r>
              <a:rPr lang="en-CA" dirty="0" smtClean="0"/>
              <a:t>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54090" cy="4351338"/>
          </a:xfrm>
        </p:spPr>
        <p:txBody>
          <a:bodyPr/>
          <a:lstStyle/>
          <a:p>
            <a:r>
              <a:rPr lang="en-CA" dirty="0" smtClean="0"/>
              <a:t>Run in 5 drug stores over 6 weeks</a:t>
            </a:r>
          </a:p>
          <a:p>
            <a:r>
              <a:rPr lang="en-CA" dirty="0" smtClean="0"/>
              <a:t>Two types of lightbulbs on store endcaps:</a:t>
            </a:r>
          </a:p>
          <a:p>
            <a:pPr lvl="1"/>
            <a:r>
              <a:rPr lang="en-CA" dirty="0" smtClean="0"/>
              <a:t>72w Halogen bulb </a:t>
            </a:r>
            <a:r>
              <a:rPr lang="en-CA" dirty="0"/>
              <a:t>(2-pack) </a:t>
            </a:r>
            <a:r>
              <a:rPr lang="en-CA" dirty="0" smtClean="0"/>
              <a:t>for $4.29</a:t>
            </a:r>
          </a:p>
          <a:p>
            <a:pPr lvl="1"/>
            <a:r>
              <a:rPr lang="en-CA" dirty="0" smtClean="0"/>
              <a:t>23w CFL bulb </a:t>
            </a:r>
            <a:r>
              <a:rPr lang="en-CA" dirty="0"/>
              <a:t>(2-pack) </a:t>
            </a:r>
            <a:r>
              <a:rPr lang="en-CA" dirty="0" smtClean="0"/>
              <a:t>for $12.99</a:t>
            </a:r>
          </a:p>
          <a:p>
            <a:r>
              <a:rPr lang="en-CA" dirty="0" smtClean="0"/>
              <a:t>Labels switched once per week, counterbalanced across stores</a:t>
            </a:r>
          </a:p>
          <a:p>
            <a:r>
              <a:rPr lang="en-CA" dirty="0" smtClean="0"/>
              <a:t>DV: proportion of CFLs </a:t>
            </a:r>
            <a:r>
              <a:rPr lang="en-CA" dirty="0" smtClean="0"/>
              <a:t>purchased</a:t>
            </a: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Study </a:t>
            </a:r>
            <a:r>
              <a:rPr lang="en-CA" dirty="0" smtClean="0"/>
              <a:t>2: </a:t>
            </a:r>
            <a:r>
              <a:rPr lang="en-CA" dirty="0" smtClean="0"/>
              <a:t>Results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1604530"/>
            <a:ext cx="5924106" cy="2205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4102650"/>
            <a:ext cx="5913763" cy="2329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1396" y="21336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 smtClean="0"/>
              <a:t>12% </a:t>
            </a:r>
          </a:p>
          <a:p>
            <a:pPr algn="ctr"/>
            <a:r>
              <a:rPr lang="en-CA" dirty="0" smtClean="0"/>
              <a:t>chose efficient option</a:t>
            </a:r>
          </a:p>
          <a:p>
            <a:pPr algn="ctr"/>
            <a:r>
              <a:rPr lang="en-CA" dirty="0" smtClean="0"/>
              <a:t>(n = 26)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055484" y="46482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 smtClean="0"/>
              <a:t>48% </a:t>
            </a:r>
          </a:p>
          <a:p>
            <a:pPr algn="ctr"/>
            <a:r>
              <a:rPr lang="en-CA" dirty="0" smtClean="0"/>
              <a:t>chose efficient option</a:t>
            </a:r>
          </a:p>
          <a:p>
            <a:pPr algn="ctr"/>
            <a:r>
              <a:rPr lang="en-CA" dirty="0" smtClean="0"/>
              <a:t>(n = 29)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71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226</Words>
  <Application>Microsoft Office PowerPoint</Application>
  <PresentationFormat>Custom</PresentationFormat>
  <Paragraphs>48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Encouraging Energy Efficiency: Product Labels Facilitate Temporal Tradeoffs</vt:lpstr>
      <vt:lpstr>Our Nudge: 10-year energy cost </vt:lpstr>
      <vt:lpstr>Study 1: MTurk Experiment (N = 1,155) </vt:lpstr>
      <vt:lpstr>Study 1: Results</vt:lpstr>
      <vt:lpstr>Study 2: Methods</vt:lpstr>
      <vt:lpstr>Study 2: Results</vt:lpstr>
    </vt:vector>
  </TitlesOfParts>
  <Company>Sauder School of Business, 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Energy Efficiency: Product Labels Facilitate Temporal Tradeoffs</dc:title>
  <dc:creator>David Hardisty</dc:creator>
  <cp:lastModifiedBy>Dave</cp:lastModifiedBy>
  <cp:revision>156</cp:revision>
  <dcterms:created xsi:type="dcterms:W3CDTF">2015-11-19T04:52:03Z</dcterms:created>
  <dcterms:modified xsi:type="dcterms:W3CDTF">2018-02-15T21:52:12Z</dcterms:modified>
</cp:coreProperties>
</file>