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iLBqskbQyW38VGO557ZDpv+zsc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1F404F7-4D02-4C18-9359-D325A3683CF6}">
  <a:tblStyle styleId="{F1F404F7-4D02-4C18-9359-D325A3683CF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B453981C-D9F1-43E4-A3DD-32EF2C0353E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band1H>
    <a:band2H>
      <a:tcTxStyle/>
    </a:band2H>
    <a:band1V>
      <a:tcTxStyle/>
      <a:tcStyle>
        <a:tcBdr>
          <a:lef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1V>
    <a:band2V>
      <a:tcTxStyle/>
      <a:tcStyle>
        <a:tcBdr>
          <a:lef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Images from unsplash.com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Image from unsplash.com</a:t>
            </a:r>
            <a:endParaRPr/>
          </a:p>
        </p:txBody>
      </p:sp>
      <p:sp>
        <p:nvSpPr>
          <p:cNvPr id="169" name="Google Shape;169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00"/>
              <a:t>Green Biases: </a:t>
            </a:r>
            <a:br>
              <a:rPr lang="en-US" sz="4000"/>
            </a:br>
            <a:r>
              <a:rPr lang="en-US" sz="4000"/>
              <a:t>Consumer Evaluations of Renewable and Non-Renewable Energy Sources</a:t>
            </a:r>
            <a:endParaRPr sz="4000"/>
          </a:p>
        </p:txBody>
      </p:sp>
      <p:sp>
        <p:nvSpPr>
          <p:cNvPr id="90" name="Google Shape;90;p1"/>
          <p:cNvSpPr txBox="1"/>
          <p:nvPr/>
        </p:nvSpPr>
        <p:spPr>
          <a:xfrm>
            <a:off x="76200" y="5865813"/>
            <a:ext cx="54102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Association for Consumer Research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Dallas, TX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Oct, 2018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1295400" y="32004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Nathan Dhaliwal, David J. Hardisty, Jiaying Zhao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rPr lang="en-US" sz="2000"/>
              <a:t>UBC Sauder</a:t>
            </a:r>
            <a:endParaRPr/>
          </a:p>
        </p:txBody>
      </p:sp>
      <p:pic>
        <p:nvPicPr>
          <p:cNvPr descr="C:\Users\Dave\Desktop\UBC_Sauder_Logo_2016.jpg"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62819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2667000" y="5077210"/>
            <a:ext cx="42242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Funding support from NSF and SSHRC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Product Experience</a:t>
            </a:r>
            <a:endParaRPr/>
          </a:p>
        </p:txBody>
      </p:sp>
      <p:pic>
        <p:nvPicPr>
          <p:cNvPr descr="A row of books&#10;&#10;Description automatically generated with low confidence" id="147" name="Google Shape;147;p10"/>
          <p:cNvPicPr preferRelativeResize="0"/>
          <p:nvPr/>
        </p:nvPicPr>
        <p:blipFill rotWithShape="1">
          <a:blip r:embed="rId3">
            <a:alphaModFix/>
          </a:blip>
          <a:srcRect b="23538" l="30392" r="31373" t="23364"/>
          <a:stretch/>
        </p:blipFill>
        <p:spPr>
          <a:xfrm>
            <a:off x="5112026" y="1760459"/>
            <a:ext cx="3581400" cy="33172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microscope&#10;&#10;Description automatically generated with medium confidence" id="148" name="Google Shape;14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3825" y="1770399"/>
            <a:ext cx="3973191" cy="331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Methods</a:t>
            </a:r>
            <a:endParaRPr/>
          </a:p>
        </p:txBody>
      </p:sp>
      <p:sp>
        <p:nvSpPr>
          <p:cNvPr id="154" name="Google Shape;154;p11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164 UBC students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Experimenter tested battery charges before each session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IV: “Renewable” vs “Non-renewable” energy</a:t>
            </a:r>
            <a:br>
              <a:rPr lang="en-US"/>
            </a:br>
            <a:r>
              <a:rPr lang="en-US"/>
              <a:t>(showed them the batteries)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Order counterbalanced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Test flashlight in light vs dark room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DVs: 1-7 scales of the flashlight, rating how: powerful, safe, efficient, intense, strong, durable, reliable, pleasant, quality, and WTP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Between-Subject Results</a:t>
            </a:r>
            <a:endParaRPr/>
          </a:p>
        </p:txBody>
      </p:sp>
      <p:sp>
        <p:nvSpPr>
          <p:cNvPr id="160" name="Google Shape;160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Nothing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"/>
          <p:cNvSpPr txBox="1"/>
          <p:nvPr>
            <p:ph type="title"/>
          </p:nvPr>
        </p:nvSpPr>
        <p:spPr>
          <a:xfrm>
            <a:off x="533400" y="-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2: Within-Subject Results</a:t>
            </a:r>
            <a:endParaRPr/>
          </a:p>
        </p:txBody>
      </p:sp>
      <p:graphicFrame>
        <p:nvGraphicFramePr>
          <p:cNvPr id="166" name="Google Shape;166;p13"/>
          <p:cNvGraphicFramePr/>
          <p:nvPr/>
        </p:nvGraphicFramePr>
        <p:xfrm>
          <a:off x="1" y="76200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{F1F404F7-4D02-4C18-9359-D325A3683CF6}</a:tableStyleId>
              </a:tblPr>
              <a:tblGrid>
                <a:gridCol w="1835650"/>
                <a:gridCol w="1831725"/>
                <a:gridCol w="1814125"/>
                <a:gridCol w="1831725"/>
                <a:gridCol w="1830750"/>
              </a:tblGrid>
              <a:tr h="244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 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 First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/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 First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Power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4.88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4.99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.32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4.92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4.54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.002*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Safe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5.48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5.40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.56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5.77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5.08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&lt;.001*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Efficient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4.68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4.99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.11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5.46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4.35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&lt;.001*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Intense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4.59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4.74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.23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4.50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4.24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.09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Strong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4.64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4.80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.29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4.61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4.22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.005*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Durable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4.89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4.80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.62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5.12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4.51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&lt;.001*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Reliable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5.04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4.83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.26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5.22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4.87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.02*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Quality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5.04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5.06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.90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4.97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4.45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&lt;.001*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Pleasant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4.53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4.69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.27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5.01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4.41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&lt;.001*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0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LN WTP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10.80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11.35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.17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Green: 10.97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Brown: 7.98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&lt;.001*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Study 3: Direct Experience of Energy</a:t>
            </a:r>
            <a:endParaRPr/>
          </a:p>
        </p:txBody>
      </p:sp>
      <p:pic>
        <p:nvPicPr>
          <p:cNvPr descr="A picture containing nature, dark, mountain&#10;&#10;Description automatically generated" id="172" name="Google Shape;17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676400"/>
            <a:ext cx="7772400" cy="4371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3: Methods</a:t>
            </a:r>
            <a:endParaRPr/>
          </a:p>
        </p:txBody>
      </p:sp>
      <p:sp>
        <p:nvSpPr>
          <p:cNvPr id="178" name="Google Shape;178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165 UBC students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IV: Renewable vs Non-renewable energy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IV: Counterbalanced order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Fixed 10 secs of low intensity stimulation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Rated: power, safe, efficient, strong, quality, pleasant, painful, WTP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Free stimulation of up to 60 sec, any intensity (no differences on this measure)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3: Between-Subjects Results</a:t>
            </a:r>
            <a:endParaRPr/>
          </a:p>
        </p:txBody>
      </p:sp>
      <p:sp>
        <p:nvSpPr>
          <p:cNvPr id="184" name="Google Shape;184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Nothing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3: Within-Subjects Results</a:t>
            </a:r>
            <a:endParaRPr/>
          </a:p>
        </p:txBody>
      </p:sp>
      <p:sp>
        <p:nvSpPr>
          <p:cNvPr id="190" name="Google Shape;190;p17"/>
          <p:cNvSpPr txBox="1"/>
          <p:nvPr>
            <p:ph idx="1" type="body"/>
          </p:nvPr>
        </p:nvSpPr>
        <p:spPr>
          <a:xfrm>
            <a:off x="457200" y="990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Green first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Brown first: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graphicFrame>
        <p:nvGraphicFramePr>
          <p:cNvPr id="191" name="Google Shape;191;p17"/>
          <p:cNvGraphicFramePr/>
          <p:nvPr/>
        </p:nvGraphicFramePr>
        <p:xfrm>
          <a:off x="533400" y="1676400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{B453981C-D9F1-43E4-A3DD-32EF2C0353E3}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Green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Brown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t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p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Safe: 4.91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Safe: 4.62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1.28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.21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Efficient: 5.89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Efficient: 5.09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2.31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.03*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5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WTP: 7.25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WTP: 6.38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2.51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.02*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192" name="Google Shape;192;p17"/>
          <p:cNvGraphicFramePr/>
          <p:nvPr/>
        </p:nvGraphicFramePr>
        <p:xfrm>
          <a:off x="609600" y="4648200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{B453981C-D9F1-43E4-A3DD-32EF2C0353E3}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51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Green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Brown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t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p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1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Safe: 5.13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Safe: 4.63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2.21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.03*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1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Efficient: 5.65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Efficient: 5.73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.38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.71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14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2400" u="none" cap="none" strike="noStrike"/>
                        <a:t>WTP: 6.14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WTP: 6.00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1.47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.15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3: Summary</a:t>
            </a:r>
            <a:endParaRPr/>
          </a:p>
        </p:txBody>
      </p:sp>
      <p:sp>
        <p:nvSpPr>
          <p:cNvPr id="198" name="Google Shape;198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When actually experiencing green vs brown energy: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Between subjects, no differences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Within subjects, green was rated: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Safer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More efficient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Higher WTP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Implications</a:t>
            </a:r>
            <a:endParaRPr/>
          </a:p>
        </p:txBody>
      </p:sp>
      <p:sp>
        <p:nvSpPr>
          <p:cNvPr id="204" name="Google Shape;204;p19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“Powered by green energy”</a:t>
            </a:r>
            <a:br>
              <a:rPr lang="en-US"/>
            </a:br>
            <a:r>
              <a:rPr lang="en-US"/>
              <a:t>“Sign up for green energy”</a:t>
            </a:r>
            <a:br>
              <a:rPr lang="en-US"/>
            </a:br>
            <a:r>
              <a:rPr lang="en-US"/>
              <a:t>Not so effective</a:t>
            </a:r>
            <a:br>
              <a:rPr lang="en-US"/>
            </a:b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“Powered by green energy, unlike our competitors”</a:t>
            </a:r>
            <a:br>
              <a:rPr lang="en-US"/>
            </a:br>
            <a:r>
              <a:rPr lang="en-US"/>
              <a:t>“Sign up for green energy and stop using brown energy”</a:t>
            </a:r>
            <a:br>
              <a:rPr lang="en-US"/>
            </a:br>
            <a:r>
              <a:rPr lang="en-US"/>
              <a:t>More effective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More broadly, SE vs JE may differentially tap into conscious vs unconscious attitudes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457200" y="-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Green vs. Brown, The Facts</a:t>
            </a:r>
            <a:endParaRPr/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457200" y="9906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the United States, electricity contributes 28% of all greenhouse gas emissions (EPA, 2018 ).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Consumers believe that green products are higher cost and lower in efficacy (Griskevicius, Tybur, &amp; Van den Bergh, 2010; Lin &amp; Chang, 2012; Luchs et al., 2010)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In reality, the physical properties of electricity are exactly the same regardless of production method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Price of renewable energy is currently competitive with non-renewable energy </a:t>
            </a:r>
            <a:r>
              <a:rPr lang="en-US" sz="2400"/>
              <a:t>(International Renewable Energy Agency, 2017)</a:t>
            </a:r>
            <a:r>
              <a:rPr lang="en-US"/>
              <a:t>: 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onshore wind costs  $0.06 per kWh and solar costs $0.10 per KwH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fossil fuels range from $0.05 to $0.17 per KwH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210" name="Google Shape;210;p2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Research Questions</a:t>
            </a:r>
            <a:endParaRPr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Do consumers perceive green (renewable) vs brown (non-renewable) energy differently?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How do answers change in single evaluation vs joint evaluation?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In SE, green attribute is harder to evaluate and less salient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In JE, green vs brown is a salient difference, self-perception and signaling become important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1A: Methods</a:t>
            </a:r>
            <a:endParaRPr/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305 UBC students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Read a description of green (renewable) vs brown (non-renewable) energy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Indicated beliefs about green vs brown energy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457200" y="6096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your home were powered by green energy (rather than brown), do you think the lights in your home would be brighter or dimmer?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your home were powered by green energy (rather than brown), do you think the quality of the light produced by your lightbulbs would be more soft or more harsh?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your home were powered by green energy (rather than brown), do you think your washing machine would work better or worse?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your home were powered by green energy (rather than brown), do you think the electricity would be more reliable or less reliable?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If your home were powered by green energy (rather than brown), do you think the electricity would be more expensive or less expensive?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Imagine there is an electrical problem in your home, and you get an electric shock. Which do you think would be safer, green energy or brown energy?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1A: Results</a:t>
            </a:r>
            <a:endParaRPr/>
          </a:p>
        </p:txBody>
      </p:sp>
      <p:graphicFrame>
        <p:nvGraphicFramePr>
          <p:cNvPr id="122" name="Google Shape;122;p6"/>
          <p:cNvGraphicFramePr/>
          <p:nvPr/>
        </p:nvGraphicFramePr>
        <p:xfrm>
          <a:off x="304800" y="1752602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{F1F404F7-4D02-4C18-9359-D325A3683CF6}</a:tableStyleId>
              </a:tblPr>
              <a:tblGrid>
                <a:gridCol w="1782975"/>
                <a:gridCol w="1758375"/>
                <a:gridCol w="1765950"/>
                <a:gridCol w="1760275"/>
                <a:gridCol w="1771625"/>
              </a:tblGrid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Mean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t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p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Brighter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305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4.07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1.02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.31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Harsher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305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3.52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-7.62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&lt; .001*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Work better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305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4.00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.00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1.00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Reliable 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305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4.00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-.04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.97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Expensive 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305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3.85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1.43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.15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22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Safer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305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4.66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9.52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&lt;.001*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123" name="Google Shape;123;p6"/>
          <p:cNvSpPr txBox="1"/>
          <p:nvPr/>
        </p:nvSpPr>
        <p:spPr>
          <a:xfrm>
            <a:off x="2743200" y="5921141"/>
            <a:ext cx="441800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UBC students just weird?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1B: Methods</a:t>
            </a:r>
            <a:endParaRPr/>
          </a:p>
        </p:txBody>
      </p:sp>
      <p:sp>
        <p:nvSpPr>
          <p:cNvPr id="129" name="Google Shape;129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478 MTurkers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Answered same questions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Google Shape;134;p8"/>
          <p:cNvGraphicFramePr/>
          <p:nvPr/>
        </p:nvGraphicFramePr>
        <p:xfrm>
          <a:off x="457198" y="1828804"/>
          <a:ext cx="3000000" cy="3000000"/>
        </p:xfrm>
        <a:graphic>
          <a:graphicData uri="http://schemas.openxmlformats.org/drawingml/2006/table">
            <a:tbl>
              <a:tblPr bandCol="1" bandRow="1" firstCol="1" firstRow="1">
                <a:noFill/>
                <a:tableStyleId>{F1F404F7-4D02-4C18-9359-D325A3683CF6}</a:tableStyleId>
              </a:tblPr>
              <a:tblGrid>
                <a:gridCol w="1691475"/>
                <a:gridCol w="1691475"/>
                <a:gridCol w="1691475"/>
                <a:gridCol w="1691475"/>
                <a:gridCol w="1692350"/>
              </a:tblGrid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Mean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t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p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Brighter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478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4.03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0.62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.54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Harsher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478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3.69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-6.60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&lt; .001*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Work better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478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4.27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4.99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&lt; .001*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Reliable 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478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4.14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2.32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.02*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Expensive 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478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3.85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-1.81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.07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8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Safer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478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4.47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10.13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&lt; .001*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135" name="Google Shape;135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1B: Results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Study 1: Summary</a:t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Both UBC students and MTurkers showed a pro-green bias in hypothetical scenarios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 about real product evaluations?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What about separate evaluation vs joint evaluation?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Dave</dc:creator>
</cp:coreProperties>
</file>