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oleObject" PartName="/ppt/embeddings/oleObject3.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9144000"/>
  <p:notesSz cx="6858000" cy="9144000"/>
  <p:embeddedFontLst>
    <p:embeddedFont>
      <p:font typeface="Palatino Linotype"/>
      <p:regular r:id="rId51"/>
      <p:bold r:id="rId52"/>
      <p:italic r:id="rId53"/>
      <p:boldItalic r:id="rId54"/>
    </p:embeddedFont>
    <p:embeddedFont>
      <p:font typeface="Century Gothic"/>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9" roundtripDataSignature="AMtx7mgLPCX0XhTUF/Kw9rT4eLqOokkJ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ABB849-2E9E-477A-B0C8-3FF70D461BD3}">
  <a:tblStyle styleId="{A7ABB849-2E9E-477A-B0C8-3FF70D461BD3}" styleName="Table_0">
    <a:wholeTbl>
      <a:tcTxStyle b="off" i="off">
        <a:font>
          <a:latin typeface="Palatino Linotype"/>
          <a:ea typeface="Palatino Linotype"/>
          <a:cs typeface="Palatino Linotyp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BF2"/>
          </a:solidFill>
        </a:fill>
      </a:tcStyle>
    </a:wholeTbl>
    <a:band1H>
      <a:tcTxStyle/>
      <a:tcStyle>
        <a:fill>
          <a:solidFill>
            <a:srgbClr val="D1D5E5"/>
          </a:solidFill>
        </a:fill>
      </a:tcStyle>
    </a:band1H>
    <a:band2H>
      <a:tcTxStyle/>
    </a:band2H>
    <a:band1V>
      <a:tcTxStyle/>
      <a:tcStyle>
        <a:fill>
          <a:solidFill>
            <a:srgbClr val="D1D5E5"/>
          </a:solidFill>
        </a:fill>
      </a:tcStyle>
    </a:band1V>
    <a:band2V>
      <a:tcTxStyle/>
    </a:band2V>
    <a:lastCol>
      <a:tcTxStyle b="on" i="off">
        <a:font>
          <a:latin typeface="Palatino Linotype"/>
          <a:ea typeface="Palatino Linotype"/>
          <a:cs typeface="Palatino Linotype"/>
        </a:font>
        <a:schemeClr val="lt1"/>
      </a:tcTxStyle>
      <a:tcStyle>
        <a:fill>
          <a:solidFill>
            <a:schemeClr val="accent1"/>
          </a:solidFill>
        </a:fill>
      </a:tcStyle>
    </a:lastCol>
    <a:firstCol>
      <a:tcTxStyle b="on" i="off">
        <a:font>
          <a:latin typeface="Palatino Linotype"/>
          <a:ea typeface="Palatino Linotype"/>
          <a:cs typeface="Palatino Linotype"/>
        </a:font>
        <a:schemeClr val="lt1"/>
      </a:tcTxStyle>
      <a:tcStyle>
        <a:fill>
          <a:solidFill>
            <a:schemeClr val="accent1"/>
          </a:solidFill>
        </a:fill>
      </a:tcStyle>
    </a:firstCol>
    <a:lastRow>
      <a:tcTxStyle b="on" i="off">
        <a:font>
          <a:latin typeface="Palatino Linotype"/>
          <a:ea typeface="Palatino Linotype"/>
          <a:cs typeface="Palatino Linotyp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Palatino Linotype"/>
          <a:ea typeface="Palatino Linotype"/>
          <a:cs typeface="Palatino Linotyp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alatinoLinotype-regular.fntdata"/><Relationship Id="rId50" Type="http://schemas.openxmlformats.org/officeDocument/2006/relationships/slide" Target="slides/slide44.xml"/><Relationship Id="rId53" Type="http://schemas.openxmlformats.org/officeDocument/2006/relationships/font" Target="fonts/PalatinoLinotype-italic.fntdata"/><Relationship Id="rId52" Type="http://schemas.openxmlformats.org/officeDocument/2006/relationships/font" Target="fonts/PalatinoLinotype-bold.fntdata"/><Relationship Id="rId11" Type="http://schemas.openxmlformats.org/officeDocument/2006/relationships/slide" Target="slides/slide5.xml"/><Relationship Id="rId55" Type="http://schemas.openxmlformats.org/officeDocument/2006/relationships/font" Target="fonts/CenturyGothic-regular.fntdata"/><Relationship Id="rId10" Type="http://schemas.openxmlformats.org/officeDocument/2006/relationships/slide" Target="slides/slide4.xml"/><Relationship Id="rId54" Type="http://schemas.openxmlformats.org/officeDocument/2006/relationships/font" Target="fonts/PalatinoLinotype-boldItalic.fntdata"/><Relationship Id="rId13" Type="http://schemas.openxmlformats.org/officeDocument/2006/relationships/slide" Target="slides/slide7.xml"/><Relationship Id="rId57" Type="http://schemas.openxmlformats.org/officeDocument/2006/relationships/font" Target="fonts/CenturyGothic-italic.fntdata"/><Relationship Id="rId12" Type="http://schemas.openxmlformats.org/officeDocument/2006/relationships/slide" Target="slides/slide6.xml"/><Relationship Id="rId56" Type="http://schemas.openxmlformats.org/officeDocument/2006/relationships/font" Target="fonts/CenturyGothic-bold.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CenturyGothic-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1" name="Google Shape;9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Images from unsplash.com</a:t>
            </a:r>
            <a:endParaRPr/>
          </a:p>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9" name="Google Shape;16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7" name="Google Shape;17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Participants are using both sides of the scale for gains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8" name="Google Shape;21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keep it short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2" name="Google Shape;23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9" name="Google Shape;23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6" name="Google Shape;24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“enjoying the moment”</a:t>
            </a:r>
            <a:endParaRPr/>
          </a:p>
        </p:txBody>
      </p:sp>
      <p:sp>
        <p:nvSpPr>
          <p:cNvPr id="247" name="Google Shape;24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4" name="Google Shape;25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1" name="Google Shape;26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8" name="Google Shape;26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 name="Google Shape;10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6" name="Google Shape;27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Collapsing across delay</a:t>
            </a:r>
            <a:endParaRPr/>
          </a:p>
        </p:txBody>
      </p:sp>
      <p:sp>
        <p:nvSpPr>
          <p:cNvPr id="287" name="Google Shape;287;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5" name="Google Shape;2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3" name="Google Shape;30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2" name="Google Shape;31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Collapsing across time</a:t>
            </a:r>
            <a:endParaRPr/>
          </a:p>
        </p:txBody>
      </p:sp>
      <p:sp>
        <p:nvSpPr>
          <p:cNvPr id="313" name="Google Shape;313;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7" name="Google Shape;35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3" name="Google Shape;36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9" name="Google Shape;36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even while controlling for experience utility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6" name="Google Shape;37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2" name="Google Shape;38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Arial"/>
                <a:ea typeface="Arial"/>
                <a:cs typeface="Arial"/>
                <a:sym typeface="Arial"/>
              </a:rPr>
              <a:t>Image from unsplash.com</a:t>
            </a:r>
            <a:endParaRPr/>
          </a:p>
        </p:txBody>
      </p:sp>
      <p:sp>
        <p:nvSpPr>
          <p:cNvPr id="115" name="Google Shape;11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8" name="Google Shape;38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5" name="Google Shape;39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2" name="Google Shape;40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9" name="Google Shape;40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6" name="Google Shape;41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3" name="Google Shape;42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0" name="Google Shape;43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8" name="Google Shape;43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5" name="Google Shape;44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1" name="Google Shape;45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latin typeface="Arial"/>
                <a:ea typeface="Arial"/>
                <a:cs typeface="Arial"/>
                <a:sym typeface="Arial"/>
              </a:rPr>
              <a:t>Image from unsplash.com</a:t>
            </a:r>
            <a:endParaRPr/>
          </a:p>
        </p:txBody>
      </p:sp>
      <p:sp>
        <p:nvSpPr>
          <p:cNvPr id="123" name="Google Shape;12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6" name="Google Shape;45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3" name="Google Shape;46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9" name="Google Shape;46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5" name="Google Shape;47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1" name="Google Shape;48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1" name="Google Shape;13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You’ll might put your vacation off for a couple weeks, but not for ten years; </a:t>
            </a:r>
            <a:endParaRPr/>
          </a:p>
        </p:txBody>
      </p:sp>
      <p:sp>
        <p:nvSpPr>
          <p:cNvPr id="132" name="Google Shape;13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9" name="Google Shape;13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Students who liked eating worms were screened out. In this sample, at any rate, we failed to replicate Loewenstein’s finding; meal worms isn’t the best control for kissing movie stars</a:t>
            </a:r>
            <a:endParaRPr/>
          </a:p>
        </p:txBody>
      </p:sp>
      <p:sp>
        <p:nvSpPr>
          <p:cNvPr id="140" name="Google Shape;14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7" name="Google Shape;14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4" name="Google Shape;15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1" name="Google Shape;16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46"/>
          <p:cNvSpPr txBox="1"/>
          <p:nvPr>
            <p:ph type="ctrTitle"/>
          </p:nvPr>
        </p:nvSpPr>
        <p:spPr>
          <a:xfrm>
            <a:off x="685800" y="609601"/>
            <a:ext cx="7772400" cy="426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800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19" name="Google Shape;19;p46"/>
          <p:cNvSpPr txBox="1"/>
          <p:nvPr>
            <p:ph idx="1" type="subTitle"/>
          </p:nvPr>
        </p:nvSpPr>
        <p:spPr>
          <a:xfrm>
            <a:off x="1371600" y="4953000"/>
            <a:ext cx="6400800" cy="12192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sz="2400">
                <a:solidFill>
                  <a:srgbClr val="888888"/>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p:txBody>
      </p:sp>
      <p:sp>
        <p:nvSpPr>
          <p:cNvPr id="20" name="Google Shape;20;p46"/>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6"/>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22" name="Google Shape;22;p46"/>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7" name="Shape 77"/>
        <p:cNvGrpSpPr/>
        <p:nvPr/>
      </p:nvGrpSpPr>
      <p:grpSpPr>
        <a:xfrm>
          <a:off x="0" y="0"/>
          <a:ext cx="0" cy="0"/>
          <a:chOff x="0" y="0"/>
          <a:chExt cx="0" cy="0"/>
        </a:xfrm>
      </p:grpSpPr>
      <p:sp>
        <p:nvSpPr>
          <p:cNvPr id="78" name="Google Shape;78;p5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79" name="Google Shape;79;p5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rgbClr val="7F7F7F"/>
              </a:buClr>
              <a:buSzPts val="1800"/>
              <a:buChar char="o"/>
              <a:defRPr/>
            </a:lvl6pPr>
            <a:lvl7pPr indent="-342900" lvl="6" marL="3200400" algn="l">
              <a:spcBef>
                <a:spcPts val="360"/>
              </a:spcBef>
              <a:spcAft>
                <a:spcPts val="0"/>
              </a:spcAft>
              <a:buClr>
                <a:srgbClr val="7F7F7F"/>
              </a:buClr>
              <a:buSzPts val="1800"/>
              <a:buChar char="•"/>
              <a:defRPr/>
            </a:lvl7pPr>
            <a:lvl8pPr indent="-342900" lvl="7" marL="3657600" algn="l">
              <a:spcBef>
                <a:spcPts val="360"/>
              </a:spcBef>
              <a:spcAft>
                <a:spcPts val="0"/>
              </a:spcAft>
              <a:buClr>
                <a:srgbClr val="7F7F7F"/>
              </a:buClr>
              <a:buSzPts val="1800"/>
              <a:buChar char="o"/>
              <a:defRPr/>
            </a:lvl8pPr>
            <a:lvl9pPr indent="-342900" lvl="8" marL="4114800" algn="l">
              <a:spcBef>
                <a:spcPts val="360"/>
              </a:spcBef>
              <a:spcAft>
                <a:spcPts val="0"/>
              </a:spcAft>
              <a:buClr>
                <a:srgbClr val="7F7F7F"/>
              </a:buClr>
              <a:buSzPts val="1800"/>
              <a:buChar char="•"/>
              <a:defRPr/>
            </a:lvl9pPr>
          </a:lstStyle>
          <a:p/>
        </p:txBody>
      </p:sp>
      <p:sp>
        <p:nvSpPr>
          <p:cNvPr id="80" name="Google Shape;80;p55"/>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5"/>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3" name="Shape 83"/>
        <p:cNvGrpSpPr/>
        <p:nvPr/>
      </p:nvGrpSpPr>
      <p:grpSpPr>
        <a:xfrm>
          <a:off x="0" y="0"/>
          <a:ext cx="0" cy="0"/>
          <a:chOff x="0" y="0"/>
          <a:chExt cx="0" cy="0"/>
        </a:xfrm>
      </p:grpSpPr>
      <p:sp>
        <p:nvSpPr>
          <p:cNvPr id="84" name="Google Shape;84;p56"/>
          <p:cNvSpPr txBox="1"/>
          <p:nvPr>
            <p:ph type="title"/>
          </p:nvPr>
        </p:nvSpPr>
        <p:spPr>
          <a:xfrm rot="5400000">
            <a:off x="4732338" y="2171701"/>
            <a:ext cx="5851525" cy="20574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85" name="Google Shape;85;p5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rgbClr val="7F7F7F"/>
              </a:buClr>
              <a:buSzPts val="1800"/>
              <a:buChar char="o"/>
              <a:defRPr/>
            </a:lvl6pPr>
            <a:lvl7pPr indent="-342900" lvl="6" marL="3200400" algn="l">
              <a:spcBef>
                <a:spcPts val="360"/>
              </a:spcBef>
              <a:spcAft>
                <a:spcPts val="0"/>
              </a:spcAft>
              <a:buClr>
                <a:srgbClr val="7F7F7F"/>
              </a:buClr>
              <a:buSzPts val="1800"/>
              <a:buChar char="•"/>
              <a:defRPr/>
            </a:lvl7pPr>
            <a:lvl8pPr indent="-342900" lvl="7" marL="3657600" algn="l">
              <a:spcBef>
                <a:spcPts val="360"/>
              </a:spcBef>
              <a:spcAft>
                <a:spcPts val="0"/>
              </a:spcAft>
              <a:buClr>
                <a:srgbClr val="7F7F7F"/>
              </a:buClr>
              <a:buSzPts val="1800"/>
              <a:buChar char="o"/>
              <a:defRPr/>
            </a:lvl8pPr>
            <a:lvl9pPr indent="-342900" lvl="8" marL="4114800" algn="l">
              <a:spcBef>
                <a:spcPts val="360"/>
              </a:spcBef>
              <a:spcAft>
                <a:spcPts val="0"/>
              </a:spcAft>
              <a:buClr>
                <a:srgbClr val="7F7F7F"/>
              </a:buClr>
              <a:buSzPts val="1800"/>
              <a:buChar char="•"/>
              <a:defRPr/>
            </a:lvl9pPr>
          </a:lstStyle>
          <a:p/>
        </p:txBody>
      </p:sp>
      <p:sp>
        <p:nvSpPr>
          <p:cNvPr id="86" name="Google Shape;86;p56"/>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6"/>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6"/>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3" name="Shape 23"/>
        <p:cNvGrpSpPr/>
        <p:nvPr/>
      </p:nvGrpSpPr>
      <p:grpSpPr>
        <a:xfrm>
          <a:off x="0" y="0"/>
          <a:ext cx="0" cy="0"/>
          <a:chOff x="0" y="0"/>
          <a:chExt cx="0" cy="0"/>
        </a:xfrm>
      </p:grpSpPr>
      <p:sp>
        <p:nvSpPr>
          <p:cNvPr id="24" name="Google Shape;24;p47"/>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25" name="Google Shape;25;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30200" lvl="4" marL="2286000" algn="l">
              <a:spcBef>
                <a:spcPts val="320"/>
              </a:spcBef>
              <a:spcAft>
                <a:spcPts val="0"/>
              </a:spcAft>
              <a:buClr>
                <a:srgbClr val="7F7F7F"/>
              </a:buClr>
              <a:buSzPts val="1600"/>
              <a:buChar char="•"/>
              <a:defRPr/>
            </a:lvl5pPr>
            <a:lvl6pPr indent="-330200" lvl="5" marL="2743200" algn="l">
              <a:spcBef>
                <a:spcPts val="320"/>
              </a:spcBef>
              <a:spcAft>
                <a:spcPts val="0"/>
              </a:spcAft>
              <a:buClr>
                <a:srgbClr val="7F7F7F"/>
              </a:buClr>
              <a:buSzPts val="1600"/>
              <a:buChar char="o"/>
              <a:defRPr/>
            </a:lvl6pPr>
            <a:lvl7pPr indent="-330200" lvl="6" marL="3200400" algn="l">
              <a:spcBef>
                <a:spcPts val="320"/>
              </a:spcBef>
              <a:spcAft>
                <a:spcPts val="0"/>
              </a:spcAft>
              <a:buClr>
                <a:srgbClr val="7F7F7F"/>
              </a:buClr>
              <a:buSzPts val="1600"/>
              <a:buChar char="•"/>
              <a:defRPr/>
            </a:lvl7pPr>
            <a:lvl8pPr indent="-330200" lvl="7" marL="3657600" algn="l">
              <a:spcBef>
                <a:spcPts val="320"/>
              </a:spcBef>
              <a:spcAft>
                <a:spcPts val="0"/>
              </a:spcAft>
              <a:buClr>
                <a:srgbClr val="7F7F7F"/>
              </a:buClr>
              <a:buSzPts val="1600"/>
              <a:buChar char="o"/>
              <a:defRPr/>
            </a:lvl8pPr>
            <a:lvl9pPr indent="-330200" lvl="8" marL="4114800" algn="l">
              <a:spcBef>
                <a:spcPts val="320"/>
              </a:spcBef>
              <a:spcAft>
                <a:spcPts val="0"/>
              </a:spcAft>
              <a:buClr>
                <a:srgbClr val="7F7F7F"/>
              </a:buClr>
              <a:buSzPts val="1600"/>
              <a:buFont typeface="Arial"/>
              <a:buChar char="•"/>
              <a:defRPr/>
            </a:lvl9pPr>
          </a:lstStyle>
          <a:p/>
        </p:txBody>
      </p:sp>
      <p:sp>
        <p:nvSpPr>
          <p:cNvPr id="26" name="Google Shape;26;p47"/>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7"/>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7"/>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9" name="Shape 29"/>
        <p:cNvGrpSpPr/>
        <p:nvPr/>
      </p:nvGrpSpPr>
      <p:grpSpPr>
        <a:xfrm>
          <a:off x="0" y="0"/>
          <a:ext cx="0" cy="0"/>
          <a:chOff x="0" y="0"/>
          <a:chExt cx="0" cy="0"/>
        </a:xfrm>
      </p:grpSpPr>
      <p:sp>
        <p:nvSpPr>
          <p:cNvPr id="30" name="Google Shape;30;p48"/>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31" name="Google Shape;31;p48"/>
          <p:cNvSpPr txBox="1"/>
          <p:nvPr>
            <p:ph idx="1"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7F7F7F"/>
              </a:buClr>
              <a:buSzPts val="2400"/>
              <a:buChar char="•"/>
              <a:defRPr sz="2400"/>
            </a:lvl1pPr>
            <a:lvl2pPr indent="-330200" lvl="1" marL="914400" algn="l">
              <a:spcBef>
                <a:spcPts val="320"/>
              </a:spcBef>
              <a:spcAft>
                <a:spcPts val="0"/>
              </a:spcAft>
              <a:buClr>
                <a:srgbClr val="7F7F7F"/>
              </a:buClr>
              <a:buSzPts val="1600"/>
              <a:buChar char="o"/>
              <a:defRPr sz="1600"/>
            </a:lvl2pPr>
            <a:lvl3pPr indent="-330200" lvl="2" marL="1371600" algn="l">
              <a:spcBef>
                <a:spcPts val="320"/>
              </a:spcBef>
              <a:spcAft>
                <a:spcPts val="0"/>
              </a:spcAft>
              <a:buClr>
                <a:srgbClr val="7F7F7F"/>
              </a:buClr>
              <a:buSzPts val="1600"/>
              <a:buChar char="•"/>
              <a:defRPr sz="1600"/>
            </a:lvl3pPr>
            <a:lvl4pPr indent="-330200" lvl="3" marL="1828800" algn="l">
              <a:spcBef>
                <a:spcPts val="320"/>
              </a:spcBef>
              <a:spcAft>
                <a:spcPts val="0"/>
              </a:spcAft>
              <a:buClr>
                <a:srgbClr val="7F7F7F"/>
              </a:buClr>
              <a:buSzPts val="1600"/>
              <a:buChar char="o"/>
              <a:defRPr sz="1600"/>
            </a:lvl4pPr>
            <a:lvl5pPr indent="-330200" lvl="4" marL="2286000" algn="l">
              <a:spcBef>
                <a:spcPts val="320"/>
              </a:spcBef>
              <a:spcAft>
                <a:spcPts val="0"/>
              </a:spcAft>
              <a:buClr>
                <a:srgbClr val="7F7F7F"/>
              </a:buClr>
              <a:buSzPts val="1600"/>
              <a:buChar char="•"/>
              <a:defRPr sz="1600"/>
            </a:lvl5pPr>
            <a:lvl6pPr indent="-330200" lvl="5" marL="2743200" algn="l">
              <a:spcBef>
                <a:spcPts val="320"/>
              </a:spcBef>
              <a:spcAft>
                <a:spcPts val="0"/>
              </a:spcAft>
              <a:buClr>
                <a:srgbClr val="7F7F7F"/>
              </a:buClr>
              <a:buSzPts val="1600"/>
              <a:buChar char="o"/>
              <a:defRPr sz="1600"/>
            </a:lvl6pPr>
            <a:lvl7pPr indent="-330200" lvl="6" marL="3200400" algn="l">
              <a:spcBef>
                <a:spcPts val="320"/>
              </a:spcBef>
              <a:spcAft>
                <a:spcPts val="0"/>
              </a:spcAft>
              <a:buClr>
                <a:srgbClr val="7F7F7F"/>
              </a:buClr>
              <a:buSzPts val="1600"/>
              <a:buChar char="•"/>
              <a:defRPr sz="1600"/>
            </a:lvl7pPr>
            <a:lvl8pPr indent="-330200" lvl="7" marL="3657600" algn="l">
              <a:spcBef>
                <a:spcPts val="320"/>
              </a:spcBef>
              <a:spcAft>
                <a:spcPts val="0"/>
              </a:spcAft>
              <a:buClr>
                <a:srgbClr val="7F7F7F"/>
              </a:buClr>
              <a:buSzPts val="1600"/>
              <a:buChar char="o"/>
              <a:defRPr sz="1600"/>
            </a:lvl8pPr>
            <a:lvl9pPr indent="-330200" lvl="8" marL="4114800" algn="l">
              <a:spcBef>
                <a:spcPts val="320"/>
              </a:spcBef>
              <a:spcAft>
                <a:spcPts val="0"/>
              </a:spcAft>
              <a:buClr>
                <a:srgbClr val="7F7F7F"/>
              </a:buClr>
              <a:buSzPts val="1600"/>
              <a:buChar char="•"/>
              <a:defRPr sz="1600"/>
            </a:lvl9pPr>
          </a:lstStyle>
          <a:p/>
        </p:txBody>
      </p:sp>
      <p:sp>
        <p:nvSpPr>
          <p:cNvPr id="32" name="Google Shape;32;p48"/>
          <p:cNvSpPr txBox="1"/>
          <p:nvPr>
            <p:ph idx="2" type="body"/>
          </p:nvPr>
        </p:nvSpPr>
        <p:spPr>
          <a:xfrm>
            <a:off x="365760" y="1600200"/>
            <a:ext cx="4041648" cy="45262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rgbClr val="7F7F7F"/>
              </a:buClr>
              <a:buSzPts val="1800"/>
              <a:buChar char="o"/>
              <a:defRPr/>
            </a:lvl6pPr>
            <a:lvl7pPr indent="-342900" lvl="6" marL="3200400" algn="l">
              <a:spcBef>
                <a:spcPts val="360"/>
              </a:spcBef>
              <a:spcAft>
                <a:spcPts val="0"/>
              </a:spcAft>
              <a:buClr>
                <a:srgbClr val="7F7F7F"/>
              </a:buClr>
              <a:buSzPts val="1800"/>
              <a:buChar char="•"/>
              <a:defRPr/>
            </a:lvl7pPr>
            <a:lvl8pPr indent="-342900" lvl="7" marL="3657600" algn="l">
              <a:spcBef>
                <a:spcPts val="360"/>
              </a:spcBef>
              <a:spcAft>
                <a:spcPts val="0"/>
              </a:spcAft>
              <a:buClr>
                <a:srgbClr val="7F7F7F"/>
              </a:buClr>
              <a:buSzPts val="1800"/>
              <a:buChar char="o"/>
              <a:defRPr/>
            </a:lvl8pPr>
            <a:lvl9pPr indent="-342900" lvl="8" marL="4114800" algn="l">
              <a:spcBef>
                <a:spcPts val="360"/>
              </a:spcBef>
              <a:spcAft>
                <a:spcPts val="0"/>
              </a:spcAft>
              <a:buClr>
                <a:srgbClr val="7F7F7F"/>
              </a:buClr>
              <a:buSzPts val="1800"/>
              <a:buChar char="•"/>
              <a:defRPr/>
            </a:lvl9pPr>
          </a:lstStyle>
          <a:p/>
        </p:txBody>
      </p:sp>
      <p:sp>
        <p:nvSpPr>
          <p:cNvPr id="33" name="Google Shape;33;p48"/>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8"/>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8"/>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6" name="Shape 36"/>
        <p:cNvGrpSpPr/>
        <p:nvPr/>
      </p:nvGrpSpPr>
      <p:grpSpPr>
        <a:xfrm>
          <a:off x="0" y="0"/>
          <a:ext cx="0" cy="0"/>
          <a:chOff x="0" y="0"/>
          <a:chExt cx="0" cy="0"/>
        </a:xfrm>
      </p:grpSpPr>
      <p:sp>
        <p:nvSpPr>
          <p:cNvPr id="37" name="Google Shape;37;p49"/>
          <p:cNvSpPr/>
          <p:nvPr/>
        </p:nvSpPr>
        <p:spPr>
          <a:xfrm>
            <a:off x="4495800" y="3924300"/>
            <a:ext cx="84138" cy="84138"/>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49"/>
          <p:cNvSpPr/>
          <p:nvPr/>
        </p:nvSpPr>
        <p:spPr>
          <a:xfrm>
            <a:off x="4695825" y="3924300"/>
            <a:ext cx="84138" cy="84138"/>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 name="Google Shape;39;p49"/>
          <p:cNvSpPr/>
          <p:nvPr/>
        </p:nvSpPr>
        <p:spPr>
          <a:xfrm>
            <a:off x="4297363" y="3924300"/>
            <a:ext cx="84137" cy="84138"/>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 name="Google Shape;40;p49"/>
          <p:cNvSpPr txBox="1"/>
          <p:nvPr>
            <p:ph type="title"/>
          </p:nvPr>
        </p:nvSpPr>
        <p:spPr>
          <a:xfrm>
            <a:off x="722313" y="1371600"/>
            <a:ext cx="7772400" cy="2505075"/>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4800"/>
              <a:buFont typeface="Palatino Linotype"/>
              <a:buNone/>
              <a:defRPr sz="4800">
                <a:solidFill>
                  <a:schemeClr val="dk2"/>
                </a:solidFill>
                <a:latin typeface="Palatino Linotype"/>
                <a:ea typeface="Palatino Linotype"/>
                <a:cs typeface="Palatino Linotype"/>
                <a:sym typeface="Palatino Linotyp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41" name="Google Shape;41;p49"/>
          <p:cNvSpPr txBox="1"/>
          <p:nvPr>
            <p:ph idx="1" type="body"/>
          </p:nvPr>
        </p:nvSpPr>
        <p:spPr>
          <a:xfrm>
            <a:off x="722313" y="4068763"/>
            <a:ext cx="7772400" cy="1131887"/>
          </a:xfrm>
          <a:prstGeom prst="rect">
            <a:avLst/>
          </a:prstGeom>
          <a:noFill/>
          <a:ln>
            <a:noFill/>
          </a:ln>
        </p:spPr>
        <p:txBody>
          <a:bodyPr anchorCtr="0" anchor="t" bIns="45700" lIns="91425" spcFirstLastPara="1" rIns="91425" wrap="square" tIns="45700">
            <a:noAutofit/>
          </a:bodyPr>
          <a:lstStyle>
            <a:lvl1pPr indent="-228600" lvl="0" marL="457200" algn="ctr">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2" name="Google Shape;42;p49"/>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9"/>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9"/>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5" name="Shape 45"/>
        <p:cNvGrpSpPr/>
        <p:nvPr/>
      </p:nvGrpSpPr>
      <p:grpSpPr>
        <a:xfrm>
          <a:off x="0" y="0"/>
          <a:ext cx="0" cy="0"/>
          <a:chOff x="0" y="0"/>
          <a:chExt cx="0" cy="0"/>
        </a:xfrm>
      </p:grpSpPr>
      <p:sp>
        <p:nvSpPr>
          <p:cNvPr id="46" name="Google Shape;46;p5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107407"/>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47" name="Google Shape;47;p50"/>
          <p:cNvSpPr txBox="1"/>
          <p:nvPr>
            <p:ph idx="1" type="body"/>
          </p:nvPr>
        </p:nvSpPr>
        <p:spPr>
          <a:xfrm>
            <a:off x="457200" y="1600200"/>
            <a:ext cx="4040188" cy="609600"/>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Clr>
                <a:srgbClr val="7F7F7F"/>
              </a:buClr>
              <a:buSzPts val="2400"/>
              <a:buNone/>
              <a:defRPr b="0" sz="2400"/>
            </a:lvl1pPr>
            <a:lvl2pPr indent="-228600" lvl="1" marL="914400" algn="l">
              <a:spcBef>
                <a:spcPts val="400"/>
              </a:spcBef>
              <a:spcAft>
                <a:spcPts val="0"/>
              </a:spcAft>
              <a:buClr>
                <a:srgbClr val="7F7F7F"/>
              </a:buClr>
              <a:buSzPts val="2000"/>
              <a:buNone/>
              <a:defRPr b="1" sz="2000"/>
            </a:lvl2pPr>
            <a:lvl3pPr indent="-228600" lvl="2" marL="1371600" algn="l">
              <a:spcBef>
                <a:spcPts val="360"/>
              </a:spcBef>
              <a:spcAft>
                <a:spcPts val="0"/>
              </a:spcAft>
              <a:buClr>
                <a:srgbClr val="7F7F7F"/>
              </a:buClr>
              <a:buSzPts val="1800"/>
              <a:buNone/>
              <a:defRPr b="1" sz="1800"/>
            </a:lvl3pPr>
            <a:lvl4pPr indent="-228600" lvl="3" marL="1828800" algn="l">
              <a:spcBef>
                <a:spcPts val="320"/>
              </a:spcBef>
              <a:spcAft>
                <a:spcPts val="0"/>
              </a:spcAft>
              <a:buClr>
                <a:srgbClr val="7F7F7F"/>
              </a:buClr>
              <a:buSzPts val="1600"/>
              <a:buNone/>
              <a:defRPr b="1" sz="1600"/>
            </a:lvl4pPr>
            <a:lvl5pPr indent="-228600" lvl="4" marL="2286000" algn="l">
              <a:spcBef>
                <a:spcPts val="320"/>
              </a:spcBef>
              <a:spcAft>
                <a:spcPts val="0"/>
              </a:spcAft>
              <a:buClr>
                <a:srgbClr val="7F7F7F"/>
              </a:buClr>
              <a:buSzPts val="1600"/>
              <a:buNone/>
              <a:defRPr b="1" sz="1600"/>
            </a:lvl5pPr>
            <a:lvl6pPr indent="-228600" lvl="5" marL="2743200" algn="l">
              <a:spcBef>
                <a:spcPts val="320"/>
              </a:spcBef>
              <a:spcAft>
                <a:spcPts val="0"/>
              </a:spcAft>
              <a:buClr>
                <a:srgbClr val="7F7F7F"/>
              </a:buClr>
              <a:buSzPts val="1600"/>
              <a:buNone/>
              <a:defRPr b="1" sz="1600"/>
            </a:lvl6pPr>
            <a:lvl7pPr indent="-228600" lvl="6" marL="3200400" algn="l">
              <a:spcBef>
                <a:spcPts val="320"/>
              </a:spcBef>
              <a:spcAft>
                <a:spcPts val="0"/>
              </a:spcAft>
              <a:buClr>
                <a:srgbClr val="7F7F7F"/>
              </a:buClr>
              <a:buSzPts val="1600"/>
              <a:buNone/>
              <a:defRPr b="1" sz="1600"/>
            </a:lvl7pPr>
            <a:lvl8pPr indent="-228600" lvl="7" marL="3657600" algn="l">
              <a:spcBef>
                <a:spcPts val="320"/>
              </a:spcBef>
              <a:spcAft>
                <a:spcPts val="0"/>
              </a:spcAft>
              <a:buClr>
                <a:srgbClr val="7F7F7F"/>
              </a:buClr>
              <a:buSzPts val="1600"/>
              <a:buNone/>
              <a:defRPr b="1" sz="1600"/>
            </a:lvl8pPr>
            <a:lvl9pPr indent="-228600" lvl="8" marL="4114800" algn="l">
              <a:spcBef>
                <a:spcPts val="320"/>
              </a:spcBef>
              <a:spcAft>
                <a:spcPts val="0"/>
              </a:spcAft>
              <a:buClr>
                <a:srgbClr val="7F7F7F"/>
              </a:buClr>
              <a:buSzPts val="1600"/>
              <a:buNone/>
              <a:defRPr b="1" sz="1600"/>
            </a:lvl9pPr>
          </a:lstStyle>
          <a:p/>
        </p:txBody>
      </p:sp>
      <p:sp>
        <p:nvSpPr>
          <p:cNvPr id="48" name="Google Shape;48;p50"/>
          <p:cNvSpPr txBox="1"/>
          <p:nvPr>
            <p:ph idx="2" type="body"/>
          </p:nvPr>
        </p:nvSpPr>
        <p:spPr>
          <a:xfrm>
            <a:off x="4648200" y="1600200"/>
            <a:ext cx="4041775" cy="609600"/>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Clr>
                <a:srgbClr val="7F7F7F"/>
              </a:buClr>
              <a:buSzPts val="2400"/>
              <a:buNone/>
              <a:defRPr b="0" sz="2400"/>
            </a:lvl1pPr>
            <a:lvl2pPr indent="-228600" lvl="1" marL="914400" algn="l">
              <a:spcBef>
                <a:spcPts val="400"/>
              </a:spcBef>
              <a:spcAft>
                <a:spcPts val="0"/>
              </a:spcAft>
              <a:buClr>
                <a:srgbClr val="7F7F7F"/>
              </a:buClr>
              <a:buSzPts val="2000"/>
              <a:buNone/>
              <a:defRPr b="1" sz="2000"/>
            </a:lvl2pPr>
            <a:lvl3pPr indent="-228600" lvl="2" marL="1371600" algn="l">
              <a:spcBef>
                <a:spcPts val="360"/>
              </a:spcBef>
              <a:spcAft>
                <a:spcPts val="0"/>
              </a:spcAft>
              <a:buClr>
                <a:srgbClr val="7F7F7F"/>
              </a:buClr>
              <a:buSzPts val="1800"/>
              <a:buNone/>
              <a:defRPr b="1" sz="1800"/>
            </a:lvl3pPr>
            <a:lvl4pPr indent="-228600" lvl="3" marL="1828800" algn="l">
              <a:spcBef>
                <a:spcPts val="320"/>
              </a:spcBef>
              <a:spcAft>
                <a:spcPts val="0"/>
              </a:spcAft>
              <a:buClr>
                <a:srgbClr val="7F7F7F"/>
              </a:buClr>
              <a:buSzPts val="1600"/>
              <a:buNone/>
              <a:defRPr b="1" sz="1600"/>
            </a:lvl4pPr>
            <a:lvl5pPr indent="-228600" lvl="4" marL="2286000" algn="l">
              <a:spcBef>
                <a:spcPts val="320"/>
              </a:spcBef>
              <a:spcAft>
                <a:spcPts val="0"/>
              </a:spcAft>
              <a:buClr>
                <a:srgbClr val="7F7F7F"/>
              </a:buClr>
              <a:buSzPts val="1600"/>
              <a:buNone/>
              <a:defRPr b="1" sz="1600"/>
            </a:lvl5pPr>
            <a:lvl6pPr indent="-228600" lvl="5" marL="2743200" algn="l">
              <a:spcBef>
                <a:spcPts val="320"/>
              </a:spcBef>
              <a:spcAft>
                <a:spcPts val="0"/>
              </a:spcAft>
              <a:buClr>
                <a:srgbClr val="7F7F7F"/>
              </a:buClr>
              <a:buSzPts val="1600"/>
              <a:buNone/>
              <a:defRPr b="1" sz="1600"/>
            </a:lvl6pPr>
            <a:lvl7pPr indent="-228600" lvl="6" marL="3200400" algn="l">
              <a:spcBef>
                <a:spcPts val="320"/>
              </a:spcBef>
              <a:spcAft>
                <a:spcPts val="0"/>
              </a:spcAft>
              <a:buClr>
                <a:srgbClr val="7F7F7F"/>
              </a:buClr>
              <a:buSzPts val="1600"/>
              <a:buNone/>
              <a:defRPr b="1" sz="1600"/>
            </a:lvl7pPr>
            <a:lvl8pPr indent="-228600" lvl="7" marL="3657600" algn="l">
              <a:spcBef>
                <a:spcPts val="320"/>
              </a:spcBef>
              <a:spcAft>
                <a:spcPts val="0"/>
              </a:spcAft>
              <a:buClr>
                <a:srgbClr val="7F7F7F"/>
              </a:buClr>
              <a:buSzPts val="1600"/>
              <a:buNone/>
              <a:defRPr b="1" sz="1600"/>
            </a:lvl8pPr>
            <a:lvl9pPr indent="-228600" lvl="8" marL="4114800" algn="l">
              <a:spcBef>
                <a:spcPts val="320"/>
              </a:spcBef>
              <a:spcAft>
                <a:spcPts val="0"/>
              </a:spcAft>
              <a:buClr>
                <a:srgbClr val="7F7F7F"/>
              </a:buClr>
              <a:buSzPts val="1600"/>
              <a:buNone/>
              <a:defRPr b="1" sz="1600"/>
            </a:lvl9pPr>
          </a:lstStyle>
          <a:p/>
        </p:txBody>
      </p:sp>
      <p:sp>
        <p:nvSpPr>
          <p:cNvPr id="49" name="Google Shape;49;p50"/>
          <p:cNvSpPr txBox="1"/>
          <p:nvPr>
            <p:ph idx="3" type="body"/>
          </p:nvPr>
        </p:nvSpPr>
        <p:spPr>
          <a:xfrm>
            <a:off x="457200" y="2212848"/>
            <a:ext cx="4041648" cy="391363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rgbClr val="7F7F7F"/>
              </a:buClr>
              <a:buSzPts val="1800"/>
              <a:buChar char="o"/>
              <a:defRPr/>
            </a:lvl6pPr>
            <a:lvl7pPr indent="-342900" lvl="6" marL="3200400" algn="l">
              <a:spcBef>
                <a:spcPts val="360"/>
              </a:spcBef>
              <a:spcAft>
                <a:spcPts val="0"/>
              </a:spcAft>
              <a:buClr>
                <a:srgbClr val="7F7F7F"/>
              </a:buClr>
              <a:buSzPts val="1800"/>
              <a:buChar char="•"/>
              <a:defRPr/>
            </a:lvl7pPr>
            <a:lvl8pPr indent="-342900" lvl="7" marL="3657600" algn="l">
              <a:spcBef>
                <a:spcPts val="360"/>
              </a:spcBef>
              <a:spcAft>
                <a:spcPts val="0"/>
              </a:spcAft>
              <a:buClr>
                <a:srgbClr val="7F7F7F"/>
              </a:buClr>
              <a:buSzPts val="1800"/>
              <a:buChar char="o"/>
              <a:defRPr/>
            </a:lvl8pPr>
            <a:lvl9pPr indent="-342900" lvl="8" marL="4114800" algn="l">
              <a:spcBef>
                <a:spcPts val="360"/>
              </a:spcBef>
              <a:spcAft>
                <a:spcPts val="0"/>
              </a:spcAft>
              <a:buClr>
                <a:srgbClr val="7F7F7F"/>
              </a:buClr>
              <a:buSzPts val="1800"/>
              <a:buChar char="•"/>
              <a:defRPr/>
            </a:lvl9pPr>
          </a:lstStyle>
          <a:p/>
        </p:txBody>
      </p:sp>
      <p:sp>
        <p:nvSpPr>
          <p:cNvPr id="50" name="Google Shape;50;p50"/>
          <p:cNvSpPr txBox="1"/>
          <p:nvPr>
            <p:ph idx="4" type="body"/>
          </p:nvPr>
        </p:nvSpPr>
        <p:spPr>
          <a:xfrm>
            <a:off x="4672584" y="2212848"/>
            <a:ext cx="4041648" cy="391318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o"/>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o"/>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rgbClr val="7F7F7F"/>
              </a:buClr>
              <a:buSzPts val="1800"/>
              <a:buChar char="o"/>
              <a:defRPr/>
            </a:lvl6pPr>
            <a:lvl7pPr indent="-342900" lvl="6" marL="3200400" algn="l">
              <a:spcBef>
                <a:spcPts val="360"/>
              </a:spcBef>
              <a:spcAft>
                <a:spcPts val="0"/>
              </a:spcAft>
              <a:buClr>
                <a:srgbClr val="7F7F7F"/>
              </a:buClr>
              <a:buSzPts val="1800"/>
              <a:buChar char="•"/>
              <a:defRPr/>
            </a:lvl7pPr>
            <a:lvl8pPr indent="-342900" lvl="7" marL="3657600" algn="l">
              <a:spcBef>
                <a:spcPts val="360"/>
              </a:spcBef>
              <a:spcAft>
                <a:spcPts val="0"/>
              </a:spcAft>
              <a:buClr>
                <a:srgbClr val="7F7F7F"/>
              </a:buClr>
              <a:buSzPts val="1800"/>
              <a:buChar char="o"/>
              <a:defRPr/>
            </a:lvl8pPr>
            <a:lvl9pPr indent="-342900" lvl="8" marL="4114800" algn="l">
              <a:spcBef>
                <a:spcPts val="360"/>
              </a:spcBef>
              <a:spcAft>
                <a:spcPts val="0"/>
              </a:spcAft>
              <a:buClr>
                <a:srgbClr val="7F7F7F"/>
              </a:buClr>
              <a:buSzPts val="1800"/>
              <a:buChar char="•"/>
              <a:defRPr/>
            </a:lvl9pPr>
          </a:lstStyle>
          <a:p/>
        </p:txBody>
      </p:sp>
      <p:sp>
        <p:nvSpPr>
          <p:cNvPr id="51" name="Google Shape;51;p50"/>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0"/>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0"/>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4" name="Shape 54"/>
        <p:cNvGrpSpPr/>
        <p:nvPr/>
      </p:nvGrpSpPr>
      <p:grpSpPr>
        <a:xfrm>
          <a:off x="0" y="0"/>
          <a:ext cx="0" cy="0"/>
          <a:chOff x="0" y="0"/>
          <a:chExt cx="0" cy="0"/>
        </a:xfrm>
      </p:grpSpPr>
      <p:sp>
        <p:nvSpPr>
          <p:cNvPr id="55" name="Google Shape;55;p5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56" name="Google Shape;56;p51"/>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1"/>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9" name="Shape 59"/>
        <p:cNvGrpSpPr/>
        <p:nvPr/>
      </p:nvGrpSpPr>
      <p:grpSpPr>
        <a:xfrm>
          <a:off x="0" y="0"/>
          <a:ext cx="0" cy="0"/>
          <a:chOff x="0" y="0"/>
          <a:chExt cx="0" cy="0"/>
        </a:xfrm>
      </p:grpSpPr>
      <p:sp>
        <p:nvSpPr>
          <p:cNvPr id="60" name="Google Shape;60;p52"/>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2"/>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2"/>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3" name="Shape 63"/>
        <p:cNvGrpSpPr/>
        <p:nvPr/>
      </p:nvGrpSpPr>
      <p:grpSpPr>
        <a:xfrm>
          <a:off x="0" y="0"/>
          <a:ext cx="0" cy="0"/>
          <a:chOff x="0" y="0"/>
          <a:chExt cx="0" cy="0"/>
        </a:xfrm>
      </p:grpSpPr>
      <p:sp>
        <p:nvSpPr>
          <p:cNvPr id="64" name="Google Shape;64;p53"/>
          <p:cNvSpPr txBox="1"/>
          <p:nvPr>
            <p:ph type="title"/>
          </p:nvPr>
        </p:nvSpPr>
        <p:spPr>
          <a:xfrm>
            <a:off x="5907087" y="266700"/>
            <a:ext cx="3008313" cy="20955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b="0" sz="280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65" name="Google Shape;65;p53"/>
          <p:cNvSpPr txBox="1"/>
          <p:nvPr>
            <p:ph idx="1" type="body"/>
          </p:nvPr>
        </p:nvSpPr>
        <p:spPr>
          <a:xfrm>
            <a:off x="719137" y="273050"/>
            <a:ext cx="4995863"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rgbClr val="7F7F7F"/>
              </a:buClr>
              <a:buSzPts val="3200"/>
              <a:buChar char="•"/>
              <a:defRPr sz="3200"/>
            </a:lvl1pPr>
            <a:lvl2pPr indent="-406400" lvl="1" marL="914400" algn="l">
              <a:spcBef>
                <a:spcPts val="560"/>
              </a:spcBef>
              <a:spcAft>
                <a:spcPts val="0"/>
              </a:spcAft>
              <a:buClr>
                <a:srgbClr val="7F7F7F"/>
              </a:buClr>
              <a:buSzPts val="2800"/>
              <a:buChar char="o"/>
              <a:defRPr sz="2800"/>
            </a:lvl2pPr>
            <a:lvl3pPr indent="-381000" lvl="2" marL="1371600" algn="l">
              <a:spcBef>
                <a:spcPts val="480"/>
              </a:spcBef>
              <a:spcAft>
                <a:spcPts val="0"/>
              </a:spcAft>
              <a:buClr>
                <a:srgbClr val="7F7F7F"/>
              </a:buClr>
              <a:buSzPts val="2400"/>
              <a:buChar char="•"/>
              <a:defRPr sz="2400"/>
            </a:lvl3pPr>
            <a:lvl4pPr indent="-355600" lvl="3" marL="1828800" algn="l">
              <a:spcBef>
                <a:spcPts val="400"/>
              </a:spcBef>
              <a:spcAft>
                <a:spcPts val="0"/>
              </a:spcAft>
              <a:buClr>
                <a:srgbClr val="7F7F7F"/>
              </a:buClr>
              <a:buSzPts val="2000"/>
              <a:buChar char="o"/>
              <a:defRPr sz="2000"/>
            </a:lvl4pPr>
            <a:lvl5pPr indent="-355600" lvl="4" marL="2286000" algn="l">
              <a:spcBef>
                <a:spcPts val="400"/>
              </a:spcBef>
              <a:spcAft>
                <a:spcPts val="0"/>
              </a:spcAft>
              <a:buClr>
                <a:srgbClr val="7F7F7F"/>
              </a:buClr>
              <a:buSzPts val="2000"/>
              <a:buChar char="•"/>
              <a:defRPr sz="2000"/>
            </a:lvl5pPr>
            <a:lvl6pPr indent="-355600" lvl="5" marL="2743200" algn="l">
              <a:spcBef>
                <a:spcPts val="400"/>
              </a:spcBef>
              <a:spcAft>
                <a:spcPts val="0"/>
              </a:spcAft>
              <a:buClr>
                <a:srgbClr val="7F7F7F"/>
              </a:buClr>
              <a:buSzPts val="2000"/>
              <a:buChar char="o"/>
              <a:defRPr sz="2000"/>
            </a:lvl6pPr>
            <a:lvl7pPr indent="-355600" lvl="6" marL="3200400" algn="l">
              <a:spcBef>
                <a:spcPts val="400"/>
              </a:spcBef>
              <a:spcAft>
                <a:spcPts val="0"/>
              </a:spcAft>
              <a:buClr>
                <a:srgbClr val="7F7F7F"/>
              </a:buClr>
              <a:buSzPts val="2000"/>
              <a:buChar char="•"/>
              <a:defRPr sz="2000"/>
            </a:lvl7pPr>
            <a:lvl8pPr indent="-355600" lvl="7" marL="3657600" algn="l">
              <a:spcBef>
                <a:spcPts val="400"/>
              </a:spcBef>
              <a:spcAft>
                <a:spcPts val="0"/>
              </a:spcAft>
              <a:buClr>
                <a:srgbClr val="7F7F7F"/>
              </a:buClr>
              <a:buSzPts val="2000"/>
              <a:buChar char="o"/>
              <a:defRPr sz="2000"/>
            </a:lvl8pPr>
            <a:lvl9pPr indent="-355600" lvl="8" marL="4114800" algn="l">
              <a:spcBef>
                <a:spcPts val="400"/>
              </a:spcBef>
              <a:spcAft>
                <a:spcPts val="0"/>
              </a:spcAft>
              <a:buClr>
                <a:srgbClr val="7F7F7F"/>
              </a:buClr>
              <a:buSzPts val="2000"/>
              <a:buChar char="•"/>
              <a:defRPr sz="2000"/>
            </a:lvl9pPr>
          </a:lstStyle>
          <a:p/>
        </p:txBody>
      </p:sp>
      <p:sp>
        <p:nvSpPr>
          <p:cNvPr id="66" name="Google Shape;66;p53"/>
          <p:cNvSpPr txBox="1"/>
          <p:nvPr>
            <p:ph idx="2" type="body"/>
          </p:nvPr>
        </p:nvSpPr>
        <p:spPr>
          <a:xfrm>
            <a:off x="5907087" y="2438400"/>
            <a:ext cx="3008313" cy="3687763"/>
          </a:xfrm>
          <a:prstGeom prst="rect">
            <a:avLst/>
          </a:prstGeom>
          <a:noFill/>
          <a:ln>
            <a:noFill/>
          </a:ln>
        </p:spPr>
        <p:txBody>
          <a:bodyPr anchorCtr="0" anchor="t" bIns="45700" lIns="91425" spcFirstLastPara="1" rIns="91425" wrap="square" tIns="45700">
            <a:normAutofit/>
          </a:bodyPr>
          <a:lstStyle>
            <a:lvl1pPr indent="-228600" lvl="0" marL="457200" algn="ctr">
              <a:lnSpc>
                <a:spcPct val="125000"/>
              </a:lnSpc>
              <a:spcBef>
                <a:spcPts val="320"/>
              </a:spcBef>
              <a:spcAft>
                <a:spcPts val="0"/>
              </a:spcAft>
              <a:buClr>
                <a:srgbClr val="7F7F7F"/>
              </a:buClr>
              <a:buSzPts val="1600"/>
              <a:buNone/>
              <a:defRPr sz="1600"/>
            </a:lvl1pPr>
            <a:lvl2pPr indent="-228600" lvl="1" marL="914400" algn="l">
              <a:spcBef>
                <a:spcPts val="240"/>
              </a:spcBef>
              <a:spcAft>
                <a:spcPts val="0"/>
              </a:spcAft>
              <a:buClr>
                <a:srgbClr val="7F7F7F"/>
              </a:buClr>
              <a:buSzPts val="1200"/>
              <a:buNone/>
              <a:defRPr sz="1200"/>
            </a:lvl2pPr>
            <a:lvl3pPr indent="-228600" lvl="2" marL="1371600" algn="l">
              <a:spcBef>
                <a:spcPts val="200"/>
              </a:spcBef>
              <a:spcAft>
                <a:spcPts val="0"/>
              </a:spcAft>
              <a:buClr>
                <a:srgbClr val="7F7F7F"/>
              </a:buClr>
              <a:buSzPts val="1000"/>
              <a:buNone/>
              <a:defRPr sz="1000"/>
            </a:lvl3pPr>
            <a:lvl4pPr indent="-228600" lvl="3" marL="1828800" algn="l">
              <a:spcBef>
                <a:spcPts val="180"/>
              </a:spcBef>
              <a:spcAft>
                <a:spcPts val="0"/>
              </a:spcAft>
              <a:buClr>
                <a:srgbClr val="7F7F7F"/>
              </a:buClr>
              <a:buSzPts val="900"/>
              <a:buNone/>
              <a:defRPr sz="900"/>
            </a:lvl4pPr>
            <a:lvl5pPr indent="-228600" lvl="4" marL="2286000" algn="l">
              <a:spcBef>
                <a:spcPts val="180"/>
              </a:spcBef>
              <a:spcAft>
                <a:spcPts val="0"/>
              </a:spcAft>
              <a:buClr>
                <a:srgbClr val="7F7F7F"/>
              </a:buClr>
              <a:buSzPts val="900"/>
              <a:buNone/>
              <a:defRPr sz="900"/>
            </a:lvl5pPr>
            <a:lvl6pPr indent="-228600" lvl="5" marL="2743200" algn="l">
              <a:spcBef>
                <a:spcPts val="180"/>
              </a:spcBef>
              <a:spcAft>
                <a:spcPts val="0"/>
              </a:spcAft>
              <a:buClr>
                <a:srgbClr val="7F7F7F"/>
              </a:buClr>
              <a:buSzPts val="900"/>
              <a:buNone/>
              <a:defRPr sz="900"/>
            </a:lvl6pPr>
            <a:lvl7pPr indent="-228600" lvl="6" marL="3200400" algn="l">
              <a:spcBef>
                <a:spcPts val="180"/>
              </a:spcBef>
              <a:spcAft>
                <a:spcPts val="0"/>
              </a:spcAft>
              <a:buClr>
                <a:srgbClr val="7F7F7F"/>
              </a:buClr>
              <a:buSzPts val="900"/>
              <a:buNone/>
              <a:defRPr sz="900"/>
            </a:lvl7pPr>
            <a:lvl8pPr indent="-228600" lvl="7" marL="3657600" algn="l">
              <a:spcBef>
                <a:spcPts val="180"/>
              </a:spcBef>
              <a:spcAft>
                <a:spcPts val="0"/>
              </a:spcAft>
              <a:buClr>
                <a:srgbClr val="7F7F7F"/>
              </a:buClr>
              <a:buSzPts val="900"/>
              <a:buNone/>
              <a:defRPr sz="900"/>
            </a:lvl8pPr>
            <a:lvl9pPr indent="-228600" lvl="8" marL="4114800" algn="l">
              <a:spcBef>
                <a:spcPts val="180"/>
              </a:spcBef>
              <a:spcAft>
                <a:spcPts val="0"/>
              </a:spcAft>
              <a:buClr>
                <a:srgbClr val="7F7F7F"/>
              </a:buClr>
              <a:buSzPts val="900"/>
              <a:buNone/>
              <a:defRPr sz="900"/>
            </a:lvl9pPr>
          </a:lstStyle>
          <a:p/>
        </p:txBody>
      </p:sp>
      <p:sp>
        <p:nvSpPr>
          <p:cNvPr id="67" name="Google Shape;67;p53"/>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3"/>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3"/>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0" name="Shape 70"/>
        <p:cNvGrpSpPr/>
        <p:nvPr/>
      </p:nvGrpSpPr>
      <p:grpSpPr>
        <a:xfrm>
          <a:off x="0" y="0"/>
          <a:ext cx="0" cy="0"/>
          <a:chOff x="0" y="0"/>
          <a:chExt cx="0" cy="0"/>
        </a:xfrm>
      </p:grpSpPr>
      <p:sp>
        <p:nvSpPr>
          <p:cNvPr id="71" name="Google Shape;71;p54"/>
          <p:cNvSpPr txBox="1"/>
          <p:nvPr>
            <p:ph type="title"/>
          </p:nvPr>
        </p:nvSpPr>
        <p:spPr>
          <a:xfrm>
            <a:off x="1679576" y="228600"/>
            <a:ext cx="5711824" cy="8953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b="0" sz="280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p:txBody>
      </p:sp>
      <p:sp>
        <p:nvSpPr>
          <p:cNvPr id="72" name="Google Shape;72;p54"/>
          <p:cNvSpPr/>
          <p:nvPr>
            <p:ph idx="2" type="pic"/>
          </p:nvPr>
        </p:nvSpPr>
        <p:spPr>
          <a:xfrm>
            <a:off x="1508126" y="1143000"/>
            <a:ext cx="6054724" cy="4541044"/>
          </a:xfrm>
          <a:prstGeom prst="rect">
            <a:avLst/>
          </a:prstGeom>
          <a:noFill/>
          <a:ln cap="flat" cmpd="sng" w="76200">
            <a:solidFill>
              <a:schemeClr val="lt1"/>
            </a:solidFill>
            <a:prstDash val="solid"/>
            <a:round/>
            <a:headEnd len="sm" w="sm" type="none"/>
            <a:tailEnd len="sm" w="sm" type="none"/>
          </a:ln>
          <a:effectLst>
            <a:outerShdw blurRad="88900" rotWithShape="0" algn="ctr" dir="5400000" dist="50800">
              <a:srgbClr val="000000">
                <a:alpha val="24705"/>
              </a:srgbClr>
            </a:outerShdw>
          </a:effectLst>
        </p:spPr>
      </p:sp>
      <p:sp>
        <p:nvSpPr>
          <p:cNvPr id="73" name="Google Shape;73;p54"/>
          <p:cNvSpPr txBox="1"/>
          <p:nvPr>
            <p:ph idx="1" type="body"/>
          </p:nvPr>
        </p:nvSpPr>
        <p:spPr>
          <a:xfrm>
            <a:off x="1679576" y="5810250"/>
            <a:ext cx="5711824" cy="533400"/>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Clr>
                <a:srgbClr val="7F7F7F"/>
              </a:buClr>
              <a:buSzPts val="1600"/>
              <a:buNone/>
              <a:defRPr sz="1600"/>
            </a:lvl1pPr>
            <a:lvl2pPr indent="-228600" lvl="1" marL="914400" algn="l">
              <a:spcBef>
                <a:spcPts val="240"/>
              </a:spcBef>
              <a:spcAft>
                <a:spcPts val="0"/>
              </a:spcAft>
              <a:buClr>
                <a:srgbClr val="7F7F7F"/>
              </a:buClr>
              <a:buSzPts val="1200"/>
              <a:buNone/>
              <a:defRPr sz="1200"/>
            </a:lvl2pPr>
            <a:lvl3pPr indent="-228600" lvl="2" marL="1371600" algn="l">
              <a:spcBef>
                <a:spcPts val="200"/>
              </a:spcBef>
              <a:spcAft>
                <a:spcPts val="0"/>
              </a:spcAft>
              <a:buClr>
                <a:srgbClr val="7F7F7F"/>
              </a:buClr>
              <a:buSzPts val="1000"/>
              <a:buNone/>
              <a:defRPr sz="1000"/>
            </a:lvl3pPr>
            <a:lvl4pPr indent="-228600" lvl="3" marL="1828800" algn="l">
              <a:spcBef>
                <a:spcPts val="180"/>
              </a:spcBef>
              <a:spcAft>
                <a:spcPts val="0"/>
              </a:spcAft>
              <a:buClr>
                <a:srgbClr val="7F7F7F"/>
              </a:buClr>
              <a:buSzPts val="900"/>
              <a:buNone/>
              <a:defRPr sz="900"/>
            </a:lvl4pPr>
            <a:lvl5pPr indent="-228600" lvl="4" marL="2286000" algn="l">
              <a:spcBef>
                <a:spcPts val="180"/>
              </a:spcBef>
              <a:spcAft>
                <a:spcPts val="0"/>
              </a:spcAft>
              <a:buClr>
                <a:srgbClr val="7F7F7F"/>
              </a:buClr>
              <a:buSzPts val="900"/>
              <a:buNone/>
              <a:defRPr sz="900"/>
            </a:lvl5pPr>
            <a:lvl6pPr indent="-228600" lvl="5" marL="2743200" algn="l">
              <a:spcBef>
                <a:spcPts val="180"/>
              </a:spcBef>
              <a:spcAft>
                <a:spcPts val="0"/>
              </a:spcAft>
              <a:buClr>
                <a:srgbClr val="7F7F7F"/>
              </a:buClr>
              <a:buSzPts val="900"/>
              <a:buNone/>
              <a:defRPr sz="900"/>
            </a:lvl6pPr>
            <a:lvl7pPr indent="-228600" lvl="6" marL="3200400" algn="l">
              <a:spcBef>
                <a:spcPts val="180"/>
              </a:spcBef>
              <a:spcAft>
                <a:spcPts val="0"/>
              </a:spcAft>
              <a:buClr>
                <a:srgbClr val="7F7F7F"/>
              </a:buClr>
              <a:buSzPts val="900"/>
              <a:buNone/>
              <a:defRPr sz="900"/>
            </a:lvl7pPr>
            <a:lvl8pPr indent="-228600" lvl="7" marL="3657600" algn="l">
              <a:spcBef>
                <a:spcPts val="180"/>
              </a:spcBef>
              <a:spcAft>
                <a:spcPts val="0"/>
              </a:spcAft>
              <a:buClr>
                <a:srgbClr val="7F7F7F"/>
              </a:buClr>
              <a:buSzPts val="900"/>
              <a:buNone/>
              <a:defRPr sz="900"/>
            </a:lvl8pPr>
            <a:lvl9pPr indent="-228600" lvl="8" marL="4114800" algn="l">
              <a:spcBef>
                <a:spcPts val="180"/>
              </a:spcBef>
              <a:spcAft>
                <a:spcPts val="0"/>
              </a:spcAft>
              <a:buClr>
                <a:srgbClr val="7F7F7F"/>
              </a:buClr>
              <a:buSzPts val="900"/>
              <a:buNone/>
              <a:defRPr sz="900"/>
            </a:lvl9pPr>
          </a:lstStyle>
          <a:p/>
        </p:txBody>
      </p:sp>
      <p:sp>
        <p:nvSpPr>
          <p:cNvPr id="74" name="Google Shape;74;p54"/>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4"/>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algn="l">
              <a:spcBef>
                <a:spcPts val="0"/>
              </a:spcBef>
              <a:spcAft>
                <a:spcPts val="0"/>
              </a:spcAft>
              <a:buNone/>
              <a:defRPr sz="1200">
                <a:solidFill>
                  <a:srgbClr val="595959"/>
                </a:solidFill>
                <a:latin typeface="Century Gothic"/>
                <a:ea typeface="Century Gothic"/>
                <a:cs typeface="Century Gothic"/>
                <a:sym typeface="Century Gothic"/>
              </a:defRPr>
            </a:lvl1pPr>
            <a:lvl2pPr indent="0" lvl="1" marL="0" marR="0" algn="l">
              <a:spcBef>
                <a:spcPts val="0"/>
              </a:spcBef>
              <a:spcAft>
                <a:spcPts val="0"/>
              </a:spcAft>
              <a:buNone/>
              <a:defRPr sz="1200">
                <a:solidFill>
                  <a:srgbClr val="595959"/>
                </a:solidFill>
                <a:latin typeface="Century Gothic"/>
                <a:ea typeface="Century Gothic"/>
                <a:cs typeface="Century Gothic"/>
                <a:sym typeface="Century Gothic"/>
              </a:defRPr>
            </a:lvl2pPr>
            <a:lvl3pPr indent="0" lvl="2" marL="0" marR="0" algn="l">
              <a:spcBef>
                <a:spcPts val="0"/>
              </a:spcBef>
              <a:spcAft>
                <a:spcPts val="0"/>
              </a:spcAft>
              <a:buNone/>
              <a:defRPr sz="1200">
                <a:solidFill>
                  <a:srgbClr val="595959"/>
                </a:solidFill>
                <a:latin typeface="Century Gothic"/>
                <a:ea typeface="Century Gothic"/>
                <a:cs typeface="Century Gothic"/>
                <a:sym typeface="Century Gothic"/>
              </a:defRPr>
            </a:lvl3pPr>
            <a:lvl4pPr indent="0" lvl="3" marL="0" marR="0" algn="l">
              <a:spcBef>
                <a:spcPts val="0"/>
              </a:spcBef>
              <a:spcAft>
                <a:spcPts val="0"/>
              </a:spcAft>
              <a:buNone/>
              <a:defRPr sz="1200">
                <a:solidFill>
                  <a:srgbClr val="595959"/>
                </a:solidFill>
                <a:latin typeface="Century Gothic"/>
                <a:ea typeface="Century Gothic"/>
                <a:cs typeface="Century Gothic"/>
                <a:sym typeface="Century Gothic"/>
              </a:defRPr>
            </a:lvl4pPr>
            <a:lvl5pPr indent="0" lvl="4" marL="0" marR="0" algn="l">
              <a:spcBef>
                <a:spcPts val="0"/>
              </a:spcBef>
              <a:spcAft>
                <a:spcPts val="0"/>
              </a:spcAft>
              <a:buNone/>
              <a:defRPr sz="1200">
                <a:solidFill>
                  <a:srgbClr val="595959"/>
                </a:solidFill>
                <a:latin typeface="Century Gothic"/>
                <a:ea typeface="Century Gothic"/>
                <a:cs typeface="Century Gothic"/>
                <a:sym typeface="Century Gothic"/>
              </a:defRPr>
            </a:lvl5pPr>
            <a:lvl6pPr indent="0" lvl="5" marL="0" marR="0" algn="l">
              <a:spcBef>
                <a:spcPts val="0"/>
              </a:spcBef>
              <a:spcAft>
                <a:spcPts val="0"/>
              </a:spcAft>
              <a:buNone/>
              <a:defRPr sz="1200">
                <a:solidFill>
                  <a:srgbClr val="595959"/>
                </a:solidFill>
                <a:latin typeface="Century Gothic"/>
                <a:ea typeface="Century Gothic"/>
                <a:cs typeface="Century Gothic"/>
                <a:sym typeface="Century Gothic"/>
              </a:defRPr>
            </a:lvl6pPr>
            <a:lvl7pPr indent="0" lvl="6" marL="0" marR="0" algn="l">
              <a:spcBef>
                <a:spcPts val="0"/>
              </a:spcBef>
              <a:spcAft>
                <a:spcPts val="0"/>
              </a:spcAft>
              <a:buNone/>
              <a:defRPr sz="1200">
                <a:solidFill>
                  <a:srgbClr val="595959"/>
                </a:solidFill>
                <a:latin typeface="Century Gothic"/>
                <a:ea typeface="Century Gothic"/>
                <a:cs typeface="Century Gothic"/>
                <a:sym typeface="Century Gothic"/>
              </a:defRPr>
            </a:lvl7pPr>
            <a:lvl8pPr indent="0" lvl="7" marL="0" marR="0" algn="l">
              <a:spcBef>
                <a:spcPts val="0"/>
              </a:spcBef>
              <a:spcAft>
                <a:spcPts val="0"/>
              </a:spcAft>
              <a:buNone/>
              <a:defRPr sz="1200">
                <a:solidFill>
                  <a:srgbClr val="595959"/>
                </a:solidFill>
                <a:latin typeface="Century Gothic"/>
                <a:ea typeface="Century Gothic"/>
                <a:cs typeface="Century Gothic"/>
                <a:sym typeface="Century Gothic"/>
              </a:defRPr>
            </a:lvl8pPr>
            <a:lvl9pPr indent="0" lvl="8" marL="0" marR="0" algn="l">
              <a:spcBef>
                <a:spcPts val="0"/>
              </a:spcBef>
              <a:spcAft>
                <a:spcPts val="0"/>
              </a:spcAft>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76000">
              <a:srgbClr val="F3F3F3"/>
            </a:gs>
            <a:gs pos="92000">
              <a:srgbClr val="D8D8D8"/>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1pPr>
            <a:lvl2pPr lvl="1"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2pPr>
            <a:lvl3pPr lvl="2"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3pPr>
            <a:lvl4pPr lvl="3"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4pPr>
            <a:lvl5pPr lvl="4"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5pPr>
            <a:lvl6pPr lvl="5"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6pPr>
            <a:lvl7pPr lvl="6"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7pPr>
            <a:lvl8pPr lvl="7"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8pPr>
            <a:lvl9pPr lvl="8" marR="0" rtl="0" algn="ctr">
              <a:lnSpc>
                <a:spcPct val="107407"/>
              </a:lnSpc>
              <a:spcBef>
                <a:spcPts val="0"/>
              </a:spcBef>
              <a:spcAft>
                <a:spcPts val="0"/>
              </a:spcAft>
              <a:buSzPts val="1400"/>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11" name="Google Shape;11;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12" name="Google Shape;12;p45"/>
          <p:cNvSpPr txBox="1"/>
          <p:nvPr>
            <p:ph idx="10" type="dt"/>
          </p:nvPr>
        </p:nvSpPr>
        <p:spPr>
          <a:xfrm>
            <a:off x="6362700" y="6356350"/>
            <a:ext cx="2085975" cy="365125"/>
          </a:xfrm>
          <a:prstGeom prst="rect">
            <a:avLst/>
          </a:prstGeom>
          <a:noFill/>
          <a:ln>
            <a:noFill/>
          </a:ln>
        </p:spPr>
        <p:txBody>
          <a:bodyPr anchorCtr="0" anchor="ctr" bIns="45700" lIns="91425" spcFirstLastPara="1" rIns="45700" wrap="square" tIns="45700">
            <a:noAutofit/>
          </a:bodyPr>
          <a:lstStyle>
            <a:lvl1pPr lvl="0" marR="0" rtl="0" algn="r">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5"/>
          <p:cNvSpPr txBox="1"/>
          <p:nvPr>
            <p:ph idx="11" type="ftr"/>
          </p:nvPr>
        </p:nvSpPr>
        <p:spPr>
          <a:xfrm>
            <a:off x="658813" y="6356350"/>
            <a:ext cx="2847975" cy="365125"/>
          </a:xfrm>
          <a:prstGeom prst="rect">
            <a:avLst/>
          </a:prstGeom>
          <a:noFill/>
          <a:ln>
            <a:noFill/>
          </a:ln>
        </p:spPr>
        <p:txBody>
          <a:bodyPr anchorCtr="0" anchor="ctr" bIns="45700" lIns="45700" spcFirstLastPara="1" rIns="91425" wrap="square" tIns="45700">
            <a:noAutofit/>
          </a:bodyPr>
          <a:lstStyle>
            <a:lvl1pPr lvl="0" marR="0" rtl="0" algn="l">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1pPr>
            <a:lvl2pPr indent="0" lvl="1"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2pPr>
            <a:lvl3pPr indent="0" lvl="2"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3pPr>
            <a:lvl4pPr indent="0" lvl="3"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4pPr>
            <a:lvl5pPr indent="0" lvl="4"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5pPr>
            <a:lvl6pPr indent="0" lvl="5"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6pPr>
            <a:lvl7pPr indent="0" lvl="6"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7pPr>
            <a:lvl8pPr indent="0" lvl="7"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8pPr>
            <a:lvl9pPr indent="0" lvl="8" marL="0" marR="0" rtl="0" algn="l">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5" name="Google Shape;15;p45"/>
          <p:cNvSpPr/>
          <p:nvPr/>
        </p:nvSpPr>
        <p:spPr>
          <a:xfrm>
            <a:off x="8458200" y="6499225"/>
            <a:ext cx="84138" cy="84138"/>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45"/>
          <p:cNvSpPr/>
          <p:nvPr/>
        </p:nvSpPr>
        <p:spPr>
          <a:xfrm>
            <a:off x="569913" y="6499225"/>
            <a:ext cx="84137" cy="84138"/>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vmlDrawing" Target="../drawings/vmlDrawing3.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chemeClr val="lt1"/>
            </a:gs>
            <a:gs pos="50000">
              <a:schemeClr val="lt1"/>
            </a:gs>
            <a:gs pos="76000">
              <a:srgbClr val="F3F3F3"/>
            </a:gs>
            <a:gs pos="92000">
              <a:srgbClr val="D8D8D8"/>
            </a:gs>
            <a:gs pos="100000">
              <a:srgbClr val="D8D8D8"/>
            </a:gs>
          </a:gsLst>
          <a:path path="circle">
            <a:fillToRect b="50%" l="50%" r="50%" t="50%"/>
          </a:path>
          <a:tileRect/>
        </a:gradFill>
      </p:bgPr>
    </p:bg>
    <p:spTree>
      <p:nvGrpSpPr>
        <p:cNvPr id="93" name="Shape 93"/>
        <p:cNvGrpSpPr/>
        <p:nvPr/>
      </p:nvGrpSpPr>
      <p:grpSpPr>
        <a:xfrm>
          <a:off x="0" y="0"/>
          <a:ext cx="0" cy="0"/>
          <a:chOff x="0" y="0"/>
          <a:chExt cx="0" cy="0"/>
        </a:xfrm>
      </p:grpSpPr>
      <p:sp>
        <p:nvSpPr>
          <p:cNvPr id="94" name="Google Shape;94;p1"/>
          <p:cNvSpPr txBox="1"/>
          <p:nvPr>
            <p:ph type="ctrTitle"/>
          </p:nvPr>
        </p:nvSpPr>
        <p:spPr>
          <a:xfrm>
            <a:off x="685800" y="76200"/>
            <a:ext cx="7772400" cy="3581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None/>
            </a:pPr>
            <a:r>
              <a:rPr lang="en-US" sz="5400">
                <a:latin typeface="Century Gothic"/>
                <a:ea typeface="Century Gothic"/>
                <a:cs typeface="Century Gothic"/>
                <a:sym typeface="Century Gothic"/>
              </a:rPr>
              <a:t>"I can't stand waiting!"</a:t>
            </a:r>
            <a:endParaRPr/>
          </a:p>
        </p:txBody>
      </p:sp>
      <p:sp>
        <p:nvSpPr>
          <p:cNvPr id="95" name="Google Shape;95;p1"/>
          <p:cNvSpPr txBox="1"/>
          <p:nvPr>
            <p:ph idx="1" type="subTitle"/>
          </p:nvPr>
        </p:nvSpPr>
        <p:spPr>
          <a:xfrm>
            <a:off x="685800" y="3886200"/>
            <a:ext cx="77724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solidFill>
                  <a:schemeClr val="dk1"/>
                </a:solidFill>
              </a:rPr>
              <a:t>Dread looms larger than pleasurable anticipation</a:t>
            </a:r>
            <a:endParaRPr/>
          </a:p>
        </p:txBody>
      </p:sp>
      <p:sp>
        <p:nvSpPr>
          <p:cNvPr id="96" name="Google Shape;96;p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CDS" id="97" name="Google Shape;97;p1"/>
          <p:cNvPicPr preferRelativeResize="0"/>
          <p:nvPr/>
        </p:nvPicPr>
        <p:blipFill rotWithShape="1">
          <a:blip r:embed="rId3">
            <a:alphaModFix/>
          </a:blip>
          <a:srcRect b="0" l="0" r="0" t="0"/>
          <a:stretch/>
        </p:blipFill>
        <p:spPr>
          <a:xfrm>
            <a:off x="7086600" y="0"/>
            <a:ext cx="2057400" cy="1262063"/>
          </a:xfrm>
          <a:prstGeom prst="rect">
            <a:avLst/>
          </a:prstGeom>
          <a:noFill/>
          <a:ln>
            <a:noFill/>
          </a:ln>
        </p:spPr>
      </p:pic>
      <p:pic>
        <p:nvPicPr>
          <p:cNvPr descr="CRED" id="98" name="Google Shape;98;p1"/>
          <p:cNvPicPr preferRelativeResize="0"/>
          <p:nvPr/>
        </p:nvPicPr>
        <p:blipFill rotWithShape="1">
          <a:blip r:embed="rId4">
            <a:alphaModFix/>
          </a:blip>
          <a:srcRect b="0" l="0" r="0" t="0"/>
          <a:stretch/>
        </p:blipFill>
        <p:spPr>
          <a:xfrm>
            <a:off x="0" y="0"/>
            <a:ext cx="3962400" cy="1268413"/>
          </a:xfrm>
          <a:prstGeom prst="rect">
            <a:avLst/>
          </a:prstGeom>
          <a:noFill/>
          <a:ln>
            <a:noFill/>
          </a:ln>
        </p:spPr>
      </p:pic>
      <p:pic>
        <p:nvPicPr>
          <p:cNvPr descr="Columbia" id="99" name="Google Shape;99;p1"/>
          <p:cNvPicPr preferRelativeResize="0"/>
          <p:nvPr/>
        </p:nvPicPr>
        <p:blipFill rotWithShape="1">
          <a:blip r:embed="rId5">
            <a:alphaModFix/>
          </a:blip>
          <a:srcRect b="0" l="0" r="0" t="0"/>
          <a:stretch/>
        </p:blipFill>
        <p:spPr>
          <a:xfrm>
            <a:off x="5838825" y="1219200"/>
            <a:ext cx="3305175" cy="476250"/>
          </a:xfrm>
          <a:prstGeom prst="rect">
            <a:avLst/>
          </a:prstGeom>
          <a:noFill/>
          <a:ln>
            <a:noFill/>
          </a:ln>
        </p:spPr>
      </p:pic>
      <p:sp>
        <p:nvSpPr>
          <p:cNvPr id="100" name="Google Shape;100;p1"/>
          <p:cNvSpPr txBox="1"/>
          <p:nvPr/>
        </p:nvSpPr>
        <p:spPr>
          <a:xfrm>
            <a:off x="0" y="5657850"/>
            <a:ext cx="6473825" cy="1200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David Hardisty</a:t>
            </a:r>
            <a:r>
              <a:rPr b="0" baseline="30000" i="0" lang="en-US" sz="1800" u="none" cap="none" strike="noStrike">
                <a:solidFill>
                  <a:schemeClr val="dk1"/>
                </a:solidFill>
                <a:latin typeface="Century Gothic"/>
                <a:ea typeface="Century Gothic"/>
                <a:cs typeface="Century Gothic"/>
                <a:sym typeface="Century Gothic"/>
              </a:rPr>
              <a:t>1</a:t>
            </a:r>
            <a:r>
              <a:rPr b="0" i="0" lang="en-US" sz="1800" u="none" cap="none" strike="noStrike">
                <a:solidFill>
                  <a:schemeClr val="dk1"/>
                </a:solidFill>
                <a:latin typeface="Century Gothic"/>
                <a:ea typeface="Century Gothic"/>
                <a:cs typeface="Century Gothic"/>
                <a:sym typeface="Century Gothic"/>
              </a:rPr>
              <a:t>, Shane Frederick</a:t>
            </a:r>
            <a:r>
              <a:rPr b="0" baseline="30000" i="0" lang="en-US" sz="1800" u="none" cap="none" strike="noStrike">
                <a:solidFill>
                  <a:schemeClr val="dk1"/>
                </a:solidFill>
                <a:latin typeface="Century Gothic"/>
                <a:ea typeface="Century Gothic"/>
                <a:cs typeface="Century Gothic"/>
                <a:sym typeface="Century Gothic"/>
              </a:rPr>
              <a:t>2</a:t>
            </a:r>
            <a:r>
              <a:rPr b="0" i="0" lang="en-US" sz="1800" u="none" cap="none" strike="noStrike">
                <a:solidFill>
                  <a:schemeClr val="dk1"/>
                </a:solidFill>
                <a:latin typeface="Century Gothic"/>
                <a:ea typeface="Century Gothic"/>
                <a:cs typeface="Century Gothic"/>
                <a:sym typeface="Century Gothic"/>
              </a:rPr>
              <a:t>, &amp; Elke Weber</a:t>
            </a:r>
            <a:r>
              <a:rPr b="0" baseline="30000" i="0" lang="en-US" sz="1800" u="none" cap="none" strike="noStrike">
                <a:solidFill>
                  <a:schemeClr val="dk1"/>
                </a:solidFill>
                <a:latin typeface="Century Gothic"/>
                <a:ea typeface="Century Gothic"/>
                <a:cs typeface="Century Gothic"/>
                <a:sym typeface="Century Gothic"/>
              </a:rPr>
              <a:t>1</a:t>
            </a:r>
            <a:endParaRPr/>
          </a:p>
          <a:p>
            <a:pPr indent="0" lvl="0" marL="0" marR="0" rtl="0" algn="l">
              <a:spcBef>
                <a:spcPts val="0"/>
              </a:spcBef>
              <a:spcAft>
                <a:spcPts val="0"/>
              </a:spcAft>
              <a:buNone/>
            </a:pPr>
            <a:r>
              <a:rPr b="0" baseline="30000" i="0" lang="en-US" sz="1800" u="none" cap="none" strike="noStrike">
                <a:solidFill>
                  <a:schemeClr val="dk1"/>
                </a:solidFill>
                <a:latin typeface="Century Gothic"/>
                <a:ea typeface="Century Gothic"/>
                <a:cs typeface="Century Gothic"/>
                <a:sym typeface="Century Gothic"/>
              </a:rPr>
              <a:t>1</a:t>
            </a:r>
            <a:r>
              <a:rPr b="0" i="0" lang="en-US" sz="1800" u="none" cap="none" strike="noStrike">
                <a:solidFill>
                  <a:schemeClr val="dk1"/>
                </a:solidFill>
                <a:latin typeface="Century Gothic"/>
                <a:ea typeface="Century Gothic"/>
                <a:cs typeface="Century Gothic"/>
                <a:sym typeface="Century Gothic"/>
              </a:rPr>
              <a:t>Columbia University and </a:t>
            </a:r>
            <a:r>
              <a:rPr b="0" baseline="30000" i="0" lang="en-US" sz="1800" u="none" cap="none" strike="noStrike">
                <a:solidFill>
                  <a:schemeClr val="dk1"/>
                </a:solidFill>
                <a:latin typeface="Century Gothic"/>
                <a:ea typeface="Century Gothic"/>
                <a:cs typeface="Century Gothic"/>
                <a:sym typeface="Century Gothic"/>
              </a:rPr>
              <a:t>2</a:t>
            </a:r>
            <a:r>
              <a:rPr b="0" i="0" lang="en-US" sz="1800" u="none" cap="none" strike="noStrike">
                <a:solidFill>
                  <a:schemeClr val="dk1"/>
                </a:solidFill>
                <a:latin typeface="Century Gothic"/>
                <a:ea typeface="Century Gothic"/>
                <a:cs typeface="Century Gothic"/>
                <a:sym typeface="Century Gothic"/>
              </a:rPr>
              <a:t>Yale School of Management</a:t>
            </a:r>
            <a:endParaRPr/>
          </a:p>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SJDM Annual Meeting 2010</a:t>
            </a:r>
            <a:endParaRPr/>
          </a:p>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NSF SES-0820496</a:t>
            </a:r>
            <a:endParaRPr/>
          </a:p>
        </p:txBody>
      </p:sp>
      <p:sp>
        <p:nvSpPr>
          <p:cNvPr id="101" name="Google Shape;101;p1"/>
          <p:cNvSpPr/>
          <p:nvPr/>
        </p:nvSpPr>
        <p:spPr>
          <a:xfrm>
            <a:off x="0" y="1455738"/>
            <a:ext cx="3962400" cy="12636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0" name="Shape 170"/>
        <p:cNvGrpSpPr/>
        <p:nvPr/>
      </p:nvGrpSpPr>
      <p:grpSpPr>
        <a:xfrm>
          <a:off x="0" y="0"/>
          <a:ext cx="0" cy="0"/>
          <a:chOff x="0" y="0"/>
          <a:chExt cx="0" cy="0"/>
        </a:xfrm>
      </p:grpSpPr>
      <p:sp>
        <p:nvSpPr>
          <p:cNvPr id="171" name="Google Shape;171;p1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1: Examples of Negative Events</a:t>
            </a:r>
            <a:endParaRPr/>
          </a:p>
        </p:txBody>
      </p:sp>
      <p:sp>
        <p:nvSpPr>
          <p:cNvPr id="172" name="Google Shape;172;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solidFill>
                  <a:schemeClr val="dk1"/>
                </a:solidFill>
              </a:rPr>
              <a:t>Prefer now:</a:t>
            </a:r>
            <a:endParaRPr/>
          </a:p>
          <a:p>
            <a:pPr indent="-152400" lvl="0" marL="0" rtl="0" algn="l">
              <a:spcBef>
                <a:spcPts val="480"/>
              </a:spcBef>
              <a:spcAft>
                <a:spcPts val="0"/>
              </a:spcAft>
              <a:buClr>
                <a:schemeClr val="dk1"/>
              </a:buClr>
              <a:buSzPts val="2400"/>
              <a:buChar char="•"/>
            </a:pPr>
            <a:r>
              <a:rPr lang="en-US">
                <a:solidFill>
                  <a:schemeClr val="dk1"/>
                </a:solidFill>
              </a:rPr>
              <a:t>“going to the dentist”</a:t>
            </a:r>
            <a:endParaRPr/>
          </a:p>
          <a:p>
            <a:pPr indent="-152400" lvl="0" marL="0" rtl="0" algn="l">
              <a:spcBef>
                <a:spcPts val="480"/>
              </a:spcBef>
              <a:spcAft>
                <a:spcPts val="0"/>
              </a:spcAft>
              <a:buClr>
                <a:schemeClr val="dk1"/>
              </a:buClr>
              <a:buSzPts val="2400"/>
              <a:buChar char="•"/>
            </a:pPr>
            <a:r>
              <a:rPr lang="en-US">
                <a:solidFill>
                  <a:schemeClr val="dk1"/>
                </a:solidFill>
              </a:rPr>
              <a:t>“paying bills”</a:t>
            </a:r>
            <a:endParaRPr/>
          </a:p>
          <a:p>
            <a:pPr indent="-152400" lvl="0" marL="0" rtl="0" algn="l">
              <a:spcBef>
                <a:spcPts val="480"/>
              </a:spcBef>
              <a:spcAft>
                <a:spcPts val="0"/>
              </a:spcAft>
              <a:buClr>
                <a:schemeClr val="dk1"/>
              </a:buClr>
              <a:buSzPts val="2400"/>
              <a:buChar char="•"/>
            </a:pPr>
            <a:r>
              <a:rPr lang="en-US">
                <a:solidFill>
                  <a:schemeClr val="dk1"/>
                </a:solidFill>
              </a:rPr>
              <a:t>“visit the inlaws”</a:t>
            </a:r>
            <a:endParaRPr/>
          </a:p>
          <a:p>
            <a:pPr indent="0" lvl="0" marL="0" rtl="0" algn="l">
              <a:spcBef>
                <a:spcPts val="480"/>
              </a:spcBef>
              <a:spcAft>
                <a:spcPts val="0"/>
              </a:spcAft>
              <a:buClr>
                <a:srgbClr val="7F7F7F"/>
              </a:buClr>
              <a:buSzPts val="2400"/>
              <a:buNone/>
            </a:pPr>
            <a:r>
              <a:t/>
            </a:r>
            <a:endParaRPr>
              <a:solidFill>
                <a:schemeClr val="dk1"/>
              </a:solidFill>
            </a:endParaRPr>
          </a:p>
          <a:p>
            <a:pPr indent="0" lvl="0" marL="0" rtl="0" algn="l">
              <a:spcBef>
                <a:spcPts val="480"/>
              </a:spcBef>
              <a:spcAft>
                <a:spcPts val="0"/>
              </a:spcAft>
              <a:buClr>
                <a:schemeClr val="dk1"/>
              </a:buClr>
              <a:buSzPts val="2400"/>
              <a:buFont typeface="Arial"/>
              <a:buNone/>
            </a:pPr>
            <a:r>
              <a:rPr lang="en-US">
                <a:solidFill>
                  <a:schemeClr val="dk1"/>
                </a:solidFill>
              </a:rPr>
              <a:t>Prefer later:</a:t>
            </a:r>
            <a:endParaRPr/>
          </a:p>
          <a:p>
            <a:pPr indent="-152400" lvl="0" marL="0" rtl="0" algn="l">
              <a:spcBef>
                <a:spcPts val="480"/>
              </a:spcBef>
              <a:spcAft>
                <a:spcPts val="0"/>
              </a:spcAft>
              <a:buClr>
                <a:schemeClr val="dk1"/>
              </a:buClr>
              <a:buSzPts val="2400"/>
              <a:buChar char="•"/>
            </a:pPr>
            <a:r>
              <a:rPr lang="en-US">
                <a:solidFill>
                  <a:schemeClr val="dk1"/>
                </a:solidFill>
              </a:rPr>
              <a:t>“Serious Illness”</a:t>
            </a:r>
            <a:endParaRPr/>
          </a:p>
          <a:p>
            <a:pPr indent="-152400" lvl="0" marL="0" rtl="0" algn="l">
              <a:spcBef>
                <a:spcPts val="480"/>
              </a:spcBef>
              <a:spcAft>
                <a:spcPts val="0"/>
              </a:spcAft>
              <a:buClr>
                <a:schemeClr val="dk1"/>
              </a:buClr>
              <a:buSzPts val="2400"/>
              <a:buChar char="•"/>
            </a:pPr>
            <a:r>
              <a:rPr lang="en-US">
                <a:solidFill>
                  <a:schemeClr val="dk1"/>
                </a:solidFill>
              </a:rPr>
              <a:t>“paying taxes”</a:t>
            </a:r>
            <a:endParaRPr/>
          </a:p>
          <a:p>
            <a:pPr indent="-152400" lvl="0" marL="0" rtl="0" algn="l">
              <a:spcBef>
                <a:spcPts val="480"/>
              </a:spcBef>
              <a:spcAft>
                <a:spcPts val="0"/>
              </a:spcAft>
              <a:buClr>
                <a:schemeClr val="dk1"/>
              </a:buClr>
              <a:buSzPts val="2400"/>
              <a:buChar char="•"/>
            </a:pPr>
            <a:r>
              <a:rPr lang="en-US">
                <a:solidFill>
                  <a:schemeClr val="dk1"/>
                </a:solidFill>
              </a:rPr>
              <a:t>“bathing our cats”</a:t>
            </a:r>
            <a:endParaRPr/>
          </a:p>
        </p:txBody>
      </p:sp>
      <p:sp>
        <p:nvSpPr>
          <p:cNvPr id="173" name="Google Shape;173;p10"/>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74" name="Google Shape;174;p10"/>
          <p:cNvPicPr preferRelativeResize="0"/>
          <p:nvPr/>
        </p:nvPicPr>
        <p:blipFill rotWithShape="1">
          <a:blip r:embed="rId3">
            <a:alphaModFix/>
          </a:blip>
          <a:srcRect b="0" l="0" r="0" t="0"/>
          <a:stretch/>
        </p:blipFill>
        <p:spPr>
          <a:xfrm>
            <a:off x="5029200" y="2438400"/>
            <a:ext cx="3517900" cy="3705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81250"/>
              </a:lnSpc>
              <a:spcBef>
                <a:spcPts val="0"/>
              </a:spcBef>
              <a:spcAft>
                <a:spcPts val="0"/>
              </a:spcAft>
              <a:buNone/>
            </a:pPr>
            <a:r>
              <a:rPr lang="en-US" sz="3200">
                <a:latin typeface="Century Gothic"/>
                <a:ea typeface="Century Gothic"/>
                <a:cs typeface="Century Gothic"/>
                <a:sym typeface="Century Gothic"/>
              </a:rPr>
              <a:t>“If this thing were one week away, how would you feel about anticipating it?”</a:t>
            </a:r>
            <a:endParaRPr/>
          </a:p>
        </p:txBody>
      </p:sp>
      <p:sp>
        <p:nvSpPr>
          <p:cNvPr id="180" name="Google Shape;180;p1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81" name="Google Shape;181;p11"/>
          <p:cNvSpPr txBox="1"/>
          <p:nvPr/>
        </p:nvSpPr>
        <p:spPr>
          <a:xfrm>
            <a:off x="6923088" y="6578600"/>
            <a:ext cx="2220912" cy="2778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Palatino Linotype"/>
                <a:ea typeface="Palatino Linotype"/>
                <a:cs typeface="Palatino Linotype"/>
                <a:sym typeface="Palatino Linotype"/>
              </a:rPr>
              <a:t>interaction: </a:t>
            </a:r>
            <a:r>
              <a:rPr i="1" lang="en-US" sz="1200">
                <a:solidFill>
                  <a:schemeClr val="dk1"/>
                </a:solidFill>
                <a:latin typeface="Palatino Linotype"/>
                <a:ea typeface="Palatino Linotype"/>
                <a:cs typeface="Palatino Linotype"/>
                <a:sym typeface="Palatino Linotype"/>
              </a:rPr>
              <a:t>F</a:t>
            </a:r>
            <a:r>
              <a:rPr lang="en-US" sz="1200">
                <a:solidFill>
                  <a:schemeClr val="dk1"/>
                </a:solidFill>
                <a:latin typeface="Palatino Linotype"/>
                <a:ea typeface="Palatino Linotype"/>
                <a:cs typeface="Palatino Linotype"/>
                <a:sym typeface="Palatino Linotype"/>
              </a:rPr>
              <a:t>(1,113)=5.6, </a:t>
            </a:r>
            <a:r>
              <a:rPr i="1" lang="en-US" sz="1200">
                <a:solidFill>
                  <a:schemeClr val="dk1"/>
                </a:solidFill>
                <a:latin typeface="Palatino Linotype"/>
                <a:ea typeface="Palatino Linotype"/>
                <a:cs typeface="Palatino Linotype"/>
                <a:sym typeface="Palatino Linotype"/>
              </a:rPr>
              <a:t>p</a:t>
            </a:r>
            <a:r>
              <a:rPr lang="en-US" sz="1200">
                <a:solidFill>
                  <a:schemeClr val="dk1"/>
                </a:solidFill>
                <a:latin typeface="Palatino Linotype"/>
                <a:ea typeface="Palatino Linotype"/>
                <a:cs typeface="Palatino Linotype"/>
                <a:sym typeface="Palatino Linotype"/>
              </a:rPr>
              <a:t>=.02</a:t>
            </a:r>
            <a:endParaRPr/>
          </a:p>
        </p:txBody>
      </p:sp>
      <p:sp>
        <p:nvSpPr>
          <p:cNvPr id="182" name="Google Shape;182;p11"/>
          <p:cNvSpPr/>
          <p:nvPr/>
        </p:nvSpPr>
        <p:spPr>
          <a:xfrm>
            <a:off x="2522538" y="4038600"/>
            <a:ext cx="765175" cy="1020763"/>
          </a:xfrm>
          <a:prstGeom prst="rect">
            <a:avLst/>
          </a:prstGeom>
          <a:solidFill>
            <a:srgbClr val="A0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83" name="Google Shape;183;p11"/>
          <p:cNvSpPr/>
          <p:nvPr/>
        </p:nvSpPr>
        <p:spPr>
          <a:xfrm>
            <a:off x="2516188" y="4032250"/>
            <a:ext cx="777875" cy="1033463"/>
          </a:xfrm>
          <a:custGeom>
            <a:rect b="b" l="l" r="r" t="t"/>
            <a:pathLst>
              <a:path extrusionOk="0" h="5424" w="4080">
                <a:moveTo>
                  <a:pt x="0" y="32"/>
                </a:moveTo>
                <a:cubicBezTo>
                  <a:pt x="0" y="15"/>
                  <a:pt x="15" y="0"/>
                  <a:pt x="32" y="0"/>
                </a:cubicBezTo>
                <a:lnTo>
                  <a:pt x="4048" y="0"/>
                </a:lnTo>
                <a:cubicBezTo>
                  <a:pt x="4066" y="0"/>
                  <a:pt x="4080" y="15"/>
                  <a:pt x="4080" y="32"/>
                </a:cubicBezTo>
                <a:lnTo>
                  <a:pt x="4080" y="5392"/>
                </a:lnTo>
                <a:cubicBezTo>
                  <a:pt x="4080" y="5410"/>
                  <a:pt x="4066" y="5424"/>
                  <a:pt x="4048" y="5424"/>
                </a:cubicBezTo>
                <a:lnTo>
                  <a:pt x="32" y="5424"/>
                </a:lnTo>
                <a:cubicBezTo>
                  <a:pt x="15" y="5424"/>
                  <a:pt x="0" y="5410"/>
                  <a:pt x="0" y="5392"/>
                </a:cubicBezTo>
                <a:lnTo>
                  <a:pt x="0" y="32"/>
                </a:lnTo>
                <a:close/>
                <a:moveTo>
                  <a:pt x="64" y="5392"/>
                </a:moveTo>
                <a:lnTo>
                  <a:pt x="32" y="5360"/>
                </a:lnTo>
                <a:lnTo>
                  <a:pt x="4048" y="5360"/>
                </a:lnTo>
                <a:lnTo>
                  <a:pt x="4016" y="5392"/>
                </a:lnTo>
                <a:lnTo>
                  <a:pt x="4016" y="32"/>
                </a:lnTo>
                <a:lnTo>
                  <a:pt x="4048" y="64"/>
                </a:lnTo>
                <a:lnTo>
                  <a:pt x="32" y="64"/>
                </a:lnTo>
                <a:lnTo>
                  <a:pt x="64" y="32"/>
                </a:lnTo>
                <a:lnTo>
                  <a:pt x="64" y="5392"/>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84" name="Google Shape;184;p11"/>
          <p:cNvSpPr/>
          <p:nvPr/>
        </p:nvSpPr>
        <p:spPr>
          <a:xfrm>
            <a:off x="5199063" y="4038600"/>
            <a:ext cx="765175" cy="842963"/>
          </a:xfrm>
          <a:prstGeom prst="rect">
            <a:avLst/>
          </a:prstGeom>
          <a:solidFill>
            <a:srgbClr val="A0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85" name="Google Shape;185;p11"/>
          <p:cNvSpPr/>
          <p:nvPr/>
        </p:nvSpPr>
        <p:spPr>
          <a:xfrm>
            <a:off x="5192713" y="4032250"/>
            <a:ext cx="777875" cy="855663"/>
          </a:xfrm>
          <a:custGeom>
            <a:rect b="b" l="l" r="r" t="t"/>
            <a:pathLst>
              <a:path extrusionOk="0" h="4496" w="4080">
                <a:moveTo>
                  <a:pt x="0" y="32"/>
                </a:moveTo>
                <a:cubicBezTo>
                  <a:pt x="0" y="15"/>
                  <a:pt x="15" y="0"/>
                  <a:pt x="32" y="0"/>
                </a:cubicBezTo>
                <a:lnTo>
                  <a:pt x="4048" y="0"/>
                </a:lnTo>
                <a:cubicBezTo>
                  <a:pt x="4066" y="0"/>
                  <a:pt x="4080" y="15"/>
                  <a:pt x="4080" y="32"/>
                </a:cubicBezTo>
                <a:lnTo>
                  <a:pt x="4080" y="4464"/>
                </a:lnTo>
                <a:cubicBezTo>
                  <a:pt x="4080" y="4482"/>
                  <a:pt x="4066" y="4496"/>
                  <a:pt x="4048" y="4496"/>
                </a:cubicBezTo>
                <a:lnTo>
                  <a:pt x="32" y="4496"/>
                </a:lnTo>
                <a:cubicBezTo>
                  <a:pt x="15" y="4496"/>
                  <a:pt x="0" y="4482"/>
                  <a:pt x="0" y="4464"/>
                </a:cubicBezTo>
                <a:lnTo>
                  <a:pt x="0" y="32"/>
                </a:lnTo>
                <a:close/>
                <a:moveTo>
                  <a:pt x="64" y="4464"/>
                </a:moveTo>
                <a:lnTo>
                  <a:pt x="32" y="4432"/>
                </a:lnTo>
                <a:lnTo>
                  <a:pt x="4048" y="4432"/>
                </a:lnTo>
                <a:lnTo>
                  <a:pt x="4016" y="4464"/>
                </a:lnTo>
                <a:lnTo>
                  <a:pt x="4016" y="32"/>
                </a:lnTo>
                <a:lnTo>
                  <a:pt x="4048" y="64"/>
                </a:lnTo>
                <a:lnTo>
                  <a:pt x="32" y="64"/>
                </a:lnTo>
                <a:lnTo>
                  <a:pt x="64" y="32"/>
                </a:lnTo>
                <a:lnTo>
                  <a:pt x="64" y="4464"/>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86" name="Google Shape;186;p11"/>
          <p:cNvSpPr/>
          <p:nvPr/>
        </p:nvSpPr>
        <p:spPr>
          <a:xfrm>
            <a:off x="3287713" y="4038600"/>
            <a:ext cx="765175" cy="776288"/>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87" name="Google Shape;187;p11"/>
          <p:cNvSpPr/>
          <p:nvPr/>
        </p:nvSpPr>
        <p:spPr>
          <a:xfrm>
            <a:off x="3281363" y="4032250"/>
            <a:ext cx="777875" cy="788988"/>
          </a:xfrm>
          <a:custGeom>
            <a:rect b="b" l="l" r="r" t="t"/>
            <a:pathLst>
              <a:path extrusionOk="0" h="4144" w="4080">
                <a:moveTo>
                  <a:pt x="0" y="32"/>
                </a:moveTo>
                <a:cubicBezTo>
                  <a:pt x="0" y="15"/>
                  <a:pt x="15" y="0"/>
                  <a:pt x="32" y="0"/>
                </a:cubicBezTo>
                <a:lnTo>
                  <a:pt x="4048" y="0"/>
                </a:lnTo>
                <a:cubicBezTo>
                  <a:pt x="4066" y="0"/>
                  <a:pt x="4080" y="15"/>
                  <a:pt x="4080" y="32"/>
                </a:cubicBezTo>
                <a:lnTo>
                  <a:pt x="4080" y="4112"/>
                </a:lnTo>
                <a:cubicBezTo>
                  <a:pt x="4080" y="4130"/>
                  <a:pt x="4066" y="4144"/>
                  <a:pt x="4048" y="4144"/>
                </a:cubicBezTo>
                <a:lnTo>
                  <a:pt x="32" y="4144"/>
                </a:lnTo>
                <a:cubicBezTo>
                  <a:pt x="15" y="4144"/>
                  <a:pt x="0" y="4130"/>
                  <a:pt x="0" y="4112"/>
                </a:cubicBezTo>
                <a:lnTo>
                  <a:pt x="0" y="32"/>
                </a:lnTo>
                <a:close/>
                <a:moveTo>
                  <a:pt x="64" y="4112"/>
                </a:moveTo>
                <a:lnTo>
                  <a:pt x="32" y="4080"/>
                </a:lnTo>
                <a:lnTo>
                  <a:pt x="4048" y="4080"/>
                </a:lnTo>
                <a:lnTo>
                  <a:pt x="4016" y="4112"/>
                </a:lnTo>
                <a:lnTo>
                  <a:pt x="4016" y="32"/>
                </a:lnTo>
                <a:lnTo>
                  <a:pt x="4048" y="64"/>
                </a:lnTo>
                <a:lnTo>
                  <a:pt x="32" y="64"/>
                </a:lnTo>
                <a:lnTo>
                  <a:pt x="64" y="32"/>
                </a:lnTo>
                <a:lnTo>
                  <a:pt x="64" y="4112"/>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88" name="Google Shape;188;p11"/>
          <p:cNvSpPr/>
          <p:nvPr/>
        </p:nvSpPr>
        <p:spPr>
          <a:xfrm>
            <a:off x="5964238" y="3709988"/>
            <a:ext cx="763587" cy="328612"/>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89" name="Google Shape;189;p11"/>
          <p:cNvSpPr/>
          <p:nvPr/>
        </p:nvSpPr>
        <p:spPr>
          <a:xfrm>
            <a:off x="5957888" y="3703638"/>
            <a:ext cx="776287" cy="339725"/>
          </a:xfrm>
          <a:custGeom>
            <a:rect b="b" l="l" r="r" t="t"/>
            <a:pathLst>
              <a:path extrusionOk="0" h="892" w="2036">
                <a:moveTo>
                  <a:pt x="0" y="16"/>
                </a:moveTo>
                <a:cubicBezTo>
                  <a:pt x="0" y="8"/>
                  <a:pt x="8" y="0"/>
                  <a:pt x="16" y="0"/>
                </a:cubicBezTo>
                <a:lnTo>
                  <a:pt x="2020" y="0"/>
                </a:lnTo>
                <a:cubicBezTo>
                  <a:pt x="2029" y="0"/>
                  <a:pt x="2036" y="8"/>
                  <a:pt x="2036" y="16"/>
                </a:cubicBezTo>
                <a:lnTo>
                  <a:pt x="2036" y="876"/>
                </a:lnTo>
                <a:cubicBezTo>
                  <a:pt x="2036" y="885"/>
                  <a:pt x="2029" y="892"/>
                  <a:pt x="2020" y="892"/>
                </a:cubicBezTo>
                <a:lnTo>
                  <a:pt x="16" y="892"/>
                </a:lnTo>
                <a:cubicBezTo>
                  <a:pt x="8" y="892"/>
                  <a:pt x="0" y="885"/>
                  <a:pt x="0" y="876"/>
                </a:cubicBezTo>
                <a:lnTo>
                  <a:pt x="0" y="16"/>
                </a:lnTo>
                <a:close/>
                <a:moveTo>
                  <a:pt x="32" y="876"/>
                </a:moveTo>
                <a:lnTo>
                  <a:pt x="16" y="860"/>
                </a:lnTo>
                <a:lnTo>
                  <a:pt x="2020" y="860"/>
                </a:lnTo>
                <a:lnTo>
                  <a:pt x="2004" y="876"/>
                </a:lnTo>
                <a:lnTo>
                  <a:pt x="2004" y="16"/>
                </a:lnTo>
                <a:lnTo>
                  <a:pt x="2020" y="32"/>
                </a:lnTo>
                <a:lnTo>
                  <a:pt x="16" y="32"/>
                </a:lnTo>
                <a:lnTo>
                  <a:pt x="32" y="16"/>
                </a:lnTo>
                <a:lnTo>
                  <a:pt x="32" y="876"/>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90" name="Google Shape;190;p11"/>
          <p:cNvSpPr/>
          <p:nvPr/>
        </p:nvSpPr>
        <p:spPr>
          <a:xfrm>
            <a:off x="2876550" y="4822825"/>
            <a:ext cx="57150" cy="471488"/>
          </a:xfrm>
          <a:custGeom>
            <a:rect b="b" l="l" r="r" t="t"/>
            <a:pathLst>
              <a:path extrusionOk="0" h="297" w="36">
                <a:moveTo>
                  <a:pt x="14" y="293"/>
                </a:moveTo>
                <a:lnTo>
                  <a:pt x="14" y="149"/>
                </a:lnTo>
                <a:lnTo>
                  <a:pt x="14" y="4"/>
                </a:lnTo>
                <a:lnTo>
                  <a:pt x="22" y="4"/>
                </a:lnTo>
                <a:lnTo>
                  <a:pt x="22" y="149"/>
                </a:lnTo>
                <a:lnTo>
                  <a:pt x="22" y="293"/>
                </a:lnTo>
                <a:lnTo>
                  <a:pt x="14" y="293"/>
                </a:lnTo>
                <a:close/>
                <a:moveTo>
                  <a:pt x="0" y="289"/>
                </a:moveTo>
                <a:lnTo>
                  <a:pt x="36" y="289"/>
                </a:lnTo>
                <a:lnTo>
                  <a:pt x="36" y="297"/>
                </a:lnTo>
                <a:lnTo>
                  <a:pt x="0" y="297"/>
                </a:lnTo>
                <a:lnTo>
                  <a:pt x="0" y="289"/>
                </a:lnTo>
                <a:close/>
                <a:moveTo>
                  <a:pt x="0" y="0"/>
                </a:moveTo>
                <a:lnTo>
                  <a:pt x="36" y="0"/>
                </a:lnTo>
                <a:lnTo>
                  <a:pt x="36" y="8"/>
                </a:lnTo>
                <a:lnTo>
                  <a:pt x="0" y="8"/>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91" name="Google Shape;191;p11"/>
          <p:cNvSpPr/>
          <p:nvPr/>
        </p:nvSpPr>
        <p:spPr>
          <a:xfrm>
            <a:off x="5553075" y="4721225"/>
            <a:ext cx="57150" cy="322263"/>
          </a:xfrm>
          <a:custGeom>
            <a:rect b="b" l="l" r="r" t="t"/>
            <a:pathLst>
              <a:path extrusionOk="0" h="203" w="36">
                <a:moveTo>
                  <a:pt x="14" y="199"/>
                </a:moveTo>
                <a:lnTo>
                  <a:pt x="14" y="101"/>
                </a:lnTo>
                <a:lnTo>
                  <a:pt x="14" y="4"/>
                </a:lnTo>
                <a:lnTo>
                  <a:pt x="22" y="4"/>
                </a:lnTo>
                <a:lnTo>
                  <a:pt x="22" y="101"/>
                </a:lnTo>
                <a:lnTo>
                  <a:pt x="22" y="199"/>
                </a:lnTo>
                <a:lnTo>
                  <a:pt x="14" y="199"/>
                </a:lnTo>
                <a:close/>
                <a:moveTo>
                  <a:pt x="0" y="196"/>
                </a:moveTo>
                <a:lnTo>
                  <a:pt x="36" y="196"/>
                </a:lnTo>
                <a:lnTo>
                  <a:pt x="36" y="203"/>
                </a:lnTo>
                <a:lnTo>
                  <a:pt x="0" y="203"/>
                </a:lnTo>
                <a:lnTo>
                  <a:pt x="0" y="196"/>
                </a:lnTo>
                <a:close/>
                <a:moveTo>
                  <a:pt x="0" y="0"/>
                </a:moveTo>
                <a:lnTo>
                  <a:pt x="36" y="0"/>
                </a:lnTo>
                <a:lnTo>
                  <a:pt x="36" y="7"/>
                </a:lnTo>
                <a:lnTo>
                  <a:pt x="0" y="7"/>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92" name="Google Shape;192;p11"/>
          <p:cNvSpPr/>
          <p:nvPr/>
        </p:nvSpPr>
        <p:spPr>
          <a:xfrm>
            <a:off x="3641725" y="4637088"/>
            <a:ext cx="55563" cy="355600"/>
          </a:xfrm>
          <a:custGeom>
            <a:rect b="b" l="l" r="r" t="t"/>
            <a:pathLst>
              <a:path extrusionOk="0" h="224" w="35">
                <a:moveTo>
                  <a:pt x="14" y="220"/>
                </a:moveTo>
                <a:lnTo>
                  <a:pt x="14" y="112"/>
                </a:lnTo>
                <a:lnTo>
                  <a:pt x="14" y="4"/>
                </a:lnTo>
                <a:lnTo>
                  <a:pt x="22" y="4"/>
                </a:lnTo>
                <a:lnTo>
                  <a:pt x="22" y="112"/>
                </a:lnTo>
                <a:lnTo>
                  <a:pt x="22" y="220"/>
                </a:lnTo>
                <a:lnTo>
                  <a:pt x="14" y="220"/>
                </a:lnTo>
                <a:close/>
                <a:moveTo>
                  <a:pt x="0" y="216"/>
                </a:moveTo>
                <a:lnTo>
                  <a:pt x="35" y="216"/>
                </a:lnTo>
                <a:lnTo>
                  <a:pt x="35" y="224"/>
                </a:lnTo>
                <a:lnTo>
                  <a:pt x="0" y="224"/>
                </a:lnTo>
                <a:lnTo>
                  <a:pt x="0" y="216"/>
                </a:lnTo>
                <a:close/>
                <a:moveTo>
                  <a:pt x="0" y="0"/>
                </a:moveTo>
                <a:lnTo>
                  <a:pt x="35" y="0"/>
                </a:lnTo>
                <a:lnTo>
                  <a:pt x="35" y="8"/>
                </a:lnTo>
                <a:lnTo>
                  <a:pt x="0" y="8"/>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93" name="Google Shape;193;p11"/>
          <p:cNvSpPr/>
          <p:nvPr/>
        </p:nvSpPr>
        <p:spPr>
          <a:xfrm>
            <a:off x="6318250" y="3484563"/>
            <a:ext cx="55563" cy="450850"/>
          </a:xfrm>
          <a:custGeom>
            <a:rect b="b" l="l" r="r" t="t"/>
            <a:pathLst>
              <a:path extrusionOk="0" h="284" w="35">
                <a:moveTo>
                  <a:pt x="14" y="280"/>
                </a:moveTo>
                <a:lnTo>
                  <a:pt x="14" y="142"/>
                </a:lnTo>
                <a:lnTo>
                  <a:pt x="14" y="4"/>
                </a:lnTo>
                <a:lnTo>
                  <a:pt x="22" y="4"/>
                </a:lnTo>
                <a:lnTo>
                  <a:pt x="22" y="142"/>
                </a:lnTo>
                <a:lnTo>
                  <a:pt x="22" y="280"/>
                </a:lnTo>
                <a:lnTo>
                  <a:pt x="14" y="280"/>
                </a:lnTo>
                <a:close/>
                <a:moveTo>
                  <a:pt x="0" y="277"/>
                </a:moveTo>
                <a:lnTo>
                  <a:pt x="35" y="277"/>
                </a:lnTo>
                <a:lnTo>
                  <a:pt x="35" y="284"/>
                </a:lnTo>
                <a:lnTo>
                  <a:pt x="0" y="284"/>
                </a:lnTo>
                <a:lnTo>
                  <a:pt x="0" y="277"/>
                </a:lnTo>
                <a:close/>
                <a:moveTo>
                  <a:pt x="0" y="0"/>
                </a:moveTo>
                <a:lnTo>
                  <a:pt x="35" y="0"/>
                </a:lnTo>
                <a:lnTo>
                  <a:pt x="35" y="8"/>
                </a:lnTo>
                <a:lnTo>
                  <a:pt x="0" y="8"/>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94" name="Google Shape;194;p11"/>
          <p:cNvSpPr/>
          <p:nvPr/>
        </p:nvSpPr>
        <p:spPr>
          <a:xfrm>
            <a:off x="1947863" y="1768475"/>
            <a:ext cx="3175" cy="4538663"/>
          </a:xfrm>
          <a:prstGeom prst="rect">
            <a:avLst/>
          </a:pr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95" name="Google Shape;195;p11"/>
          <p:cNvSpPr/>
          <p:nvPr/>
        </p:nvSpPr>
        <p:spPr>
          <a:xfrm>
            <a:off x="1858963" y="1766888"/>
            <a:ext cx="90487" cy="4541837"/>
          </a:xfrm>
          <a:custGeom>
            <a:rect b="b" l="l" r="r" t="t"/>
            <a:pathLst>
              <a:path extrusionOk="0" h="2861" w="57">
                <a:moveTo>
                  <a:pt x="0" y="2859"/>
                </a:moveTo>
                <a:lnTo>
                  <a:pt x="57" y="2859"/>
                </a:lnTo>
                <a:lnTo>
                  <a:pt x="57" y="2861"/>
                </a:lnTo>
                <a:lnTo>
                  <a:pt x="0" y="2861"/>
                </a:lnTo>
                <a:lnTo>
                  <a:pt x="0" y="2859"/>
                </a:lnTo>
                <a:close/>
                <a:moveTo>
                  <a:pt x="0" y="2383"/>
                </a:moveTo>
                <a:lnTo>
                  <a:pt x="57" y="2383"/>
                </a:lnTo>
                <a:lnTo>
                  <a:pt x="57" y="2385"/>
                </a:lnTo>
                <a:lnTo>
                  <a:pt x="0" y="2385"/>
                </a:lnTo>
                <a:lnTo>
                  <a:pt x="0" y="2383"/>
                </a:lnTo>
                <a:close/>
                <a:moveTo>
                  <a:pt x="0" y="1907"/>
                </a:moveTo>
                <a:lnTo>
                  <a:pt x="57" y="1907"/>
                </a:lnTo>
                <a:lnTo>
                  <a:pt x="57" y="1909"/>
                </a:lnTo>
                <a:lnTo>
                  <a:pt x="0" y="1909"/>
                </a:lnTo>
                <a:lnTo>
                  <a:pt x="0" y="1907"/>
                </a:lnTo>
                <a:close/>
                <a:moveTo>
                  <a:pt x="0" y="1430"/>
                </a:moveTo>
                <a:lnTo>
                  <a:pt x="57" y="1430"/>
                </a:lnTo>
                <a:lnTo>
                  <a:pt x="57" y="1432"/>
                </a:lnTo>
                <a:lnTo>
                  <a:pt x="0" y="1432"/>
                </a:lnTo>
                <a:lnTo>
                  <a:pt x="0" y="1430"/>
                </a:lnTo>
                <a:close/>
                <a:moveTo>
                  <a:pt x="0" y="954"/>
                </a:moveTo>
                <a:lnTo>
                  <a:pt x="57" y="954"/>
                </a:lnTo>
                <a:lnTo>
                  <a:pt x="57" y="955"/>
                </a:lnTo>
                <a:lnTo>
                  <a:pt x="0" y="955"/>
                </a:lnTo>
                <a:lnTo>
                  <a:pt x="0" y="954"/>
                </a:lnTo>
                <a:close/>
                <a:moveTo>
                  <a:pt x="0" y="477"/>
                </a:moveTo>
                <a:lnTo>
                  <a:pt x="57" y="477"/>
                </a:lnTo>
                <a:lnTo>
                  <a:pt x="57" y="479"/>
                </a:lnTo>
                <a:lnTo>
                  <a:pt x="0" y="479"/>
                </a:lnTo>
                <a:lnTo>
                  <a:pt x="0" y="477"/>
                </a:lnTo>
                <a:close/>
                <a:moveTo>
                  <a:pt x="0" y="0"/>
                </a:moveTo>
                <a:lnTo>
                  <a:pt x="57" y="0"/>
                </a:lnTo>
                <a:lnTo>
                  <a:pt x="57" y="2"/>
                </a:lnTo>
                <a:lnTo>
                  <a:pt x="0" y="2"/>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96" name="Google Shape;196;p11"/>
          <p:cNvSpPr/>
          <p:nvPr/>
        </p:nvSpPr>
        <p:spPr>
          <a:xfrm>
            <a:off x="1949450" y="4037013"/>
            <a:ext cx="5353050" cy="3175"/>
          </a:xfrm>
          <a:prstGeom prst="rect">
            <a:avLst/>
          </a:pr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97" name="Google Shape;197;p11"/>
          <p:cNvSpPr/>
          <p:nvPr/>
        </p:nvSpPr>
        <p:spPr>
          <a:xfrm>
            <a:off x="1947863" y="4038600"/>
            <a:ext cx="5356225" cy="92075"/>
          </a:xfrm>
          <a:custGeom>
            <a:rect b="b" l="l" r="r" t="t"/>
            <a:pathLst>
              <a:path extrusionOk="0" h="58" w="3374">
                <a:moveTo>
                  <a:pt x="2" y="0"/>
                </a:moveTo>
                <a:lnTo>
                  <a:pt x="2" y="58"/>
                </a:lnTo>
                <a:lnTo>
                  <a:pt x="0" y="58"/>
                </a:lnTo>
                <a:lnTo>
                  <a:pt x="0" y="0"/>
                </a:lnTo>
                <a:lnTo>
                  <a:pt x="2" y="0"/>
                </a:lnTo>
                <a:close/>
                <a:moveTo>
                  <a:pt x="1688" y="0"/>
                </a:moveTo>
                <a:lnTo>
                  <a:pt x="1688" y="58"/>
                </a:lnTo>
                <a:lnTo>
                  <a:pt x="1686" y="58"/>
                </a:lnTo>
                <a:lnTo>
                  <a:pt x="1686" y="0"/>
                </a:lnTo>
                <a:lnTo>
                  <a:pt x="1688" y="0"/>
                </a:lnTo>
                <a:close/>
                <a:moveTo>
                  <a:pt x="3374" y="0"/>
                </a:moveTo>
                <a:lnTo>
                  <a:pt x="3374" y="58"/>
                </a:lnTo>
                <a:lnTo>
                  <a:pt x="3372" y="58"/>
                </a:lnTo>
                <a:lnTo>
                  <a:pt x="3372" y="0"/>
                </a:lnTo>
                <a:lnTo>
                  <a:pt x="3374"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98" name="Google Shape;198;p11"/>
          <p:cNvSpPr/>
          <p:nvPr/>
        </p:nvSpPr>
        <p:spPr>
          <a:xfrm>
            <a:off x="993775" y="6132513"/>
            <a:ext cx="828675"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-3.00</a:t>
            </a:r>
            <a:endParaRPr sz="1800">
              <a:solidFill>
                <a:schemeClr val="dk1"/>
              </a:solidFill>
              <a:latin typeface="Arial"/>
              <a:ea typeface="Arial"/>
              <a:cs typeface="Arial"/>
              <a:sym typeface="Arial"/>
            </a:endParaRPr>
          </a:p>
        </p:txBody>
      </p:sp>
      <p:sp>
        <p:nvSpPr>
          <p:cNvPr id="199" name="Google Shape;199;p11"/>
          <p:cNvSpPr/>
          <p:nvPr/>
        </p:nvSpPr>
        <p:spPr>
          <a:xfrm>
            <a:off x="993775" y="5376863"/>
            <a:ext cx="828675"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-2.00</a:t>
            </a:r>
            <a:endParaRPr sz="1800">
              <a:solidFill>
                <a:schemeClr val="dk1"/>
              </a:solidFill>
              <a:latin typeface="Arial"/>
              <a:ea typeface="Arial"/>
              <a:cs typeface="Arial"/>
              <a:sym typeface="Arial"/>
            </a:endParaRPr>
          </a:p>
        </p:txBody>
      </p:sp>
      <p:sp>
        <p:nvSpPr>
          <p:cNvPr id="200" name="Google Shape;200;p11"/>
          <p:cNvSpPr/>
          <p:nvPr/>
        </p:nvSpPr>
        <p:spPr>
          <a:xfrm>
            <a:off x="993775" y="4619625"/>
            <a:ext cx="828675"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-1.00</a:t>
            </a:r>
            <a:endParaRPr sz="1800">
              <a:solidFill>
                <a:schemeClr val="dk1"/>
              </a:solidFill>
              <a:latin typeface="Arial"/>
              <a:ea typeface="Arial"/>
              <a:cs typeface="Arial"/>
              <a:sym typeface="Arial"/>
            </a:endParaRPr>
          </a:p>
        </p:txBody>
      </p:sp>
      <p:sp>
        <p:nvSpPr>
          <p:cNvPr id="201" name="Google Shape;201;p11"/>
          <p:cNvSpPr/>
          <p:nvPr/>
        </p:nvSpPr>
        <p:spPr>
          <a:xfrm>
            <a:off x="1265238" y="3863975"/>
            <a:ext cx="557212"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.00</a:t>
            </a:r>
            <a:endParaRPr sz="1800">
              <a:solidFill>
                <a:schemeClr val="dk1"/>
              </a:solidFill>
              <a:latin typeface="Arial"/>
              <a:ea typeface="Arial"/>
              <a:cs typeface="Arial"/>
              <a:sym typeface="Arial"/>
            </a:endParaRPr>
          </a:p>
        </p:txBody>
      </p:sp>
      <p:sp>
        <p:nvSpPr>
          <p:cNvPr id="202" name="Google Shape;202;p11"/>
          <p:cNvSpPr/>
          <p:nvPr/>
        </p:nvSpPr>
        <p:spPr>
          <a:xfrm>
            <a:off x="1095375" y="3106738"/>
            <a:ext cx="728663" cy="40481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1.00</a:t>
            </a:r>
            <a:endParaRPr sz="1800">
              <a:solidFill>
                <a:schemeClr val="dk1"/>
              </a:solidFill>
              <a:latin typeface="Arial"/>
              <a:ea typeface="Arial"/>
              <a:cs typeface="Arial"/>
              <a:sym typeface="Arial"/>
            </a:endParaRPr>
          </a:p>
        </p:txBody>
      </p:sp>
      <p:sp>
        <p:nvSpPr>
          <p:cNvPr id="203" name="Google Shape;203;p11"/>
          <p:cNvSpPr/>
          <p:nvPr/>
        </p:nvSpPr>
        <p:spPr>
          <a:xfrm>
            <a:off x="1095375" y="2351088"/>
            <a:ext cx="728663"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2.00</a:t>
            </a:r>
            <a:endParaRPr sz="1800">
              <a:solidFill>
                <a:schemeClr val="dk1"/>
              </a:solidFill>
              <a:latin typeface="Arial"/>
              <a:ea typeface="Arial"/>
              <a:cs typeface="Arial"/>
              <a:sym typeface="Arial"/>
            </a:endParaRPr>
          </a:p>
        </p:txBody>
      </p:sp>
      <p:sp>
        <p:nvSpPr>
          <p:cNvPr id="204" name="Google Shape;204;p11"/>
          <p:cNvSpPr/>
          <p:nvPr/>
        </p:nvSpPr>
        <p:spPr>
          <a:xfrm>
            <a:off x="1095375" y="1593850"/>
            <a:ext cx="728663" cy="40481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3.00</a:t>
            </a:r>
            <a:endParaRPr sz="1800">
              <a:solidFill>
                <a:schemeClr val="dk1"/>
              </a:solidFill>
              <a:latin typeface="Arial"/>
              <a:ea typeface="Arial"/>
              <a:cs typeface="Arial"/>
              <a:sym typeface="Arial"/>
            </a:endParaRPr>
          </a:p>
        </p:txBody>
      </p:sp>
      <p:sp>
        <p:nvSpPr>
          <p:cNvPr id="205" name="Google Shape;205;p11"/>
          <p:cNvSpPr/>
          <p:nvPr/>
        </p:nvSpPr>
        <p:spPr>
          <a:xfrm>
            <a:off x="2189163" y="6148388"/>
            <a:ext cx="2209800" cy="369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negative events</a:t>
            </a:r>
            <a:endParaRPr sz="1800">
              <a:solidFill>
                <a:schemeClr val="dk1"/>
              </a:solidFill>
              <a:latin typeface="Arial"/>
              <a:ea typeface="Arial"/>
              <a:cs typeface="Arial"/>
              <a:sym typeface="Arial"/>
            </a:endParaRPr>
          </a:p>
        </p:txBody>
      </p:sp>
      <p:sp>
        <p:nvSpPr>
          <p:cNvPr id="206" name="Google Shape;206;p11"/>
          <p:cNvSpPr/>
          <p:nvPr/>
        </p:nvSpPr>
        <p:spPr>
          <a:xfrm>
            <a:off x="5029200" y="6148388"/>
            <a:ext cx="2036763" cy="369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positive events</a:t>
            </a:r>
            <a:endParaRPr sz="1800">
              <a:solidFill>
                <a:schemeClr val="dk1"/>
              </a:solidFill>
              <a:latin typeface="Arial"/>
              <a:ea typeface="Arial"/>
              <a:cs typeface="Arial"/>
              <a:sym typeface="Arial"/>
            </a:endParaRPr>
          </a:p>
        </p:txBody>
      </p:sp>
      <p:sp>
        <p:nvSpPr>
          <p:cNvPr id="207" name="Google Shape;207;p11"/>
          <p:cNvSpPr/>
          <p:nvPr/>
        </p:nvSpPr>
        <p:spPr>
          <a:xfrm rot="-5400000">
            <a:off x="-543423" y="3796913"/>
            <a:ext cx="2616101"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00">
                <a:solidFill>
                  <a:srgbClr val="000000"/>
                </a:solidFill>
                <a:latin typeface="Arial"/>
                <a:ea typeface="Arial"/>
                <a:cs typeface="Arial"/>
                <a:sym typeface="Arial"/>
              </a:rPr>
              <a:t>mean anticipation value</a:t>
            </a:r>
            <a:endParaRPr sz="1800">
              <a:solidFill>
                <a:schemeClr val="dk1"/>
              </a:solidFill>
              <a:latin typeface="Arial"/>
              <a:ea typeface="Arial"/>
              <a:cs typeface="Arial"/>
              <a:sym typeface="Arial"/>
            </a:endParaRPr>
          </a:p>
        </p:txBody>
      </p:sp>
      <p:sp>
        <p:nvSpPr>
          <p:cNvPr id="208" name="Google Shape;208;p11"/>
          <p:cNvSpPr/>
          <p:nvPr/>
        </p:nvSpPr>
        <p:spPr>
          <a:xfrm>
            <a:off x="7413625" y="3663950"/>
            <a:ext cx="1314450" cy="74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09" name="Google Shape;209;p11"/>
          <p:cNvSpPr/>
          <p:nvPr/>
        </p:nvSpPr>
        <p:spPr>
          <a:xfrm>
            <a:off x="7412038" y="3663950"/>
            <a:ext cx="1317625" cy="750888"/>
          </a:xfrm>
          <a:custGeom>
            <a:rect b="b" l="l" r="r" t="t"/>
            <a:pathLst>
              <a:path extrusionOk="0" h="1972" w="3460">
                <a:moveTo>
                  <a:pt x="0" y="4"/>
                </a:moveTo>
                <a:cubicBezTo>
                  <a:pt x="0" y="2"/>
                  <a:pt x="2" y="0"/>
                  <a:pt x="4" y="0"/>
                </a:cubicBezTo>
                <a:lnTo>
                  <a:pt x="3456" y="0"/>
                </a:lnTo>
                <a:cubicBezTo>
                  <a:pt x="3459" y="0"/>
                  <a:pt x="3460" y="2"/>
                  <a:pt x="3460" y="4"/>
                </a:cubicBezTo>
                <a:lnTo>
                  <a:pt x="3460" y="1968"/>
                </a:lnTo>
                <a:cubicBezTo>
                  <a:pt x="3460" y="1971"/>
                  <a:pt x="3459" y="1972"/>
                  <a:pt x="3456" y="1972"/>
                </a:cubicBezTo>
                <a:lnTo>
                  <a:pt x="4" y="1972"/>
                </a:lnTo>
                <a:cubicBezTo>
                  <a:pt x="2" y="1972"/>
                  <a:pt x="0" y="1971"/>
                  <a:pt x="0" y="1968"/>
                </a:cubicBezTo>
                <a:lnTo>
                  <a:pt x="0" y="4"/>
                </a:lnTo>
                <a:close/>
                <a:moveTo>
                  <a:pt x="8" y="1968"/>
                </a:moveTo>
                <a:lnTo>
                  <a:pt x="4" y="1964"/>
                </a:lnTo>
                <a:lnTo>
                  <a:pt x="3456" y="1964"/>
                </a:lnTo>
                <a:lnTo>
                  <a:pt x="3452" y="1968"/>
                </a:lnTo>
                <a:lnTo>
                  <a:pt x="3452" y="4"/>
                </a:lnTo>
                <a:lnTo>
                  <a:pt x="3456" y="8"/>
                </a:lnTo>
                <a:lnTo>
                  <a:pt x="4" y="8"/>
                </a:lnTo>
                <a:lnTo>
                  <a:pt x="8" y="4"/>
                </a:lnTo>
                <a:lnTo>
                  <a:pt x="8" y="1968"/>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0" name="Google Shape;210;p11"/>
          <p:cNvSpPr/>
          <p:nvPr/>
        </p:nvSpPr>
        <p:spPr>
          <a:xfrm>
            <a:off x="7562850" y="3779838"/>
            <a:ext cx="139700" cy="142875"/>
          </a:xfrm>
          <a:prstGeom prst="rect">
            <a:avLst/>
          </a:prstGeom>
          <a:solidFill>
            <a:srgbClr val="A0BA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1" name="Google Shape;211;p11"/>
          <p:cNvSpPr/>
          <p:nvPr/>
        </p:nvSpPr>
        <p:spPr>
          <a:xfrm>
            <a:off x="7556500" y="3775075"/>
            <a:ext cx="152400" cy="153988"/>
          </a:xfrm>
          <a:custGeom>
            <a:rect b="b" l="l" r="r" t="t"/>
            <a:pathLst>
              <a:path extrusionOk="0" h="404" w="400">
                <a:moveTo>
                  <a:pt x="0" y="16"/>
                </a:moveTo>
                <a:cubicBezTo>
                  <a:pt x="0" y="8"/>
                  <a:pt x="8" y="0"/>
                  <a:pt x="16" y="0"/>
                </a:cubicBezTo>
                <a:lnTo>
                  <a:pt x="384" y="0"/>
                </a:lnTo>
                <a:cubicBezTo>
                  <a:pt x="393" y="0"/>
                  <a:pt x="400" y="8"/>
                  <a:pt x="400" y="16"/>
                </a:cubicBezTo>
                <a:lnTo>
                  <a:pt x="400" y="388"/>
                </a:lnTo>
                <a:cubicBezTo>
                  <a:pt x="400" y="397"/>
                  <a:pt x="393" y="404"/>
                  <a:pt x="384" y="404"/>
                </a:cubicBezTo>
                <a:lnTo>
                  <a:pt x="16" y="404"/>
                </a:lnTo>
                <a:cubicBezTo>
                  <a:pt x="8" y="404"/>
                  <a:pt x="0" y="397"/>
                  <a:pt x="0" y="388"/>
                </a:cubicBezTo>
                <a:lnTo>
                  <a:pt x="0" y="16"/>
                </a:lnTo>
                <a:close/>
                <a:moveTo>
                  <a:pt x="32" y="388"/>
                </a:moveTo>
                <a:lnTo>
                  <a:pt x="16" y="372"/>
                </a:lnTo>
                <a:lnTo>
                  <a:pt x="384" y="372"/>
                </a:lnTo>
                <a:lnTo>
                  <a:pt x="368" y="388"/>
                </a:lnTo>
                <a:lnTo>
                  <a:pt x="368" y="16"/>
                </a:lnTo>
                <a:lnTo>
                  <a:pt x="384" y="32"/>
                </a:lnTo>
                <a:lnTo>
                  <a:pt x="16" y="32"/>
                </a:lnTo>
                <a:lnTo>
                  <a:pt x="32" y="16"/>
                </a:lnTo>
                <a:lnTo>
                  <a:pt x="32" y="388"/>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2" name="Google Shape;212;p11"/>
          <p:cNvSpPr/>
          <p:nvPr/>
        </p:nvSpPr>
        <p:spPr>
          <a:xfrm>
            <a:off x="7770813" y="3689350"/>
            <a:ext cx="977900" cy="36671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200">
                <a:solidFill>
                  <a:srgbClr val="000000"/>
                </a:solidFill>
                <a:latin typeface="Arial"/>
                <a:ea typeface="Arial"/>
                <a:cs typeface="Arial"/>
                <a:sym typeface="Arial"/>
              </a:rPr>
              <a:t>sooner</a:t>
            </a:r>
            <a:endParaRPr sz="1800">
              <a:solidFill>
                <a:schemeClr val="dk1"/>
              </a:solidFill>
              <a:latin typeface="Arial"/>
              <a:ea typeface="Arial"/>
              <a:cs typeface="Arial"/>
              <a:sym typeface="Arial"/>
            </a:endParaRPr>
          </a:p>
        </p:txBody>
      </p:sp>
      <p:sp>
        <p:nvSpPr>
          <p:cNvPr id="213" name="Google Shape;213;p11"/>
          <p:cNvSpPr/>
          <p:nvPr/>
        </p:nvSpPr>
        <p:spPr>
          <a:xfrm>
            <a:off x="7562850" y="4156075"/>
            <a:ext cx="139700" cy="141288"/>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4" name="Google Shape;214;p11"/>
          <p:cNvSpPr/>
          <p:nvPr/>
        </p:nvSpPr>
        <p:spPr>
          <a:xfrm>
            <a:off x="7556500" y="4149725"/>
            <a:ext cx="152400" cy="153988"/>
          </a:xfrm>
          <a:custGeom>
            <a:rect b="b" l="l" r="r" t="t"/>
            <a:pathLst>
              <a:path extrusionOk="0" h="404" w="400">
                <a:moveTo>
                  <a:pt x="0" y="16"/>
                </a:moveTo>
                <a:cubicBezTo>
                  <a:pt x="0" y="8"/>
                  <a:pt x="8" y="0"/>
                  <a:pt x="16" y="0"/>
                </a:cubicBezTo>
                <a:lnTo>
                  <a:pt x="384" y="0"/>
                </a:lnTo>
                <a:cubicBezTo>
                  <a:pt x="393" y="0"/>
                  <a:pt x="400" y="8"/>
                  <a:pt x="400" y="16"/>
                </a:cubicBezTo>
                <a:lnTo>
                  <a:pt x="400" y="388"/>
                </a:lnTo>
                <a:cubicBezTo>
                  <a:pt x="400" y="397"/>
                  <a:pt x="393" y="404"/>
                  <a:pt x="384" y="404"/>
                </a:cubicBezTo>
                <a:lnTo>
                  <a:pt x="16" y="404"/>
                </a:lnTo>
                <a:cubicBezTo>
                  <a:pt x="8" y="404"/>
                  <a:pt x="0" y="397"/>
                  <a:pt x="0" y="388"/>
                </a:cubicBezTo>
                <a:lnTo>
                  <a:pt x="0" y="16"/>
                </a:lnTo>
                <a:close/>
                <a:moveTo>
                  <a:pt x="32" y="388"/>
                </a:moveTo>
                <a:lnTo>
                  <a:pt x="16" y="372"/>
                </a:lnTo>
                <a:lnTo>
                  <a:pt x="384" y="372"/>
                </a:lnTo>
                <a:lnTo>
                  <a:pt x="368" y="388"/>
                </a:lnTo>
                <a:lnTo>
                  <a:pt x="368" y="16"/>
                </a:lnTo>
                <a:lnTo>
                  <a:pt x="384" y="32"/>
                </a:lnTo>
                <a:lnTo>
                  <a:pt x="16" y="32"/>
                </a:lnTo>
                <a:lnTo>
                  <a:pt x="32" y="16"/>
                </a:lnTo>
                <a:lnTo>
                  <a:pt x="32" y="388"/>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15" name="Google Shape;215;p11"/>
          <p:cNvSpPr/>
          <p:nvPr/>
        </p:nvSpPr>
        <p:spPr>
          <a:xfrm>
            <a:off x="7770813" y="4064000"/>
            <a:ext cx="666750" cy="36671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200">
                <a:solidFill>
                  <a:srgbClr val="000000"/>
                </a:solidFill>
                <a:latin typeface="Arial"/>
                <a:ea typeface="Arial"/>
                <a:cs typeface="Arial"/>
                <a:sym typeface="Arial"/>
              </a:rPr>
              <a:t>later</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9" name="Shape 219"/>
        <p:cNvGrpSpPr/>
        <p:nvPr/>
      </p:nvGrpSpPr>
      <p:grpSpPr>
        <a:xfrm>
          <a:off x="0" y="0"/>
          <a:ext cx="0" cy="0"/>
          <a:chOff x="0" y="0"/>
          <a:chExt cx="0" cy="0"/>
        </a:xfrm>
      </p:grpSpPr>
      <p:sp>
        <p:nvSpPr>
          <p:cNvPr id="220" name="Google Shape;220;p12"/>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what do we call it?</a:t>
            </a:r>
            <a:endParaRPr/>
          </a:p>
        </p:txBody>
      </p:sp>
      <p:sp>
        <p:nvSpPr>
          <p:cNvPr id="221" name="Google Shape;221;p12"/>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22" name="Google Shape;222;p12"/>
          <p:cNvGraphicFramePr/>
          <p:nvPr/>
        </p:nvGraphicFramePr>
        <p:xfrm>
          <a:off x="381000" y="1752600"/>
          <a:ext cx="3000000" cy="3000000"/>
        </p:xfrm>
        <a:graphic>
          <a:graphicData uri="http://schemas.openxmlformats.org/drawingml/2006/table">
            <a:tbl>
              <a:tblPr bandRow="1" firstRow="1">
                <a:noFill/>
                <a:tableStyleId>{A7ABB849-2E9E-477A-B0C8-3FF70D461BD3}</a:tableStyleId>
              </a:tblPr>
              <a:tblGrid>
                <a:gridCol w="2540000"/>
                <a:gridCol w="2540000"/>
                <a:gridCol w="2540000"/>
              </a:tblGrid>
              <a:tr h="1473200">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Pleasurable Anticipation</a:t>
                      </a:r>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Aversive Anticipation</a:t>
                      </a:r>
                      <a:endParaRPr/>
                    </a:p>
                  </a:txBody>
                  <a:tcPr marT="45725" marB="45725" marR="91450" marL="91450" anchor="ct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Positive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Negative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what do we call it?</a:t>
            </a:r>
            <a:endParaRPr/>
          </a:p>
        </p:txBody>
      </p:sp>
      <p:sp>
        <p:nvSpPr>
          <p:cNvPr id="228" name="Google Shape;228;p13"/>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29" name="Google Shape;229;p13"/>
          <p:cNvGraphicFramePr/>
          <p:nvPr/>
        </p:nvGraphicFramePr>
        <p:xfrm>
          <a:off x="381000" y="1752600"/>
          <a:ext cx="3000000" cy="3000000"/>
        </p:xfrm>
        <a:graphic>
          <a:graphicData uri="http://schemas.openxmlformats.org/drawingml/2006/table">
            <a:tbl>
              <a:tblPr bandRow="1" firstRow="1">
                <a:noFill/>
                <a:tableStyleId>{A7ABB849-2E9E-477A-B0C8-3FF70D461BD3}</a:tableStyleId>
              </a:tblPr>
              <a:tblGrid>
                <a:gridCol w="2540000"/>
                <a:gridCol w="2540000"/>
                <a:gridCol w="2540000"/>
              </a:tblGrid>
              <a:tr h="1473200">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Pleasurable Anticipation</a:t>
                      </a:r>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Aversive Anticipation</a:t>
                      </a:r>
                      <a:endParaRPr/>
                    </a:p>
                  </a:txBody>
                  <a:tcPr marT="45725" marB="45725" marR="91450" marL="91450" anchor="ct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Positive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Savoring</a:t>
                      </a:r>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Negative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4"/>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what do we call it?</a:t>
            </a:r>
            <a:endParaRPr/>
          </a:p>
        </p:txBody>
      </p:sp>
      <p:sp>
        <p:nvSpPr>
          <p:cNvPr id="235" name="Google Shape;235;p1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36" name="Google Shape;236;p14"/>
          <p:cNvGraphicFramePr/>
          <p:nvPr/>
        </p:nvGraphicFramePr>
        <p:xfrm>
          <a:off x="381000" y="1752600"/>
          <a:ext cx="3000000" cy="3000000"/>
        </p:xfrm>
        <a:graphic>
          <a:graphicData uri="http://schemas.openxmlformats.org/drawingml/2006/table">
            <a:tbl>
              <a:tblPr bandRow="1" firstRow="1">
                <a:noFill/>
                <a:tableStyleId>{A7ABB849-2E9E-477A-B0C8-3FF70D461BD3}</a:tableStyleId>
              </a:tblPr>
              <a:tblGrid>
                <a:gridCol w="2540000"/>
                <a:gridCol w="2540000"/>
                <a:gridCol w="2540000"/>
              </a:tblGrid>
              <a:tr h="1473200">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Pleasurable Anticipation</a:t>
                      </a:r>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Aversive Anticipation</a:t>
                      </a:r>
                      <a:endParaRPr/>
                    </a:p>
                  </a:txBody>
                  <a:tcPr marT="45725" marB="45725" marR="91450" marL="91450" anchor="ct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Positive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Savoring</a:t>
                      </a:r>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Impatience</a:t>
                      </a:r>
                      <a:endParaRPr/>
                    </a:p>
                  </a:txBody>
                  <a:tcPr marT="45725" marB="45725" marR="91450" marL="91450" anchor="ctr">
                    <a:solidFill>
                      <a:srgbClr val="DEE2EF"/>
                    </a:solidFill>
                  </a:tcP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Negative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what do we call it?</a:t>
            </a:r>
            <a:endParaRPr/>
          </a:p>
        </p:txBody>
      </p:sp>
      <p:sp>
        <p:nvSpPr>
          <p:cNvPr id="242" name="Google Shape;242;p1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43" name="Google Shape;243;p15"/>
          <p:cNvGraphicFramePr/>
          <p:nvPr/>
        </p:nvGraphicFramePr>
        <p:xfrm>
          <a:off x="381000" y="1752600"/>
          <a:ext cx="3000000" cy="3000000"/>
        </p:xfrm>
        <a:graphic>
          <a:graphicData uri="http://schemas.openxmlformats.org/drawingml/2006/table">
            <a:tbl>
              <a:tblPr bandRow="1" firstRow="1">
                <a:noFill/>
                <a:tableStyleId>{A7ABB849-2E9E-477A-B0C8-3FF70D461BD3}</a:tableStyleId>
              </a:tblPr>
              <a:tblGrid>
                <a:gridCol w="2540000"/>
                <a:gridCol w="2540000"/>
                <a:gridCol w="2540000"/>
              </a:tblGrid>
              <a:tr h="1473200">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Pleasurable Anticipation</a:t>
                      </a:r>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Aversive Anticipation</a:t>
                      </a:r>
                      <a:endParaRPr/>
                    </a:p>
                  </a:txBody>
                  <a:tcPr marT="45725" marB="45725" marR="91450" marL="91450" anchor="ct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Positive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Savoring</a:t>
                      </a:r>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Impatience</a:t>
                      </a:r>
                      <a:endParaRPr/>
                    </a:p>
                  </a:txBody>
                  <a:tcPr marT="45725" marB="45725" marR="91450" marL="91450" anchor="ctr">
                    <a:solidFill>
                      <a:srgbClr val="DEE2EF"/>
                    </a:solidFill>
                  </a:tcP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Negative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Dread</a:t>
                      </a:r>
                      <a:endParaRPr/>
                    </a:p>
                  </a:txBody>
                  <a:tcPr marT="45725" marB="45725" marR="91450" marL="91450" anchor="ctr">
                    <a:solidFill>
                      <a:srgbClr val="DEE2E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what do we call it?</a:t>
            </a:r>
            <a:endParaRPr/>
          </a:p>
        </p:txBody>
      </p:sp>
      <p:sp>
        <p:nvSpPr>
          <p:cNvPr id="250" name="Google Shape;250;p16"/>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51" name="Google Shape;251;p16"/>
          <p:cNvGraphicFramePr/>
          <p:nvPr/>
        </p:nvGraphicFramePr>
        <p:xfrm>
          <a:off x="381000" y="1752600"/>
          <a:ext cx="3000000" cy="3000000"/>
        </p:xfrm>
        <a:graphic>
          <a:graphicData uri="http://schemas.openxmlformats.org/drawingml/2006/table">
            <a:tbl>
              <a:tblPr bandRow="1" firstRow="1">
                <a:noFill/>
                <a:tableStyleId>{A7ABB849-2E9E-477A-B0C8-3FF70D461BD3}</a:tableStyleId>
              </a:tblPr>
              <a:tblGrid>
                <a:gridCol w="2540000"/>
                <a:gridCol w="2540000"/>
                <a:gridCol w="2540000"/>
              </a:tblGrid>
              <a:tr h="1473200">
                <a:tc>
                  <a:txBody>
                    <a:bodyPr/>
                    <a:lstStyle/>
                    <a:p>
                      <a:pPr indent="0" lvl="0" marL="0" marR="0" rtl="0" algn="ctr">
                        <a:spcBef>
                          <a:spcPts val="0"/>
                        </a:spcBef>
                        <a:spcAft>
                          <a:spcPts val="0"/>
                        </a:spcAft>
                        <a:buNone/>
                      </a:pPr>
                      <a:r>
                        <a:t/>
                      </a:r>
                      <a:endParaRPr sz="28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Pleasurable Anticipation</a:t>
                      </a:r>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Aversive Anticipation</a:t>
                      </a:r>
                      <a:endParaRPr/>
                    </a:p>
                  </a:txBody>
                  <a:tcPr marT="45725" marB="45725" marR="91450" marL="91450" anchor="ct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Positive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Savoring</a:t>
                      </a:r>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Impatience</a:t>
                      </a:r>
                      <a:endParaRPr/>
                    </a:p>
                  </a:txBody>
                  <a:tcPr marT="45725" marB="45725" marR="91450" marL="91450" anchor="ctr">
                    <a:solidFill>
                      <a:srgbClr val="DEE2EF"/>
                    </a:solidFill>
                  </a:tcPr>
                </a:tc>
              </a:tr>
              <a:tr h="1473200">
                <a:tc>
                  <a:txBody>
                    <a:bodyPr/>
                    <a:lstStyle/>
                    <a:p>
                      <a:pPr indent="0" lvl="0" marL="0" marR="0" rtl="0" algn="ctr">
                        <a:spcBef>
                          <a:spcPts val="0"/>
                        </a:spcBef>
                        <a:spcAft>
                          <a:spcPts val="0"/>
                        </a:spcAft>
                        <a:buNone/>
                      </a:pPr>
                      <a:r>
                        <a:rPr b="1" lang="en-US" sz="2800" u="none" cap="none" strike="noStrike">
                          <a:solidFill>
                            <a:schemeClr val="lt1"/>
                          </a:solidFill>
                          <a:latin typeface="Century Gothic"/>
                          <a:ea typeface="Century Gothic"/>
                          <a:cs typeface="Century Gothic"/>
                          <a:sym typeface="Century Gothic"/>
                        </a:rPr>
                        <a:t>Negative Event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 </a:t>
                      </a:r>
                      <a:endParaRPr/>
                    </a:p>
                  </a:txBody>
                  <a:tcPr marT="45725" marB="45725" marR="91450" marL="91450" anchor="ctr">
                    <a:solidFill>
                      <a:srgbClr val="DEE2EF"/>
                    </a:solidFill>
                  </a:tcPr>
                </a:tc>
                <a:tc>
                  <a:txBody>
                    <a:bodyPr/>
                    <a:lstStyle/>
                    <a:p>
                      <a:pPr indent="0" lvl="0" marL="0" marR="0" rtl="0" algn="ctr">
                        <a:spcBef>
                          <a:spcPts val="0"/>
                        </a:spcBef>
                        <a:spcAft>
                          <a:spcPts val="0"/>
                        </a:spcAft>
                        <a:buNone/>
                      </a:pPr>
                      <a:r>
                        <a:rPr lang="en-US" sz="2800" u="none" cap="none" strike="noStrike">
                          <a:latin typeface="Century Gothic"/>
                          <a:ea typeface="Century Gothic"/>
                          <a:cs typeface="Century Gothic"/>
                          <a:sym typeface="Century Gothic"/>
                        </a:rPr>
                        <a:t>Dread</a:t>
                      </a:r>
                      <a:endParaRPr/>
                    </a:p>
                  </a:txBody>
                  <a:tcPr marT="45725" marB="45725" marR="91450" marL="91450" anchor="ctr">
                    <a:solidFill>
                      <a:srgbClr val="DEE2E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5" name="Shape 255"/>
        <p:cNvGrpSpPr/>
        <p:nvPr/>
      </p:nvGrpSpPr>
      <p:grpSpPr>
        <a:xfrm>
          <a:off x="0" y="0"/>
          <a:ext cx="0" cy="0"/>
          <a:chOff x="0" y="0"/>
          <a:chExt cx="0" cy="0"/>
        </a:xfrm>
      </p:grpSpPr>
      <p:sp>
        <p:nvSpPr>
          <p:cNvPr id="256" name="Google Shape;256;p17"/>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1: Discussion</a:t>
            </a:r>
            <a:endParaRPr/>
          </a:p>
        </p:txBody>
      </p:sp>
      <p:sp>
        <p:nvSpPr>
          <p:cNvPr id="257" name="Google Shape;257;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solidFill>
                  <a:schemeClr val="dk1"/>
                </a:solidFill>
              </a:rPr>
              <a:t>Anticipation of negative events: negative</a:t>
            </a:r>
            <a:endParaRPr/>
          </a:p>
          <a:p>
            <a:pPr indent="-342900" lvl="0" marL="342900" rtl="0" algn="l">
              <a:spcBef>
                <a:spcPts val="560"/>
              </a:spcBef>
              <a:spcAft>
                <a:spcPts val="0"/>
              </a:spcAft>
              <a:buClr>
                <a:schemeClr val="dk1"/>
              </a:buClr>
              <a:buSzPts val="2800"/>
              <a:buChar char="•"/>
            </a:pPr>
            <a:r>
              <a:rPr lang="en-US" sz="2800">
                <a:solidFill>
                  <a:schemeClr val="dk1"/>
                </a:solidFill>
              </a:rPr>
              <a:t>Anticipation of positive events: mixed</a:t>
            </a:r>
            <a:endParaRPr/>
          </a:p>
          <a:p>
            <a:pPr indent="-342900" lvl="0" marL="342900" rtl="0" algn="l">
              <a:spcBef>
                <a:spcPts val="560"/>
              </a:spcBef>
              <a:spcAft>
                <a:spcPts val="0"/>
              </a:spcAft>
              <a:buClr>
                <a:schemeClr val="dk1"/>
              </a:buClr>
              <a:buSzPts val="2800"/>
              <a:buChar char="•"/>
            </a:pPr>
            <a:r>
              <a:rPr lang="en-US" sz="2800">
                <a:solidFill>
                  <a:schemeClr val="dk1"/>
                </a:solidFill>
              </a:rPr>
              <a:t>But does this predict time preference?</a:t>
            </a:r>
            <a:endParaRPr/>
          </a:p>
          <a:p>
            <a:pPr indent="-342900" lvl="0" marL="342900" rtl="0" algn="l">
              <a:spcBef>
                <a:spcPts val="560"/>
              </a:spcBef>
              <a:spcAft>
                <a:spcPts val="0"/>
              </a:spcAft>
              <a:buClr>
                <a:schemeClr val="dk1"/>
              </a:buClr>
              <a:buSzPts val="2800"/>
              <a:buChar char="•"/>
            </a:pPr>
            <a:r>
              <a:rPr lang="en-US" sz="2800">
                <a:solidFill>
                  <a:schemeClr val="dk1"/>
                </a:solidFill>
              </a:rPr>
              <a:t>…even when controlling for event magnitude?</a:t>
            </a:r>
            <a:endParaRPr/>
          </a:p>
          <a:p>
            <a:pPr indent="-342900" lvl="0" marL="342900" rtl="0" algn="l">
              <a:spcBef>
                <a:spcPts val="560"/>
              </a:spcBef>
              <a:spcAft>
                <a:spcPts val="0"/>
              </a:spcAft>
              <a:buClr>
                <a:schemeClr val="dk1"/>
              </a:buClr>
              <a:buSzPts val="2800"/>
              <a:buChar char="•"/>
            </a:pPr>
            <a:r>
              <a:rPr lang="en-US" sz="2800">
                <a:solidFill>
                  <a:schemeClr val="dk1"/>
                </a:solidFill>
              </a:rPr>
              <a:t>How does the pattern change over time?</a:t>
            </a:r>
            <a:r>
              <a:rPr lang="en-US">
                <a:solidFill>
                  <a:schemeClr val="dk1"/>
                </a:solidFill>
              </a:rPr>
              <a:t>  </a:t>
            </a:r>
            <a:endParaRPr/>
          </a:p>
          <a:p>
            <a:pPr indent="-190500" lvl="0" marL="342900" rtl="0" algn="l">
              <a:spcBef>
                <a:spcPts val="480"/>
              </a:spcBef>
              <a:spcAft>
                <a:spcPts val="0"/>
              </a:spcAft>
              <a:buClr>
                <a:srgbClr val="7F7F7F"/>
              </a:buClr>
              <a:buSzPts val="2400"/>
              <a:buNone/>
            </a:pPr>
            <a:r>
              <a:t/>
            </a:r>
            <a:endParaRPr/>
          </a:p>
          <a:p>
            <a:pPr indent="-190500" lvl="0" marL="342900" rtl="0" algn="l">
              <a:spcBef>
                <a:spcPts val="480"/>
              </a:spcBef>
              <a:spcAft>
                <a:spcPts val="0"/>
              </a:spcAft>
              <a:buClr>
                <a:srgbClr val="7F7F7F"/>
              </a:buClr>
              <a:buSzPts val="2400"/>
              <a:buNone/>
            </a:pPr>
            <a:r>
              <a:t/>
            </a:r>
            <a:endParaRPr/>
          </a:p>
        </p:txBody>
      </p:sp>
      <p:sp>
        <p:nvSpPr>
          <p:cNvPr id="258" name="Google Shape;258;p17"/>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2" name="Shape 262"/>
        <p:cNvGrpSpPr/>
        <p:nvPr/>
      </p:nvGrpSpPr>
      <p:grpSpPr>
        <a:xfrm>
          <a:off x="0" y="0"/>
          <a:ext cx="0" cy="0"/>
          <a:chOff x="0" y="0"/>
          <a:chExt cx="0" cy="0"/>
        </a:xfrm>
      </p:grpSpPr>
      <p:sp>
        <p:nvSpPr>
          <p:cNvPr id="263" name="Google Shape;263;p18"/>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2: Overview</a:t>
            </a:r>
            <a:endParaRPr/>
          </a:p>
        </p:txBody>
      </p:sp>
      <p:sp>
        <p:nvSpPr>
          <p:cNvPr id="264" name="Google Shape;264;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National sample of 169 participants</a:t>
            </a:r>
            <a:endParaRPr/>
          </a:p>
          <a:p>
            <a:pPr indent="-342900" lvl="0" marL="342900" rtl="0" algn="l">
              <a:spcBef>
                <a:spcPts val="480"/>
              </a:spcBef>
              <a:spcAft>
                <a:spcPts val="0"/>
              </a:spcAft>
              <a:buClr>
                <a:schemeClr val="dk1"/>
              </a:buClr>
              <a:buSzPts val="2400"/>
              <a:buChar char="•"/>
            </a:pPr>
            <a:r>
              <a:rPr lang="en-US">
                <a:solidFill>
                  <a:schemeClr val="dk1"/>
                </a:solidFill>
              </a:rPr>
              <a:t>20 intertemporal choice scenarios (10 gain, 10 loss)</a:t>
            </a:r>
            <a:endParaRPr/>
          </a:p>
          <a:p>
            <a:pPr indent="-342900" lvl="0" marL="342900" rtl="0" algn="l">
              <a:spcBef>
                <a:spcPts val="480"/>
              </a:spcBef>
              <a:spcAft>
                <a:spcPts val="0"/>
              </a:spcAft>
              <a:buClr>
                <a:schemeClr val="dk1"/>
              </a:buClr>
              <a:buSzPts val="2400"/>
              <a:buChar char="•"/>
            </a:pPr>
            <a:r>
              <a:rPr lang="en-US">
                <a:solidFill>
                  <a:schemeClr val="dk1"/>
                </a:solidFill>
              </a:rPr>
              <a:t>Measured anticipation utility, experience utility, and time preference</a:t>
            </a:r>
            <a:endParaRPr/>
          </a:p>
          <a:p>
            <a:pPr indent="-342900" lvl="0" marL="342900" rtl="0" algn="l">
              <a:spcBef>
                <a:spcPts val="480"/>
              </a:spcBef>
              <a:spcAft>
                <a:spcPts val="0"/>
              </a:spcAft>
              <a:buClr>
                <a:schemeClr val="dk1"/>
              </a:buClr>
              <a:buSzPts val="2400"/>
              <a:buChar char="•"/>
            </a:pPr>
            <a:r>
              <a:rPr lang="en-US">
                <a:solidFill>
                  <a:schemeClr val="dk1"/>
                </a:solidFill>
              </a:rPr>
              <a:t>Delay manipulated between subjects: </a:t>
            </a:r>
            <a:br>
              <a:rPr lang="en-US">
                <a:solidFill>
                  <a:schemeClr val="dk1"/>
                </a:solidFill>
              </a:rPr>
            </a:br>
            <a:r>
              <a:rPr lang="en-US">
                <a:solidFill>
                  <a:schemeClr val="dk1"/>
                </a:solidFill>
              </a:rPr>
              <a:t>3 days, 1 week, 1 month, 1 year, or  5 years</a:t>
            </a:r>
            <a:endParaRPr/>
          </a:p>
          <a:p>
            <a:pPr indent="-190500" lvl="0" marL="342900" rtl="0" algn="l">
              <a:spcBef>
                <a:spcPts val="480"/>
              </a:spcBef>
              <a:spcAft>
                <a:spcPts val="0"/>
              </a:spcAft>
              <a:buClr>
                <a:srgbClr val="7F7F7F"/>
              </a:buClr>
              <a:buSzPts val="2400"/>
              <a:buNone/>
            </a:pPr>
            <a:r>
              <a:t/>
            </a:r>
            <a:endParaRPr>
              <a:solidFill>
                <a:schemeClr val="dk1"/>
              </a:solidFill>
            </a:endParaRPr>
          </a:p>
        </p:txBody>
      </p:sp>
      <p:sp>
        <p:nvSpPr>
          <p:cNvPr id="265" name="Google Shape;265;p18"/>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9" name="Shape 269"/>
        <p:cNvGrpSpPr/>
        <p:nvPr/>
      </p:nvGrpSpPr>
      <p:grpSpPr>
        <a:xfrm>
          <a:off x="0" y="0"/>
          <a:ext cx="0" cy="0"/>
          <a:chOff x="0" y="0"/>
          <a:chExt cx="0" cy="0"/>
        </a:xfrm>
      </p:grpSpPr>
      <p:sp>
        <p:nvSpPr>
          <p:cNvPr id="270" name="Google Shape;270;p19"/>
          <p:cNvSpPr txBox="1"/>
          <p:nvPr>
            <p:ph type="title"/>
          </p:nvPr>
        </p:nvSpPr>
        <p:spPr>
          <a:xfrm>
            <a:off x="457200" y="0"/>
            <a:ext cx="8229600" cy="10668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2: Events</a:t>
            </a:r>
            <a:endParaRPr/>
          </a:p>
        </p:txBody>
      </p:sp>
      <p:sp>
        <p:nvSpPr>
          <p:cNvPr id="271" name="Google Shape;271;p19"/>
          <p:cNvSpPr txBox="1"/>
          <p:nvPr>
            <p:ph idx="1" type="body"/>
          </p:nvPr>
        </p:nvSpPr>
        <p:spPr>
          <a:xfrm>
            <a:off x="228600" y="1143000"/>
            <a:ext cx="4267200" cy="541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50"/>
              </a:buClr>
              <a:buSzPts val="2800"/>
              <a:buFont typeface="Arial"/>
              <a:buNone/>
            </a:pPr>
            <a:r>
              <a:rPr b="1" lang="en-US" sz="2800">
                <a:solidFill>
                  <a:srgbClr val="00B050"/>
                </a:solidFill>
              </a:rPr>
              <a:t>Some Positive Events:</a:t>
            </a:r>
            <a:endParaRPr/>
          </a:p>
          <a:p>
            <a:pPr indent="-177800" lvl="0" marL="0" rtl="0" algn="l">
              <a:spcBef>
                <a:spcPts val="560"/>
              </a:spcBef>
              <a:spcAft>
                <a:spcPts val="0"/>
              </a:spcAft>
              <a:buClr>
                <a:schemeClr val="dk1"/>
              </a:buClr>
              <a:buSzPts val="2800"/>
              <a:buChar char="•"/>
            </a:pPr>
            <a:r>
              <a:rPr lang="en-US" sz="2800">
                <a:solidFill>
                  <a:schemeClr val="dk1"/>
                </a:solidFill>
              </a:rPr>
              <a:t>receiving a $50 check</a:t>
            </a:r>
            <a:endParaRPr/>
          </a:p>
          <a:p>
            <a:pPr indent="-177800" lvl="0" marL="0" rtl="0" algn="l">
              <a:spcBef>
                <a:spcPts val="560"/>
              </a:spcBef>
              <a:spcAft>
                <a:spcPts val="0"/>
              </a:spcAft>
              <a:buClr>
                <a:schemeClr val="dk1"/>
              </a:buClr>
              <a:buSzPts val="2800"/>
              <a:buChar char="•"/>
            </a:pPr>
            <a:r>
              <a:rPr lang="en-US" sz="2800">
                <a:solidFill>
                  <a:schemeClr val="dk1"/>
                </a:solidFill>
              </a:rPr>
              <a:t>spending time with your best friend</a:t>
            </a:r>
            <a:endParaRPr/>
          </a:p>
          <a:p>
            <a:pPr indent="-177800" lvl="0" marL="0" rtl="0" algn="l">
              <a:spcBef>
                <a:spcPts val="560"/>
              </a:spcBef>
              <a:spcAft>
                <a:spcPts val="0"/>
              </a:spcAft>
              <a:buClr>
                <a:schemeClr val="dk1"/>
              </a:buClr>
              <a:buSzPts val="2800"/>
              <a:buChar char="•"/>
            </a:pPr>
            <a:r>
              <a:rPr lang="en-US" sz="2800">
                <a:solidFill>
                  <a:schemeClr val="dk1"/>
                </a:solidFill>
              </a:rPr>
              <a:t>winning the lottery</a:t>
            </a:r>
            <a:endParaRPr/>
          </a:p>
        </p:txBody>
      </p:sp>
      <p:sp>
        <p:nvSpPr>
          <p:cNvPr id="272" name="Google Shape;272;p19"/>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73" name="Google Shape;273;p19"/>
          <p:cNvSpPr txBox="1"/>
          <p:nvPr>
            <p:ph idx="2" type="body"/>
          </p:nvPr>
        </p:nvSpPr>
        <p:spPr>
          <a:xfrm>
            <a:off x="4648200" y="1143000"/>
            <a:ext cx="4267200" cy="541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Arial"/>
              <a:buNone/>
            </a:pPr>
            <a:r>
              <a:rPr b="1" lang="en-US" sz="2800">
                <a:solidFill>
                  <a:srgbClr val="FF0000"/>
                </a:solidFill>
              </a:rPr>
              <a:t>Some Negative Events:</a:t>
            </a:r>
            <a:endParaRPr/>
          </a:p>
          <a:p>
            <a:pPr indent="-177800" lvl="0" marL="0" rtl="0" algn="l">
              <a:spcBef>
                <a:spcPts val="560"/>
              </a:spcBef>
              <a:spcAft>
                <a:spcPts val="0"/>
              </a:spcAft>
              <a:buClr>
                <a:schemeClr val="dk1"/>
              </a:buClr>
              <a:buSzPts val="2800"/>
              <a:buChar char="•"/>
            </a:pPr>
            <a:r>
              <a:rPr lang="en-US" sz="2800">
                <a:solidFill>
                  <a:schemeClr val="dk1"/>
                </a:solidFill>
              </a:rPr>
              <a:t>paying a $50 fine</a:t>
            </a:r>
            <a:endParaRPr/>
          </a:p>
          <a:p>
            <a:pPr indent="-177800" lvl="0" marL="0" rtl="0" algn="l">
              <a:spcBef>
                <a:spcPts val="560"/>
              </a:spcBef>
              <a:spcAft>
                <a:spcPts val="0"/>
              </a:spcAft>
              <a:buClr>
                <a:schemeClr val="dk1"/>
              </a:buClr>
              <a:buSzPts val="2800"/>
              <a:buChar char="•"/>
            </a:pPr>
            <a:r>
              <a:rPr lang="en-US" sz="2800">
                <a:solidFill>
                  <a:schemeClr val="dk1"/>
                </a:solidFill>
              </a:rPr>
              <a:t>a confrontation with your co-worker or family member</a:t>
            </a:r>
            <a:endParaRPr/>
          </a:p>
          <a:p>
            <a:pPr indent="-177800" lvl="0" marL="0" rtl="0" algn="l">
              <a:spcBef>
                <a:spcPts val="560"/>
              </a:spcBef>
              <a:spcAft>
                <a:spcPts val="0"/>
              </a:spcAft>
              <a:buClr>
                <a:schemeClr val="dk1"/>
              </a:buClr>
              <a:buSzPts val="2800"/>
              <a:buChar char="•"/>
            </a:pPr>
            <a:r>
              <a:rPr lang="en-US" sz="2800">
                <a:solidFill>
                  <a:schemeClr val="dk1"/>
                </a:solidFill>
              </a:rPr>
              <a:t>having one of your legs amputated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Palatino Linotype"/>
                <a:ea typeface="Palatino Linotype"/>
                <a:cs typeface="Palatino Linotype"/>
                <a:sym typeface="Palatino Linotype"/>
              </a:rPr>
              <a:t>‹#›</a:t>
            </a:fld>
            <a:endParaRPr sz="1200">
              <a:solidFill>
                <a:srgbClr val="888888"/>
              </a:solidFill>
              <a:latin typeface="Palatino Linotype"/>
              <a:ea typeface="Palatino Linotype"/>
              <a:cs typeface="Palatino Linotype"/>
              <a:sym typeface="Palatino Linotype"/>
            </a:endParaRPr>
          </a:p>
        </p:txBody>
      </p:sp>
      <p:sp>
        <p:nvSpPr>
          <p:cNvPr id="107" name="Google Shape;107;p2"/>
          <p:cNvSpPr txBox="1"/>
          <p:nvPr>
            <p:ph idx="4294967295" type="title"/>
          </p:nvPr>
        </p:nvSpPr>
        <p:spPr>
          <a:xfrm>
            <a:off x="457200" y="0"/>
            <a:ext cx="8229600" cy="1600200"/>
          </a:xfrm>
          <a:prstGeom prst="rect">
            <a:avLst/>
          </a:prstGeom>
          <a:noFill/>
          <a:ln>
            <a:noFill/>
          </a:ln>
        </p:spPr>
        <p:txBody>
          <a:bodyPr anchorCtr="0" anchor="ctr" bIns="45700" lIns="91425" spcFirstLastPara="1" rIns="91425" wrap="square" tIns="45700">
            <a:noAutofit/>
          </a:bodyPr>
          <a:lstStyle/>
          <a:p>
            <a:pPr indent="0" lvl="0" marL="0" rtl="0" algn="ctr">
              <a:lnSpc>
                <a:spcPct val="107407"/>
              </a:lnSpc>
              <a:spcBef>
                <a:spcPts val="0"/>
              </a:spcBef>
              <a:spcAft>
                <a:spcPts val="0"/>
              </a:spcAft>
              <a:buNone/>
            </a:pPr>
            <a:r>
              <a:rPr lang="en-US"/>
              <a:t>Co-Authors</a:t>
            </a:r>
            <a:endParaRPr/>
          </a:p>
        </p:txBody>
      </p:sp>
      <p:pic>
        <p:nvPicPr>
          <p:cNvPr descr="http://www.earth.columbia.edu/sitefiles/image/education/profiles/elke_weber_250.jpg" id="108" name="Google Shape;108;p2"/>
          <p:cNvPicPr preferRelativeResize="0"/>
          <p:nvPr/>
        </p:nvPicPr>
        <p:blipFill rotWithShape="1">
          <a:blip r:embed="rId3">
            <a:alphaModFix/>
          </a:blip>
          <a:srcRect b="0" l="0" r="0" t="0"/>
          <a:stretch/>
        </p:blipFill>
        <p:spPr>
          <a:xfrm>
            <a:off x="5608638" y="1789113"/>
            <a:ext cx="2311400" cy="3087687"/>
          </a:xfrm>
          <a:prstGeom prst="rect">
            <a:avLst/>
          </a:prstGeom>
          <a:noFill/>
          <a:ln>
            <a:noFill/>
          </a:ln>
        </p:spPr>
      </p:pic>
      <p:sp>
        <p:nvSpPr>
          <p:cNvPr id="109" name="Google Shape;109;p2"/>
          <p:cNvSpPr txBox="1"/>
          <p:nvPr/>
        </p:nvSpPr>
        <p:spPr>
          <a:xfrm>
            <a:off x="914400" y="5029200"/>
            <a:ext cx="3173413"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Shane Frederick</a:t>
            </a:r>
            <a:endParaRPr/>
          </a:p>
        </p:txBody>
      </p:sp>
      <p:sp>
        <p:nvSpPr>
          <p:cNvPr id="110" name="Google Shape;110;p2"/>
          <p:cNvSpPr txBox="1"/>
          <p:nvPr/>
        </p:nvSpPr>
        <p:spPr>
          <a:xfrm>
            <a:off x="5638800" y="5029200"/>
            <a:ext cx="25463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Elke Weber</a:t>
            </a:r>
            <a:endParaRPr/>
          </a:p>
        </p:txBody>
      </p:sp>
      <p:pic>
        <p:nvPicPr>
          <p:cNvPr id="111" name="Google Shape;111;p2"/>
          <p:cNvPicPr preferRelativeResize="0"/>
          <p:nvPr/>
        </p:nvPicPr>
        <p:blipFill rotWithShape="1">
          <a:blip r:embed="rId4">
            <a:alphaModFix/>
          </a:blip>
          <a:srcRect b="0" l="0" r="0" t="0"/>
          <a:stretch/>
        </p:blipFill>
        <p:spPr>
          <a:xfrm>
            <a:off x="1371600" y="1835150"/>
            <a:ext cx="2057400" cy="2965450"/>
          </a:xfrm>
          <a:prstGeom prst="rect">
            <a:avLst/>
          </a:prstGeom>
          <a:noFill/>
          <a:ln>
            <a:noFill/>
          </a:ln>
        </p:spPr>
      </p:pic>
      <p:sp>
        <p:nvSpPr>
          <p:cNvPr id="112" name="Google Shape;112;p2"/>
          <p:cNvSpPr txBox="1"/>
          <p:nvPr/>
        </p:nvSpPr>
        <p:spPr>
          <a:xfrm>
            <a:off x="6021388" y="5837238"/>
            <a:ext cx="1781175"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Super Awesome!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7" name="Shape 277"/>
        <p:cNvGrpSpPr/>
        <p:nvPr/>
      </p:nvGrpSpPr>
      <p:grpSpPr>
        <a:xfrm>
          <a:off x="0" y="0"/>
          <a:ext cx="0" cy="0"/>
          <a:chOff x="0" y="0"/>
          <a:chExt cx="0" cy="0"/>
        </a:xfrm>
      </p:grpSpPr>
      <p:sp>
        <p:nvSpPr>
          <p:cNvPr id="278" name="Google Shape;278;p20"/>
          <p:cNvSpPr txBox="1"/>
          <p:nvPr>
            <p:ph type="title"/>
          </p:nvPr>
        </p:nvSpPr>
        <p:spPr>
          <a:xfrm>
            <a:off x="457200" y="76200"/>
            <a:ext cx="8229600" cy="1143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2: Stimulus</a:t>
            </a:r>
            <a:endParaRPr/>
          </a:p>
        </p:txBody>
      </p:sp>
      <p:sp>
        <p:nvSpPr>
          <p:cNvPr id="279" name="Google Shape;279;p20"/>
          <p:cNvSpPr txBox="1"/>
          <p:nvPr>
            <p:ph idx="1" type="body"/>
          </p:nvPr>
        </p:nvSpPr>
        <p:spPr>
          <a:xfrm>
            <a:off x="457200" y="1295400"/>
            <a:ext cx="8229600" cy="5334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700"/>
              <a:buFont typeface="Arial"/>
              <a:buNone/>
            </a:pPr>
            <a:r>
              <a:rPr lang="en-US" sz="1700">
                <a:solidFill>
                  <a:schemeClr val="dk1"/>
                </a:solidFill>
              </a:rPr>
              <a:t>Please imagine the following event:</a:t>
            </a:r>
            <a:br>
              <a:rPr lang="en-US" sz="1700">
                <a:solidFill>
                  <a:schemeClr val="dk1"/>
                </a:solidFill>
              </a:rPr>
            </a:br>
            <a:endParaRPr sz="1700">
              <a:solidFill>
                <a:schemeClr val="dk1"/>
              </a:solidFill>
            </a:endParaRPr>
          </a:p>
          <a:p>
            <a:pPr indent="0" lvl="0" marL="0" rtl="0" algn="ctr">
              <a:lnSpc>
                <a:spcPct val="80000"/>
              </a:lnSpc>
              <a:spcBef>
                <a:spcPts val="360"/>
              </a:spcBef>
              <a:spcAft>
                <a:spcPts val="0"/>
              </a:spcAft>
              <a:buClr>
                <a:schemeClr val="dk1"/>
              </a:buClr>
              <a:buSzPts val="1800"/>
              <a:buFont typeface="Arial"/>
              <a:buNone/>
            </a:pPr>
            <a:r>
              <a:rPr b="1" lang="en-US" sz="1800">
                <a:solidFill>
                  <a:schemeClr val="dk1"/>
                </a:solidFill>
              </a:rPr>
              <a:t>[receiving a $50 check]</a:t>
            </a:r>
            <a:r>
              <a:rPr b="1" lang="en-US" sz="1700">
                <a:solidFill>
                  <a:schemeClr val="dk1"/>
                </a:solidFill>
              </a:rPr>
              <a:t> </a:t>
            </a:r>
            <a:br>
              <a:rPr b="1" lang="en-US" sz="1700">
                <a:solidFill>
                  <a:schemeClr val="dk1"/>
                </a:solidFill>
              </a:rPr>
            </a:br>
            <a:endParaRPr b="1" sz="1700">
              <a:solidFill>
                <a:schemeClr val="dk1"/>
              </a:solidFill>
            </a:endParaRPr>
          </a:p>
          <a:p>
            <a:pPr indent="-107950" lvl="0" marL="0" rtl="0" algn="l">
              <a:lnSpc>
                <a:spcPct val="80000"/>
              </a:lnSpc>
              <a:spcBef>
                <a:spcPts val="340"/>
              </a:spcBef>
              <a:spcAft>
                <a:spcPts val="0"/>
              </a:spcAft>
              <a:buClr>
                <a:schemeClr val="dk1"/>
              </a:buClr>
              <a:buSzPts val="1700"/>
              <a:buFont typeface="Arial"/>
              <a:buAutoNum type="arabicPeriod"/>
            </a:pPr>
            <a:r>
              <a:rPr lang="en-US" sz="1700">
                <a:solidFill>
                  <a:schemeClr val="dk1"/>
                </a:solidFill>
              </a:rPr>
              <a:t>Assuming this event would definitely happen to you and you knew it were coming, </a:t>
            </a:r>
            <a:r>
              <a:rPr b="1" lang="en-US" sz="1700">
                <a:solidFill>
                  <a:schemeClr val="dk1"/>
                </a:solidFill>
              </a:rPr>
              <a:t>when</a:t>
            </a:r>
            <a:r>
              <a:rPr lang="en-US" sz="1700">
                <a:solidFill>
                  <a:schemeClr val="dk1"/>
                </a:solidFill>
              </a:rPr>
              <a:t> would you prefer it to happen?</a:t>
            </a:r>
            <a:br>
              <a:rPr lang="en-US" sz="1700">
                <a:solidFill>
                  <a:schemeClr val="dk1"/>
                </a:solidFill>
              </a:rPr>
            </a:br>
            <a:br>
              <a:rPr lang="en-US" sz="1700">
                <a:solidFill>
                  <a:schemeClr val="dk1"/>
                </a:solidFill>
              </a:rPr>
            </a:br>
            <a:r>
              <a:rPr lang="en-US" sz="1700">
                <a:solidFill>
                  <a:schemeClr val="dk1"/>
                </a:solidFill>
              </a:rPr>
              <a:t>          immediately   OR   don’t care when   OR   [one month] from now</a:t>
            </a:r>
            <a:endParaRPr/>
          </a:p>
          <a:p>
            <a:pPr indent="0" lvl="0" marL="0" rtl="0" algn="l">
              <a:lnSpc>
                <a:spcPct val="80000"/>
              </a:lnSpc>
              <a:spcBef>
                <a:spcPts val="340"/>
              </a:spcBef>
              <a:spcAft>
                <a:spcPts val="0"/>
              </a:spcAft>
              <a:buClr>
                <a:srgbClr val="7F7F7F"/>
              </a:buClr>
              <a:buSzPts val="1700"/>
              <a:buFont typeface="Arial"/>
              <a:buNone/>
            </a:pPr>
            <a:r>
              <a:t/>
            </a:r>
            <a:endParaRPr sz="1700">
              <a:solidFill>
                <a:schemeClr val="dk1"/>
              </a:solidFill>
            </a:endParaRPr>
          </a:p>
          <a:p>
            <a:pPr indent="-107950" lvl="0" marL="0" rtl="0" algn="l">
              <a:lnSpc>
                <a:spcPct val="80000"/>
              </a:lnSpc>
              <a:spcBef>
                <a:spcPts val="340"/>
              </a:spcBef>
              <a:spcAft>
                <a:spcPts val="0"/>
              </a:spcAft>
              <a:buClr>
                <a:schemeClr val="dk1"/>
              </a:buClr>
              <a:buSzPts val="1700"/>
              <a:buFont typeface="Arial"/>
              <a:buAutoNum type="arabicPeriod"/>
            </a:pPr>
            <a:r>
              <a:rPr lang="en-US" sz="1700">
                <a:solidFill>
                  <a:schemeClr val="dk1"/>
                </a:solidFill>
              </a:rPr>
              <a:t>If this event were to happen to you [one month] from now, how positive or negative would the </a:t>
            </a:r>
            <a:r>
              <a:rPr b="1" lang="en-US" sz="1700">
                <a:solidFill>
                  <a:schemeClr val="dk1"/>
                </a:solidFill>
              </a:rPr>
              <a:t>event</a:t>
            </a:r>
            <a:r>
              <a:rPr lang="en-US" sz="1700">
                <a:solidFill>
                  <a:schemeClr val="dk1"/>
                </a:solidFill>
              </a:rPr>
              <a:t> be at that time?</a:t>
            </a:r>
            <a:br>
              <a:rPr lang="en-US" sz="1700">
                <a:solidFill>
                  <a:schemeClr val="dk1"/>
                </a:solidFill>
              </a:rPr>
            </a:br>
            <a:br>
              <a:rPr lang="en-US" sz="1700">
                <a:solidFill>
                  <a:schemeClr val="dk1"/>
                </a:solidFill>
              </a:rPr>
            </a:br>
            <a:r>
              <a:rPr lang="en-US" sz="1700">
                <a:solidFill>
                  <a:schemeClr val="dk1"/>
                </a:solidFill>
              </a:rPr>
              <a:t>extremely negative                    neutral                        extremely positive</a:t>
            </a:r>
            <a:br>
              <a:rPr lang="en-US" sz="1700">
                <a:solidFill>
                  <a:schemeClr val="dk1"/>
                </a:solidFill>
              </a:rPr>
            </a:br>
            <a:r>
              <a:rPr lang="en-US" sz="1700">
                <a:solidFill>
                  <a:schemeClr val="dk1"/>
                </a:solidFill>
              </a:rPr>
              <a:t>           |-------------------------------------|-------------------------------------|</a:t>
            </a:r>
            <a:endParaRPr/>
          </a:p>
          <a:p>
            <a:pPr indent="0" lvl="0" marL="0" rtl="0" algn="l">
              <a:lnSpc>
                <a:spcPct val="80000"/>
              </a:lnSpc>
              <a:spcBef>
                <a:spcPts val="340"/>
              </a:spcBef>
              <a:spcAft>
                <a:spcPts val="0"/>
              </a:spcAft>
              <a:buClr>
                <a:srgbClr val="7F7F7F"/>
              </a:buClr>
              <a:buSzPts val="1700"/>
              <a:buFont typeface="Arial"/>
              <a:buNone/>
            </a:pPr>
            <a:r>
              <a:t/>
            </a:r>
            <a:endParaRPr sz="1700">
              <a:solidFill>
                <a:schemeClr val="dk1"/>
              </a:solidFill>
            </a:endParaRPr>
          </a:p>
          <a:p>
            <a:pPr indent="-107950" lvl="0" marL="0" rtl="0" algn="l">
              <a:lnSpc>
                <a:spcPct val="80000"/>
              </a:lnSpc>
              <a:spcBef>
                <a:spcPts val="340"/>
              </a:spcBef>
              <a:spcAft>
                <a:spcPts val="0"/>
              </a:spcAft>
              <a:buClr>
                <a:schemeClr val="dk1"/>
              </a:buClr>
              <a:buSzPts val="1700"/>
              <a:buFont typeface="Arial"/>
              <a:buAutoNum type="arabicPeriod"/>
            </a:pPr>
            <a:r>
              <a:rPr lang="en-US" sz="1700">
                <a:solidFill>
                  <a:schemeClr val="dk1"/>
                </a:solidFill>
              </a:rPr>
              <a:t>If this event were [one month] away, how psychologically pleasurable or unpleasurable would the </a:t>
            </a:r>
            <a:r>
              <a:rPr b="1" lang="en-US" sz="1700">
                <a:solidFill>
                  <a:schemeClr val="dk1"/>
                </a:solidFill>
              </a:rPr>
              <a:t>anticipation</a:t>
            </a:r>
            <a:r>
              <a:rPr lang="en-US" sz="1700">
                <a:solidFill>
                  <a:schemeClr val="dk1"/>
                </a:solidFill>
              </a:rPr>
              <a:t> be? In other words, how would you feel </a:t>
            </a:r>
            <a:r>
              <a:rPr b="1" lang="en-US" sz="1700">
                <a:solidFill>
                  <a:schemeClr val="dk1"/>
                </a:solidFill>
              </a:rPr>
              <a:t>while waiting</a:t>
            </a:r>
            <a:r>
              <a:rPr lang="en-US" sz="1700">
                <a:solidFill>
                  <a:schemeClr val="dk1"/>
                </a:solidFill>
              </a:rPr>
              <a:t> for it? </a:t>
            </a:r>
            <a:br>
              <a:rPr lang="en-US" sz="1700">
                <a:solidFill>
                  <a:schemeClr val="dk1"/>
                </a:solidFill>
              </a:rPr>
            </a:br>
            <a:br>
              <a:rPr lang="en-US" sz="1700">
                <a:solidFill>
                  <a:schemeClr val="dk1"/>
                </a:solidFill>
              </a:rPr>
            </a:br>
            <a:r>
              <a:rPr lang="en-US" sz="1700">
                <a:solidFill>
                  <a:schemeClr val="dk1"/>
                </a:solidFill>
              </a:rPr>
              <a:t>strongly dislike the				   strongly like the</a:t>
            </a:r>
            <a:br>
              <a:rPr lang="en-US" sz="1700">
                <a:solidFill>
                  <a:schemeClr val="dk1"/>
                </a:solidFill>
              </a:rPr>
            </a:br>
            <a:r>
              <a:rPr lang="en-US" sz="1700">
                <a:solidFill>
                  <a:schemeClr val="dk1"/>
                </a:solidFill>
              </a:rPr>
              <a:t>feeling of waiting                        neutral                         feeling of waiting</a:t>
            </a:r>
            <a:br>
              <a:rPr lang="en-US" sz="1700">
                <a:solidFill>
                  <a:schemeClr val="dk1"/>
                </a:solidFill>
              </a:rPr>
            </a:br>
            <a:r>
              <a:rPr lang="en-US" sz="1700">
                <a:solidFill>
                  <a:schemeClr val="dk1"/>
                </a:solidFill>
              </a:rPr>
              <a:t>           |-------------------------------------|-------------------------------------|</a:t>
            </a:r>
            <a:endParaRPr/>
          </a:p>
        </p:txBody>
      </p:sp>
      <p:sp>
        <p:nvSpPr>
          <p:cNvPr id="280" name="Google Shape;280;p20"/>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81" name="Google Shape;281;p20"/>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82" name="Google Shape;282;p20"/>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83" name="Google Shape;283;p20"/>
          <p:cNvSpPr/>
          <p:nvPr/>
        </p:nvSpPr>
        <p:spPr>
          <a:xfrm>
            <a:off x="457200" y="35433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8" name="Shape 288"/>
        <p:cNvGrpSpPr/>
        <p:nvPr/>
      </p:nvGrpSpPr>
      <p:grpSpPr>
        <a:xfrm>
          <a:off x="0" y="0"/>
          <a:ext cx="0" cy="0"/>
          <a:chOff x="0" y="0"/>
          <a:chExt cx="0" cy="0"/>
        </a:xfrm>
      </p:grpSpPr>
      <p:sp>
        <p:nvSpPr>
          <p:cNvPr id="289" name="Google Shape;289;p2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Results: Time preference</a:t>
            </a:r>
            <a:endParaRPr/>
          </a:p>
        </p:txBody>
      </p:sp>
      <p:sp>
        <p:nvSpPr>
          <p:cNvPr id="290" name="Google Shape;290;p2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91" name="Google Shape;291;p21"/>
          <p:cNvGraphicFramePr/>
          <p:nvPr/>
        </p:nvGraphicFramePr>
        <p:xfrm>
          <a:off x="762000" y="1676400"/>
          <a:ext cx="3000000" cy="3000000"/>
        </p:xfrm>
        <a:graphic>
          <a:graphicData uri="http://schemas.openxmlformats.org/drawingml/2006/table">
            <a:tbl>
              <a:tblPr bandRow="1" firstRow="1">
                <a:noFill/>
                <a:tableStyleId>{A7ABB849-2E9E-477A-B0C8-3FF70D461BD3}</a:tableStyleId>
              </a:tblPr>
              <a:tblGrid>
                <a:gridCol w="2514600"/>
                <a:gridCol w="2514600"/>
                <a:gridCol w="2514600"/>
              </a:tblGrid>
              <a:tr h="933450">
                <a:tc>
                  <a:txBody>
                    <a:bodyPr/>
                    <a:lstStyle/>
                    <a:p>
                      <a:pPr indent="0" lvl="0" marL="0" marR="0" rtl="0" algn="ctr">
                        <a:spcBef>
                          <a:spcPts val="0"/>
                        </a:spcBef>
                        <a:spcAft>
                          <a:spcPts val="0"/>
                        </a:spcAft>
                        <a:buNone/>
                      </a:pPr>
                      <a:r>
                        <a:t/>
                      </a:r>
                      <a:endParaRPr sz="36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Negative Events</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Positive Events</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Now</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41%</a:t>
                      </a:r>
                      <a:endParaRPr/>
                    </a:p>
                  </a:txBody>
                  <a:tcPr marT="45725" marB="45725" marR="91450" marL="91450" anchor="ctr"/>
                </a:tc>
                <a:tc>
                  <a:txBody>
                    <a:bodyPr/>
                    <a:lstStyle/>
                    <a:p>
                      <a:pPr indent="0" lvl="0" marL="0" marR="0" rtl="0" algn="ctr">
                        <a:spcBef>
                          <a:spcPts val="0"/>
                        </a:spcBef>
                        <a:spcAft>
                          <a:spcPts val="0"/>
                        </a:spcAft>
                        <a:buNone/>
                      </a:pPr>
                      <a:r>
                        <a:rPr b="0" lang="en-US" sz="3600" u="none" cap="none" strike="noStrike">
                          <a:solidFill>
                            <a:schemeClr val="dk1"/>
                          </a:solidFill>
                          <a:latin typeface="Century Gothic"/>
                          <a:ea typeface="Century Gothic"/>
                          <a:cs typeface="Century Gothic"/>
                          <a:sym typeface="Century Gothic"/>
                        </a:rPr>
                        <a:t>62%</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Indifferent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22%</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31%</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Later</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b="0" lang="en-US" sz="3600" u="none" cap="none" strike="noStrike">
                          <a:solidFill>
                            <a:schemeClr val="dk1"/>
                          </a:solidFill>
                          <a:latin typeface="Century Gothic"/>
                          <a:ea typeface="Century Gothic"/>
                          <a:cs typeface="Century Gothic"/>
                          <a:sym typeface="Century Gothic"/>
                        </a:rPr>
                        <a:t>37%</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7%</a:t>
                      </a:r>
                      <a:endParaRPr/>
                    </a:p>
                  </a:txBody>
                  <a:tcPr marT="45725" marB="45725" marR="91450" marL="91450" anchor="ctr"/>
                </a:tc>
              </a:tr>
            </a:tbl>
          </a:graphicData>
        </a:graphic>
      </p:graphicFrame>
      <p:sp>
        <p:nvSpPr>
          <p:cNvPr id="292" name="Google Shape;292;p21"/>
          <p:cNvSpPr txBox="1"/>
          <p:nvPr/>
        </p:nvSpPr>
        <p:spPr>
          <a:xfrm>
            <a:off x="1447800" y="6248400"/>
            <a:ext cx="63881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Total N=5,420 events (20 events for each of 169 participants)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6" name="Shape 296"/>
        <p:cNvGrpSpPr/>
        <p:nvPr/>
      </p:nvGrpSpPr>
      <p:grpSpPr>
        <a:xfrm>
          <a:off x="0" y="0"/>
          <a:ext cx="0" cy="0"/>
          <a:chOff x="0" y="0"/>
          <a:chExt cx="0" cy="0"/>
        </a:xfrm>
      </p:grpSpPr>
      <p:sp>
        <p:nvSpPr>
          <p:cNvPr id="297" name="Google Shape;297;p22"/>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The “sign effect”</a:t>
            </a:r>
            <a:endParaRPr/>
          </a:p>
        </p:txBody>
      </p:sp>
      <p:sp>
        <p:nvSpPr>
          <p:cNvPr id="298" name="Google Shape;298;p22"/>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99" name="Google Shape;299;p22"/>
          <p:cNvGraphicFramePr/>
          <p:nvPr/>
        </p:nvGraphicFramePr>
        <p:xfrm>
          <a:off x="762000" y="1676400"/>
          <a:ext cx="3000000" cy="3000000"/>
        </p:xfrm>
        <a:graphic>
          <a:graphicData uri="http://schemas.openxmlformats.org/drawingml/2006/table">
            <a:tbl>
              <a:tblPr bandRow="1" firstRow="1">
                <a:noFill/>
                <a:tableStyleId>{A7ABB849-2E9E-477A-B0C8-3FF70D461BD3}</a:tableStyleId>
              </a:tblPr>
              <a:tblGrid>
                <a:gridCol w="2514600"/>
                <a:gridCol w="2514600"/>
                <a:gridCol w="2514600"/>
              </a:tblGrid>
              <a:tr h="933450">
                <a:tc>
                  <a:txBody>
                    <a:bodyPr/>
                    <a:lstStyle/>
                    <a:p>
                      <a:pPr indent="0" lvl="0" marL="0" marR="0" rtl="0" algn="ctr">
                        <a:spcBef>
                          <a:spcPts val="0"/>
                        </a:spcBef>
                        <a:spcAft>
                          <a:spcPts val="0"/>
                        </a:spcAft>
                        <a:buNone/>
                      </a:pPr>
                      <a:r>
                        <a:t/>
                      </a:r>
                      <a:endParaRPr sz="36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Negative Events</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Positive Events</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Now</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41%</a:t>
                      </a:r>
                      <a:endParaRPr/>
                    </a:p>
                  </a:txBody>
                  <a:tcPr marT="45725" marB="45725" marR="91450" marL="91450" anchor="ctr"/>
                </a:tc>
                <a:tc>
                  <a:txBody>
                    <a:bodyPr/>
                    <a:lstStyle/>
                    <a:p>
                      <a:pPr indent="0" lvl="0" marL="0" marR="0" rtl="0" algn="ctr">
                        <a:spcBef>
                          <a:spcPts val="0"/>
                        </a:spcBef>
                        <a:spcAft>
                          <a:spcPts val="0"/>
                        </a:spcAft>
                        <a:buNone/>
                      </a:pPr>
                      <a:r>
                        <a:rPr b="1" lang="en-US" sz="3600" u="none" cap="none" strike="noStrike">
                          <a:solidFill>
                            <a:srgbClr val="FF0000"/>
                          </a:solidFill>
                          <a:latin typeface="Century Gothic"/>
                          <a:ea typeface="Century Gothic"/>
                          <a:cs typeface="Century Gothic"/>
                          <a:sym typeface="Century Gothic"/>
                        </a:rPr>
                        <a:t>62%</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Indifferent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22%</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31%</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Later</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b="1" lang="en-US" sz="3600" u="none" cap="none" strike="noStrike">
                          <a:solidFill>
                            <a:srgbClr val="FF0000"/>
                          </a:solidFill>
                          <a:latin typeface="Century Gothic"/>
                          <a:ea typeface="Century Gothic"/>
                          <a:cs typeface="Century Gothic"/>
                          <a:sym typeface="Century Gothic"/>
                        </a:rPr>
                        <a:t>37%</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7%</a:t>
                      </a:r>
                      <a:endParaRPr/>
                    </a:p>
                  </a:txBody>
                  <a:tcPr marT="45725" marB="45725" marR="91450" marL="91450" anchor="ctr"/>
                </a:tc>
              </a:tr>
            </a:tbl>
          </a:graphicData>
        </a:graphic>
      </p:graphicFrame>
      <p:sp>
        <p:nvSpPr>
          <p:cNvPr id="300" name="Google Shape;300;p22"/>
          <p:cNvSpPr txBox="1"/>
          <p:nvPr/>
        </p:nvSpPr>
        <p:spPr>
          <a:xfrm>
            <a:off x="1447800" y="6248400"/>
            <a:ext cx="6843713"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Total N=5,420 events (20 events for each of 169 participants)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5" name="Shape 305"/>
        <p:cNvGrpSpPr/>
        <p:nvPr/>
      </p:nvGrpSpPr>
      <p:grpSpPr>
        <a:xfrm>
          <a:off x="0" y="0"/>
          <a:ext cx="0" cy="0"/>
          <a:chOff x="0" y="0"/>
          <a:chExt cx="0" cy="0"/>
        </a:xfrm>
      </p:grpSpPr>
      <p:sp>
        <p:nvSpPr>
          <p:cNvPr id="306" name="Google Shape;306;p2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Negative time preference</a:t>
            </a:r>
            <a:endParaRPr/>
          </a:p>
        </p:txBody>
      </p:sp>
      <p:sp>
        <p:nvSpPr>
          <p:cNvPr id="307" name="Google Shape;307;p23"/>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308" name="Google Shape;308;p23"/>
          <p:cNvGraphicFramePr/>
          <p:nvPr/>
        </p:nvGraphicFramePr>
        <p:xfrm>
          <a:off x="762000" y="1676400"/>
          <a:ext cx="3000000" cy="3000000"/>
        </p:xfrm>
        <a:graphic>
          <a:graphicData uri="http://schemas.openxmlformats.org/drawingml/2006/table">
            <a:tbl>
              <a:tblPr bandRow="1" firstRow="1">
                <a:noFill/>
                <a:tableStyleId>{A7ABB849-2E9E-477A-B0C8-3FF70D461BD3}</a:tableStyleId>
              </a:tblPr>
              <a:tblGrid>
                <a:gridCol w="2514600"/>
                <a:gridCol w="2514600"/>
                <a:gridCol w="2514600"/>
              </a:tblGrid>
              <a:tr h="933450">
                <a:tc>
                  <a:txBody>
                    <a:bodyPr/>
                    <a:lstStyle/>
                    <a:p>
                      <a:pPr indent="0" lvl="0" marL="0" marR="0" rtl="0" algn="ctr">
                        <a:spcBef>
                          <a:spcPts val="0"/>
                        </a:spcBef>
                        <a:spcAft>
                          <a:spcPts val="0"/>
                        </a:spcAft>
                        <a:buNone/>
                      </a:pPr>
                      <a:r>
                        <a:t/>
                      </a:r>
                      <a:endParaRPr sz="3600" u="none" cap="none" strike="noStrike">
                        <a:latin typeface="Century Gothic"/>
                        <a:ea typeface="Century Gothic"/>
                        <a:cs typeface="Century Gothic"/>
                        <a:sym typeface="Century Gothic"/>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Negative Events</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Positive Events</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Now</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b="1" lang="en-US" sz="3600" u="none" cap="none" strike="noStrike">
                          <a:solidFill>
                            <a:srgbClr val="FF0000"/>
                          </a:solidFill>
                          <a:latin typeface="Century Gothic"/>
                          <a:ea typeface="Century Gothic"/>
                          <a:cs typeface="Century Gothic"/>
                          <a:sym typeface="Century Gothic"/>
                        </a:rPr>
                        <a:t>41%</a:t>
                      </a:r>
                      <a:endParaRPr/>
                    </a:p>
                  </a:txBody>
                  <a:tcPr marT="45725" marB="45725" marR="91450" marL="91450" anchor="ctr"/>
                </a:tc>
                <a:tc>
                  <a:txBody>
                    <a:bodyPr/>
                    <a:lstStyle/>
                    <a:p>
                      <a:pPr indent="0" lvl="0" marL="0" marR="0" rtl="0" algn="ctr">
                        <a:spcBef>
                          <a:spcPts val="0"/>
                        </a:spcBef>
                        <a:spcAft>
                          <a:spcPts val="0"/>
                        </a:spcAft>
                        <a:buNone/>
                      </a:pPr>
                      <a:r>
                        <a:rPr b="0" lang="en-US" sz="3600" u="none" cap="none" strike="noStrike">
                          <a:solidFill>
                            <a:schemeClr val="dk1"/>
                          </a:solidFill>
                          <a:latin typeface="Century Gothic"/>
                          <a:ea typeface="Century Gothic"/>
                          <a:cs typeface="Century Gothic"/>
                          <a:sym typeface="Century Gothic"/>
                        </a:rPr>
                        <a:t>62%</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Indifferent</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22%</a:t>
                      </a:r>
                      <a:endParaRPr/>
                    </a:p>
                  </a:txBody>
                  <a:tcPr marT="45725" marB="45725" marR="91450" marL="91450" anchor="ctr"/>
                </a:tc>
                <a:tc>
                  <a:txBody>
                    <a:bodyPr/>
                    <a:lstStyle/>
                    <a:p>
                      <a:pPr indent="0" lvl="0" marL="0" marR="0" rtl="0" algn="ctr">
                        <a:spcBef>
                          <a:spcPts val="0"/>
                        </a:spcBef>
                        <a:spcAft>
                          <a:spcPts val="0"/>
                        </a:spcAft>
                        <a:buNone/>
                      </a:pPr>
                      <a:r>
                        <a:rPr lang="en-US" sz="3600" u="none" cap="none" strike="noStrike">
                          <a:latin typeface="Century Gothic"/>
                          <a:ea typeface="Century Gothic"/>
                          <a:cs typeface="Century Gothic"/>
                          <a:sym typeface="Century Gothic"/>
                        </a:rPr>
                        <a:t>31%</a:t>
                      </a:r>
                      <a:endParaRPr/>
                    </a:p>
                  </a:txBody>
                  <a:tcPr marT="45725" marB="45725" marR="91450" marL="91450" anchor="ctr"/>
                </a:tc>
              </a:tr>
              <a:tr h="933450">
                <a:tc>
                  <a:txBody>
                    <a:bodyPr/>
                    <a:lstStyle/>
                    <a:p>
                      <a:pPr indent="0" lvl="0" marL="0" marR="0" rtl="0" algn="ctr">
                        <a:spcBef>
                          <a:spcPts val="0"/>
                        </a:spcBef>
                        <a:spcAft>
                          <a:spcPts val="0"/>
                        </a:spcAft>
                        <a:buNone/>
                      </a:pPr>
                      <a:r>
                        <a:rPr b="1" lang="en-US" sz="3600" u="none" cap="none" strike="noStrike">
                          <a:solidFill>
                            <a:schemeClr val="lt1"/>
                          </a:solidFill>
                          <a:latin typeface="Century Gothic"/>
                          <a:ea typeface="Century Gothic"/>
                          <a:cs typeface="Century Gothic"/>
                          <a:sym typeface="Century Gothic"/>
                        </a:rPr>
                        <a:t>Later</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b="0" lang="en-US" sz="3600" u="none" cap="none" strike="noStrike">
                          <a:solidFill>
                            <a:schemeClr val="dk1"/>
                          </a:solidFill>
                          <a:latin typeface="Century Gothic"/>
                          <a:ea typeface="Century Gothic"/>
                          <a:cs typeface="Century Gothic"/>
                          <a:sym typeface="Century Gothic"/>
                        </a:rPr>
                        <a:t>37%</a:t>
                      </a:r>
                      <a:endParaRPr/>
                    </a:p>
                  </a:txBody>
                  <a:tcPr marT="45725" marB="45725" marR="91450" marL="91450" anchor="ctr"/>
                </a:tc>
                <a:tc>
                  <a:txBody>
                    <a:bodyPr/>
                    <a:lstStyle/>
                    <a:p>
                      <a:pPr indent="0" lvl="0" marL="0" marR="0" rtl="0" algn="ctr">
                        <a:spcBef>
                          <a:spcPts val="0"/>
                        </a:spcBef>
                        <a:spcAft>
                          <a:spcPts val="0"/>
                        </a:spcAft>
                        <a:buNone/>
                      </a:pPr>
                      <a:r>
                        <a:rPr b="1" lang="en-US" sz="3600" u="none" cap="none" strike="noStrike">
                          <a:solidFill>
                            <a:srgbClr val="FF0000"/>
                          </a:solidFill>
                          <a:latin typeface="Century Gothic"/>
                          <a:ea typeface="Century Gothic"/>
                          <a:cs typeface="Century Gothic"/>
                          <a:sym typeface="Century Gothic"/>
                        </a:rPr>
                        <a:t>7%</a:t>
                      </a:r>
                      <a:endParaRPr/>
                    </a:p>
                  </a:txBody>
                  <a:tcPr marT="45725" marB="45725" marR="91450" marL="91450" anchor="ctr"/>
                </a:tc>
              </a:tr>
            </a:tbl>
          </a:graphicData>
        </a:graphic>
      </p:graphicFrame>
      <p:sp>
        <p:nvSpPr>
          <p:cNvPr id="309" name="Google Shape;309;p23"/>
          <p:cNvSpPr txBox="1"/>
          <p:nvPr/>
        </p:nvSpPr>
        <p:spPr>
          <a:xfrm>
            <a:off x="1447800" y="6248400"/>
            <a:ext cx="63881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Total N=5,420 events (20 events for each of 169 participants)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4" name="Shape 314"/>
        <p:cNvGrpSpPr/>
        <p:nvPr/>
      </p:nvGrpSpPr>
      <p:grpSpPr>
        <a:xfrm>
          <a:off x="0" y="0"/>
          <a:ext cx="0" cy="0"/>
          <a:chOff x="0" y="0"/>
          <a:chExt cx="0" cy="0"/>
        </a:xfrm>
      </p:grpSpPr>
      <p:sp>
        <p:nvSpPr>
          <p:cNvPr id="315" name="Google Shape;315;p24"/>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45000"/>
              </a:lnSpc>
              <a:spcBef>
                <a:spcPts val="0"/>
              </a:spcBef>
              <a:spcAft>
                <a:spcPts val="0"/>
              </a:spcAft>
              <a:buNone/>
            </a:pPr>
            <a:r>
              <a:rPr lang="en-US" sz="4000">
                <a:latin typeface="Century Gothic"/>
                <a:ea typeface="Century Gothic"/>
                <a:cs typeface="Century Gothic"/>
                <a:sym typeface="Century Gothic"/>
              </a:rPr>
              <a:t>Ratings of experience utility and anticipation utility</a:t>
            </a:r>
            <a:endParaRPr/>
          </a:p>
        </p:txBody>
      </p:sp>
      <p:sp>
        <p:nvSpPr>
          <p:cNvPr id="316" name="Google Shape;316;p2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17" name="Google Shape;317;p24"/>
          <p:cNvSpPr/>
          <p:nvPr/>
        </p:nvSpPr>
        <p:spPr>
          <a:xfrm>
            <a:off x="2225675" y="3795713"/>
            <a:ext cx="831850" cy="1219200"/>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18" name="Google Shape;318;p24"/>
          <p:cNvSpPr/>
          <p:nvPr/>
        </p:nvSpPr>
        <p:spPr>
          <a:xfrm>
            <a:off x="2219325" y="3789363"/>
            <a:ext cx="844550" cy="1231900"/>
          </a:xfrm>
          <a:custGeom>
            <a:rect b="b" l="l" r="r" t="t"/>
            <a:pathLst>
              <a:path extrusionOk="0" h="6464" w="4432">
                <a:moveTo>
                  <a:pt x="0" y="32"/>
                </a:moveTo>
                <a:cubicBezTo>
                  <a:pt x="0" y="15"/>
                  <a:pt x="15" y="0"/>
                  <a:pt x="32" y="0"/>
                </a:cubicBezTo>
                <a:lnTo>
                  <a:pt x="4400" y="0"/>
                </a:lnTo>
                <a:cubicBezTo>
                  <a:pt x="4418" y="0"/>
                  <a:pt x="4432" y="15"/>
                  <a:pt x="4432" y="32"/>
                </a:cubicBezTo>
                <a:lnTo>
                  <a:pt x="4432" y="6432"/>
                </a:lnTo>
                <a:cubicBezTo>
                  <a:pt x="4432" y="6450"/>
                  <a:pt x="4418" y="6464"/>
                  <a:pt x="4400" y="6464"/>
                </a:cubicBezTo>
                <a:lnTo>
                  <a:pt x="32" y="6464"/>
                </a:lnTo>
                <a:cubicBezTo>
                  <a:pt x="15" y="6464"/>
                  <a:pt x="0" y="6450"/>
                  <a:pt x="0" y="6432"/>
                </a:cubicBezTo>
                <a:lnTo>
                  <a:pt x="0" y="32"/>
                </a:lnTo>
                <a:close/>
                <a:moveTo>
                  <a:pt x="64" y="6432"/>
                </a:moveTo>
                <a:lnTo>
                  <a:pt x="32" y="6400"/>
                </a:lnTo>
                <a:lnTo>
                  <a:pt x="4400" y="6400"/>
                </a:lnTo>
                <a:lnTo>
                  <a:pt x="4368" y="6432"/>
                </a:lnTo>
                <a:lnTo>
                  <a:pt x="4368" y="32"/>
                </a:lnTo>
                <a:lnTo>
                  <a:pt x="4400" y="64"/>
                </a:lnTo>
                <a:lnTo>
                  <a:pt x="32" y="64"/>
                </a:lnTo>
                <a:lnTo>
                  <a:pt x="64" y="32"/>
                </a:lnTo>
                <a:lnTo>
                  <a:pt x="64" y="6432"/>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19" name="Google Shape;319;p24"/>
          <p:cNvSpPr/>
          <p:nvPr/>
        </p:nvSpPr>
        <p:spPr>
          <a:xfrm>
            <a:off x="5138738" y="3795713"/>
            <a:ext cx="831850" cy="1039812"/>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20" name="Google Shape;320;p24"/>
          <p:cNvSpPr/>
          <p:nvPr/>
        </p:nvSpPr>
        <p:spPr>
          <a:xfrm>
            <a:off x="5132388" y="3789363"/>
            <a:ext cx="844550" cy="1052512"/>
          </a:xfrm>
          <a:custGeom>
            <a:rect b="b" l="l" r="r" t="t"/>
            <a:pathLst>
              <a:path extrusionOk="0" h="5520" w="4432">
                <a:moveTo>
                  <a:pt x="0" y="32"/>
                </a:moveTo>
                <a:cubicBezTo>
                  <a:pt x="0" y="15"/>
                  <a:pt x="15" y="0"/>
                  <a:pt x="32" y="0"/>
                </a:cubicBezTo>
                <a:lnTo>
                  <a:pt x="4400" y="0"/>
                </a:lnTo>
                <a:cubicBezTo>
                  <a:pt x="4418" y="0"/>
                  <a:pt x="4432" y="15"/>
                  <a:pt x="4432" y="32"/>
                </a:cubicBezTo>
                <a:lnTo>
                  <a:pt x="4432" y="5488"/>
                </a:lnTo>
                <a:cubicBezTo>
                  <a:pt x="4432" y="5506"/>
                  <a:pt x="4418" y="5520"/>
                  <a:pt x="4400" y="5520"/>
                </a:cubicBezTo>
                <a:lnTo>
                  <a:pt x="32" y="5520"/>
                </a:lnTo>
                <a:cubicBezTo>
                  <a:pt x="15" y="5520"/>
                  <a:pt x="0" y="5506"/>
                  <a:pt x="0" y="5488"/>
                </a:cubicBezTo>
                <a:lnTo>
                  <a:pt x="0" y="32"/>
                </a:lnTo>
                <a:close/>
                <a:moveTo>
                  <a:pt x="64" y="5488"/>
                </a:moveTo>
                <a:lnTo>
                  <a:pt x="32" y="5456"/>
                </a:lnTo>
                <a:lnTo>
                  <a:pt x="4400" y="5456"/>
                </a:lnTo>
                <a:lnTo>
                  <a:pt x="4368" y="5488"/>
                </a:lnTo>
                <a:lnTo>
                  <a:pt x="4368" y="32"/>
                </a:lnTo>
                <a:lnTo>
                  <a:pt x="4400" y="64"/>
                </a:lnTo>
                <a:lnTo>
                  <a:pt x="32" y="64"/>
                </a:lnTo>
                <a:lnTo>
                  <a:pt x="64" y="32"/>
                </a:lnTo>
                <a:lnTo>
                  <a:pt x="64" y="5488"/>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21" name="Google Shape;321;p24"/>
          <p:cNvSpPr/>
          <p:nvPr/>
        </p:nvSpPr>
        <p:spPr>
          <a:xfrm>
            <a:off x="3057525" y="2306638"/>
            <a:ext cx="833438" cy="1489075"/>
          </a:xfrm>
          <a:prstGeom prst="rect">
            <a:avLst/>
          </a:prstGeom>
          <a:solidFill>
            <a:srgbClr val="00B0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22" name="Google Shape;322;p24"/>
          <p:cNvSpPr/>
          <p:nvPr/>
        </p:nvSpPr>
        <p:spPr>
          <a:xfrm>
            <a:off x="3052763" y="2300288"/>
            <a:ext cx="842962" cy="1501775"/>
          </a:xfrm>
          <a:custGeom>
            <a:rect b="b" l="l" r="r" t="t"/>
            <a:pathLst>
              <a:path extrusionOk="0" h="7880" w="4432">
                <a:moveTo>
                  <a:pt x="0" y="32"/>
                </a:moveTo>
                <a:cubicBezTo>
                  <a:pt x="0" y="15"/>
                  <a:pt x="15" y="0"/>
                  <a:pt x="32" y="0"/>
                </a:cubicBezTo>
                <a:lnTo>
                  <a:pt x="4400" y="0"/>
                </a:lnTo>
                <a:cubicBezTo>
                  <a:pt x="4418" y="0"/>
                  <a:pt x="4432" y="15"/>
                  <a:pt x="4432" y="32"/>
                </a:cubicBezTo>
                <a:lnTo>
                  <a:pt x="4432" y="7848"/>
                </a:lnTo>
                <a:cubicBezTo>
                  <a:pt x="4432" y="7866"/>
                  <a:pt x="4418" y="7880"/>
                  <a:pt x="4400" y="7880"/>
                </a:cubicBezTo>
                <a:lnTo>
                  <a:pt x="32" y="7880"/>
                </a:lnTo>
                <a:cubicBezTo>
                  <a:pt x="15" y="7880"/>
                  <a:pt x="0" y="7866"/>
                  <a:pt x="0" y="7848"/>
                </a:cubicBezTo>
                <a:lnTo>
                  <a:pt x="0" y="32"/>
                </a:lnTo>
                <a:close/>
                <a:moveTo>
                  <a:pt x="64" y="7848"/>
                </a:moveTo>
                <a:lnTo>
                  <a:pt x="32" y="7816"/>
                </a:lnTo>
                <a:lnTo>
                  <a:pt x="4400" y="7816"/>
                </a:lnTo>
                <a:lnTo>
                  <a:pt x="4368" y="7848"/>
                </a:lnTo>
                <a:lnTo>
                  <a:pt x="4368" y="32"/>
                </a:lnTo>
                <a:lnTo>
                  <a:pt x="4400" y="64"/>
                </a:lnTo>
                <a:lnTo>
                  <a:pt x="32" y="64"/>
                </a:lnTo>
                <a:lnTo>
                  <a:pt x="64" y="32"/>
                </a:lnTo>
                <a:lnTo>
                  <a:pt x="64" y="7848"/>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23" name="Google Shape;323;p24"/>
          <p:cNvSpPr/>
          <p:nvPr/>
        </p:nvSpPr>
        <p:spPr>
          <a:xfrm>
            <a:off x="5970588" y="3381375"/>
            <a:ext cx="833437" cy="414338"/>
          </a:xfrm>
          <a:prstGeom prst="rect">
            <a:avLst/>
          </a:prstGeom>
          <a:solidFill>
            <a:srgbClr val="00B0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24" name="Google Shape;324;p24"/>
          <p:cNvSpPr/>
          <p:nvPr/>
        </p:nvSpPr>
        <p:spPr>
          <a:xfrm>
            <a:off x="5964238" y="3375025"/>
            <a:ext cx="846137" cy="427038"/>
          </a:xfrm>
          <a:custGeom>
            <a:rect b="b" l="l" r="r" t="t"/>
            <a:pathLst>
              <a:path extrusionOk="0" h="1120" w="2220">
                <a:moveTo>
                  <a:pt x="0" y="16"/>
                </a:moveTo>
                <a:cubicBezTo>
                  <a:pt x="0" y="8"/>
                  <a:pt x="8" y="0"/>
                  <a:pt x="16" y="0"/>
                </a:cubicBezTo>
                <a:lnTo>
                  <a:pt x="2204" y="0"/>
                </a:lnTo>
                <a:cubicBezTo>
                  <a:pt x="2213" y="0"/>
                  <a:pt x="2220" y="8"/>
                  <a:pt x="2220" y="16"/>
                </a:cubicBezTo>
                <a:lnTo>
                  <a:pt x="2220" y="1104"/>
                </a:lnTo>
                <a:cubicBezTo>
                  <a:pt x="2220" y="1113"/>
                  <a:pt x="2213" y="1120"/>
                  <a:pt x="2204" y="1120"/>
                </a:cubicBezTo>
                <a:lnTo>
                  <a:pt x="16" y="1120"/>
                </a:lnTo>
                <a:cubicBezTo>
                  <a:pt x="8" y="1120"/>
                  <a:pt x="0" y="1113"/>
                  <a:pt x="0" y="1104"/>
                </a:cubicBezTo>
                <a:lnTo>
                  <a:pt x="0" y="16"/>
                </a:lnTo>
                <a:close/>
                <a:moveTo>
                  <a:pt x="32" y="1104"/>
                </a:moveTo>
                <a:lnTo>
                  <a:pt x="16" y="1088"/>
                </a:lnTo>
                <a:lnTo>
                  <a:pt x="2204" y="1088"/>
                </a:lnTo>
                <a:lnTo>
                  <a:pt x="2188" y="1104"/>
                </a:lnTo>
                <a:lnTo>
                  <a:pt x="2188" y="16"/>
                </a:lnTo>
                <a:lnTo>
                  <a:pt x="2204" y="32"/>
                </a:lnTo>
                <a:lnTo>
                  <a:pt x="16" y="32"/>
                </a:lnTo>
                <a:lnTo>
                  <a:pt x="32" y="16"/>
                </a:lnTo>
                <a:lnTo>
                  <a:pt x="32" y="1104"/>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25" name="Google Shape;325;p24"/>
          <p:cNvSpPr/>
          <p:nvPr/>
        </p:nvSpPr>
        <p:spPr>
          <a:xfrm>
            <a:off x="2613025" y="4968875"/>
            <a:ext cx="58738" cy="100013"/>
          </a:xfrm>
          <a:custGeom>
            <a:rect b="b" l="l" r="r" t="t"/>
            <a:pathLst>
              <a:path extrusionOk="0" h="63" w="37">
                <a:moveTo>
                  <a:pt x="15" y="59"/>
                </a:moveTo>
                <a:lnTo>
                  <a:pt x="15" y="29"/>
                </a:lnTo>
                <a:lnTo>
                  <a:pt x="15" y="4"/>
                </a:lnTo>
                <a:lnTo>
                  <a:pt x="22" y="4"/>
                </a:lnTo>
                <a:lnTo>
                  <a:pt x="22" y="29"/>
                </a:lnTo>
                <a:lnTo>
                  <a:pt x="22" y="59"/>
                </a:lnTo>
                <a:lnTo>
                  <a:pt x="15" y="59"/>
                </a:lnTo>
                <a:close/>
                <a:moveTo>
                  <a:pt x="0" y="55"/>
                </a:moveTo>
                <a:lnTo>
                  <a:pt x="37" y="55"/>
                </a:lnTo>
                <a:lnTo>
                  <a:pt x="37" y="63"/>
                </a:lnTo>
                <a:lnTo>
                  <a:pt x="0" y="63"/>
                </a:lnTo>
                <a:lnTo>
                  <a:pt x="0" y="55"/>
                </a:lnTo>
                <a:close/>
                <a:moveTo>
                  <a:pt x="0" y="0"/>
                </a:moveTo>
                <a:lnTo>
                  <a:pt x="37" y="0"/>
                </a:lnTo>
                <a:lnTo>
                  <a:pt x="37" y="8"/>
                </a:lnTo>
                <a:lnTo>
                  <a:pt x="0" y="8"/>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26" name="Google Shape;326;p24"/>
          <p:cNvSpPr/>
          <p:nvPr/>
        </p:nvSpPr>
        <p:spPr>
          <a:xfrm>
            <a:off x="5527675" y="4775200"/>
            <a:ext cx="55563" cy="134938"/>
          </a:xfrm>
          <a:custGeom>
            <a:rect b="b" l="l" r="r" t="t"/>
            <a:pathLst>
              <a:path extrusionOk="0" h="85" w="35">
                <a:moveTo>
                  <a:pt x="13" y="81"/>
                </a:moveTo>
                <a:lnTo>
                  <a:pt x="13" y="38"/>
                </a:lnTo>
                <a:lnTo>
                  <a:pt x="13" y="4"/>
                </a:lnTo>
                <a:lnTo>
                  <a:pt x="21" y="4"/>
                </a:lnTo>
                <a:lnTo>
                  <a:pt x="21" y="38"/>
                </a:lnTo>
                <a:lnTo>
                  <a:pt x="21" y="81"/>
                </a:lnTo>
                <a:lnTo>
                  <a:pt x="13" y="81"/>
                </a:lnTo>
                <a:close/>
                <a:moveTo>
                  <a:pt x="0" y="77"/>
                </a:moveTo>
                <a:lnTo>
                  <a:pt x="35" y="77"/>
                </a:lnTo>
                <a:lnTo>
                  <a:pt x="35" y="85"/>
                </a:lnTo>
                <a:lnTo>
                  <a:pt x="0" y="85"/>
                </a:lnTo>
                <a:lnTo>
                  <a:pt x="0" y="77"/>
                </a:lnTo>
                <a:close/>
                <a:moveTo>
                  <a:pt x="0" y="0"/>
                </a:moveTo>
                <a:lnTo>
                  <a:pt x="35" y="0"/>
                </a:lnTo>
                <a:lnTo>
                  <a:pt x="35" y="8"/>
                </a:lnTo>
                <a:lnTo>
                  <a:pt x="0" y="8"/>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27" name="Google Shape;327;p24"/>
          <p:cNvSpPr/>
          <p:nvPr/>
        </p:nvSpPr>
        <p:spPr>
          <a:xfrm>
            <a:off x="3444875" y="2252663"/>
            <a:ext cx="58738" cy="107950"/>
          </a:xfrm>
          <a:custGeom>
            <a:rect b="b" l="l" r="r" t="t"/>
            <a:pathLst>
              <a:path extrusionOk="0" h="68" w="37">
                <a:moveTo>
                  <a:pt x="15" y="64"/>
                </a:moveTo>
                <a:lnTo>
                  <a:pt x="15" y="34"/>
                </a:lnTo>
                <a:lnTo>
                  <a:pt x="15" y="4"/>
                </a:lnTo>
                <a:lnTo>
                  <a:pt x="22" y="4"/>
                </a:lnTo>
                <a:lnTo>
                  <a:pt x="22" y="34"/>
                </a:lnTo>
                <a:lnTo>
                  <a:pt x="22" y="64"/>
                </a:lnTo>
                <a:lnTo>
                  <a:pt x="15" y="64"/>
                </a:lnTo>
                <a:close/>
                <a:moveTo>
                  <a:pt x="0" y="60"/>
                </a:moveTo>
                <a:lnTo>
                  <a:pt x="37" y="60"/>
                </a:lnTo>
                <a:lnTo>
                  <a:pt x="37" y="68"/>
                </a:lnTo>
                <a:lnTo>
                  <a:pt x="0" y="68"/>
                </a:lnTo>
                <a:lnTo>
                  <a:pt x="0" y="60"/>
                </a:lnTo>
                <a:close/>
                <a:moveTo>
                  <a:pt x="0" y="0"/>
                </a:moveTo>
                <a:lnTo>
                  <a:pt x="37" y="0"/>
                </a:lnTo>
                <a:lnTo>
                  <a:pt x="37" y="8"/>
                </a:lnTo>
                <a:lnTo>
                  <a:pt x="0" y="8"/>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28" name="Google Shape;328;p24"/>
          <p:cNvSpPr/>
          <p:nvPr/>
        </p:nvSpPr>
        <p:spPr>
          <a:xfrm>
            <a:off x="6359525" y="3306763"/>
            <a:ext cx="55563" cy="149225"/>
          </a:xfrm>
          <a:custGeom>
            <a:rect b="b" l="l" r="r" t="t"/>
            <a:pathLst>
              <a:path extrusionOk="0" h="94" w="35">
                <a:moveTo>
                  <a:pt x="13" y="90"/>
                </a:moveTo>
                <a:lnTo>
                  <a:pt x="13" y="47"/>
                </a:lnTo>
                <a:lnTo>
                  <a:pt x="13" y="4"/>
                </a:lnTo>
                <a:lnTo>
                  <a:pt x="21" y="4"/>
                </a:lnTo>
                <a:lnTo>
                  <a:pt x="21" y="47"/>
                </a:lnTo>
                <a:lnTo>
                  <a:pt x="21" y="90"/>
                </a:lnTo>
                <a:lnTo>
                  <a:pt x="13" y="90"/>
                </a:lnTo>
                <a:close/>
                <a:moveTo>
                  <a:pt x="0" y="86"/>
                </a:moveTo>
                <a:lnTo>
                  <a:pt x="35" y="86"/>
                </a:lnTo>
                <a:lnTo>
                  <a:pt x="35" y="94"/>
                </a:lnTo>
                <a:lnTo>
                  <a:pt x="0" y="94"/>
                </a:lnTo>
                <a:lnTo>
                  <a:pt x="0" y="86"/>
                </a:lnTo>
                <a:close/>
                <a:moveTo>
                  <a:pt x="0" y="0"/>
                </a:moveTo>
                <a:lnTo>
                  <a:pt x="35" y="0"/>
                </a:lnTo>
                <a:lnTo>
                  <a:pt x="35" y="8"/>
                </a:lnTo>
                <a:lnTo>
                  <a:pt x="0" y="8"/>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29" name="Google Shape;329;p24"/>
          <p:cNvSpPr/>
          <p:nvPr/>
        </p:nvSpPr>
        <p:spPr>
          <a:xfrm>
            <a:off x="1600200" y="1493838"/>
            <a:ext cx="3175" cy="4605337"/>
          </a:xfrm>
          <a:prstGeom prst="rect">
            <a:avLst/>
          </a:pr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30" name="Google Shape;330;p24"/>
          <p:cNvSpPr/>
          <p:nvPr/>
        </p:nvSpPr>
        <p:spPr>
          <a:xfrm>
            <a:off x="1509713" y="1492250"/>
            <a:ext cx="92075" cy="4608513"/>
          </a:xfrm>
          <a:custGeom>
            <a:rect b="b" l="l" r="r" t="t"/>
            <a:pathLst>
              <a:path extrusionOk="0" h="2903" w="58">
                <a:moveTo>
                  <a:pt x="0" y="2901"/>
                </a:moveTo>
                <a:lnTo>
                  <a:pt x="58" y="2901"/>
                </a:lnTo>
                <a:lnTo>
                  <a:pt x="58" y="2903"/>
                </a:lnTo>
                <a:lnTo>
                  <a:pt x="0" y="2903"/>
                </a:lnTo>
                <a:lnTo>
                  <a:pt x="0" y="2901"/>
                </a:lnTo>
                <a:close/>
                <a:moveTo>
                  <a:pt x="0" y="2611"/>
                </a:moveTo>
                <a:lnTo>
                  <a:pt x="58" y="2611"/>
                </a:lnTo>
                <a:lnTo>
                  <a:pt x="58" y="2613"/>
                </a:lnTo>
                <a:lnTo>
                  <a:pt x="0" y="2613"/>
                </a:lnTo>
                <a:lnTo>
                  <a:pt x="0" y="2611"/>
                </a:lnTo>
                <a:close/>
                <a:moveTo>
                  <a:pt x="0" y="2321"/>
                </a:moveTo>
                <a:lnTo>
                  <a:pt x="58" y="2321"/>
                </a:lnTo>
                <a:lnTo>
                  <a:pt x="58" y="2323"/>
                </a:lnTo>
                <a:lnTo>
                  <a:pt x="0" y="2323"/>
                </a:lnTo>
                <a:lnTo>
                  <a:pt x="0" y="2321"/>
                </a:lnTo>
                <a:close/>
                <a:moveTo>
                  <a:pt x="0" y="2031"/>
                </a:moveTo>
                <a:lnTo>
                  <a:pt x="58" y="2031"/>
                </a:lnTo>
                <a:lnTo>
                  <a:pt x="58" y="2033"/>
                </a:lnTo>
                <a:lnTo>
                  <a:pt x="0" y="2033"/>
                </a:lnTo>
                <a:lnTo>
                  <a:pt x="0" y="2031"/>
                </a:lnTo>
                <a:close/>
                <a:moveTo>
                  <a:pt x="0" y="1740"/>
                </a:moveTo>
                <a:lnTo>
                  <a:pt x="58" y="1740"/>
                </a:lnTo>
                <a:lnTo>
                  <a:pt x="58" y="1742"/>
                </a:lnTo>
                <a:lnTo>
                  <a:pt x="0" y="1742"/>
                </a:lnTo>
                <a:lnTo>
                  <a:pt x="0" y="1740"/>
                </a:lnTo>
                <a:close/>
                <a:moveTo>
                  <a:pt x="0" y="1450"/>
                </a:moveTo>
                <a:lnTo>
                  <a:pt x="58" y="1450"/>
                </a:lnTo>
                <a:lnTo>
                  <a:pt x="58" y="1452"/>
                </a:lnTo>
                <a:lnTo>
                  <a:pt x="0" y="1452"/>
                </a:lnTo>
                <a:lnTo>
                  <a:pt x="0" y="1450"/>
                </a:lnTo>
                <a:close/>
                <a:moveTo>
                  <a:pt x="0" y="1160"/>
                </a:moveTo>
                <a:lnTo>
                  <a:pt x="58" y="1160"/>
                </a:lnTo>
                <a:lnTo>
                  <a:pt x="58" y="1162"/>
                </a:lnTo>
                <a:lnTo>
                  <a:pt x="0" y="1162"/>
                </a:lnTo>
                <a:lnTo>
                  <a:pt x="0" y="1160"/>
                </a:lnTo>
                <a:close/>
                <a:moveTo>
                  <a:pt x="0" y="870"/>
                </a:moveTo>
                <a:lnTo>
                  <a:pt x="58" y="870"/>
                </a:lnTo>
                <a:lnTo>
                  <a:pt x="58" y="872"/>
                </a:lnTo>
                <a:lnTo>
                  <a:pt x="0" y="872"/>
                </a:lnTo>
                <a:lnTo>
                  <a:pt x="0" y="870"/>
                </a:lnTo>
                <a:close/>
                <a:moveTo>
                  <a:pt x="0" y="580"/>
                </a:moveTo>
                <a:lnTo>
                  <a:pt x="58" y="580"/>
                </a:lnTo>
                <a:lnTo>
                  <a:pt x="58" y="582"/>
                </a:lnTo>
                <a:lnTo>
                  <a:pt x="0" y="582"/>
                </a:lnTo>
                <a:lnTo>
                  <a:pt x="0" y="580"/>
                </a:lnTo>
                <a:close/>
                <a:moveTo>
                  <a:pt x="0" y="290"/>
                </a:moveTo>
                <a:lnTo>
                  <a:pt x="58" y="290"/>
                </a:lnTo>
                <a:lnTo>
                  <a:pt x="58" y="292"/>
                </a:lnTo>
                <a:lnTo>
                  <a:pt x="0" y="292"/>
                </a:lnTo>
                <a:lnTo>
                  <a:pt x="0" y="290"/>
                </a:lnTo>
                <a:close/>
                <a:moveTo>
                  <a:pt x="0" y="0"/>
                </a:moveTo>
                <a:lnTo>
                  <a:pt x="58" y="0"/>
                </a:lnTo>
                <a:lnTo>
                  <a:pt x="58" y="2"/>
                </a:lnTo>
                <a:lnTo>
                  <a:pt x="0" y="2"/>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31" name="Google Shape;331;p24"/>
          <p:cNvSpPr/>
          <p:nvPr/>
        </p:nvSpPr>
        <p:spPr>
          <a:xfrm>
            <a:off x="1601788" y="3794125"/>
            <a:ext cx="5826125" cy="3175"/>
          </a:xfrm>
          <a:prstGeom prst="rect">
            <a:avLst/>
          </a:pr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32" name="Google Shape;332;p24"/>
          <p:cNvSpPr/>
          <p:nvPr/>
        </p:nvSpPr>
        <p:spPr>
          <a:xfrm>
            <a:off x="1600200" y="3795713"/>
            <a:ext cx="5829300" cy="93662"/>
          </a:xfrm>
          <a:custGeom>
            <a:rect b="b" l="l" r="r" t="t"/>
            <a:pathLst>
              <a:path extrusionOk="0" h="59" w="3672">
                <a:moveTo>
                  <a:pt x="2" y="0"/>
                </a:moveTo>
                <a:lnTo>
                  <a:pt x="2" y="59"/>
                </a:lnTo>
                <a:lnTo>
                  <a:pt x="0" y="59"/>
                </a:lnTo>
                <a:lnTo>
                  <a:pt x="0" y="0"/>
                </a:lnTo>
                <a:lnTo>
                  <a:pt x="2" y="0"/>
                </a:lnTo>
                <a:close/>
                <a:moveTo>
                  <a:pt x="1837" y="0"/>
                </a:moveTo>
                <a:lnTo>
                  <a:pt x="1837" y="59"/>
                </a:lnTo>
                <a:lnTo>
                  <a:pt x="1835" y="59"/>
                </a:lnTo>
                <a:lnTo>
                  <a:pt x="1835" y="0"/>
                </a:lnTo>
                <a:lnTo>
                  <a:pt x="1837" y="0"/>
                </a:lnTo>
                <a:close/>
                <a:moveTo>
                  <a:pt x="3672" y="0"/>
                </a:moveTo>
                <a:lnTo>
                  <a:pt x="3672" y="59"/>
                </a:lnTo>
                <a:lnTo>
                  <a:pt x="3670" y="59"/>
                </a:lnTo>
                <a:lnTo>
                  <a:pt x="3670" y="0"/>
                </a:lnTo>
                <a:lnTo>
                  <a:pt x="3672"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33" name="Google Shape;333;p24"/>
          <p:cNvSpPr/>
          <p:nvPr/>
        </p:nvSpPr>
        <p:spPr>
          <a:xfrm>
            <a:off x="730250" y="5922963"/>
            <a:ext cx="744538" cy="40481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-100</a:t>
            </a:r>
            <a:endParaRPr sz="1800">
              <a:solidFill>
                <a:schemeClr val="dk1"/>
              </a:solidFill>
              <a:latin typeface="Arial"/>
              <a:ea typeface="Arial"/>
              <a:cs typeface="Arial"/>
              <a:sym typeface="Arial"/>
            </a:endParaRPr>
          </a:p>
        </p:txBody>
      </p:sp>
      <p:sp>
        <p:nvSpPr>
          <p:cNvPr id="334" name="Google Shape;334;p24"/>
          <p:cNvSpPr/>
          <p:nvPr/>
        </p:nvSpPr>
        <p:spPr>
          <a:xfrm>
            <a:off x="900113" y="5462588"/>
            <a:ext cx="574675" cy="40481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-80</a:t>
            </a:r>
            <a:endParaRPr sz="1800">
              <a:solidFill>
                <a:schemeClr val="dk1"/>
              </a:solidFill>
              <a:latin typeface="Arial"/>
              <a:ea typeface="Arial"/>
              <a:cs typeface="Arial"/>
              <a:sym typeface="Arial"/>
            </a:endParaRPr>
          </a:p>
        </p:txBody>
      </p:sp>
      <p:sp>
        <p:nvSpPr>
          <p:cNvPr id="335" name="Google Shape;335;p24"/>
          <p:cNvSpPr/>
          <p:nvPr/>
        </p:nvSpPr>
        <p:spPr>
          <a:xfrm>
            <a:off x="900113" y="5002213"/>
            <a:ext cx="574675" cy="40481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-60</a:t>
            </a:r>
            <a:endParaRPr sz="1800">
              <a:solidFill>
                <a:schemeClr val="dk1"/>
              </a:solidFill>
              <a:latin typeface="Arial"/>
              <a:ea typeface="Arial"/>
              <a:cs typeface="Arial"/>
              <a:sym typeface="Arial"/>
            </a:endParaRPr>
          </a:p>
        </p:txBody>
      </p:sp>
      <p:sp>
        <p:nvSpPr>
          <p:cNvPr id="336" name="Google Shape;336;p24"/>
          <p:cNvSpPr/>
          <p:nvPr/>
        </p:nvSpPr>
        <p:spPr>
          <a:xfrm>
            <a:off x="900113" y="4541838"/>
            <a:ext cx="574675" cy="40481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-40</a:t>
            </a:r>
            <a:endParaRPr sz="1800">
              <a:solidFill>
                <a:schemeClr val="dk1"/>
              </a:solidFill>
              <a:latin typeface="Arial"/>
              <a:ea typeface="Arial"/>
              <a:cs typeface="Arial"/>
              <a:sym typeface="Arial"/>
            </a:endParaRPr>
          </a:p>
        </p:txBody>
      </p:sp>
      <p:sp>
        <p:nvSpPr>
          <p:cNvPr id="337" name="Google Shape;337;p24"/>
          <p:cNvSpPr/>
          <p:nvPr/>
        </p:nvSpPr>
        <p:spPr>
          <a:xfrm>
            <a:off x="900113" y="4081463"/>
            <a:ext cx="574675" cy="40481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-20</a:t>
            </a:r>
            <a:endParaRPr sz="1800">
              <a:solidFill>
                <a:schemeClr val="dk1"/>
              </a:solidFill>
              <a:latin typeface="Arial"/>
              <a:ea typeface="Arial"/>
              <a:cs typeface="Arial"/>
              <a:sym typeface="Arial"/>
            </a:endParaRPr>
          </a:p>
        </p:txBody>
      </p:sp>
      <p:sp>
        <p:nvSpPr>
          <p:cNvPr id="338" name="Google Shape;338;p24"/>
          <p:cNvSpPr/>
          <p:nvPr/>
        </p:nvSpPr>
        <p:spPr>
          <a:xfrm>
            <a:off x="1169988" y="3621088"/>
            <a:ext cx="303212" cy="40481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0</a:t>
            </a:r>
            <a:endParaRPr sz="1800">
              <a:solidFill>
                <a:schemeClr val="dk1"/>
              </a:solidFill>
              <a:latin typeface="Arial"/>
              <a:ea typeface="Arial"/>
              <a:cs typeface="Arial"/>
              <a:sym typeface="Arial"/>
            </a:endParaRPr>
          </a:p>
        </p:txBody>
      </p:sp>
      <p:sp>
        <p:nvSpPr>
          <p:cNvPr id="339" name="Google Shape;339;p24"/>
          <p:cNvSpPr/>
          <p:nvPr/>
        </p:nvSpPr>
        <p:spPr>
          <a:xfrm>
            <a:off x="1000125" y="3160713"/>
            <a:ext cx="474663"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20</a:t>
            </a:r>
            <a:endParaRPr sz="1800">
              <a:solidFill>
                <a:schemeClr val="dk1"/>
              </a:solidFill>
              <a:latin typeface="Arial"/>
              <a:ea typeface="Arial"/>
              <a:cs typeface="Arial"/>
              <a:sym typeface="Arial"/>
            </a:endParaRPr>
          </a:p>
        </p:txBody>
      </p:sp>
      <p:sp>
        <p:nvSpPr>
          <p:cNvPr id="340" name="Google Shape;340;p24"/>
          <p:cNvSpPr/>
          <p:nvPr/>
        </p:nvSpPr>
        <p:spPr>
          <a:xfrm>
            <a:off x="1000125" y="2700338"/>
            <a:ext cx="474663"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40</a:t>
            </a:r>
            <a:endParaRPr sz="1800">
              <a:solidFill>
                <a:schemeClr val="dk1"/>
              </a:solidFill>
              <a:latin typeface="Arial"/>
              <a:ea typeface="Arial"/>
              <a:cs typeface="Arial"/>
              <a:sym typeface="Arial"/>
            </a:endParaRPr>
          </a:p>
        </p:txBody>
      </p:sp>
      <p:sp>
        <p:nvSpPr>
          <p:cNvPr id="341" name="Google Shape;341;p24"/>
          <p:cNvSpPr/>
          <p:nvPr/>
        </p:nvSpPr>
        <p:spPr>
          <a:xfrm>
            <a:off x="1000125" y="2239963"/>
            <a:ext cx="474663"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60</a:t>
            </a:r>
            <a:endParaRPr sz="1800">
              <a:solidFill>
                <a:schemeClr val="dk1"/>
              </a:solidFill>
              <a:latin typeface="Arial"/>
              <a:ea typeface="Arial"/>
              <a:cs typeface="Arial"/>
              <a:sym typeface="Arial"/>
            </a:endParaRPr>
          </a:p>
        </p:txBody>
      </p:sp>
      <p:sp>
        <p:nvSpPr>
          <p:cNvPr id="342" name="Google Shape;342;p24"/>
          <p:cNvSpPr/>
          <p:nvPr/>
        </p:nvSpPr>
        <p:spPr>
          <a:xfrm>
            <a:off x="1000125" y="1779588"/>
            <a:ext cx="474663"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80</a:t>
            </a:r>
            <a:endParaRPr sz="1800">
              <a:solidFill>
                <a:schemeClr val="dk1"/>
              </a:solidFill>
              <a:latin typeface="Arial"/>
              <a:ea typeface="Arial"/>
              <a:cs typeface="Arial"/>
              <a:sym typeface="Arial"/>
            </a:endParaRPr>
          </a:p>
        </p:txBody>
      </p:sp>
      <p:sp>
        <p:nvSpPr>
          <p:cNvPr id="343" name="Google Shape;343;p24"/>
          <p:cNvSpPr/>
          <p:nvPr/>
        </p:nvSpPr>
        <p:spPr>
          <a:xfrm>
            <a:off x="831850" y="1319213"/>
            <a:ext cx="642938"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100</a:t>
            </a:r>
            <a:endParaRPr sz="1800">
              <a:solidFill>
                <a:schemeClr val="dk1"/>
              </a:solidFill>
              <a:latin typeface="Arial"/>
              <a:ea typeface="Arial"/>
              <a:cs typeface="Arial"/>
              <a:sym typeface="Arial"/>
            </a:endParaRPr>
          </a:p>
        </p:txBody>
      </p:sp>
      <p:sp>
        <p:nvSpPr>
          <p:cNvPr id="344" name="Google Shape;344;p24"/>
          <p:cNvSpPr/>
          <p:nvPr/>
        </p:nvSpPr>
        <p:spPr>
          <a:xfrm>
            <a:off x="1924050" y="5921375"/>
            <a:ext cx="2406650" cy="4032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experience utility</a:t>
            </a:r>
            <a:endParaRPr sz="1800">
              <a:solidFill>
                <a:schemeClr val="dk1"/>
              </a:solidFill>
              <a:latin typeface="Arial"/>
              <a:ea typeface="Arial"/>
              <a:cs typeface="Arial"/>
              <a:sym typeface="Arial"/>
            </a:endParaRPr>
          </a:p>
        </p:txBody>
      </p:sp>
      <p:sp>
        <p:nvSpPr>
          <p:cNvPr id="345" name="Google Shape;345;p24"/>
          <p:cNvSpPr/>
          <p:nvPr/>
        </p:nvSpPr>
        <p:spPr>
          <a:xfrm>
            <a:off x="4794250" y="5921375"/>
            <a:ext cx="2346325" cy="369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rgbClr val="000000"/>
                </a:solidFill>
                <a:latin typeface="Arial"/>
                <a:ea typeface="Arial"/>
                <a:cs typeface="Arial"/>
                <a:sym typeface="Arial"/>
              </a:rPr>
              <a:t>anticipation utility</a:t>
            </a:r>
            <a:endParaRPr sz="1800">
              <a:solidFill>
                <a:schemeClr val="dk1"/>
              </a:solidFill>
              <a:latin typeface="Arial"/>
              <a:ea typeface="Arial"/>
              <a:cs typeface="Arial"/>
              <a:sym typeface="Arial"/>
            </a:endParaRPr>
          </a:p>
        </p:txBody>
      </p:sp>
      <p:sp>
        <p:nvSpPr>
          <p:cNvPr id="346" name="Google Shape;346;p24"/>
          <p:cNvSpPr/>
          <p:nvPr/>
        </p:nvSpPr>
        <p:spPr>
          <a:xfrm>
            <a:off x="7534275" y="3368675"/>
            <a:ext cx="1457325" cy="8334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47" name="Google Shape;347;p24"/>
          <p:cNvSpPr/>
          <p:nvPr/>
        </p:nvSpPr>
        <p:spPr>
          <a:xfrm>
            <a:off x="7532688" y="3367088"/>
            <a:ext cx="1458912" cy="836612"/>
          </a:xfrm>
          <a:custGeom>
            <a:rect b="b" l="l" r="r" t="t"/>
            <a:pathLst>
              <a:path extrusionOk="0" h="2196" w="2816">
                <a:moveTo>
                  <a:pt x="0" y="4"/>
                </a:moveTo>
                <a:cubicBezTo>
                  <a:pt x="0" y="2"/>
                  <a:pt x="2" y="0"/>
                  <a:pt x="4" y="0"/>
                </a:cubicBezTo>
                <a:lnTo>
                  <a:pt x="2812" y="0"/>
                </a:lnTo>
                <a:cubicBezTo>
                  <a:pt x="2815" y="0"/>
                  <a:pt x="2816" y="2"/>
                  <a:pt x="2816" y="4"/>
                </a:cubicBezTo>
                <a:lnTo>
                  <a:pt x="2816" y="2192"/>
                </a:lnTo>
                <a:cubicBezTo>
                  <a:pt x="2816" y="2195"/>
                  <a:pt x="2815" y="2196"/>
                  <a:pt x="2812" y="2196"/>
                </a:cubicBezTo>
                <a:lnTo>
                  <a:pt x="4" y="2196"/>
                </a:lnTo>
                <a:cubicBezTo>
                  <a:pt x="2" y="2196"/>
                  <a:pt x="0" y="2195"/>
                  <a:pt x="0" y="2192"/>
                </a:cubicBezTo>
                <a:lnTo>
                  <a:pt x="0" y="4"/>
                </a:lnTo>
                <a:close/>
                <a:moveTo>
                  <a:pt x="8" y="2192"/>
                </a:moveTo>
                <a:lnTo>
                  <a:pt x="4" y="2188"/>
                </a:lnTo>
                <a:lnTo>
                  <a:pt x="2812" y="2188"/>
                </a:lnTo>
                <a:lnTo>
                  <a:pt x="2808" y="2192"/>
                </a:lnTo>
                <a:lnTo>
                  <a:pt x="2808" y="4"/>
                </a:lnTo>
                <a:lnTo>
                  <a:pt x="2812" y="8"/>
                </a:lnTo>
                <a:lnTo>
                  <a:pt x="4" y="8"/>
                </a:lnTo>
                <a:lnTo>
                  <a:pt x="8" y="4"/>
                </a:lnTo>
                <a:lnTo>
                  <a:pt x="8" y="2192"/>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48" name="Google Shape;348;p24"/>
          <p:cNvSpPr/>
          <p:nvPr/>
        </p:nvSpPr>
        <p:spPr>
          <a:xfrm>
            <a:off x="7677150" y="3508375"/>
            <a:ext cx="141288" cy="139700"/>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49" name="Google Shape;349;p24"/>
          <p:cNvSpPr/>
          <p:nvPr/>
        </p:nvSpPr>
        <p:spPr>
          <a:xfrm>
            <a:off x="7672388" y="3502025"/>
            <a:ext cx="152400" cy="152400"/>
          </a:xfrm>
          <a:custGeom>
            <a:rect b="b" l="l" r="r" t="t"/>
            <a:pathLst>
              <a:path extrusionOk="0" h="400" w="400">
                <a:moveTo>
                  <a:pt x="0" y="16"/>
                </a:moveTo>
                <a:cubicBezTo>
                  <a:pt x="0" y="8"/>
                  <a:pt x="8" y="0"/>
                  <a:pt x="16" y="0"/>
                </a:cubicBezTo>
                <a:lnTo>
                  <a:pt x="384" y="0"/>
                </a:lnTo>
                <a:cubicBezTo>
                  <a:pt x="393" y="0"/>
                  <a:pt x="400" y="8"/>
                  <a:pt x="400" y="16"/>
                </a:cubicBezTo>
                <a:lnTo>
                  <a:pt x="400" y="384"/>
                </a:lnTo>
                <a:cubicBezTo>
                  <a:pt x="400" y="393"/>
                  <a:pt x="393" y="400"/>
                  <a:pt x="384" y="400"/>
                </a:cubicBezTo>
                <a:lnTo>
                  <a:pt x="16" y="400"/>
                </a:lnTo>
                <a:cubicBezTo>
                  <a:pt x="8" y="400"/>
                  <a:pt x="0" y="393"/>
                  <a:pt x="0" y="384"/>
                </a:cubicBezTo>
                <a:lnTo>
                  <a:pt x="0" y="16"/>
                </a:lnTo>
                <a:close/>
                <a:moveTo>
                  <a:pt x="32" y="384"/>
                </a:moveTo>
                <a:lnTo>
                  <a:pt x="16" y="368"/>
                </a:lnTo>
                <a:lnTo>
                  <a:pt x="384" y="368"/>
                </a:lnTo>
                <a:lnTo>
                  <a:pt x="368" y="384"/>
                </a:lnTo>
                <a:lnTo>
                  <a:pt x="368" y="16"/>
                </a:lnTo>
                <a:lnTo>
                  <a:pt x="384" y="32"/>
                </a:lnTo>
                <a:lnTo>
                  <a:pt x="16" y="32"/>
                </a:lnTo>
                <a:lnTo>
                  <a:pt x="32" y="16"/>
                </a:lnTo>
                <a:lnTo>
                  <a:pt x="32" y="384"/>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50" name="Google Shape;350;p24"/>
          <p:cNvSpPr/>
          <p:nvPr/>
        </p:nvSpPr>
        <p:spPr>
          <a:xfrm>
            <a:off x="7885113" y="3416300"/>
            <a:ext cx="1068387" cy="33813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200">
                <a:solidFill>
                  <a:srgbClr val="000000"/>
                </a:solidFill>
                <a:latin typeface="Arial"/>
                <a:ea typeface="Arial"/>
                <a:cs typeface="Arial"/>
                <a:sym typeface="Arial"/>
              </a:rPr>
              <a:t>negative</a:t>
            </a:r>
            <a:endParaRPr sz="1800">
              <a:solidFill>
                <a:schemeClr val="dk1"/>
              </a:solidFill>
              <a:latin typeface="Arial"/>
              <a:ea typeface="Arial"/>
              <a:cs typeface="Arial"/>
              <a:sym typeface="Arial"/>
            </a:endParaRPr>
          </a:p>
        </p:txBody>
      </p:sp>
      <p:sp>
        <p:nvSpPr>
          <p:cNvPr id="351" name="Google Shape;351;p24"/>
          <p:cNvSpPr/>
          <p:nvPr/>
        </p:nvSpPr>
        <p:spPr>
          <a:xfrm>
            <a:off x="7677150" y="3924300"/>
            <a:ext cx="141288" cy="141288"/>
          </a:xfrm>
          <a:prstGeom prst="rect">
            <a:avLst/>
          </a:prstGeom>
          <a:solidFill>
            <a:srgbClr val="00B0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52" name="Google Shape;352;p24"/>
          <p:cNvSpPr/>
          <p:nvPr/>
        </p:nvSpPr>
        <p:spPr>
          <a:xfrm>
            <a:off x="7672388" y="3917950"/>
            <a:ext cx="152400" cy="153988"/>
          </a:xfrm>
          <a:custGeom>
            <a:rect b="b" l="l" r="r" t="t"/>
            <a:pathLst>
              <a:path extrusionOk="0" h="404" w="400">
                <a:moveTo>
                  <a:pt x="0" y="16"/>
                </a:moveTo>
                <a:cubicBezTo>
                  <a:pt x="0" y="8"/>
                  <a:pt x="8" y="0"/>
                  <a:pt x="16" y="0"/>
                </a:cubicBezTo>
                <a:lnTo>
                  <a:pt x="384" y="0"/>
                </a:lnTo>
                <a:cubicBezTo>
                  <a:pt x="393" y="0"/>
                  <a:pt x="400" y="8"/>
                  <a:pt x="400" y="16"/>
                </a:cubicBezTo>
                <a:lnTo>
                  <a:pt x="400" y="388"/>
                </a:lnTo>
                <a:cubicBezTo>
                  <a:pt x="400" y="397"/>
                  <a:pt x="393" y="404"/>
                  <a:pt x="384" y="404"/>
                </a:cubicBezTo>
                <a:lnTo>
                  <a:pt x="16" y="404"/>
                </a:lnTo>
                <a:cubicBezTo>
                  <a:pt x="8" y="404"/>
                  <a:pt x="0" y="397"/>
                  <a:pt x="0" y="388"/>
                </a:cubicBezTo>
                <a:lnTo>
                  <a:pt x="0" y="16"/>
                </a:lnTo>
                <a:close/>
                <a:moveTo>
                  <a:pt x="32" y="388"/>
                </a:moveTo>
                <a:lnTo>
                  <a:pt x="16" y="372"/>
                </a:lnTo>
                <a:lnTo>
                  <a:pt x="384" y="372"/>
                </a:lnTo>
                <a:lnTo>
                  <a:pt x="368" y="388"/>
                </a:lnTo>
                <a:lnTo>
                  <a:pt x="368" y="16"/>
                </a:lnTo>
                <a:lnTo>
                  <a:pt x="384" y="32"/>
                </a:lnTo>
                <a:lnTo>
                  <a:pt x="16" y="32"/>
                </a:lnTo>
                <a:lnTo>
                  <a:pt x="32" y="16"/>
                </a:lnTo>
                <a:lnTo>
                  <a:pt x="32" y="388"/>
                </a:lnTo>
                <a:close/>
              </a:path>
            </a:pathLst>
          </a:custGeom>
          <a:solidFill>
            <a:srgbClr val="000000"/>
          </a:solidFill>
          <a:ln cap="flat" cmpd="sng" w="9525">
            <a:solidFill>
              <a:srgbClr val="00000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353" name="Google Shape;353;p24"/>
          <p:cNvSpPr/>
          <p:nvPr/>
        </p:nvSpPr>
        <p:spPr>
          <a:xfrm>
            <a:off x="7885113" y="3832225"/>
            <a:ext cx="957262" cy="33813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200">
                <a:solidFill>
                  <a:srgbClr val="000000"/>
                </a:solidFill>
                <a:latin typeface="Arial"/>
                <a:ea typeface="Arial"/>
                <a:cs typeface="Arial"/>
                <a:sym typeface="Arial"/>
              </a:rPr>
              <a:t>positive</a:t>
            </a:r>
            <a:endParaRPr sz="1800">
              <a:solidFill>
                <a:schemeClr val="dk1"/>
              </a:solidFill>
              <a:latin typeface="Arial"/>
              <a:ea typeface="Arial"/>
              <a:cs typeface="Arial"/>
              <a:sym typeface="Arial"/>
            </a:endParaRPr>
          </a:p>
        </p:txBody>
      </p:sp>
      <p:sp>
        <p:nvSpPr>
          <p:cNvPr id="354" name="Google Shape;354;p24"/>
          <p:cNvSpPr txBox="1"/>
          <p:nvPr/>
        </p:nvSpPr>
        <p:spPr>
          <a:xfrm rot="-5400000">
            <a:off x="227807" y="3582193"/>
            <a:ext cx="7048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utility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5"/>
          <p:cNvSpPr txBox="1"/>
          <p:nvPr>
            <p:ph idx="4294967295" type="title"/>
          </p:nvPr>
        </p:nvSpPr>
        <p:spPr>
          <a:xfrm>
            <a:off x="457200" y="0"/>
            <a:ext cx="8229600" cy="1066800"/>
          </a:xfrm>
          <a:prstGeom prst="rect">
            <a:avLst/>
          </a:prstGeom>
          <a:noFill/>
          <a:ln>
            <a:noFill/>
          </a:ln>
        </p:spPr>
        <p:txBody>
          <a:bodyPr anchorCtr="0" anchor="b" bIns="45700" lIns="91425" spcFirstLastPara="1" rIns="91425" wrap="square" tIns="45700">
            <a:noAutofit/>
          </a:bodyPr>
          <a:lstStyle/>
          <a:p>
            <a:pPr indent="0" lvl="0" marL="0" rtl="0" algn="ctr">
              <a:lnSpc>
                <a:spcPct val="181250"/>
              </a:lnSpc>
              <a:spcBef>
                <a:spcPts val="0"/>
              </a:spcBef>
              <a:spcAft>
                <a:spcPts val="0"/>
              </a:spcAft>
              <a:buNone/>
            </a:pPr>
            <a:r>
              <a:rPr lang="en-US" sz="3200">
                <a:latin typeface="Century Gothic"/>
                <a:ea typeface="Century Gothic"/>
                <a:cs typeface="Century Gothic"/>
                <a:sym typeface="Century Gothic"/>
              </a:rPr>
              <a:t>Anticipation and experience over time</a:t>
            </a:r>
            <a:endParaRPr/>
          </a:p>
        </p:txBody>
      </p:sp>
      <p:graphicFrame>
        <p:nvGraphicFramePr>
          <p:cNvPr id="360" name="Google Shape;360;p25"/>
          <p:cNvGraphicFramePr/>
          <p:nvPr/>
        </p:nvGraphicFramePr>
        <p:xfrm>
          <a:off x="0" y="1066800"/>
          <a:ext cx="9144000" cy="5791200"/>
        </p:xfrm>
        <a:graphic>
          <a:graphicData uri="http://schemas.openxmlformats.org/presentationml/2006/ole">
            <mc:AlternateContent>
              <mc:Choice Requires="v">
                <p:oleObj r:id="rId4" imgH="5791200" imgW="9144000" progId="Excel.Chart.8" spid="_x0000_s1">
                  <p:embed/>
                </p:oleObj>
              </mc:Choice>
              <mc:Fallback>
                <p:oleObj r:id="rId5" imgH="5791200" imgW="9144000" progId="Excel.Chart.8">
                  <p:embed/>
                  <p:pic>
                    <p:nvPicPr>
                      <p:cNvPr id="360" name="Google Shape;360;p25"/>
                      <p:cNvPicPr preferRelativeResize="0"/>
                      <p:nvPr/>
                    </p:nvPicPr>
                    <p:blipFill rotWithShape="1">
                      <a:blip r:embed="rId6">
                        <a:alphaModFix/>
                      </a:blip>
                      <a:srcRect b="0" l="0" r="0" t="0"/>
                      <a:stretch/>
                    </p:blipFill>
                    <p:spPr>
                      <a:xfrm>
                        <a:off x="0" y="1066800"/>
                        <a:ext cx="9144000" cy="5791200"/>
                      </a:xfrm>
                      <a:prstGeom prst="rect">
                        <a:avLst/>
                      </a:prstGeom>
                      <a:noFill/>
                      <a:ln>
                        <a:noFill/>
                      </a:ln>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6"/>
          <p:cNvSpPr txBox="1"/>
          <p:nvPr>
            <p:ph idx="4294967295" type="title"/>
          </p:nvPr>
        </p:nvSpPr>
        <p:spPr>
          <a:xfrm>
            <a:off x="457200" y="0"/>
            <a:ext cx="8229600" cy="1066800"/>
          </a:xfrm>
          <a:prstGeom prst="rect">
            <a:avLst/>
          </a:prstGeom>
          <a:noFill/>
          <a:ln>
            <a:noFill/>
          </a:ln>
        </p:spPr>
        <p:txBody>
          <a:bodyPr anchorCtr="0" anchor="b" bIns="45700" lIns="91425" spcFirstLastPara="1" rIns="91425" wrap="square" tIns="45700">
            <a:noAutofit/>
          </a:bodyPr>
          <a:lstStyle/>
          <a:p>
            <a:pPr indent="0" lvl="0" marL="0" rtl="0" algn="ctr">
              <a:lnSpc>
                <a:spcPct val="181250"/>
              </a:lnSpc>
              <a:spcBef>
                <a:spcPts val="0"/>
              </a:spcBef>
              <a:spcAft>
                <a:spcPts val="0"/>
              </a:spcAft>
              <a:buNone/>
            </a:pPr>
            <a:r>
              <a:rPr lang="en-US" sz="3200">
                <a:latin typeface="Century Gothic"/>
                <a:ea typeface="Century Gothic"/>
                <a:cs typeface="Century Gothic"/>
                <a:sym typeface="Century Gothic"/>
              </a:rPr>
              <a:t>Anticipation and experience over time</a:t>
            </a:r>
            <a:endParaRPr/>
          </a:p>
        </p:txBody>
      </p:sp>
      <p:graphicFrame>
        <p:nvGraphicFramePr>
          <p:cNvPr id="366" name="Google Shape;366;p26"/>
          <p:cNvGraphicFramePr/>
          <p:nvPr/>
        </p:nvGraphicFramePr>
        <p:xfrm>
          <a:off x="0" y="1066800"/>
          <a:ext cx="9144000" cy="5791200"/>
        </p:xfrm>
        <a:graphic>
          <a:graphicData uri="http://schemas.openxmlformats.org/presentationml/2006/ole">
            <mc:AlternateContent>
              <mc:Choice Requires="v">
                <p:oleObj r:id="rId4" imgH="5791200" imgW="9144000" progId="Excel.Chart.8" spid="_x0000_s1">
                  <p:embed/>
                </p:oleObj>
              </mc:Choice>
              <mc:Fallback>
                <p:oleObj r:id="rId5" imgH="5791200" imgW="9144000" progId="Excel.Chart.8">
                  <p:embed/>
                  <p:pic>
                    <p:nvPicPr>
                      <p:cNvPr id="366" name="Google Shape;366;p26"/>
                      <p:cNvPicPr preferRelativeResize="0"/>
                      <p:nvPr/>
                    </p:nvPicPr>
                    <p:blipFill rotWithShape="1">
                      <a:blip r:embed="rId6">
                        <a:alphaModFix/>
                      </a:blip>
                      <a:srcRect b="0" l="0" r="0" t="0"/>
                      <a:stretch/>
                    </p:blipFill>
                    <p:spPr>
                      <a:xfrm>
                        <a:off x="0" y="1066800"/>
                        <a:ext cx="9144000" cy="5791200"/>
                      </a:xfrm>
                      <a:prstGeom prst="rect">
                        <a:avLst/>
                      </a:prstGeom>
                      <a:noFill/>
                      <a:ln>
                        <a:no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0" name="Shape 370"/>
        <p:cNvGrpSpPr/>
        <p:nvPr/>
      </p:nvGrpSpPr>
      <p:grpSpPr>
        <a:xfrm>
          <a:off x="0" y="0"/>
          <a:ext cx="0" cy="0"/>
          <a:chOff x="0" y="0"/>
          <a:chExt cx="0" cy="0"/>
        </a:xfrm>
      </p:grpSpPr>
      <p:sp>
        <p:nvSpPr>
          <p:cNvPr id="371" name="Google Shape;371;p27"/>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2 Results: associations</a:t>
            </a:r>
            <a:endParaRPr/>
          </a:p>
        </p:txBody>
      </p:sp>
      <p:sp>
        <p:nvSpPr>
          <p:cNvPr id="372" name="Google Shape;372;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For all 20 events, anticipation and experience utility were modestly correlated, average </a:t>
            </a:r>
            <a:r>
              <a:rPr i="1" lang="en-US">
                <a:solidFill>
                  <a:schemeClr val="dk1"/>
                </a:solidFill>
              </a:rPr>
              <a:t>r</a:t>
            </a:r>
            <a:r>
              <a:rPr lang="en-US">
                <a:solidFill>
                  <a:schemeClr val="dk1"/>
                </a:solidFill>
              </a:rPr>
              <a:t> = .36</a:t>
            </a:r>
            <a:endParaRPr/>
          </a:p>
          <a:p>
            <a:pPr indent="-190500" lvl="0" marL="342900" rtl="0" algn="l">
              <a:spcBef>
                <a:spcPts val="480"/>
              </a:spcBef>
              <a:spcAft>
                <a:spcPts val="0"/>
              </a:spcAft>
              <a:buClr>
                <a:srgbClr val="7F7F7F"/>
              </a:buClr>
              <a:buSzPts val="2400"/>
              <a:buNone/>
            </a:pPr>
            <a:r>
              <a:t/>
            </a:r>
            <a:endParaRPr>
              <a:solidFill>
                <a:schemeClr val="dk1"/>
              </a:solidFill>
            </a:endParaRPr>
          </a:p>
          <a:p>
            <a:pPr indent="-342900" lvl="0" marL="342900" rtl="0" algn="l">
              <a:spcBef>
                <a:spcPts val="480"/>
              </a:spcBef>
              <a:spcAft>
                <a:spcPts val="0"/>
              </a:spcAft>
              <a:buClr>
                <a:schemeClr val="dk1"/>
              </a:buClr>
              <a:buSzPts val="2400"/>
              <a:buChar char="•"/>
            </a:pPr>
            <a:r>
              <a:rPr lang="en-US">
                <a:solidFill>
                  <a:schemeClr val="dk1"/>
                </a:solidFill>
              </a:rPr>
              <a:t>For all 20 events, anticipation utility negatively predicted “now” preference, average standardized slope = -.30</a:t>
            </a:r>
            <a:endParaRPr/>
          </a:p>
        </p:txBody>
      </p:sp>
      <p:sp>
        <p:nvSpPr>
          <p:cNvPr id="373" name="Google Shape;373;p27"/>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8"/>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Anticipation predicts time preference</a:t>
            </a:r>
            <a:endParaRPr/>
          </a:p>
        </p:txBody>
      </p:sp>
      <p:graphicFrame>
        <p:nvGraphicFramePr>
          <p:cNvPr id="379" name="Google Shape;379;p28"/>
          <p:cNvGraphicFramePr/>
          <p:nvPr/>
        </p:nvGraphicFramePr>
        <p:xfrm>
          <a:off x="0" y="1666875"/>
          <a:ext cx="9144000" cy="5191125"/>
        </p:xfrm>
        <a:graphic>
          <a:graphicData uri="http://schemas.openxmlformats.org/presentationml/2006/ole">
            <mc:AlternateContent>
              <mc:Choice Requires="v">
                <p:oleObj r:id="rId4" imgH="5191125" imgW="9144000" progId="Excel.Chart.8" spid="_x0000_s1">
                  <p:embed/>
                </p:oleObj>
              </mc:Choice>
              <mc:Fallback>
                <p:oleObj r:id="rId5" imgH="5191125" imgW="9144000" progId="Excel.Chart.8">
                  <p:embed/>
                  <p:pic>
                    <p:nvPicPr>
                      <p:cNvPr id="379" name="Google Shape;379;p28"/>
                      <p:cNvPicPr preferRelativeResize="0"/>
                      <p:nvPr/>
                    </p:nvPicPr>
                    <p:blipFill rotWithShape="1">
                      <a:blip r:embed="rId6">
                        <a:alphaModFix/>
                      </a:blip>
                      <a:srcRect b="0" l="0" r="0" t="0"/>
                      <a:stretch/>
                    </p:blipFill>
                    <p:spPr>
                      <a:xfrm>
                        <a:off x="0" y="1666875"/>
                        <a:ext cx="9144000" cy="5191125"/>
                      </a:xfrm>
                      <a:prstGeom prst="rect">
                        <a:avLst/>
                      </a:prstGeom>
                      <a:noFill/>
                      <a:ln>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9"/>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Differences between items</a:t>
            </a:r>
            <a:endParaRPr/>
          </a:p>
        </p:txBody>
      </p:sp>
      <p:sp>
        <p:nvSpPr>
          <p:cNvPr id="385" name="Google Shape;385;p29"/>
          <p:cNvSpPr txBox="1"/>
          <p:nvPr>
            <p:ph idx="4294967295"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Significant heterogeneity</a:t>
            </a:r>
            <a:endParaRPr/>
          </a:p>
          <a:p>
            <a:pPr indent="-342900" lvl="0" marL="342900" rtl="0" algn="l">
              <a:spcBef>
                <a:spcPts val="480"/>
              </a:spcBef>
              <a:spcAft>
                <a:spcPts val="0"/>
              </a:spcAft>
              <a:buClr>
                <a:schemeClr val="dk1"/>
              </a:buClr>
              <a:buSzPts val="2400"/>
              <a:buChar char="•"/>
            </a:pPr>
            <a:r>
              <a:rPr lang="en-US">
                <a:solidFill>
                  <a:schemeClr val="dk1"/>
                </a:solidFill>
              </a:rPr>
              <a:t>Example: leg amputation</a:t>
            </a:r>
            <a:br>
              <a:rPr lang="en-US">
                <a:solidFill>
                  <a:schemeClr val="dk1"/>
                </a:solidFill>
              </a:rPr>
            </a:br>
            <a:r>
              <a:rPr lang="en-US">
                <a:solidFill>
                  <a:schemeClr val="dk1"/>
                </a:solidFill>
              </a:rPr>
              <a:t>-most dreaded</a:t>
            </a:r>
            <a:br>
              <a:rPr lang="en-US">
                <a:solidFill>
                  <a:schemeClr val="dk1"/>
                </a:solidFill>
              </a:rPr>
            </a:br>
            <a:r>
              <a:rPr lang="en-US">
                <a:solidFill>
                  <a:schemeClr val="dk1"/>
                </a:solidFill>
              </a:rPr>
              <a:t>-yet most postponed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6" name="Shape 116"/>
        <p:cNvGrpSpPr/>
        <p:nvPr/>
      </p:nvGrpSpPr>
      <p:grpSpPr>
        <a:xfrm>
          <a:off x="0" y="0"/>
          <a:ext cx="0" cy="0"/>
          <a:chOff x="0" y="0"/>
          <a:chExt cx="0" cy="0"/>
        </a:xfrm>
      </p:grpSpPr>
      <p:sp>
        <p:nvSpPr>
          <p:cNvPr id="117" name="Google Shape;117;p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Scheduling a dental procedure</a:t>
            </a:r>
            <a:endParaRPr/>
          </a:p>
        </p:txBody>
      </p:sp>
      <p:sp>
        <p:nvSpPr>
          <p:cNvPr id="118" name="Google Shape;118;p3"/>
          <p:cNvSpPr txBox="1"/>
          <p:nvPr>
            <p:ph idx="1" type="body"/>
          </p:nvPr>
        </p:nvSpPr>
        <p:spPr>
          <a:xfrm>
            <a:off x="457200" y="1600200"/>
            <a:ext cx="51054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600"/>
              <a:buChar char="•"/>
            </a:pPr>
            <a:r>
              <a:rPr lang="en-US" sz="3600">
                <a:solidFill>
                  <a:schemeClr val="dk1"/>
                </a:solidFill>
              </a:rPr>
              <a:t>Discounting</a:t>
            </a:r>
            <a:endParaRPr/>
          </a:p>
          <a:p>
            <a:pPr indent="-342900" lvl="0" marL="342900" rtl="0" algn="l">
              <a:spcBef>
                <a:spcPts val="720"/>
              </a:spcBef>
              <a:spcAft>
                <a:spcPts val="0"/>
              </a:spcAft>
              <a:buClr>
                <a:schemeClr val="dk1"/>
              </a:buClr>
              <a:buSzPts val="3600"/>
              <a:buChar char="•"/>
            </a:pPr>
            <a:r>
              <a:rPr lang="en-US" sz="3600">
                <a:solidFill>
                  <a:schemeClr val="dk1"/>
                </a:solidFill>
              </a:rPr>
              <a:t>Anticipation</a:t>
            </a:r>
            <a:endParaRPr/>
          </a:p>
          <a:p>
            <a:pPr indent="-190500" lvl="0" marL="342900" rtl="0" algn="l">
              <a:spcBef>
                <a:spcPts val="480"/>
              </a:spcBef>
              <a:spcAft>
                <a:spcPts val="0"/>
              </a:spcAft>
              <a:buClr>
                <a:srgbClr val="7F7F7F"/>
              </a:buClr>
              <a:buSzPts val="2400"/>
              <a:buNone/>
            </a:pPr>
            <a:r>
              <a:t/>
            </a:r>
            <a:endParaRPr/>
          </a:p>
        </p:txBody>
      </p:sp>
      <p:sp>
        <p:nvSpPr>
          <p:cNvPr id="119" name="Google Shape;119;p3"/>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 picture containing person, indoor&#10;&#10;Description automatically generated" id="120" name="Google Shape;120;p3"/>
          <p:cNvPicPr preferRelativeResize="0"/>
          <p:nvPr/>
        </p:nvPicPr>
        <p:blipFill rotWithShape="1">
          <a:blip r:embed="rId3">
            <a:alphaModFix/>
          </a:blip>
          <a:srcRect b="0" l="0" r="0" t="0"/>
          <a:stretch/>
        </p:blipFill>
        <p:spPr>
          <a:xfrm>
            <a:off x="4572000" y="1994056"/>
            <a:ext cx="4114800" cy="30858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9" name="Shape 389"/>
        <p:cNvGrpSpPr/>
        <p:nvPr/>
      </p:nvGrpSpPr>
      <p:grpSpPr>
        <a:xfrm>
          <a:off x="0" y="0"/>
          <a:ext cx="0" cy="0"/>
          <a:chOff x="0" y="0"/>
          <a:chExt cx="0" cy="0"/>
        </a:xfrm>
      </p:grpSpPr>
      <p:sp>
        <p:nvSpPr>
          <p:cNvPr id="390" name="Google Shape;390;p3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Summary</a:t>
            </a:r>
            <a:endParaRPr/>
          </a:p>
        </p:txBody>
      </p:sp>
      <p:sp>
        <p:nvSpPr>
          <p:cNvPr id="391" name="Google Shape;391;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Dread is more common than savoring</a:t>
            </a:r>
            <a:br>
              <a:rPr lang="en-US">
                <a:solidFill>
                  <a:schemeClr val="dk1"/>
                </a:solidFill>
              </a:rPr>
            </a:br>
            <a:r>
              <a:rPr lang="en-US">
                <a:solidFill>
                  <a:schemeClr val="dk1"/>
                </a:solidFill>
              </a:rPr>
              <a:t>- anticipation of losses is negative</a:t>
            </a:r>
            <a:br>
              <a:rPr lang="en-US">
                <a:solidFill>
                  <a:schemeClr val="dk1"/>
                </a:solidFill>
              </a:rPr>
            </a:br>
            <a:r>
              <a:rPr lang="en-US">
                <a:solidFill>
                  <a:schemeClr val="dk1"/>
                </a:solidFill>
              </a:rPr>
              <a:t>-anticipation of gains can be positive or negative</a:t>
            </a:r>
            <a:endParaRPr/>
          </a:p>
          <a:p>
            <a:pPr indent="-342900" lvl="0" marL="342900" rtl="0" algn="l">
              <a:spcBef>
                <a:spcPts val="480"/>
              </a:spcBef>
              <a:spcAft>
                <a:spcPts val="0"/>
              </a:spcAft>
              <a:buClr>
                <a:schemeClr val="dk1"/>
              </a:buClr>
              <a:buSzPts val="2400"/>
              <a:buChar char="•"/>
            </a:pPr>
            <a:r>
              <a:rPr lang="en-US">
                <a:solidFill>
                  <a:schemeClr val="dk1"/>
                </a:solidFill>
              </a:rPr>
              <a:t>Anticipation value predicts time preference</a:t>
            </a:r>
            <a:endParaRPr/>
          </a:p>
          <a:p>
            <a:pPr indent="-342900" lvl="0" marL="342900" rtl="0" algn="l">
              <a:spcBef>
                <a:spcPts val="480"/>
              </a:spcBef>
              <a:spcAft>
                <a:spcPts val="0"/>
              </a:spcAft>
              <a:buClr>
                <a:schemeClr val="dk1"/>
              </a:buClr>
              <a:buSzPts val="2400"/>
              <a:buChar char="•"/>
            </a:pPr>
            <a:r>
              <a:rPr lang="en-US">
                <a:solidFill>
                  <a:schemeClr val="dk1"/>
                </a:solidFill>
              </a:rPr>
              <a:t>Together, this may explain the “sign effect”</a:t>
            </a:r>
            <a:endParaRPr/>
          </a:p>
        </p:txBody>
      </p:sp>
      <p:sp>
        <p:nvSpPr>
          <p:cNvPr id="392" name="Google Shape;392;p30"/>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6" name="Shape 396"/>
        <p:cNvGrpSpPr/>
        <p:nvPr/>
      </p:nvGrpSpPr>
      <p:grpSpPr>
        <a:xfrm>
          <a:off x="0" y="0"/>
          <a:ext cx="0" cy="0"/>
          <a:chOff x="0" y="0"/>
          <a:chExt cx="0" cy="0"/>
        </a:xfrm>
      </p:grpSpPr>
      <p:sp>
        <p:nvSpPr>
          <p:cNvPr id="397" name="Google Shape;397;p3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Future Directions</a:t>
            </a:r>
            <a:endParaRPr/>
          </a:p>
        </p:txBody>
      </p:sp>
      <p:sp>
        <p:nvSpPr>
          <p:cNvPr id="398" name="Google Shape;398;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Explaining between-item differences</a:t>
            </a:r>
            <a:endParaRPr/>
          </a:p>
          <a:p>
            <a:pPr indent="-342900" lvl="0" marL="342900" rtl="0" algn="l">
              <a:spcBef>
                <a:spcPts val="480"/>
              </a:spcBef>
              <a:spcAft>
                <a:spcPts val="0"/>
              </a:spcAft>
              <a:buClr>
                <a:schemeClr val="dk1"/>
              </a:buClr>
              <a:buSzPts val="2400"/>
              <a:buChar char="•"/>
            </a:pPr>
            <a:r>
              <a:rPr lang="en-US">
                <a:solidFill>
                  <a:schemeClr val="dk1"/>
                </a:solidFill>
              </a:rPr>
              <a:t>Effect of uncertainty on anticipation</a:t>
            </a:r>
            <a:endParaRPr/>
          </a:p>
          <a:p>
            <a:pPr indent="-342900" lvl="0" marL="342900" rtl="0" algn="l">
              <a:spcBef>
                <a:spcPts val="480"/>
              </a:spcBef>
              <a:spcAft>
                <a:spcPts val="0"/>
              </a:spcAft>
              <a:buClr>
                <a:schemeClr val="dk1"/>
              </a:buClr>
              <a:buSzPts val="2400"/>
              <a:buChar char="•"/>
            </a:pPr>
            <a:r>
              <a:rPr lang="en-US">
                <a:solidFill>
                  <a:schemeClr val="dk1"/>
                </a:solidFill>
              </a:rPr>
              <a:t>Gain/loss tradeoffs</a:t>
            </a:r>
            <a:endParaRPr/>
          </a:p>
        </p:txBody>
      </p:sp>
      <p:sp>
        <p:nvSpPr>
          <p:cNvPr id="399" name="Google Shape;399;p31"/>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2"/>
          <p:cNvSpPr txBox="1"/>
          <p:nvPr>
            <p:ph type="title"/>
          </p:nvPr>
        </p:nvSpPr>
        <p:spPr>
          <a:xfrm>
            <a:off x="457200" y="0"/>
            <a:ext cx="8229600" cy="10668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Special Thanks To…</a:t>
            </a:r>
            <a:endParaRPr/>
          </a:p>
        </p:txBody>
      </p:sp>
      <p:sp>
        <p:nvSpPr>
          <p:cNvPr id="405" name="Google Shape;405;p32"/>
          <p:cNvSpPr txBox="1"/>
          <p:nvPr>
            <p:ph idx="1" type="body"/>
          </p:nvPr>
        </p:nvSpPr>
        <p:spPr>
          <a:xfrm>
            <a:off x="457200" y="1143000"/>
            <a:ext cx="8229600" cy="5486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The National Science Foundation (SES-0820496, SES-0345840, and Graduate Research Fellowship)</a:t>
            </a:r>
            <a:endParaRPr/>
          </a:p>
          <a:p>
            <a:pPr indent="-342900" lvl="0" marL="342900" rtl="0" algn="l">
              <a:spcBef>
                <a:spcPts val="480"/>
              </a:spcBef>
              <a:spcAft>
                <a:spcPts val="0"/>
              </a:spcAft>
              <a:buClr>
                <a:schemeClr val="dk1"/>
              </a:buClr>
              <a:buSzPts val="2400"/>
              <a:buChar char="•"/>
            </a:pPr>
            <a:r>
              <a:rPr lang="en-US">
                <a:solidFill>
                  <a:schemeClr val="dk1"/>
                </a:solidFill>
              </a:rPr>
              <a:t>The Center for Research on Environmental Decisions (CRED)</a:t>
            </a:r>
            <a:endParaRPr/>
          </a:p>
          <a:p>
            <a:pPr indent="-342900" lvl="0" marL="342900" rtl="0" algn="l">
              <a:spcBef>
                <a:spcPts val="480"/>
              </a:spcBef>
              <a:spcAft>
                <a:spcPts val="0"/>
              </a:spcAft>
              <a:buClr>
                <a:schemeClr val="dk1"/>
              </a:buClr>
              <a:buSzPts val="2400"/>
              <a:buChar char="•"/>
            </a:pPr>
            <a:r>
              <a:rPr lang="en-US">
                <a:solidFill>
                  <a:schemeClr val="dk1"/>
                </a:solidFill>
              </a:rPr>
              <a:t>The Center for Decision Sciences (CDS)</a:t>
            </a:r>
            <a:endParaRPr/>
          </a:p>
          <a:p>
            <a:pPr indent="-190500" lvl="0" marL="342900" rtl="0" algn="l">
              <a:spcBef>
                <a:spcPts val="480"/>
              </a:spcBef>
              <a:spcAft>
                <a:spcPts val="0"/>
              </a:spcAft>
              <a:buClr>
                <a:srgbClr val="7F7F7F"/>
              </a:buClr>
              <a:buSzPts val="2400"/>
              <a:buNone/>
            </a:pPr>
            <a:r>
              <a:t/>
            </a:r>
            <a:endParaRPr>
              <a:solidFill>
                <a:schemeClr val="dk1"/>
              </a:solidFill>
            </a:endParaRPr>
          </a:p>
        </p:txBody>
      </p:sp>
      <p:sp>
        <p:nvSpPr>
          <p:cNvPr id="406" name="Google Shape;406;p32"/>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0" name="Shape 410"/>
        <p:cNvGrpSpPr/>
        <p:nvPr/>
      </p:nvGrpSpPr>
      <p:grpSpPr>
        <a:xfrm>
          <a:off x="0" y="0"/>
          <a:ext cx="0" cy="0"/>
          <a:chOff x="0" y="0"/>
          <a:chExt cx="0" cy="0"/>
        </a:xfrm>
      </p:grpSpPr>
      <p:sp>
        <p:nvSpPr>
          <p:cNvPr id="411" name="Google Shape;411;p33"/>
          <p:cNvSpPr txBox="1"/>
          <p:nvPr>
            <p:ph type="ctrTitle"/>
          </p:nvPr>
        </p:nvSpPr>
        <p:spPr>
          <a:xfrm>
            <a:off x="685800" y="609600"/>
            <a:ext cx="7772400" cy="426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latin typeface="Century Gothic"/>
                <a:ea typeface="Century Gothic"/>
                <a:cs typeface="Century Gothic"/>
                <a:sym typeface="Century Gothic"/>
              </a:rPr>
              <a:t>Thank You!</a:t>
            </a:r>
            <a:endParaRPr/>
          </a:p>
        </p:txBody>
      </p:sp>
      <p:sp>
        <p:nvSpPr>
          <p:cNvPr id="412" name="Google Shape;412;p33"/>
          <p:cNvSpPr txBox="1"/>
          <p:nvPr>
            <p:ph idx="1" type="subTitle"/>
          </p:nvPr>
        </p:nvSpPr>
        <p:spPr>
          <a:xfrm>
            <a:off x="1371600" y="4953000"/>
            <a:ext cx="64008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400"/>
              <a:buFont typeface="Arial"/>
              <a:buNone/>
            </a:pPr>
            <a:r>
              <a:t/>
            </a:r>
            <a:endParaRPr/>
          </a:p>
        </p:txBody>
      </p:sp>
      <p:sp>
        <p:nvSpPr>
          <p:cNvPr id="413" name="Google Shape;413;p33"/>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7" name="Shape 417"/>
        <p:cNvGrpSpPr/>
        <p:nvPr/>
      </p:nvGrpSpPr>
      <p:grpSpPr>
        <a:xfrm>
          <a:off x="0" y="0"/>
          <a:ext cx="0" cy="0"/>
          <a:chOff x="0" y="0"/>
          <a:chExt cx="0" cy="0"/>
        </a:xfrm>
      </p:grpSpPr>
      <p:sp>
        <p:nvSpPr>
          <p:cNvPr id="418" name="Google Shape;418;p34"/>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References</a:t>
            </a:r>
            <a:endParaRPr/>
          </a:p>
        </p:txBody>
      </p:sp>
      <p:sp>
        <p:nvSpPr>
          <p:cNvPr id="419" name="Google Shape;419;p34"/>
          <p:cNvSpPr txBox="1"/>
          <p:nvPr>
            <p:ph idx="4294967295"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None/>
            </a:pPr>
            <a:r>
              <a:rPr lang="en-US">
                <a:solidFill>
                  <a:schemeClr val="dk1"/>
                </a:solidFill>
              </a:rPr>
              <a:t>Hardisty, D. J. &amp; Weber, E. U. (2009). Discounting future green: Money vs the environment. </a:t>
            </a:r>
            <a:r>
              <a:rPr i="1" lang="en-US">
                <a:solidFill>
                  <a:schemeClr val="dk1"/>
                </a:solidFill>
              </a:rPr>
              <a:t>Journal of Experimental Psychology: General, 138(3), </a:t>
            </a:r>
            <a:r>
              <a:rPr lang="en-US">
                <a:solidFill>
                  <a:schemeClr val="dk1"/>
                </a:solidFill>
              </a:rPr>
              <a:t>329-340.</a:t>
            </a:r>
            <a:endParaRPr/>
          </a:p>
          <a:p>
            <a:pPr indent="-342900" lvl="0" marL="342900" rtl="0" algn="l">
              <a:lnSpc>
                <a:spcPct val="90000"/>
              </a:lnSpc>
              <a:spcBef>
                <a:spcPts val="480"/>
              </a:spcBef>
              <a:spcAft>
                <a:spcPts val="0"/>
              </a:spcAft>
              <a:buClr>
                <a:schemeClr val="dk1"/>
              </a:buClr>
              <a:buSzPts val="2400"/>
              <a:buNone/>
            </a:pPr>
            <a:r>
              <a:rPr lang="en-US">
                <a:solidFill>
                  <a:schemeClr val="dk1"/>
                </a:solidFill>
              </a:rPr>
              <a:t>Harris, C. R. (2010). Feelings of dread and intertemporal choice. Journal of Behavioral Decision Making, n/a. doi: 10.1002/bdm.709 </a:t>
            </a:r>
            <a:endParaRPr/>
          </a:p>
          <a:p>
            <a:pPr indent="-342900" lvl="0" marL="342900" rtl="0" algn="l">
              <a:lnSpc>
                <a:spcPct val="90000"/>
              </a:lnSpc>
              <a:spcBef>
                <a:spcPts val="480"/>
              </a:spcBef>
              <a:spcAft>
                <a:spcPts val="0"/>
              </a:spcAft>
              <a:buClr>
                <a:schemeClr val="dk1"/>
              </a:buClr>
              <a:buSzPts val="2400"/>
              <a:buFont typeface="Arial"/>
              <a:buNone/>
            </a:pPr>
            <a:r>
              <a:rPr lang="en-US">
                <a:solidFill>
                  <a:schemeClr val="dk1"/>
                </a:solidFill>
              </a:rPr>
              <a:t>Loewenstein, G. (1987). Anticipation and the valuation of delayed consumption. </a:t>
            </a:r>
            <a:r>
              <a:rPr i="1" lang="en-US">
                <a:solidFill>
                  <a:schemeClr val="dk1"/>
                </a:solidFill>
              </a:rPr>
              <a:t>The Economic Journal, 97</a:t>
            </a:r>
            <a:r>
              <a:rPr lang="en-US">
                <a:solidFill>
                  <a:schemeClr val="dk1"/>
                </a:solidFill>
              </a:rPr>
              <a:t>, 666-684.</a:t>
            </a:r>
            <a:endParaRPr/>
          </a:p>
          <a:p>
            <a:pPr indent="-342900" lvl="0" marL="342900" rtl="0" algn="l">
              <a:lnSpc>
                <a:spcPct val="90000"/>
              </a:lnSpc>
              <a:spcBef>
                <a:spcPts val="480"/>
              </a:spcBef>
              <a:spcAft>
                <a:spcPts val="0"/>
              </a:spcAft>
              <a:buClr>
                <a:schemeClr val="dk1"/>
              </a:buClr>
              <a:buSzPts val="2400"/>
              <a:buFont typeface="Arial"/>
              <a:buNone/>
            </a:pPr>
            <a:r>
              <a:rPr lang="en-US">
                <a:solidFill>
                  <a:schemeClr val="dk1"/>
                </a:solidFill>
              </a:rPr>
              <a:t>McGraw, A. P., Larsen, J. T., Kahneman, D. &amp; Schkade, D. A. (2010). Comparing gains and losses. </a:t>
            </a:r>
            <a:r>
              <a:rPr i="1" lang="en-US">
                <a:solidFill>
                  <a:schemeClr val="dk1"/>
                </a:solidFill>
              </a:rPr>
              <a:t>Psychological Science</a:t>
            </a:r>
            <a:r>
              <a:rPr lang="en-US">
                <a:solidFill>
                  <a:schemeClr val="dk1"/>
                </a:solidFill>
              </a:rPr>
              <a:t>.</a:t>
            </a:r>
            <a:endParaRPr/>
          </a:p>
          <a:p>
            <a:pPr indent="-342900" lvl="0" marL="342900" rtl="0" algn="l">
              <a:lnSpc>
                <a:spcPct val="90000"/>
              </a:lnSpc>
              <a:spcBef>
                <a:spcPts val="480"/>
              </a:spcBef>
              <a:spcAft>
                <a:spcPts val="0"/>
              </a:spcAft>
              <a:buClr>
                <a:schemeClr val="dk1"/>
              </a:buClr>
              <a:buSzPts val="2400"/>
              <a:buFont typeface="Arial"/>
              <a:buNone/>
            </a:pPr>
            <a:r>
              <a:rPr lang="en-US">
                <a:solidFill>
                  <a:schemeClr val="dk1"/>
                </a:solidFill>
              </a:rPr>
              <a:t>Thaler, R. H. (1981). Some empirical evidence on dynamic inconsistency. </a:t>
            </a:r>
            <a:r>
              <a:rPr i="1" lang="en-US">
                <a:solidFill>
                  <a:schemeClr val="dk1"/>
                </a:solidFill>
              </a:rPr>
              <a:t>Economics Letters, 8</a:t>
            </a:r>
            <a:r>
              <a:rPr lang="en-US">
                <a:solidFill>
                  <a:schemeClr val="dk1"/>
                </a:solidFill>
              </a:rPr>
              <a:t>, 201-207.</a:t>
            </a:r>
            <a:endParaRPr/>
          </a:p>
          <a:p>
            <a:pPr indent="-190500" lvl="0" marL="342900" rtl="0" algn="l">
              <a:lnSpc>
                <a:spcPct val="90000"/>
              </a:lnSpc>
              <a:spcBef>
                <a:spcPts val="480"/>
              </a:spcBef>
              <a:spcAft>
                <a:spcPts val="0"/>
              </a:spcAft>
              <a:buClr>
                <a:srgbClr val="7F7F7F"/>
              </a:buClr>
              <a:buSzPts val="2400"/>
              <a:buNone/>
            </a:pPr>
            <a:r>
              <a:t/>
            </a:r>
            <a:endParaRPr>
              <a:solidFill>
                <a:schemeClr val="dk1"/>
              </a:solidFill>
            </a:endParaRPr>
          </a:p>
        </p:txBody>
      </p:sp>
      <p:sp>
        <p:nvSpPr>
          <p:cNvPr id="420" name="Google Shape;420;p3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4" name="Shape 424"/>
        <p:cNvGrpSpPr/>
        <p:nvPr/>
      </p:nvGrpSpPr>
      <p:grpSpPr>
        <a:xfrm>
          <a:off x="0" y="0"/>
          <a:ext cx="0" cy="0"/>
          <a:chOff x="0" y="0"/>
          <a:chExt cx="0" cy="0"/>
        </a:xfrm>
      </p:grpSpPr>
      <p:sp>
        <p:nvSpPr>
          <p:cNvPr id="425" name="Google Shape;425;p35"/>
          <p:cNvSpPr txBox="1"/>
          <p:nvPr>
            <p:ph type="ctrTitle"/>
          </p:nvPr>
        </p:nvSpPr>
        <p:spPr>
          <a:xfrm>
            <a:off x="685800" y="609600"/>
            <a:ext cx="7772400" cy="3200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None/>
            </a:pPr>
            <a:r>
              <a:rPr lang="en-US">
                <a:latin typeface="Century Gothic"/>
                <a:ea typeface="Century Gothic"/>
                <a:cs typeface="Century Gothic"/>
                <a:sym typeface="Century Gothic"/>
              </a:rPr>
              <a:t>Extra Slides</a:t>
            </a:r>
            <a:endParaRPr/>
          </a:p>
        </p:txBody>
      </p:sp>
      <p:sp>
        <p:nvSpPr>
          <p:cNvPr id="426" name="Google Shape;426;p35"/>
          <p:cNvSpPr txBox="1"/>
          <p:nvPr>
            <p:ph idx="1" type="subTitle"/>
          </p:nvPr>
        </p:nvSpPr>
        <p:spPr>
          <a:xfrm>
            <a:off x="1371600" y="4953000"/>
            <a:ext cx="64008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400"/>
              <a:buFont typeface="Arial"/>
              <a:buNone/>
            </a:pPr>
            <a:r>
              <a:t/>
            </a:r>
            <a:endParaRPr/>
          </a:p>
        </p:txBody>
      </p:sp>
      <p:sp>
        <p:nvSpPr>
          <p:cNvPr id="427" name="Google Shape;427;p3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6"/>
          <p:cNvSpPr txBox="1"/>
          <p:nvPr>
            <p:ph type="title"/>
          </p:nvPr>
        </p:nvSpPr>
        <p:spPr>
          <a:xfrm>
            <a:off x="457200" y="0"/>
            <a:ext cx="8229600" cy="10668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2: Events</a:t>
            </a:r>
            <a:endParaRPr/>
          </a:p>
        </p:txBody>
      </p:sp>
      <p:sp>
        <p:nvSpPr>
          <p:cNvPr id="433" name="Google Shape;433;p36"/>
          <p:cNvSpPr txBox="1"/>
          <p:nvPr>
            <p:ph idx="1" type="body"/>
          </p:nvPr>
        </p:nvSpPr>
        <p:spPr>
          <a:xfrm>
            <a:off x="457200" y="1143000"/>
            <a:ext cx="4038600" cy="541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Font typeface="Arial"/>
              <a:buNone/>
            </a:pPr>
            <a:r>
              <a:rPr lang="en-US" sz="1600">
                <a:solidFill>
                  <a:schemeClr val="dk1"/>
                </a:solidFill>
              </a:rPr>
              <a:t>Positive Events:</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receiving a $50 check</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receiving a good grade or performance review</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spending time with your best friend</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improved energy and health for 10 days</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a free 5-day vacation to the destination of your choice</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watching your favorite TV show or reading a good book for an hour</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getting a gift in the mail from a family member</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eating a nice meal out at a restaurant</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winning the lottery</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a kiss from the movie star of your choice</a:t>
            </a:r>
            <a:endParaRPr/>
          </a:p>
          <a:p>
            <a:pPr indent="-241300" lvl="0" marL="342900" rtl="0" algn="l">
              <a:spcBef>
                <a:spcPts val="320"/>
              </a:spcBef>
              <a:spcAft>
                <a:spcPts val="0"/>
              </a:spcAft>
              <a:buClr>
                <a:srgbClr val="7F7F7F"/>
              </a:buClr>
              <a:buSzPts val="1600"/>
              <a:buFont typeface="Arial"/>
              <a:buNone/>
            </a:pPr>
            <a:r>
              <a:t/>
            </a:r>
            <a:endParaRPr sz="1600">
              <a:solidFill>
                <a:schemeClr val="dk1"/>
              </a:solidFill>
            </a:endParaRPr>
          </a:p>
        </p:txBody>
      </p:sp>
      <p:sp>
        <p:nvSpPr>
          <p:cNvPr id="434" name="Google Shape;434;p36"/>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35" name="Google Shape;435;p36"/>
          <p:cNvSpPr txBox="1"/>
          <p:nvPr>
            <p:ph idx="2" type="body"/>
          </p:nvPr>
        </p:nvSpPr>
        <p:spPr>
          <a:xfrm>
            <a:off x="4648200" y="1143000"/>
            <a:ext cx="4038600" cy="541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Font typeface="Arial"/>
              <a:buNone/>
            </a:pPr>
            <a:r>
              <a:rPr lang="en-US" sz="1600">
                <a:solidFill>
                  <a:schemeClr val="dk1"/>
                </a:solidFill>
              </a:rPr>
              <a:t>Negative Events:</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paying a $50 fine</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receiving a bad grade or performance review</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a confrontation with your co-worker or family member</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being sick for 10 days</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doing difficult home cleaning and renovation for 5 days</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filling out paperwork and waiting around for an hour at the local Department of Motor Vehicles (DMV)</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giving a stressful 60 minute improvised speech</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a painful dental procedure</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having one of your legs amputated</a:t>
            </a:r>
            <a:endParaRPr/>
          </a:p>
          <a:p>
            <a:pPr indent="-342900" lvl="0" marL="342900" rtl="0" algn="l">
              <a:spcBef>
                <a:spcPts val="320"/>
              </a:spcBef>
              <a:spcAft>
                <a:spcPts val="0"/>
              </a:spcAft>
              <a:buClr>
                <a:schemeClr val="dk1"/>
              </a:buClr>
              <a:buSzPts val="1600"/>
              <a:buFont typeface="Arial"/>
              <a:buChar char="•"/>
            </a:pPr>
            <a:r>
              <a:rPr lang="en-US" sz="1600">
                <a:solidFill>
                  <a:schemeClr val="dk1"/>
                </a:solidFill>
              </a:rPr>
              <a:t>getting twenty painful (but harmless) electric shocks in a research experiment</a:t>
            </a:r>
            <a:endParaRPr/>
          </a:p>
          <a:p>
            <a:pPr indent="-241300" lvl="0" marL="342900" rtl="0" algn="l">
              <a:spcBef>
                <a:spcPts val="320"/>
              </a:spcBef>
              <a:spcAft>
                <a:spcPts val="0"/>
              </a:spcAft>
              <a:buClr>
                <a:srgbClr val="7F7F7F"/>
              </a:buClr>
              <a:buSzPts val="1600"/>
              <a:buFont typeface="Arial"/>
              <a:buNone/>
            </a:pPr>
            <a:r>
              <a:t/>
            </a:r>
            <a:endParaRPr sz="16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7"/>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Typical Event Pair</a:t>
            </a:r>
            <a:endParaRPr/>
          </a:p>
        </p:txBody>
      </p:sp>
      <p:sp>
        <p:nvSpPr>
          <p:cNvPr id="441" name="Google Shape;441;p37"/>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442" name="Google Shape;442;p37"/>
          <p:cNvGraphicFramePr/>
          <p:nvPr/>
        </p:nvGraphicFramePr>
        <p:xfrm>
          <a:off x="304800" y="1676400"/>
          <a:ext cx="3000000" cy="3000000"/>
        </p:xfrm>
        <a:graphic>
          <a:graphicData uri="http://schemas.openxmlformats.org/drawingml/2006/table">
            <a:tbl>
              <a:tblPr bandRow="1" firstRow="1">
                <a:noFill/>
                <a:tableStyleId>{A7ABB849-2E9E-477A-B0C8-3FF70D461BD3}</a:tableStyleId>
              </a:tblPr>
              <a:tblGrid>
                <a:gridCol w="1905000"/>
                <a:gridCol w="1676400"/>
                <a:gridCol w="1600200"/>
                <a:gridCol w="1584950"/>
                <a:gridCol w="1691650"/>
              </a:tblGrid>
              <a:tr h="1145725">
                <a:tc>
                  <a:txBody>
                    <a:bodyPr/>
                    <a:lstStyle/>
                    <a:p>
                      <a:pPr indent="0" lvl="0" marL="0" marR="0" rtl="0" algn="ctr">
                        <a:spcBef>
                          <a:spcPts val="0"/>
                        </a:spcBef>
                        <a:spcAft>
                          <a:spcPts val="0"/>
                        </a:spcAft>
                        <a:buNone/>
                      </a:pPr>
                      <a:r>
                        <a:rPr lang="en-US" sz="2000" u="none" cap="none" strike="noStrike"/>
                        <a:t>Event</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Anticipation</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Experience</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Choice</a:t>
                      </a:r>
                      <a:endParaRPr/>
                    </a:p>
                    <a:p>
                      <a:pPr indent="0" lvl="0" marL="0" marR="0" rtl="0" algn="ctr">
                        <a:spcBef>
                          <a:spcPts val="0"/>
                        </a:spcBef>
                        <a:spcAft>
                          <a:spcPts val="0"/>
                        </a:spcAft>
                        <a:buNone/>
                      </a:pPr>
                      <a:r>
                        <a:rPr lang="en-US" sz="1800" u="none" cap="none" strike="noStrike"/>
                        <a:t>(1=prefer now)</a:t>
                      </a:r>
                      <a:endParaRPr sz="2000" u="none" cap="none" strike="noStrike"/>
                    </a:p>
                  </a:txBody>
                  <a:tcPr marT="45725" marB="45725" marR="91450" marL="91450"/>
                </a:tc>
                <a:tc>
                  <a:txBody>
                    <a:bodyPr/>
                    <a:lstStyle/>
                    <a:p>
                      <a:pPr indent="0" lvl="0" marL="0" marR="0" rtl="0" algn="ctr">
                        <a:spcBef>
                          <a:spcPts val="0"/>
                        </a:spcBef>
                        <a:spcAft>
                          <a:spcPts val="0"/>
                        </a:spcAft>
                        <a:buNone/>
                      </a:pPr>
                      <a:r>
                        <a:rPr lang="en-US" sz="2000" u="none" cap="none" strike="noStrike"/>
                        <a:t>Regression Beta</a:t>
                      </a:r>
                      <a:endParaRPr sz="2000" u="none" cap="none" strike="noStrike"/>
                    </a:p>
                  </a:txBody>
                  <a:tcPr marT="45725" marB="45725" marR="91450" marL="91450"/>
                </a:tc>
              </a:tr>
              <a:tr h="1691325">
                <a:tc>
                  <a:txBody>
                    <a:bodyPr/>
                    <a:lstStyle/>
                    <a:p>
                      <a:pPr indent="0" lvl="0" marL="0" marR="0" rtl="0" algn="l">
                        <a:spcBef>
                          <a:spcPts val="0"/>
                        </a:spcBef>
                        <a:spcAft>
                          <a:spcPts val="0"/>
                        </a:spcAft>
                        <a:buNone/>
                      </a:pPr>
                      <a:r>
                        <a:rPr lang="en-US" sz="2000" u="none" cap="none" strike="noStrike">
                          <a:latin typeface="Century Gothic"/>
                          <a:ea typeface="Century Gothic"/>
                          <a:cs typeface="Century Gothic"/>
                          <a:sym typeface="Century Gothic"/>
                        </a:rPr>
                        <a:t>receiving a good grade or performance review</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21</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68</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.68</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-.22**</a:t>
                      </a:r>
                      <a:endParaRPr/>
                    </a:p>
                  </a:txBody>
                  <a:tcPr marT="45725" marB="45725" marR="91450" marL="91450" anchor="ctr"/>
                </a:tc>
              </a:tr>
              <a:tr h="1734950">
                <a:tc>
                  <a:txBody>
                    <a:bodyPr/>
                    <a:lstStyle/>
                    <a:p>
                      <a:pPr indent="0" lvl="0" marL="0" marR="0" rtl="0" algn="l">
                        <a:spcBef>
                          <a:spcPts val="0"/>
                        </a:spcBef>
                        <a:spcAft>
                          <a:spcPts val="0"/>
                        </a:spcAft>
                        <a:buNone/>
                      </a:pPr>
                      <a:r>
                        <a:rPr lang="en-US" sz="2000">
                          <a:latin typeface="Century Gothic"/>
                          <a:ea typeface="Century Gothic"/>
                          <a:cs typeface="Century Gothic"/>
                          <a:sym typeface="Century Gothic"/>
                        </a:rPr>
                        <a:t>receiving a bad grade or performance review</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-55</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-65</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.15</a:t>
                      </a:r>
                      <a:endParaRPr/>
                    </a:p>
                  </a:txBody>
                  <a:tcPr marT="45725" marB="45725" marR="91450" marL="91450" anchor="ctr"/>
                </a:tc>
                <a:tc>
                  <a:txBody>
                    <a:bodyPr/>
                    <a:lstStyle/>
                    <a:p>
                      <a:pPr indent="0" lvl="0" marL="0" marR="0" rtl="0" algn="ctr">
                        <a:spcBef>
                          <a:spcPts val="0"/>
                        </a:spcBef>
                        <a:spcAft>
                          <a:spcPts val="0"/>
                        </a:spcAft>
                        <a:buNone/>
                      </a:pPr>
                      <a:r>
                        <a:rPr lang="en-US" sz="3200">
                          <a:latin typeface="Century Gothic"/>
                          <a:ea typeface="Century Gothic"/>
                          <a:cs typeface="Century Gothic"/>
                          <a:sym typeface="Century Gothic"/>
                        </a:rPr>
                        <a:t>-.38**</a:t>
                      </a:r>
                      <a:endParaRPr/>
                    </a:p>
                  </a:txBody>
                  <a:tcPr marT="45725" marB="45725" marR="91450" marL="91450"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8"/>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Differences between items</a:t>
            </a:r>
            <a:endParaRPr/>
          </a:p>
        </p:txBody>
      </p:sp>
      <p:sp>
        <p:nvSpPr>
          <p:cNvPr id="448" name="Google Shape;448;p38"/>
          <p:cNvSpPr txBox="1"/>
          <p:nvPr>
            <p:ph idx="4294967295"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“Doing difficult home cleaning and renovation for 5 days”</a:t>
            </a:r>
            <a:br>
              <a:rPr lang="en-US">
                <a:solidFill>
                  <a:schemeClr val="dk1"/>
                </a:solidFill>
              </a:rPr>
            </a:br>
            <a:r>
              <a:rPr lang="en-US">
                <a:solidFill>
                  <a:schemeClr val="dk1"/>
                </a:solidFill>
              </a:rPr>
              <a:t>anticipation: -19</a:t>
            </a:r>
            <a:br>
              <a:rPr lang="en-US">
                <a:solidFill>
                  <a:schemeClr val="dk1"/>
                </a:solidFill>
              </a:rPr>
            </a:br>
            <a:r>
              <a:rPr lang="en-US">
                <a:solidFill>
                  <a:schemeClr val="dk1"/>
                </a:solidFill>
              </a:rPr>
              <a:t>percent choosing now: 38%</a:t>
            </a:r>
            <a:br>
              <a:rPr lang="en-US">
                <a:solidFill>
                  <a:schemeClr val="dk1"/>
                </a:solidFill>
              </a:rPr>
            </a:br>
            <a:r>
              <a:rPr lang="en-US">
                <a:solidFill>
                  <a:schemeClr val="dk1"/>
                </a:solidFill>
              </a:rPr>
              <a:t>beta: -.36**</a:t>
            </a:r>
            <a:endParaRPr/>
          </a:p>
          <a:p>
            <a:pPr indent="-342900" lvl="0" marL="342900" rtl="0" algn="l">
              <a:spcBef>
                <a:spcPts val="480"/>
              </a:spcBef>
              <a:spcAft>
                <a:spcPts val="0"/>
              </a:spcAft>
              <a:buClr>
                <a:schemeClr val="dk1"/>
              </a:buClr>
              <a:buSzPts val="2400"/>
              <a:buChar char="•"/>
            </a:pPr>
            <a:r>
              <a:rPr lang="en-US">
                <a:solidFill>
                  <a:schemeClr val="dk1"/>
                </a:solidFill>
              </a:rPr>
              <a:t>“Having one of your legs amputated” </a:t>
            </a:r>
            <a:br>
              <a:rPr lang="en-US">
                <a:solidFill>
                  <a:schemeClr val="dk1"/>
                </a:solidFill>
              </a:rPr>
            </a:br>
            <a:r>
              <a:rPr lang="en-US">
                <a:solidFill>
                  <a:schemeClr val="dk1"/>
                </a:solidFill>
              </a:rPr>
              <a:t>anticipation: -63</a:t>
            </a:r>
            <a:br>
              <a:rPr lang="en-US">
                <a:solidFill>
                  <a:schemeClr val="dk1"/>
                </a:solidFill>
              </a:rPr>
            </a:br>
            <a:r>
              <a:rPr lang="en-US">
                <a:solidFill>
                  <a:schemeClr val="dk1"/>
                </a:solidFill>
              </a:rPr>
              <a:t>percent choosing now: 19%</a:t>
            </a:r>
            <a:br>
              <a:rPr lang="en-US">
                <a:solidFill>
                  <a:schemeClr val="dk1"/>
                </a:solidFill>
              </a:rPr>
            </a:br>
            <a:r>
              <a:rPr lang="en-US">
                <a:solidFill>
                  <a:schemeClr val="dk1"/>
                </a:solidFill>
              </a:rPr>
              <a:t>beta: -.24**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2" name="Shape 452"/>
        <p:cNvGrpSpPr/>
        <p:nvPr/>
      </p:nvGrpSpPr>
      <p:grpSpPr>
        <a:xfrm>
          <a:off x="0" y="0"/>
          <a:ext cx="0" cy="0"/>
          <a:chOff x="0" y="0"/>
          <a:chExt cx="0" cy="0"/>
        </a:xfrm>
      </p:grpSpPr>
      <p:graphicFrame>
        <p:nvGraphicFramePr>
          <p:cNvPr id="453" name="Google Shape;453;p39"/>
          <p:cNvGraphicFramePr/>
          <p:nvPr/>
        </p:nvGraphicFramePr>
        <p:xfrm>
          <a:off x="0" y="0"/>
          <a:ext cx="3000000" cy="3000000"/>
        </p:xfrm>
        <a:graphic>
          <a:graphicData uri="http://schemas.openxmlformats.org/drawingml/2006/table">
            <a:tbl>
              <a:tblPr bandRow="1">
                <a:noFill/>
                <a:tableStyleId>{A7ABB849-2E9E-477A-B0C8-3FF70D461BD3}</a:tableStyleId>
              </a:tblPr>
              <a:tblGrid>
                <a:gridCol w="4724400"/>
                <a:gridCol w="533400"/>
                <a:gridCol w="620100"/>
                <a:gridCol w="930900"/>
                <a:gridCol w="751800"/>
                <a:gridCol w="791700"/>
                <a:gridCol w="791700"/>
              </a:tblGrid>
              <a:tr h="383750">
                <a:tc>
                  <a:txBody>
                    <a:bodyPr/>
                    <a:lstStyle/>
                    <a:p>
                      <a:pPr indent="0" lvl="0" marL="0" marR="0" rtl="0" algn="ctr">
                        <a:spcBef>
                          <a:spcPts val="0"/>
                        </a:spcBef>
                        <a:spcAft>
                          <a:spcPts val="0"/>
                        </a:spcAft>
                        <a:buNone/>
                      </a:pPr>
                      <a:r>
                        <a:rPr b="1" lang="en-US" sz="1500"/>
                        <a:t>event</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a</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e</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Corr(a,e)</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c</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beta (a)</a:t>
                      </a:r>
                      <a:endParaRPr b="1" sz="1500">
                        <a:latin typeface="Arial"/>
                        <a:ea typeface="Arial"/>
                        <a:cs typeface="Arial"/>
                        <a:sym typeface="Arial"/>
                      </a:endParaRPr>
                    </a:p>
                  </a:txBody>
                  <a:tcPr marT="0" marB="0" marR="68575" marL="68575" anchor="ctr">
                    <a:solidFill>
                      <a:schemeClr val="lt1"/>
                    </a:solidFill>
                  </a:tcPr>
                </a:tc>
                <a:tc>
                  <a:txBody>
                    <a:bodyPr/>
                    <a:lstStyle/>
                    <a:p>
                      <a:pPr indent="0" lvl="0" marL="0" marR="0" rtl="0" algn="ctr">
                        <a:spcBef>
                          <a:spcPts val="0"/>
                        </a:spcBef>
                        <a:spcAft>
                          <a:spcPts val="0"/>
                        </a:spcAft>
                        <a:buNone/>
                      </a:pPr>
                      <a:r>
                        <a:rPr b="1" lang="en-US" sz="1500"/>
                        <a:t>beta (e)</a:t>
                      </a:r>
                      <a:endParaRPr b="1" sz="1500">
                        <a:latin typeface="Arial"/>
                        <a:ea typeface="Arial"/>
                        <a:cs typeface="Arial"/>
                        <a:sym typeface="Arial"/>
                      </a:endParaRPr>
                    </a:p>
                  </a:txBody>
                  <a:tcPr marT="0" marB="0" marR="68575" marL="68575" anchor="ctr">
                    <a:solidFill>
                      <a:schemeClr val="lt1"/>
                    </a:solidFill>
                  </a:tcPr>
                </a:tc>
              </a:tr>
              <a:tr h="310400">
                <a:tc>
                  <a:txBody>
                    <a:bodyPr/>
                    <a:lstStyle/>
                    <a:p>
                      <a:pPr indent="0" lvl="0" marL="0" marR="0" rtl="0" algn="r">
                        <a:spcBef>
                          <a:spcPts val="0"/>
                        </a:spcBef>
                        <a:spcAft>
                          <a:spcPts val="0"/>
                        </a:spcAft>
                        <a:buNone/>
                      </a:pPr>
                      <a:r>
                        <a:rPr lang="en-US" sz="1300"/>
                        <a:t>a free 5-day vacation to the destination of your choice</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75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.00</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eating a nice meal out at a restaurant</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.15</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a kiss from the movie star of your choice</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.34**</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receiving a good grade or performance review</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-.01</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getting a gift in the mail from a family member</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.15</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spending time with your best friend</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.14</a:t>
                      </a:r>
                      <a:endParaRPr sz="1300">
                        <a:latin typeface="Arial"/>
                        <a:ea typeface="Arial"/>
                        <a:cs typeface="Arial"/>
                        <a:sym typeface="Arial"/>
                      </a:endParaRPr>
                    </a:p>
                  </a:txBody>
                  <a:tcPr marT="0" marB="0" marR="68575" marL="68575" anchor="ctr"/>
                </a:tc>
              </a:tr>
              <a:tr h="399075">
                <a:tc>
                  <a:txBody>
                    <a:bodyPr/>
                    <a:lstStyle/>
                    <a:p>
                      <a:pPr indent="0" lvl="0" marL="0" marR="0" rtl="0" algn="r">
                        <a:spcBef>
                          <a:spcPts val="0"/>
                        </a:spcBef>
                        <a:spcAft>
                          <a:spcPts val="0"/>
                        </a:spcAft>
                        <a:buNone/>
                      </a:pPr>
                      <a:r>
                        <a:rPr lang="en-US" sz="1300"/>
                        <a:t>watching your favorite TV show or reading a good book for an hour</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.18*</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receiving a $50 check</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.78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.04</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improved energy and health for 10 days</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.12</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winning the lottery</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83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.79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.15*</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doing difficult home cleaning and renovation for 5 days</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.02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.32**</a:t>
                      </a:r>
                      <a:endParaRPr sz="1300">
                        <a:latin typeface="Arial"/>
                        <a:ea typeface="Arial"/>
                        <a:cs typeface="Arial"/>
                        <a:sym typeface="Arial"/>
                      </a:endParaRPr>
                    </a:p>
                  </a:txBody>
                  <a:tcPr marT="0" marB="0" marR="68575" marL="68575" anchor="ctr"/>
                </a:tc>
              </a:tr>
              <a:tr h="399075">
                <a:tc>
                  <a:txBody>
                    <a:bodyPr/>
                    <a:lstStyle/>
                    <a:p>
                      <a:pPr indent="0" lvl="0" marL="0" marR="0" rtl="0" algn="r">
                        <a:spcBef>
                          <a:spcPts val="0"/>
                        </a:spcBef>
                        <a:spcAft>
                          <a:spcPts val="0"/>
                        </a:spcAft>
                        <a:buNone/>
                      </a:pPr>
                      <a:r>
                        <a:rPr lang="en-US" sz="1300"/>
                        <a:t>filling out paperwork and waiting around for an hour at the local Department of Motor Vehicles (DMV)</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.26**</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paying a $50 fine</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.39**</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.02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.16</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giving a stressful 60 minute improvised speech</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.26**</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being sick for 10 days</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-.32**</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.22**</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a painful dental procedure</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.39**</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receiving a bad grade or performance review</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.31**</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a confrontation with your co-worker or family member</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-57</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-60</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-.35**</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.32**</a:t>
                      </a:r>
                      <a:endParaRPr sz="1300">
                        <a:latin typeface="Arial"/>
                        <a:ea typeface="Arial"/>
                        <a:cs typeface="Arial"/>
                        <a:sym typeface="Arial"/>
                      </a:endParaRPr>
                    </a:p>
                  </a:txBody>
                  <a:tcPr marT="0" marB="0" marR="68575" marL="68575" anchor="ctr"/>
                </a:tc>
              </a:tr>
              <a:tr h="399075">
                <a:tc>
                  <a:txBody>
                    <a:bodyPr/>
                    <a:lstStyle/>
                    <a:p>
                      <a:pPr indent="0" lvl="0" marL="0" marR="0" rtl="0" algn="r">
                        <a:spcBef>
                          <a:spcPts val="0"/>
                        </a:spcBef>
                        <a:spcAft>
                          <a:spcPts val="0"/>
                        </a:spcAft>
                        <a:buNone/>
                      </a:pPr>
                      <a:r>
                        <a:rPr lang="en-US" sz="1300"/>
                        <a:t>getting twenty painful (but harmless) electric shocks in a research experiment</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-58</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.41**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.13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.33**</a:t>
                      </a:r>
                      <a:endParaRPr sz="1300">
                        <a:latin typeface="Arial"/>
                        <a:ea typeface="Arial"/>
                        <a:cs typeface="Arial"/>
                        <a:sym typeface="Arial"/>
                      </a:endParaRPr>
                    </a:p>
                  </a:txBody>
                  <a:tcPr marT="0" marB="0" marR="68575" marL="68575" anchor="ctr"/>
                </a:tc>
              </a:tr>
              <a:tr h="310400">
                <a:tc>
                  <a:txBody>
                    <a:bodyPr/>
                    <a:lstStyle/>
                    <a:p>
                      <a:pPr indent="0" lvl="0" marL="0" marR="0" rtl="0" algn="r">
                        <a:spcBef>
                          <a:spcPts val="0"/>
                        </a:spcBef>
                        <a:spcAft>
                          <a:spcPts val="0"/>
                        </a:spcAft>
                        <a:buNone/>
                      </a:pPr>
                      <a:r>
                        <a:rPr lang="en-US" sz="1300"/>
                        <a:t>having one of your legs amputated</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-63</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-86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.31**</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-.56</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-.24**</a:t>
                      </a:r>
                      <a:endParaRPr sz="13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300"/>
                        <a:t>.33**</a:t>
                      </a:r>
                      <a:endParaRPr sz="1300">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Scheduling a vacation</a:t>
            </a:r>
            <a:endParaRPr/>
          </a:p>
        </p:txBody>
      </p:sp>
      <p:sp>
        <p:nvSpPr>
          <p:cNvPr id="126" name="Google Shape;126;p4"/>
          <p:cNvSpPr txBox="1"/>
          <p:nvPr>
            <p:ph idx="1" type="body"/>
          </p:nvPr>
        </p:nvSpPr>
        <p:spPr>
          <a:xfrm>
            <a:off x="457200" y="1600200"/>
            <a:ext cx="51054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600"/>
              <a:buChar char="•"/>
            </a:pPr>
            <a:r>
              <a:rPr lang="en-US" sz="3600">
                <a:solidFill>
                  <a:schemeClr val="dk1"/>
                </a:solidFill>
              </a:rPr>
              <a:t>Discounting</a:t>
            </a:r>
            <a:endParaRPr/>
          </a:p>
          <a:p>
            <a:pPr indent="-342900" lvl="0" marL="342900" rtl="0" algn="l">
              <a:spcBef>
                <a:spcPts val="720"/>
              </a:spcBef>
              <a:spcAft>
                <a:spcPts val="0"/>
              </a:spcAft>
              <a:buClr>
                <a:schemeClr val="dk1"/>
              </a:buClr>
              <a:buSzPts val="3600"/>
              <a:buChar char="•"/>
            </a:pPr>
            <a:r>
              <a:rPr lang="en-US" sz="3600">
                <a:solidFill>
                  <a:schemeClr val="dk1"/>
                </a:solidFill>
              </a:rPr>
              <a:t>Anticipation</a:t>
            </a:r>
            <a:endParaRPr/>
          </a:p>
          <a:p>
            <a:pPr indent="-190500" lvl="0" marL="342900" rtl="0" algn="l">
              <a:spcBef>
                <a:spcPts val="480"/>
              </a:spcBef>
              <a:spcAft>
                <a:spcPts val="0"/>
              </a:spcAft>
              <a:buClr>
                <a:srgbClr val="7F7F7F"/>
              </a:buClr>
              <a:buSzPts val="2400"/>
              <a:buNone/>
            </a:pPr>
            <a:r>
              <a:t/>
            </a:r>
            <a:endParaRPr/>
          </a:p>
        </p:txBody>
      </p:sp>
      <p:sp>
        <p:nvSpPr>
          <p:cNvPr id="127" name="Google Shape;127;p4"/>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 picture containing cloth&#10;&#10;Description automatically generated" id="128" name="Google Shape;128;p4"/>
          <p:cNvPicPr preferRelativeResize="0"/>
          <p:nvPr/>
        </p:nvPicPr>
        <p:blipFill rotWithShape="1">
          <a:blip r:embed="rId3">
            <a:alphaModFix/>
          </a:blip>
          <a:srcRect b="0" l="0" r="0" t="0"/>
          <a:stretch/>
        </p:blipFill>
        <p:spPr>
          <a:xfrm>
            <a:off x="4393367" y="2413000"/>
            <a:ext cx="4267200" cy="284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7" name="Shape 457"/>
        <p:cNvGrpSpPr/>
        <p:nvPr/>
      </p:nvGrpSpPr>
      <p:grpSpPr>
        <a:xfrm>
          <a:off x="0" y="0"/>
          <a:ext cx="0" cy="0"/>
          <a:chOff x="0" y="0"/>
          <a:chExt cx="0" cy="0"/>
        </a:xfrm>
      </p:grpSpPr>
      <p:sp>
        <p:nvSpPr>
          <p:cNvPr id="458" name="Google Shape;458;p40"/>
          <p:cNvSpPr txBox="1"/>
          <p:nvPr>
            <p:ph idx="1" type="body"/>
          </p:nvPr>
        </p:nvSpPr>
        <p:spPr>
          <a:xfrm>
            <a:off x="381000" y="152400"/>
            <a:ext cx="8153400" cy="2362200"/>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Clr>
                <a:srgbClr val="7F7F7F"/>
              </a:buClr>
              <a:buSzPct val="100000"/>
              <a:buFont typeface="Arial"/>
              <a:buNone/>
            </a:pPr>
            <a:r>
              <a:rPr lang="en-US" sz="2600">
                <a:solidFill>
                  <a:srgbClr val="7F7F7F"/>
                </a:solidFill>
              </a:rPr>
              <a:t>Study 1: Proportion of events classified by participants as provoking dread, pleasurable anticipation, or neither, depending on what type of events participants had generated (positive events vs negative events that they would prefer to happen immediately vs later). Total N = 433 events.</a:t>
            </a:r>
            <a:endParaRPr sz="2600">
              <a:solidFill>
                <a:srgbClr val="7F7F7F"/>
              </a:solidFill>
            </a:endParaRPr>
          </a:p>
          <a:p>
            <a:pPr indent="0" lvl="0" marL="0" rtl="0" algn="l">
              <a:spcBef>
                <a:spcPts val="444"/>
              </a:spcBef>
              <a:spcAft>
                <a:spcPts val="0"/>
              </a:spcAft>
              <a:buClr>
                <a:srgbClr val="7F7F7F"/>
              </a:buClr>
              <a:buSzPct val="100000"/>
              <a:buFont typeface="Arial"/>
              <a:buNone/>
            </a:pPr>
            <a:r>
              <a:t/>
            </a:r>
            <a:endParaRPr>
              <a:solidFill>
                <a:srgbClr val="7F7F7F"/>
              </a:solidFill>
            </a:endParaRPr>
          </a:p>
          <a:p>
            <a:pPr indent="0" lvl="0" marL="0" rtl="0" algn="l">
              <a:spcBef>
                <a:spcPts val="444"/>
              </a:spcBef>
              <a:spcAft>
                <a:spcPts val="0"/>
              </a:spcAft>
              <a:buClr>
                <a:srgbClr val="7F7F7F"/>
              </a:buClr>
              <a:buSzPct val="100000"/>
              <a:buFont typeface="Arial"/>
              <a:buNone/>
            </a:pPr>
            <a:r>
              <a:t/>
            </a:r>
            <a:endParaRPr>
              <a:solidFill>
                <a:srgbClr val="7F7F7F"/>
              </a:solidFill>
            </a:endParaRPr>
          </a:p>
        </p:txBody>
      </p:sp>
      <p:sp>
        <p:nvSpPr>
          <p:cNvPr id="459" name="Google Shape;459;p40"/>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460" name="Google Shape;460;p40"/>
          <p:cNvGraphicFramePr/>
          <p:nvPr/>
        </p:nvGraphicFramePr>
        <p:xfrm>
          <a:off x="533400" y="2514600"/>
          <a:ext cx="3000000" cy="3000000"/>
        </p:xfrm>
        <a:graphic>
          <a:graphicData uri="http://schemas.openxmlformats.org/drawingml/2006/table">
            <a:tbl>
              <a:tblPr bandRow="1" firstCol="1" firstRow="1">
                <a:noFill/>
                <a:tableStyleId>{A7ABB849-2E9E-477A-B0C8-3FF70D461BD3}</a:tableStyleId>
              </a:tblPr>
              <a:tblGrid>
                <a:gridCol w="2411900"/>
                <a:gridCol w="1225650"/>
                <a:gridCol w="1166100"/>
                <a:gridCol w="1106550"/>
                <a:gridCol w="1166100"/>
                <a:gridCol w="1153275"/>
              </a:tblGrid>
              <a:tr h="479425">
                <a:tc>
                  <a:txBody>
                    <a:bodyPr/>
                    <a:lstStyle/>
                    <a:p>
                      <a:pPr indent="0" lvl="0" marL="0" marR="0" rtl="0" algn="l">
                        <a:spcBef>
                          <a:spcPts val="0"/>
                        </a:spcBef>
                        <a:spcAft>
                          <a:spcPts val="0"/>
                        </a:spcAft>
                        <a:buNone/>
                      </a:pPr>
                      <a:r>
                        <a:rPr lang="en-US" sz="1200"/>
                        <a:t> </a:t>
                      </a:r>
                      <a:endParaRPr sz="1200">
                        <a:latin typeface="Arial"/>
                        <a:ea typeface="Arial"/>
                        <a:cs typeface="Arial"/>
                        <a:sym typeface="Arial"/>
                      </a:endParaRPr>
                    </a:p>
                  </a:txBody>
                  <a:tcPr marT="0" marB="0" marR="68575" marL="68575" anchor="ctr"/>
                </a:tc>
                <a:tc gridSpan="2">
                  <a:txBody>
                    <a:bodyPr/>
                    <a:lstStyle/>
                    <a:p>
                      <a:pPr indent="0" lvl="0" marL="0" marR="0" rtl="0" algn="ctr">
                        <a:spcBef>
                          <a:spcPts val="0"/>
                        </a:spcBef>
                        <a:spcAft>
                          <a:spcPts val="0"/>
                        </a:spcAft>
                        <a:buNone/>
                      </a:pPr>
                      <a:r>
                        <a:rPr lang="en-US" sz="1200"/>
                        <a:t>Positive Event</a:t>
                      </a:r>
                      <a:endParaRPr sz="1200">
                        <a:latin typeface="Arial"/>
                        <a:ea typeface="Arial"/>
                        <a:cs typeface="Arial"/>
                        <a:sym typeface="Arial"/>
                      </a:endParaRPr>
                    </a:p>
                  </a:txBody>
                  <a:tcPr marT="0" marB="0" marR="68575" marL="68575" anchor="ctr"/>
                </a:tc>
                <a:tc hMerge="1"/>
                <a:tc gridSpan="2">
                  <a:txBody>
                    <a:bodyPr/>
                    <a:lstStyle/>
                    <a:p>
                      <a:pPr indent="0" lvl="0" marL="0" marR="0" rtl="0" algn="ctr">
                        <a:spcBef>
                          <a:spcPts val="0"/>
                        </a:spcBef>
                        <a:spcAft>
                          <a:spcPts val="0"/>
                        </a:spcAft>
                        <a:buNone/>
                      </a:pPr>
                      <a:r>
                        <a:rPr lang="en-US" sz="1200"/>
                        <a:t>Negative Event</a:t>
                      </a:r>
                      <a:endParaRPr sz="1200">
                        <a:latin typeface="Arial"/>
                        <a:ea typeface="Arial"/>
                        <a:cs typeface="Arial"/>
                        <a:sym typeface="Arial"/>
                      </a:endParaRPr>
                    </a:p>
                  </a:txBody>
                  <a:tcPr marT="0" marB="0" marR="68575" marL="68575" anchor="ctr"/>
                </a:tc>
                <a:tc hMerge="1"/>
                <a:tc>
                  <a:txBody>
                    <a:bodyPr/>
                    <a:lstStyle/>
                    <a:p>
                      <a:pPr indent="0" lvl="0" marL="0" marR="0" rtl="0" algn="l">
                        <a:spcBef>
                          <a:spcPts val="0"/>
                        </a:spcBef>
                        <a:spcAft>
                          <a:spcPts val="0"/>
                        </a:spcAft>
                        <a:buNone/>
                      </a:pPr>
                      <a:r>
                        <a:t/>
                      </a:r>
                      <a:endParaRPr sz="1000">
                        <a:latin typeface="Times New Roman"/>
                        <a:ea typeface="Times New Roman"/>
                        <a:cs typeface="Times New Roman"/>
                        <a:sym typeface="Times New Roman"/>
                      </a:endParaRPr>
                    </a:p>
                  </a:txBody>
                  <a:tcPr marT="0" marB="0" marR="68575" marL="68575" anchor="ctr"/>
                </a:tc>
              </a:tr>
              <a:tr h="936200">
                <a:tc>
                  <a:txBody>
                    <a:bodyPr/>
                    <a:lstStyle/>
                    <a:p>
                      <a:pPr indent="0" lvl="0" marL="0" marR="0" rtl="0" algn="l">
                        <a:spcBef>
                          <a:spcPts val="0"/>
                        </a:spcBef>
                        <a:spcAft>
                          <a:spcPts val="0"/>
                        </a:spcAft>
                        <a:buNone/>
                      </a:pPr>
                      <a:r>
                        <a:rPr lang="en-US" sz="1200"/>
                        <a:t>Classification</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Prefer Now</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Prefer Later</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Prefer Now</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Prefer Later</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Average</a:t>
                      </a:r>
                      <a:endParaRPr sz="1200">
                        <a:latin typeface="Arial"/>
                        <a:ea typeface="Arial"/>
                        <a:cs typeface="Arial"/>
                        <a:sym typeface="Arial"/>
                      </a:endParaRPr>
                    </a:p>
                  </a:txBody>
                  <a:tcPr marT="0" marB="0" marR="68575" marL="68575" anchor="ctr"/>
                </a:tc>
              </a:tr>
              <a:tr h="522225">
                <a:tc>
                  <a:txBody>
                    <a:bodyPr/>
                    <a:lstStyle/>
                    <a:p>
                      <a:pPr indent="0" lvl="0" marL="0" marR="0" rtl="0" algn="l">
                        <a:spcBef>
                          <a:spcPts val="0"/>
                        </a:spcBef>
                        <a:spcAft>
                          <a:spcPts val="0"/>
                        </a:spcAft>
                        <a:buNone/>
                      </a:pPr>
                      <a:r>
                        <a:rPr lang="en-US" sz="1200"/>
                        <a:t>Negative Anticipation</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74%</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22%</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75%</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63%</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58%</a:t>
                      </a:r>
                      <a:endParaRPr sz="1200">
                        <a:latin typeface="Arial"/>
                        <a:ea typeface="Arial"/>
                        <a:cs typeface="Arial"/>
                        <a:sym typeface="Arial"/>
                      </a:endParaRPr>
                    </a:p>
                  </a:txBody>
                  <a:tcPr marT="0" marB="0" marR="68575" marL="68575" anchor="ctr"/>
                </a:tc>
              </a:tr>
              <a:tr h="870775">
                <a:tc>
                  <a:txBody>
                    <a:bodyPr/>
                    <a:lstStyle/>
                    <a:p>
                      <a:pPr indent="0" lvl="0" marL="0" marR="0" rtl="0" algn="l">
                        <a:spcBef>
                          <a:spcPts val="0"/>
                        </a:spcBef>
                        <a:spcAft>
                          <a:spcPts val="0"/>
                        </a:spcAft>
                        <a:buNone/>
                      </a:pPr>
                      <a:r>
                        <a:rPr lang="en-US" sz="1200"/>
                        <a:t>Neutral Anticipation</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15%</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14%</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13%</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18%</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15%</a:t>
                      </a:r>
                      <a:endParaRPr sz="1200">
                        <a:latin typeface="Arial"/>
                        <a:ea typeface="Arial"/>
                        <a:cs typeface="Arial"/>
                        <a:sym typeface="Arial"/>
                      </a:endParaRPr>
                    </a:p>
                  </a:txBody>
                  <a:tcPr marT="0" marB="0" marR="68575" marL="68575" anchor="ctr"/>
                </a:tc>
              </a:tr>
              <a:tr h="870775">
                <a:tc>
                  <a:txBody>
                    <a:bodyPr/>
                    <a:lstStyle/>
                    <a:p>
                      <a:pPr indent="0" lvl="0" marL="0" marR="0" rtl="0" algn="l">
                        <a:spcBef>
                          <a:spcPts val="0"/>
                        </a:spcBef>
                        <a:spcAft>
                          <a:spcPts val="0"/>
                        </a:spcAft>
                        <a:buNone/>
                      </a:pPr>
                      <a:r>
                        <a:rPr lang="en-US" sz="1200"/>
                        <a:t>Positive Anticipation</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11%</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64%</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12%</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19%</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27%</a:t>
                      </a:r>
                      <a:endParaRPr sz="1200">
                        <a:latin typeface="Arial"/>
                        <a:ea typeface="Arial"/>
                        <a:cs typeface="Arial"/>
                        <a:sym typeface="Arial"/>
                      </a:endParaRPr>
                    </a:p>
                  </a:txBody>
                  <a:tcPr marT="0" marB="0" marR="68575" marL="68575" anchor="ctr"/>
                </a:tc>
              </a:tr>
              <a:tr h="435400">
                <a:tc>
                  <a:txBody>
                    <a:bodyPr/>
                    <a:lstStyle/>
                    <a:p>
                      <a:pPr indent="0" lvl="0" marL="0" marR="0" rtl="0" algn="l">
                        <a:spcBef>
                          <a:spcPts val="0"/>
                        </a:spcBef>
                        <a:spcAft>
                          <a:spcPts val="0"/>
                        </a:spcAft>
                        <a:buNone/>
                      </a:pPr>
                      <a:r>
                        <a:rPr lang="en-US" sz="1200"/>
                        <a:t>Total</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100%</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100%</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100%</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100%</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n-US" sz="1200"/>
                        <a:t>100%</a:t>
                      </a:r>
                      <a:endParaRPr sz="1200">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1"/>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Histogram of Vacation Experience Utility</a:t>
            </a:r>
            <a:endParaRPr/>
          </a:p>
        </p:txBody>
      </p:sp>
      <p:pic>
        <p:nvPicPr>
          <p:cNvPr id="466" name="Google Shape;466;p41"/>
          <p:cNvPicPr preferRelativeResize="0"/>
          <p:nvPr/>
        </p:nvPicPr>
        <p:blipFill rotWithShape="1">
          <a:blip r:embed="rId3">
            <a:alphaModFix/>
          </a:blip>
          <a:srcRect b="0" l="0" r="0" t="0"/>
          <a:stretch/>
        </p:blipFill>
        <p:spPr>
          <a:xfrm>
            <a:off x="1600200" y="1712913"/>
            <a:ext cx="6705600" cy="537368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2"/>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Histogram of Vacation Anticipation Utility</a:t>
            </a:r>
            <a:endParaRPr/>
          </a:p>
        </p:txBody>
      </p:sp>
      <p:pic>
        <p:nvPicPr>
          <p:cNvPr id="472" name="Google Shape;472;p42"/>
          <p:cNvPicPr preferRelativeResize="0"/>
          <p:nvPr/>
        </p:nvPicPr>
        <p:blipFill rotWithShape="1">
          <a:blip r:embed="rId3">
            <a:alphaModFix/>
          </a:blip>
          <a:srcRect b="0" l="0" r="0" t="0"/>
          <a:stretch/>
        </p:blipFill>
        <p:spPr>
          <a:xfrm>
            <a:off x="1600200" y="1524000"/>
            <a:ext cx="6629400" cy="53117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3"/>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Histogram of Dentist Experience Utility</a:t>
            </a:r>
            <a:endParaRPr/>
          </a:p>
        </p:txBody>
      </p:sp>
      <p:pic>
        <p:nvPicPr>
          <p:cNvPr id="478" name="Google Shape;478;p43"/>
          <p:cNvPicPr preferRelativeResize="0"/>
          <p:nvPr/>
        </p:nvPicPr>
        <p:blipFill rotWithShape="1">
          <a:blip r:embed="rId3">
            <a:alphaModFix/>
          </a:blip>
          <a:srcRect b="0" l="0" r="0" t="0"/>
          <a:stretch/>
        </p:blipFill>
        <p:spPr>
          <a:xfrm>
            <a:off x="1295400" y="1538288"/>
            <a:ext cx="6629400" cy="53117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4"/>
          <p:cNvSpPr txBox="1"/>
          <p:nvPr>
            <p:ph idx="4294967295"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Histogram of Dentist Anticipation Utility</a:t>
            </a:r>
            <a:endParaRPr/>
          </a:p>
        </p:txBody>
      </p:sp>
      <p:pic>
        <p:nvPicPr>
          <p:cNvPr id="484" name="Google Shape;484;p44"/>
          <p:cNvPicPr preferRelativeResize="0"/>
          <p:nvPr/>
        </p:nvPicPr>
        <p:blipFill rotWithShape="1">
          <a:blip r:embed="rId3">
            <a:alphaModFix/>
          </a:blip>
          <a:srcRect b="0" l="0" r="0" t="0"/>
          <a:stretch/>
        </p:blipFill>
        <p:spPr>
          <a:xfrm>
            <a:off x="1600200" y="1600200"/>
            <a:ext cx="6477000" cy="51895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3" name="Shape 133"/>
        <p:cNvGrpSpPr/>
        <p:nvPr/>
      </p:nvGrpSpPr>
      <p:grpSpPr>
        <a:xfrm>
          <a:off x="0" y="0"/>
          <a:ext cx="0" cy="0"/>
          <a:chOff x="0" y="0"/>
          <a:chExt cx="0" cy="0"/>
        </a:xfrm>
      </p:grpSpPr>
      <p:sp>
        <p:nvSpPr>
          <p:cNvPr id="134" name="Google Shape;134;p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Research on anticipation</a:t>
            </a:r>
            <a:endParaRPr/>
          </a:p>
        </p:txBody>
      </p:sp>
      <p:sp>
        <p:nvSpPr>
          <p:cNvPr id="135" name="Google Shape;135;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Loewenstein (1987):</a:t>
            </a:r>
            <a:br>
              <a:rPr lang="en-US">
                <a:solidFill>
                  <a:schemeClr val="dk1"/>
                </a:solidFill>
              </a:rPr>
            </a:br>
            <a:r>
              <a:rPr lang="en-US">
                <a:solidFill>
                  <a:schemeClr val="dk1"/>
                </a:solidFill>
              </a:rPr>
              <a:t>- anticipation reduces discounting</a:t>
            </a:r>
            <a:br>
              <a:rPr lang="en-US">
                <a:solidFill>
                  <a:schemeClr val="dk1"/>
                </a:solidFill>
              </a:rPr>
            </a:br>
            <a:r>
              <a:rPr lang="en-US">
                <a:solidFill>
                  <a:schemeClr val="dk1"/>
                </a:solidFill>
              </a:rPr>
              <a:t>- especially at short delays</a:t>
            </a:r>
            <a:br>
              <a:rPr lang="en-US">
                <a:solidFill>
                  <a:schemeClr val="dk1"/>
                </a:solidFill>
              </a:rPr>
            </a:br>
            <a:r>
              <a:rPr lang="en-US">
                <a:solidFill>
                  <a:schemeClr val="dk1"/>
                </a:solidFill>
              </a:rPr>
              <a:t>- especially for brief, highly “imaginable” events</a:t>
            </a:r>
            <a:endParaRPr/>
          </a:p>
          <a:p>
            <a:pPr indent="-342900" lvl="0" marL="342900" rtl="0" algn="l">
              <a:spcBef>
                <a:spcPts val="480"/>
              </a:spcBef>
              <a:spcAft>
                <a:spcPts val="0"/>
              </a:spcAft>
              <a:buClr>
                <a:schemeClr val="dk1"/>
              </a:buClr>
              <a:buSzPts val="2400"/>
              <a:buChar char="•"/>
            </a:pPr>
            <a:r>
              <a:rPr lang="en-US">
                <a:solidFill>
                  <a:schemeClr val="dk1"/>
                </a:solidFill>
              </a:rPr>
              <a:t>Harris (2010):</a:t>
            </a:r>
            <a:br>
              <a:rPr lang="en-US">
                <a:solidFill>
                  <a:schemeClr val="dk1"/>
                </a:solidFill>
              </a:rPr>
            </a:br>
            <a:r>
              <a:rPr lang="en-US">
                <a:solidFill>
                  <a:schemeClr val="dk1"/>
                </a:solidFill>
              </a:rPr>
              <a:t>- vivid losses (bee sting, embarrassment, rejection) often preferred sooner</a:t>
            </a:r>
            <a:br>
              <a:rPr lang="en-US">
                <a:solidFill>
                  <a:schemeClr val="dk1"/>
                </a:solidFill>
              </a:rPr>
            </a:br>
            <a:r>
              <a:rPr lang="en-US">
                <a:solidFill>
                  <a:schemeClr val="dk1"/>
                </a:solidFill>
              </a:rPr>
              <a:t>- dread was stronger at shorter delays</a:t>
            </a:r>
            <a:br>
              <a:rPr lang="en-US">
                <a:solidFill>
                  <a:schemeClr val="dk1"/>
                </a:solidFill>
              </a:rPr>
            </a:br>
            <a:endParaRPr>
              <a:solidFill>
                <a:schemeClr val="dk1"/>
              </a:solidFill>
            </a:endParaRPr>
          </a:p>
        </p:txBody>
      </p:sp>
      <p:sp>
        <p:nvSpPr>
          <p:cNvPr id="136" name="Google Shape;136;p5"/>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1" name="Shape 141"/>
        <p:cNvGrpSpPr/>
        <p:nvPr/>
      </p:nvGrpSpPr>
      <p:grpSpPr>
        <a:xfrm>
          <a:off x="0" y="0"/>
          <a:ext cx="0" cy="0"/>
          <a:chOff x="0" y="0"/>
          <a:chExt cx="0" cy="0"/>
        </a:xfrm>
      </p:grpSpPr>
      <p:sp>
        <p:nvSpPr>
          <p:cNvPr id="142" name="Google Shape;142;p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Pilot studies: eating worms and kissing movie stars</a:t>
            </a:r>
            <a:endParaRPr/>
          </a:p>
        </p:txBody>
      </p:sp>
      <p:sp>
        <p:nvSpPr>
          <p:cNvPr id="143" name="Google Shape;143;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Dread: 20 out of 56 students preferred eating 9 worms today rather than 8 next week</a:t>
            </a:r>
            <a:endParaRPr/>
          </a:p>
          <a:p>
            <a:pPr indent="-190500" lvl="0" marL="342900" rtl="0" algn="l">
              <a:spcBef>
                <a:spcPts val="480"/>
              </a:spcBef>
              <a:spcAft>
                <a:spcPts val="0"/>
              </a:spcAft>
              <a:buClr>
                <a:srgbClr val="7F7F7F"/>
              </a:buClr>
              <a:buSzPts val="2400"/>
              <a:buNone/>
            </a:pPr>
            <a:r>
              <a:t/>
            </a:r>
            <a:endParaRPr>
              <a:solidFill>
                <a:schemeClr val="dk1"/>
              </a:solidFill>
            </a:endParaRPr>
          </a:p>
          <a:p>
            <a:pPr indent="-342900" lvl="0" marL="342900" rtl="0" algn="l">
              <a:spcBef>
                <a:spcPts val="480"/>
              </a:spcBef>
              <a:spcAft>
                <a:spcPts val="0"/>
              </a:spcAft>
              <a:buClr>
                <a:schemeClr val="dk1"/>
              </a:buClr>
              <a:buSzPts val="2400"/>
              <a:buChar char="•"/>
            </a:pPr>
            <a:r>
              <a:rPr lang="en-US">
                <a:solidFill>
                  <a:schemeClr val="dk1"/>
                </a:solidFill>
              </a:rPr>
              <a:t>Savoring: Only 6 out of 103 students would pay more for a kiss next week than one today</a:t>
            </a:r>
            <a:endParaRPr/>
          </a:p>
          <a:p>
            <a:pPr indent="-190500" lvl="0" marL="342900" rtl="0" algn="l">
              <a:spcBef>
                <a:spcPts val="480"/>
              </a:spcBef>
              <a:spcAft>
                <a:spcPts val="0"/>
              </a:spcAft>
              <a:buClr>
                <a:srgbClr val="7F7F7F"/>
              </a:buClr>
              <a:buSzPts val="2400"/>
              <a:buNone/>
            </a:pPr>
            <a:r>
              <a:t/>
            </a:r>
            <a:endParaRPr>
              <a:solidFill>
                <a:schemeClr val="dk1"/>
              </a:solidFill>
            </a:endParaRPr>
          </a:p>
          <a:p>
            <a:pPr indent="-342900" lvl="0" marL="342900" rtl="0" algn="l">
              <a:spcBef>
                <a:spcPts val="480"/>
              </a:spcBef>
              <a:spcAft>
                <a:spcPts val="0"/>
              </a:spcAft>
              <a:buClr>
                <a:schemeClr val="dk1"/>
              </a:buClr>
              <a:buSzPts val="2400"/>
              <a:buChar char="•"/>
            </a:pPr>
            <a:r>
              <a:rPr lang="en-US">
                <a:solidFill>
                  <a:schemeClr val="dk1"/>
                </a:solidFill>
              </a:rPr>
              <a:t>Does dread loom larger?</a:t>
            </a:r>
            <a:endParaRPr/>
          </a:p>
          <a:p>
            <a:pPr indent="-190500" lvl="0" marL="342900" rtl="0" algn="l">
              <a:spcBef>
                <a:spcPts val="480"/>
              </a:spcBef>
              <a:spcAft>
                <a:spcPts val="0"/>
              </a:spcAft>
              <a:buClr>
                <a:srgbClr val="7F7F7F"/>
              </a:buClr>
              <a:buSzPts val="2400"/>
              <a:buNone/>
            </a:pPr>
            <a:r>
              <a:t/>
            </a:r>
            <a:endParaRPr>
              <a:solidFill>
                <a:schemeClr val="dk1"/>
              </a:solidFill>
            </a:endParaRPr>
          </a:p>
        </p:txBody>
      </p:sp>
      <p:sp>
        <p:nvSpPr>
          <p:cNvPr id="144" name="Google Shape;144;p6"/>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8" name="Shape 148"/>
        <p:cNvGrpSpPr/>
        <p:nvPr/>
      </p:nvGrpSpPr>
      <p:grpSpPr>
        <a:xfrm>
          <a:off x="0" y="0"/>
          <a:ext cx="0" cy="0"/>
          <a:chOff x="0" y="0"/>
          <a:chExt cx="0" cy="0"/>
        </a:xfrm>
      </p:grpSpPr>
      <p:sp>
        <p:nvSpPr>
          <p:cNvPr id="149" name="Google Shape;149;p7"/>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Explaining the </a:t>
            </a:r>
            <a:br>
              <a:rPr lang="en-US">
                <a:latin typeface="Century Gothic"/>
                <a:ea typeface="Century Gothic"/>
                <a:cs typeface="Century Gothic"/>
                <a:sym typeface="Century Gothic"/>
              </a:rPr>
            </a:br>
            <a:r>
              <a:rPr lang="en-US">
                <a:latin typeface="Century Gothic"/>
                <a:ea typeface="Century Gothic"/>
                <a:cs typeface="Century Gothic"/>
                <a:sym typeface="Century Gothic"/>
              </a:rPr>
              <a:t>“Sign Effect”</a:t>
            </a:r>
            <a:endParaRPr/>
          </a:p>
        </p:txBody>
      </p:sp>
      <p:sp>
        <p:nvSpPr>
          <p:cNvPr id="150" name="Google Shape;150;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Sign effect: losses are discounted less than gains </a:t>
            </a:r>
            <a:r>
              <a:rPr lang="en-US" sz="2000">
                <a:solidFill>
                  <a:schemeClr val="dk1"/>
                </a:solidFill>
              </a:rPr>
              <a:t>(Thaler, 1981; Hardisty &amp; Weber, 2009)</a:t>
            </a:r>
            <a:endParaRPr/>
          </a:p>
          <a:p>
            <a:pPr indent="-342900" lvl="0" marL="342900" rtl="0" algn="l">
              <a:spcBef>
                <a:spcPts val="480"/>
              </a:spcBef>
              <a:spcAft>
                <a:spcPts val="0"/>
              </a:spcAft>
              <a:buClr>
                <a:schemeClr val="dk1"/>
              </a:buClr>
              <a:buSzPts val="2400"/>
              <a:buChar char="•"/>
            </a:pPr>
            <a:r>
              <a:rPr lang="en-US">
                <a:solidFill>
                  <a:schemeClr val="dk1"/>
                </a:solidFill>
              </a:rPr>
              <a:t>Translation: we want gains now more strongly than we want to postpone losses</a:t>
            </a:r>
            <a:endParaRPr/>
          </a:p>
          <a:p>
            <a:pPr indent="-342900" lvl="0" marL="342900" rtl="0" algn="l">
              <a:spcBef>
                <a:spcPts val="480"/>
              </a:spcBef>
              <a:spcAft>
                <a:spcPts val="0"/>
              </a:spcAft>
              <a:buClr>
                <a:schemeClr val="dk1"/>
              </a:buClr>
              <a:buSzPts val="2400"/>
              <a:buChar char="•"/>
            </a:pPr>
            <a:r>
              <a:rPr lang="en-US">
                <a:solidFill>
                  <a:schemeClr val="dk1"/>
                </a:solidFill>
              </a:rPr>
              <a:t>Why? Dread makes us want to get losses over with immediately</a:t>
            </a:r>
            <a:endParaRPr/>
          </a:p>
          <a:p>
            <a:pPr indent="-190500" lvl="0" marL="342900" rtl="0" algn="l">
              <a:spcBef>
                <a:spcPts val="480"/>
              </a:spcBef>
              <a:spcAft>
                <a:spcPts val="0"/>
              </a:spcAft>
              <a:buClr>
                <a:srgbClr val="7F7F7F"/>
              </a:buClr>
              <a:buSzPts val="2400"/>
              <a:buNone/>
            </a:pPr>
            <a:r>
              <a:t/>
            </a:r>
            <a:endParaRPr>
              <a:solidFill>
                <a:schemeClr val="dk1"/>
              </a:solidFill>
            </a:endParaRPr>
          </a:p>
        </p:txBody>
      </p:sp>
      <p:sp>
        <p:nvSpPr>
          <p:cNvPr id="151" name="Google Shape;151;p7"/>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5" name="Shape 155"/>
        <p:cNvGrpSpPr/>
        <p:nvPr/>
      </p:nvGrpSpPr>
      <p:grpSpPr>
        <a:xfrm>
          <a:off x="0" y="0"/>
          <a:ext cx="0" cy="0"/>
          <a:chOff x="0" y="0"/>
          <a:chExt cx="0" cy="0"/>
        </a:xfrm>
      </p:grpSpPr>
      <p:sp>
        <p:nvSpPr>
          <p:cNvPr id="156" name="Google Shape;156;p8"/>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1: Overview</a:t>
            </a:r>
            <a:endParaRPr/>
          </a:p>
        </p:txBody>
      </p:sp>
      <p:sp>
        <p:nvSpPr>
          <p:cNvPr id="157" name="Google Shape;157;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solidFill>
                  <a:schemeClr val="dk1"/>
                </a:solidFill>
              </a:rPr>
              <a:t>Convenience sample of 120 students and online participants</a:t>
            </a:r>
            <a:endParaRPr/>
          </a:p>
          <a:p>
            <a:pPr indent="-342900" lvl="0" marL="342900" rtl="0" algn="l">
              <a:spcBef>
                <a:spcPts val="480"/>
              </a:spcBef>
              <a:spcAft>
                <a:spcPts val="0"/>
              </a:spcAft>
              <a:buClr>
                <a:schemeClr val="dk1"/>
              </a:buClr>
              <a:buSzPts val="2400"/>
              <a:buChar char="•"/>
            </a:pPr>
            <a:r>
              <a:rPr lang="en-US">
                <a:solidFill>
                  <a:schemeClr val="dk1"/>
                </a:solidFill>
              </a:rPr>
              <a:t>Participants brainstormed events, and then rated the anticipation values</a:t>
            </a:r>
            <a:endParaRPr/>
          </a:p>
          <a:p>
            <a:pPr indent="-342900" lvl="0" marL="342900" rtl="0" algn="l">
              <a:spcBef>
                <a:spcPts val="480"/>
              </a:spcBef>
              <a:spcAft>
                <a:spcPts val="0"/>
              </a:spcAft>
              <a:buClr>
                <a:schemeClr val="dk1"/>
              </a:buClr>
              <a:buSzPts val="2400"/>
              <a:buChar char="•"/>
            </a:pPr>
            <a:r>
              <a:rPr lang="en-US">
                <a:solidFill>
                  <a:schemeClr val="dk1"/>
                </a:solidFill>
              </a:rPr>
              <a:t>2x2 between-subjects design: sign X delay</a:t>
            </a:r>
            <a:endParaRPr/>
          </a:p>
        </p:txBody>
      </p:sp>
      <p:sp>
        <p:nvSpPr>
          <p:cNvPr id="158" name="Google Shape;158;p8"/>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3" name="Shape 163"/>
        <p:cNvGrpSpPr/>
        <p:nvPr/>
      </p:nvGrpSpPr>
      <p:grpSpPr>
        <a:xfrm>
          <a:off x="0" y="0"/>
          <a:ext cx="0" cy="0"/>
          <a:chOff x="0" y="0"/>
          <a:chExt cx="0" cy="0"/>
        </a:xfrm>
      </p:grpSpPr>
      <p:sp>
        <p:nvSpPr>
          <p:cNvPr id="164" name="Google Shape;164;p9"/>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rmAutofit/>
          </a:bodyPr>
          <a:lstStyle/>
          <a:p>
            <a:pPr indent="0" lvl="0" marL="0" rtl="0" algn="ctr">
              <a:lnSpc>
                <a:spcPct val="107407"/>
              </a:lnSpc>
              <a:spcBef>
                <a:spcPts val="0"/>
              </a:spcBef>
              <a:spcAft>
                <a:spcPts val="0"/>
              </a:spcAft>
              <a:buNone/>
            </a:pPr>
            <a:r>
              <a:rPr lang="en-US">
                <a:latin typeface="Century Gothic"/>
                <a:ea typeface="Century Gothic"/>
                <a:cs typeface="Century Gothic"/>
                <a:sym typeface="Century Gothic"/>
              </a:rPr>
              <a:t>Study 1: Examples of Positive Events</a:t>
            </a:r>
            <a:endParaRPr/>
          </a:p>
        </p:txBody>
      </p:sp>
      <p:sp>
        <p:nvSpPr>
          <p:cNvPr id="165" name="Google Shape;165;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solidFill>
                  <a:schemeClr val="dk1"/>
                </a:solidFill>
              </a:rPr>
              <a:t>Prefer now:</a:t>
            </a:r>
            <a:endParaRPr/>
          </a:p>
          <a:p>
            <a:pPr indent="-152400" lvl="0" marL="0" rtl="0" algn="l">
              <a:spcBef>
                <a:spcPts val="480"/>
              </a:spcBef>
              <a:spcAft>
                <a:spcPts val="0"/>
              </a:spcAft>
              <a:buClr>
                <a:schemeClr val="dk1"/>
              </a:buClr>
              <a:buSzPts val="2400"/>
              <a:buChar char="•"/>
            </a:pPr>
            <a:r>
              <a:rPr lang="en-US">
                <a:solidFill>
                  <a:schemeClr val="dk1"/>
                </a:solidFill>
              </a:rPr>
              <a:t>“going out with friends”</a:t>
            </a:r>
            <a:endParaRPr/>
          </a:p>
          <a:p>
            <a:pPr indent="-152400" lvl="0" marL="0" rtl="0" algn="l">
              <a:spcBef>
                <a:spcPts val="480"/>
              </a:spcBef>
              <a:spcAft>
                <a:spcPts val="0"/>
              </a:spcAft>
              <a:buClr>
                <a:schemeClr val="dk1"/>
              </a:buClr>
              <a:buSzPts val="2400"/>
              <a:buChar char="•"/>
            </a:pPr>
            <a:r>
              <a:rPr lang="en-US">
                <a:solidFill>
                  <a:schemeClr val="dk1"/>
                </a:solidFill>
              </a:rPr>
              <a:t>“getting a package in the mail”</a:t>
            </a:r>
            <a:endParaRPr/>
          </a:p>
          <a:p>
            <a:pPr indent="-152400" lvl="0" marL="0" rtl="0" algn="l">
              <a:spcBef>
                <a:spcPts val="480"/>
              </a:spcBef>
              <a:spcAft>
                <a:spcPts val="0"/>
              </a:spcAft>
              <a:buClr>
                <a:schemeClr val="dk1"/>
              </a:buClr>
              <a:buSzPts val="2400"/>
              <a:buChar char="•"/>
            </a:pPr>
            <a:r>
              <a:rPr lang="en-US">
                <a:solidFill>
                  <a:schemeClr val="dk1"/>
                </a:solidFill>
              </a:rPr>
              <a:t>“get paid for doing a survey”</a:t>
            </a:r>
            <a:endParaRPr/>
          </a:p>
          <a:p>
            <a:pPr indent="0" lvl="0" marL="0" rtl="0" algn="l">
              <a:spcBef>
                <a:spcPts val="480"/>
              </a:spcBef>
              <a:spcAft>
                <a:spcPts val="0"/>
              </a:spcAft>
              <a:buClr>
                <a:srgbClr val="7F7F7F"/>
              </a:buClr>
              <a:buSzPts val="2400"/>
              <a:buNone/>
            </a:pPr>
            <a:r>
              <a:t/>
            </a:r>
            <a:endParaRPr>
              <a:solidFill>
                <a:schemeClr val="dk1"/>
              </a:solidFill>
            </a:endParaRPr>
          </a:p>
          <a:p>
            <a:pPr indent="0" lvl="0" marL="0" rtl="0" algn="l">
              <a:spcBef>
                <a:spcPts val="480"/>
              </a:spcBef>
              <a:spcAft>
                <a:spcPts val="0"/>
              </a:spcAft>
              <a:buClr>
                <a:schemeClr val="dk1"/>
              </a:buClr>
              <a:buSzPts val="2400"/>
              <a:buFont typeface="Arial"/>
              <a:buNone/>
            </a:pPr>
            <a:r>
              <a:rPr lang="en-US">
                <a:solidFill>
                  <a:schemeClr val="dk1"/>
                </a:solidFill>
              </a:rPr>
              <a:t>Prefer later:</a:t>
            </a:r>
            <a:endParaRPr/>
          </a:p>
          <a:p>
            <a:pPr indent="-152400" lvl="0" marL="0" rtl="0" algn="l">
              <a:spcBef>
                <a:spcPts val="480"/>
              </a:spcBef>
              <a:spcAft>
                <a:spcPts val="0"/>
              </a:spcAft>
              <a:buClr>
                <a:schemeClr val="dk1"/>
              </a:buClr>
              <a:buSzPts val="2400"/>
              <a:buChar char="•"/>
            </a:pPr>
            <a:r>
              <a:rPr lang="en-US">
                <a:solidFill>
                  <a:schemeClr val="dk1"/>
                </a:solidFill>
              </a:rPr>
              <a:t>“hawaii vacation”</a:t>
            </a:r>
            <a:endParaRPr/>
          </a:p>
          <a:p>
            <a:pPr indent="-152400" lvl="0" marL="0" rtl="0" algn="l">
              <a:spcBef>
                <a:spcPts val="480"/>
              </a:spcBef>
              <a:spcAft>
                <a:spcPts val="0"/>
              </a:spcAft>
              <a:buClr>
                <a:schemeClr val="dk1"/>
              </a:buClr>
              <a:buSzPts val="2400"/>
              <a:buChar char="•"/>
            </a:pPr>
            <a:r>
              <a:rPr lang="en-US">
                <a:solidFill>
                  <a:schemeClr val="dk1"/>
                </a:solidFill>
              </a:rPr>
              <a:t>“Christmas shopping”</a:t>
            </a:r>
            <a:endParaRPr/>
          </a:p>
          <a:p>
            <a:pPr indent="-152400" lvl="0" marL="0" rtl="0" algn="l">
              <a:spcBef>
                <a:spcPts val="480"/>
              </a:spcBef>
              <a:spcAft>
                <a:spcPts val="0"/>
              </a:spcAft>
              <a:buClr>
                <a:schemeClr val="dk1"/>
              </a:buClr>
              <a:buSzPts val="2400"/>
              <a:buChar char="•"/>
            </a:pPr>
            <a:r>
              <a:rPr lang="en-US">
                <a:solidFill>
                  <a:schemeClr val="dk1"/>
                </a:solidFill>
              </a:rPr>
              <a:t>“eating a great dessert”</a:t>
            </a:r>
            <a:endParaRPr/>
          </a:p>
        </p:txBody>
      </p:sp>
      <p:sp>
        <p:nvSpPr>
          <p:cNvPr id="166" name="Google Shape;166;p9"/>
          <p:cNvSpPr txBox="1"/>
          <p:nvPr>
            <p:ph idx="12" type="sldNum"/>
          </p:nvPr>
        </p:nvSpPr>
        <p:spPr>
          <a:xfrm>
            <a:off x="8543925" y="6356350"/>
            <a:ext cx="561975" cy="365125"/>
          </a:xfrm>
          <a:prstGeom prst="rect">
            <a:avLst/>
          </a:prstGeom>
          <a:noFill/>
          <a:ln>
            <a:noFill/>
          </a:ln>
        </p:spPr>
        <p:txBody>
          <a:bodyPr anchorCtr="0" anchor="ctr" bIns="45700" lIns="27425" spcFirstLastPara="1" rIns="45700"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Dave</dc:creator>
</cp:coreProperties>
</file>