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49"/>
  </p:notesMasterIdLst>
  <p:sldIdLst>
    <p:sldId id="256" r:id="rId2"/>
    <p:sldId id="261" r:id="rId3"/>
    <p:sldId id="271" r:id="rId4"/>
    <p:sldId id="272" r:id="rId5"/>
    <p:sldId id="273" r:id="rId6"/>
    <p:sldId id="315" r:id="rId7"/>
    <p:sldId id="274" r:id="rId8"/>
    <p:sldId id="258" r:id="rId9"/>
    <p:sldId id="266" r:id="rId10"/>
    <p:sldId id="270" r:id="rId11"/>
    <p:sldId id="268" r:id="rId12"/>
    <p:sldId id="269" r:id="rId13"/>
    <p:sldId id="296" r:id="rId14"/>
    <p:sldId id="282" r:id="rId15"/>
    <p:sldId id="283" r:id="rId16"/>
    <p:sldId id="284" r:id="rId17"/>
    <p:sldId id="285" r:id="rId18"/>
    <p:sldId id="286" r:id="rId19"/>
    <p:sldId id="287" r:id="rId20"/>
    <p:sldId id="288" r:id="rId21"/>
    <p:sldId id="297" r:id="rId22"/>
    <p:sldId id="292" r:id="rId23"/>
    <p:sldId id="291" r:id="rId24"/>
    <p:sldId id="293" r:id="rId25"/>
    <p:sldId id="308" r:id="rId26"/>
    <p:sldId id="289" r:id="rId27"/>
    <p:sldId id="294" r:id="rId28"/>
    <p:sldId id="295" r:id="rId29"/>
    <p:sldId id="298" r:id="rId30"/>
    <p:sldId id="299" r:id="rId31"/>
    <p:sldId id="300" r:id="rId32"/>
    <p:sldId id="301" r:id="rId33"/>
    <p:sldId id="307" r:id="rId34"/>
    <p:sldId id="302" r:id="rId35"/>
    <p:sldId id="309" r:id="rId36"/>
    <p:sldId id="290" r:id="rId37"/>
    <p:sldId id="303" r:id="rId38"/>
    <p:sldId id="311" r:id="rId39"/>
    <p:sldId id="305" r:id="rId40"/>
    <p:sldId id="306" r:id="rId41"/>
    <p:sldId id="312" r:id="rId42"/>
    <p:sldId id="310" r:id="rId43"/>
    <p:sldId id="304" r:id="rId44"/>
    <p:sldId id="262" r:id="rId45"/>
    <p:sldId id="257" r:id="rId46"/>
    <p:sldId id="265" r:id="rId47"/>
    <p:sldId id="313"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703"/>
  </p:normalViewPr>
  <p:slideViewPr>
    <p:cSldViewPr>
      <p:cViewPr varScale="1">
        <p:scale>
          <a:sx n="86" d="100"/>
          <a:sy n="86" d="100"/>
        </p:scale>
        <p:origin x="1864" y="200"/>
      </p:cViewPr>
      <p:guideLst>
        <p:guide orient="horz" pos="2160"/>
        <p:guide pos="2880"/>
      </p:guideLst>
    </p:cSldViewPr>
  </p:slideViewPr>
  <p:notesTextViewPr>
    <p:cViewPr>
      <p:scale>
        <a:sx n="100" d="100"/>
        <a:sy n="100" d="100"/>
      </p:scale>
      <p:origin x="0" y="-48"/>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ary\Desktop\Payday%20loans%20preliminary%20-%20coding_Piechar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ary\Desktop\Payday%20loans%20preliminary%20-%20coding_Piechar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Mary\Desktop\Payday%20loans%20preliminary%20-%20coding_Piechar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CA" dirty="0"/>
              <a:t>“What circumstances led you to take out the payday loan?”</a:t>
            </a:r>
          </a:p>
        </c:rich>
      </c:tx>
      <c:overlay val="0"/>
    </c:title>
    <c:autoTitleDeleted val="0"/>
    <c:plotArea>
      <c:layout/>
      <c:pieChart>
        <c:varyColors val="1"/>
        <c:ser>
          <c:idx val="0"/>
          <c:order val="0"/>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WhyPDLoanCode!$C$2:$C$7</c:f>
              <c:strCache>
                <c:ptCount val="6"/>
                <c:pt idx="0">
                  <c:v>Car</c:v>
                </c:pt>
                <c:pt idx="1">
                  <c:v>Rent</c:v>
                </c:pt>
                <c:pt idx="2">
                  <c:v>Medical</c:v>
                </c:pt>
                <c:pt idx="3">
                  <c:v>Food or groceries</c:v>
                </c:pt>
                <c:pt idx="4">
                  <c:v>Debt (including credit card and other bills)</c:v>
                </c:pt>
                <c:pt idx="5">
                  <c:v>Other</c:v>
                </c:pt>
              </c:strCache>
            </c:strRef>
          </c:cat>
          <c:val>
            <c:numRef>
              <c:f>WhyPDLoanCode!$D$2:$D$7</c:f>
              <c:numCache>
                <c:formatCode>General</c:formatCode>
                <c:ptCount val="6"/>
                <c:pt idx="0">
                  <c:v>12</c:v>
                </c:pt>
                <c:pt idx="1">
                  <c:v>7</c:v>
                </c:pt>
                <c:pt idx="2">
                  <c:v>5</c:v>
                </c:pt>
                <c:pt idx="3">
                  <c:v>2</c:v>
                </c:pt>
                <c:pt idx="4">
                  <c:v>10</c:v>
                </c:pt>
                <c:pt idx="5">
                  <c:v>11</c:v>
                </c:pt>
              </c:numCache>
            </c:numRef>
          </c:val>
          <c:extLst>
            <c:ext xmlns:c16="http://schemas.microsoft.com/office/drawing/2014/chart" uri="{C3380CC4-5D6E-409C-BE32-E72D297353CC}">
              <c16:uniqueId val="{00000000-E5EA-0143-B8F5-B55B90935448}"/>
            </c:ext>
          </c:extLst>
        </c:ser>
        <c:dLbls>
          <c:showLegendKey val="0"/>
          <c:showVal val="0"/>
          <c:showCatName val="0"/>
          <c:showSerName val="0"/>
          <c:showPercent val="1"/>
          <c:showBubbleSize val="0"/>
          <c:showLeaderLines val="1"/>
        </c:dLbls>
        <c:firstSliceAng val="0"/>
      </c:pieChart>
    </c:plotArea>
    <c:legend>
      <c:legendPos val="r"/>
      <c:layout>
        <c:manualLayout>
          <c:xMode val="edge"/>
          <c:yMode val="edge"/>
          <c:x val="0.65277777777777779"/>
          <c:y val="0.15250588659253289"/>
          <c:w val="0.33796296296296297"/>
          <c:h val="0.7942937226839901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CA"/>
              <a:t>Do you have family and friends to whom you feel you can go for financial help?</a:t>
            </a:r>
          </a:p>
        </c:rich>
      </c:tx>
      <c:overlay val="0"/>
    </c:title>
    <c:autoTitleDeleted val="0"/>
    <c:plotArea>
      <c:layout/>
      <c:pieChart>
        <c:varyColors val="1"/>
        <c:ser>
          <c:idx val="0"/>
          <c:order val="0"/>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FamilyHelp1!$C$2:$C$3</c:f>
              <c:strCache>
                <c:ptCount val="2"/>
                <c:pt idx="0">
                  <c:v>Yes</c:v>
                </c:pt>
                <c:pt idx="1">
                  <c:v>No</c:v>
                </c:pt>
              </c:strCache>
            </c:strRef>
          </c:cat>
          <c:val>
            <c:numRef>
              <c:f>FamilyHelp1!$D$2:$D$3</c:f>
              <c:numCache>
                <c:formatCode>General</c:formatCode>
                <c:ptCount val="2"/>
                <c:pt idx="0">
                  <c:v>27</c:v>
                </c:pt>
                <c:pt idx="1">
                  <c:v>20</c:v>
                </c:pt>
              </c:numCache>
            </c:numRef>
          </c:val>
          <c:extLst>
            <c:ext xmlns:c16="http://schemas.microsoft.com/office/drawing/2014/chart" uri="{C3380CC4-5D6E-409C-BE32-E72D297353CC}">
              <c16:uniqueId val="{00000000-978C-A743-9964-65A8932205E5}"/>
            </c:ext>
          </c:extLst>
        </c:ser>
        <c:dLbls>
          <c:showLegendKey val="0"/>
          <c:showVal val="0"/>
          <c:showCatName val="0"/>
          <c:showSerName val="0"/>
          <c:showPercent val="1"/>
          <c:showBubbleSize val="0"/>
          <c:showLeaderLines val="1"/>
        </c:dLbls>
        <c:firstSliceAng val="0"/>
      </c:pieChart>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CA"/>
              <a:t>Do you have any ways to earn extra money, if needed?</a:t>
            </a:r>
          </a:p>
        </c:rich>
      </c:tx>
      <c:overlay val="0"/>
    </c:title>
    <c:autoTitleDeleted val="0"/>
    <c:plotArea>
      <c:layout/>
      <c:pieChart>
        <c:varyColors val="1"/>
        <c:ser>
          <c:idx val="0"/>
          <c:order val="0"/>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ExtraMoney1!$C$2:$C$3</c:f>
              <c:strCache>
                <c:ptCount val="2"/>
                <c:pt idx="0">
                  <c:v>Yes</c:v>
                </c:pt>
                <c:pt idx="1">
                  <c:v>No</c:v>
                </c:pt>
              </c:strCache>
            </c:strRef>
          </c:cat>
          <c:val>
            <c:numRef>
              <c:f>ExtraMoney1!$D$2:$D$3</c:f>
              <c:numCache>
                <c:formatCode>General</c:formatCode>
                <c:ptCount val="2"/>
                <c:pt idx="0">
                  <c:v>34</c:v>
                </c:pt>
                <c:pt idx="1">
                  <c:v>13</c:v>
                </c:pt>
              </c:numCache>
            </c:numRef>
          </c:val>
          <c:extLst>
            <c:ext xmlns:c16="http://schemas.microsoft.com/office/drawing/2014/chart" uri="{C3380CC4-5D6E-409C-BE32-E72D297353CC}">
              <c16:uniqueId val="{00000000-5C47-B441-92DF-A310B2CB3C70}"/>
            </c:ext>
          </c:extLst>
        </c:ser>
        <c:dLbls>
          <c:showLegendKey val="0"/>
          <c:showVal val="0"/>
          <c:showCatName val="0"/>
          <c:showSerName val="0"/>
          <c:showPercent val="1"/>
          <c:showBubbleSize val="0"/>
          <c:showLeaderLines val="1"/>
        </c:dLbls>
        <c:firstSliceAng val="0"/>
      </c:pieChart>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C2AF75-E04A-4E81-BC77-7639B5641495}" type="datetimeFigureOut">
              <a:rPr lang="en-US" smtClean="0"/>
              <a:t>10/27/22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3C265B-44FD-42F4-AAA6-5D67DCED0D0F}" type="slidenum">
              <a:rPr lang="en-US" smtClean="0"/>
              <a:t>‹#›</a:t>
            </a:fld>
            <a:endParaRPr lang="en-US"/>
          </a:p>
        </p:txBody>
      </p:sp>
    </p:spTree>
    <p:extLst>
      <p:ext uri="{BB962C8B-B14F-4D97-AF65-F5344CB8AC3E}">
        <p14:creationId xmlns:p14="http://schemas.microsoft.com/office/powerpoint/2010/main" val="196015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Images from </a:t>
            </a:r>
            <a:r>
              <a:rPr lang="en-US" altLang="en-US" dirty="0" err="1"/>
              <a:t>unsplash.com</a:t>
            </a:r>
            <a:endParaRPr lang="en-US" altLang="en-US"/>
          </a:p>
          <a:p>
            <a:endParaRPr lang="en-US" dirty="0"/>
          </a:p>
        </p:txBody>
      </p:sp>
      <p:sp>
        <p:nvSpPr>
          <p:cNvPr id="4" name="Slide Number Placeholder 3"/>
          <p:cNvSpPr>
            <a:spLocks noGrp="1"/>
          </p:cNvSpPr>
          <p:nvPr>
            <p:ph type="sldNum" sz="quarter" idx="10"/>
          </p:nvPr>
        </p:nvSpPr>
        <p:spPr/>
        <p:txBody>
          <a:bodyPr/>
          <a:lstStyle/>
          <a:p>
            <a:fld id="{FA3C265B-44FD-42F4-AAA6-5D67DCED0D0F}" type="slidenum">
              <a:rPr lang="en-US" smtClean="0"/>
              <a:t>1</a:t>
            </a:fld>
            <a:endParaRPr lang="en-US"/>
          </a:p>
        </p:txBody>
      </p:sp>
    </p:spTree>
    <p:extLst>
      <p:ext uri="{BB962C8B-B14F-4D97-AF65-F5344CB8AC3E}">
        <p14:creationId xmlns:p14="http://schemas.microsoft.com/office/powerpoint/2010/main" val="15409363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10/27/22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10/27/22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10/27/22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D8BD707-D9CF-40AE-B4C6-C98DA3205C09}" type="datetimeFigureOut">
              <a:rPr lang="en-US" smtClean="0"/>
              <a:pPr/>
              <a:t>10/27/22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10/27/22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10/27/22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hyperlink" Target="https://www.youtube.com/watch?v=PDylgzybWAw"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752601"/>
            <a:ext cx="8229600" cy="1829761"/>
          </a:xfrm>
        </p:spPr>
        <p:txBody>
          <a:bodyPr>
            <a:normAutofit fontScale="90000"/>
          </a:bodyPr>
          <a:lstStyle/>
          <a:p>
            <a:r>
              <a:rPr lang="en-US" dirty="0"/>
              <a:t>Predicting consumer use (and </a:t>
            </a:r>
            <a:r>
              <a:rPr lang="en-US" dirty="0" err="1"/>
              <a:t>mis</a:t>
            </a:r>
            <a:r>
              <a:rPr lang="en-US" dirty="0"/>
              <a:t>-use) of payday loans </a:t>
            </a:r>
          </a:p>
        </p:txBody>
      </p:sp>
      <p:sp>
        <p:nvSpPr>
          <p:cNvPr id="3" name="Subtitle 2"/>
          <p:cNvSpPr>
            <a:spLocks noGrp="1"/>
          </p:cNvSpPr>
          <p:nvPr>
            <p:ph type="subTitle" idx="1"/>
          </p:nvPr>
        </p:nvSpPr>
        <p:spPr>
          <a:xfrm>
            <a:off x="1066800" y="3886200"/>
            <a:ext cx="7315200" cy="1752600"/>
          </a:xfrm>
        </p:spPr>
        <p:txBody>
          <a:bodyPr/>
          <a:lstStyle/>
          <a:p>
            <a:r>
              <a:rPr lang="en-US" dirty="0"/>
              <a:t>Conference on Emotions and Well-being</a:t>
            </a:r>
          </a:p>
          <a:p>
            <a:r>
              <a:rPr lang="en-US" dirty="0"/>
              <a:t>December 18</a:t>
            </a:r>
            <a:r>
              <a:rPr lang="en-US" baseline="30000" dirty="0"/>
              <a:t>th</a:t>
            </a:r>
            <a:r>
              <a:rPr lang="en-US" dirty="0"/>
              <a:t>, 2014</a:t>
            </a:r>
          </a:p>
        </p:txBody>
      </p:sp>
    </p:spTree>
    <p:extLst>
      <p:ext uri="{BB962C8B-B14F-4D97-AF65-F5344CB8AC3E}">
        <p14:creationId xmlns:p14="http://schemas.microsoft.com/office/powerpoint/2010/main" val="202948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Pawn shop loans</a:t>
            </a:r>
          </a:p>
          <a:p>
            <a:r>
              <a:rPr lang="en-US" dirty="0"/>
              <a:t>Late fees &amp; reconnect fees</a:t>
            </a:r>
          </a:p>
          <a:p>
            <a:r>
              <a:rPr lang="en-US" dirty="0"/>
              <a:t>Overdraft charges</a:t>
            </a:r>
          </a:p>
          <a:p>
            <a:r>
              <a:rPr lang="en-US" dirty="0"/>
              <a:t>Loan sharks</a:t>
            </a:r>
          </a:p>
          <a:p>
            <a:endParaRPr lang="en-US" dirty="0"/>
          </a:p>
        </p:txBody>
      </p:sp>
      <p:sp>
        <p:nvSpPr>
          <p:cNvPr id="2" name="Title 1"/>
          <p:cNvSpPr>
            <a:spLocks noGrp="1"/>
          </p:cNvSpPr>
          <p:nvPr>
            <p:ph type="title"/>
          </p:nvPr>
        </p:nvSpPr>
        <p:spPr/>
        <p:txBody>
          <a:bodyPr>
            <a:normAutofit/>
          </a:bodyPr>
          <a:lstStyle/>
          <a:p>
            <a:r>
              <a:rPr lang="en-US" dirty="0"/>
              <a:t>Other high interest loans</a:t>
            </a:r>
          </a:p>
        </p:txBody>
      </p:sp>
    </p:spTree>
    <p:extLst>
      <p:ext uri="{BB962C8B-B14F-4D97-AF65-F5344CB8AC3E}">
        <p14:creationId xmlns:p14="http://schemas.microsoft.com/office/powerpoint/2010/main" val="3575430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Fast, convenient cash</a:t>
            </a:r>
          </a:p>
          <a:p>
            <a:r>
              <a:rPr lang="en-US" dirty="0"/>
              <a:t>No access to other credit (e.g., credit cards)</a:t>
            </a:r>
          </a:p>
          <a:p>
            <a:r>
              <a:rPr lang="en-US" dirty="0"/>
              <a:t>Cheaper than some alternatives (lost job, bounced check, cancelled utilities, loan sharks)</a:t>
            </a:r>
          </a:p>
        </p:txBody>
      </p:sp>
      <p:sp>
        <p:nvSpPr>
          <p:cNvPr id="2" name="Title 1"/>
          <p:cNvSpPr>
            <a:spLocks noGrp="1"/>
          </p:cNvSpPr>
          <p:nvPr>
            <p:ph type="title"/>
          </p:nvPr>
        </p:nvSpPr>
        <p:spPr/>
        <p:txBody>
          <a:bodyPr>
            <a:normAutofit/>
          </a:bodyPr>
          <a:lstStyle/>
          <a:p>
            <a:r>
              <a:rPr lang="en-US" dirty="0"/>
              <a:t>Why use a payday loan?</a:t>
            </a:r>
          </a:p>
        </p:txBody>
      </p:sp>
    </p:spTree>
    <p:extLst>
      <p:ext uri="{BB962C8B-B14F-4D97-AF65-F5344CB8AC3E}">
        <p14:creationId xmlns:p14="http://schemas.microsoft.com/office/powerpoint/2010/main" val="3073522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767072"/>
          </a:xfrm>
        </p:spPr>
        <p:txBody>
          <a:bodyPr>
            <a:normAutofit/>
          </a:bodyPr>
          <a:lstStyle/>
          <a:p>
            <a:r>
              <a:rPr lang="en-US" dirty="0"/>
              <a:t>Some studies find harmful effects from payday lending </a:t>
            </a:r>
            <a:r>
              <a:rPr lang="en-US" sz="2000" dirty="0"/>
              <a:t>(Campbell, </a:t>
            </a:r>
            <a:r>
              <a:rPr lang="en-US" sz="2000" dirty="0" err="1"/>
              <a:t>Martínez</a:t>
            </a:r>
            <a:r>
              <a:rPr lang="en-US" sz="2000" dirty="0"/>
              <a:t>-Jerez, &amp; </a:t>
            </a:r>
            <a:r>
              <a:rPr lang="en-US" sz="2000" dirty="0" err="1"/>
              <a:t>Tufano</a:t>
            </a:r>
            <a:r>
              <a:rPr lang="en-US" sz="2000" dirty="0"/>
              <a:t>, 2012; Carrell &amp; </a:t>
            </a:r>
            <a:r>
              <a:rPr lang="en-US" sz="2000" dirty="0" err="1"/>
              <a:t>Zinman</a:t>
            </a:r>
            <a:r>
              <a:rPr lang="en-US" sz="2000" dirty="0"/>
              <a:t>, 2008; Carrell &amp; </a:t>
            </a:r>
            <a:r>
              <a:rPr lang="en-US" sz="2000" dirty="0" err="1"/>
              <a:t>Zinman</a:t>
            </a:r>
            <a:r>
              <a:rPr lang="en-US" sz="2000" dirty="0"/>
              <a:t>, 2014; Melzer &amp; Morgan, 2009; Melzer, 2011; Morgan, Strain, &amp; </a:t>
            </a:r>
            <a:r>
              <a:rPr lang="en-US" sz="2000" dirty="0" err="1"/>
              <a:t>Seblani</a:t>
            </a:r>
            <a:r>
              <a:rPr lang="en-US" sz="2000" dirty="0"/>
              <a:t>, 2012; </a:t>
            </a:r>
            <a:r>
              <a:rPr lang="en-US" sz="2000" dirty="0" err="1"/>
              <a:t>Skiba</a:t>
            </a:r>
            <a:r>
              <a:rPr lang="en-US" sz="2000" dirty="0"/>
              <a:t> &amp; </a:t>
            </a:r>
            <a:r>
              <a:rPr lang="en-US" sz="2000" dirty="0" err="1"/>
              <a:t>Tobacman</a:t>
            </a:r>
            <a:r>
              <a:rPr lang="en-US" sz="2000" dirty="0"/>
              <a:t>, 2009; Weaver &amp; </a:t>
            </a:r>
            <a:r>
              <a:rPr lang="en-US" sz="2000" dirty="0" err="1"/>
              <a:t>Galperin</a:t>
            </a:r>
            <a:r>
              <a:rPr lang="en-US" sz="2000" dirty="0"/>
              <a:t>, 2014)</a:t>
            </a:r>
          </a:p>
          <a:p>
            <a:r>
              <a:rPr lang="en-US" dirty="0"/>
              <a:t>Others find beneficial effects </a:t>
            </a:r>
            <a:r>
              <a:rPr lang="en-US" sz="2000" dirty="0"/>
              <a:t>(</a:t>
            </a:r>
            <a:r>
              <a:rPr lang="en-US" sz="2000" dirty="0" err="1"/>
              <a:t>Karlan</a:t>
            </a:r>
            <a:r>
              <a:rPr lang="en-US" sz="2000" dirty="0"/>
              <a:t> &amp; </a:t>
            </a:r>
            <a:r>
              <a:rPr lang="en-US" sz="2000" dirty="0" err="1"/>
              <a:t>Zinman</a:t>
            </a:r>
            <a:r>
              <a:rPr lang="en-US" sz="2000" dirty="0"/>
              <a:t>, 2010; Lawrence &amp; </a:t>
            </a:r>
            <a:r>
              <a:rPr lang="en-US" sz="2000" dirty="0" err="1"/>
              <a:t>Elliehausen</a:t>
            </a:r>
            <a:r>
              <a:rPr lang="en-US" sz="2000" dirty="0"/>
              <a:t>, 2008; Morgan, 2007; Morgan &amp; Strain, 2007; Morse, 2011; </a:t>
            </a:r>
            <a:r>
              <a:rPr lang="en-US" sz="2000" dirty="0" err="1"/>
              <a:t>Zinman</a:t>
            </a:r>
            <a:r>
              <a:rPr lang="en-US" sz="2000" dirty="0"/>
              <a:t> 2010)</a:t>
            </a:r>
          </a:p>
          <a:p>
            <a:r>
              <a:rPr lang="en-US" dirty="0"/>
              <a:t>Perhaps single use is beneficial, but rollover use is harmful? </a:t>
            </a:r>
            <a:endParaRPr lang="en-US" sz="2000" dirty="0"/>
          </a:p>
          <a:p>
            <a:r>
              <a:rPr lang="en-US" dirty="0"/>
              <a:t>So, why might rollovers happen?</a:t>
            </a:r>
          </a:p>
        </p:txBody>
      </p:sp>
      <p:sp>
        <p:nvSpPr>
          <p:cNvPr id="2" name="Title 1"/>
          <p:cNvSpPr>
            <a:spLocks noGrp="1"/>
          </p:cNvSpPr>
          <p:nvPr>
            <p:ph type="title"/>
          </p:nvPr>
        </p:nvSpPr>
        <p:spPr/>
        <p:txBody>
          <a:bodyPr>
            <a:normAutofit fontScale="90000"/>
          </a:bodyPr>
          <a:lstStyle/>
          <a:p>
            <a:r>
              <a:rPr lang="en-US" dirty="0"/>
              <a:t>How do payday loans affect consumer welfare?</a:t>
            </a:r>
          </a:p>
        </p:txBody>
      </p:sp>
    </p:spTree>
    <p:extLst>
      <p:ext uri="{BB962C8B-B14F-4D97-AF65-F5344CB8AC3E}">
        <p14:creationId xmlns:p14="http://schemas.microsoft.com/office/powerpoint/2010/main" val="615205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The “Budget Fallacy”: people (mainly students) under-predict future expenses </a:t>
            </a:r>
            <a:r>
              <a:rPr lang="en-US" sz="2000" dirty="0"/>
              <a:t>(</a:t>
            </a:r>
            <a:r>
              <a:rPr lang="en-US" sz="2000" dirty="0" err="1"/>
              <a:t>Peetz</a:t>
            </a:r>
            <a:r>
              <a:rPr lang="en-US" sz="2000" dirty="0"/>
              <a:t> and Buehler 2009; 2013)</a:t>
            </a:r>
            <a:endParaRPr lang="en-US" dirty="0"/>
          </a:p>
          <a:p>
            <a:r>
              <a:rPr lang="en-US" dirty="0"/>
              <a:t>Especially strong for those with a savings goal </a:t>
            </a:r>
          </a:p>
          <a:p>
            <a:r>
              <a:rPr lang="en-US" dirty="0"/>
              <a:t>Eliminated when focusing on competing goals</a:t>
            </a:r>
          </a:p>
          <a:p>
            <a:r>
              <a:rPr lang="en-US" dirty="0"/>
              <a:t>Eliminated when considering an event (rather than a time period)</a:t>
            </a:r>
          </a:p>
          <a:p>
            <a:endParaRPr lang="en-US" dirty="0"/>
          </a:p>
          <a:p>
            <a:r>
              <a:rPr lang="en-US" dirty="0"/>
              <a:t>Perhaps this bias leads to payday loan rollovers</a:t>
            </a:r>
          </a:p>
          <a:p>
            <a:endParaRPr lang="en-US" dirty="0"/>
          </a:p>
        </p:txBody>
      </p:sp>
      <p:sp>
        <p:nvSpPr>
          <p:cNvPr id="3" name="Title 2"/>
          <p:cNvSpPr>
            <a:spLocks noGrp="1"/>
          </p:cNvSpPr>
          <p:nvPr>
            <p:ph type="title"/>
          </p:nvPr>
        </p:nvSpPr>
        <p:spPr/>
        <p:txBody>
          <a:bodyPr/>
          <a:lstStyle/>
          <a:p>
            <a:r>
              <a:rPr lang="en-US" dirty="0"/>
              <a:t>Expense prediction bias</a:t>
            </a:r>
          </a:p>
        </p:txBody>
      </p:sp>
    </p:spTree>
    <p:extLst>
      <p:ext uri="{BB962C8B-B14F-4D97-AF65-F5344CB8AC3E}">
        <p14:creationId xmlns:p14="http://schemas.microsoft.com/office/powerpoint/2010/main" val="2596965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Study 1: Qualitative Data on PD Loan Reasons</a:t>
            </a:r>
          </a:p>
        </p:txBody>
      </p:sp>
    </p:spTree>
    <p:extLst>
      <p:ext uri="{BB962C8B-B14F-4D97-AF65-F5344CB8AC3E}">
        <p14:creationId xmlns:p14="http://schemas.microsoft.com/office/powerpoint/2010/main" val="7440673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“My car broke down and I needed finances to fix it.”</a:t>
            </a:r>
          </a:p>
          <a:p>
            <a:r>
              <a:rPr lang="en-US" dirty="0"/>
              <a:t>“I needed to pay for health insurance before the deadline.”</a:t>
            </a:r>
          </a:p>
          <a:p>
            <a:r>
              <a:rPr lang="en-US" dirty="0"/>
              <a:t>“Needed to pay rent.”</a:t>
            </a:r>
          </a:p>
          <a:p>
            <a:r>
              <a:rPr lang="en-US" dirty="0"/>
              <a:t>“Well, it's not the best reason at all but I wanted money to go to the casino.”</a:t>
            </a:r>
          </a:p>
          <a:p>
            <a:endParaRPr lang="en-US" dirty="0"/>
          </a:p>
        </p:txBody>
      </p:sp>
      <p:sp>
        <p:nvSpPr>
          <p:cNvPr id="3" name="Title 2"/>
          <p:cNvSpPr>
            <a:spLocks noGrp="1"/>
          </p:cNvSpPr>
          <p:nvPr>
            <p:ph type="title"/>
          </p:nvPr>
        </p:nvSpPr>
        <p:spPr/>
        <p:txBody>
          <a:bodyPr>
            <a:normAutofit fontScale="90000"/>
          </a:bodyPr>
          <a:lstStyle/>
          <a:p>
            <a:r>
              <a:rPr lang="en-US" dirty="0"/>
              <a:t>“What circumstances led you to take out the payday loan?”</a:t>
            </a:r>
          </a:p>
        </p:txBody>
      </p:sp>
    </p:spTree>
    <p:extLst>
      <p:ext uri="{BB962C8B-B14F-4D97-AF65-F5344CB8AC3E}">
        <p14:creationId xmlns:p14="http://schemas.microsoft.com/office/powerpoint/2010/main" val="31539028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p:cNvGraphicFramePr>
            <a:graphicFrameLocks noGrp="1"/>
          </p:cNvGraphicFramePr>
          <p:nvPr>
            <p:ph idx="1"/>
            <p:extLst>
              <p:ext uri="{D42A27DB-BD31-4B8C-83A1-F6EECF244321}">
                <p14:modId xmlns:p14="http://schemas.microsoft.com/office/powerpoint/2010/main" val="507391142"/>
              </p:ext>
            </p:extLst>
          </p:nvPr>
        </p:nvGraphicFramePr>
        <p:xfrm>
          <a:off x="457200" y="152400"/>
          <a:ext cx="8229600" cy="6248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893184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 managed to borrow the money from a friend.</a:t>
            </a:r>
          </a:p>
          <a:p>
            <a:r>
              <a:rPr lang="en-US" dirty="0"/>
              <a:t>I got a loan from my brother</a:t>
            </a:r>
          </a:p>
          <a:p>
            <a:r>
              <a:rPr lang="en-US" dirty="0"/>
              <a:t>I waited to buy groceries and spent that </a:t>
            </a:r>
            <a:r>
              <a:rPr lang="en-US" dirty="0" err="1"/>
              <a:t>alotted</a:t>
            </a:r>
            <a:r>
              <a:rPr lang="en-US" dirty="0"/>
              <a:t> money on bills</a:t>
            </a:r>
          </a:p>
          <a:p>
            <a:r>
              <a:rPr lang="en-US" dirty="0"/>
              <a:t>I just ate ramen and didn't really do anything else.</a:t>
            </a:r>
          </a:p>
        </p:txBody>
      </p:sp>
      <p:sp>
        <p:nvSpPr>
          <p:cNvPr id="3" name="Title 2"/>
          <p:cNvSpPr>
            <a:spLocks noGrp="1"/>
          </p:cNvSpPr>
          <p:nvPr>
            <p:ph type="title"/>
          </p:nvPr>
        </p:nvSpPr>
        <p:spPr/>
        <p:txBody>
          <a:bodyPr>
            <a:normAutofit/>
          </a:bodyPr>
          <a:lstStyle/>
          <a:p>
            <a:r>
              <a:rPr lang="en-US" dirty="0"/>
              <a:t>How did you avoid a PD loan?</a:t>
            </a:r>
          </a:p>
        </p:txBody>
      </p:sp>
    </p:spTree>
    <p:extLst>
      <p:ext uri="{BB962C8B-B14F-4D97-AF65-F5344CB8AC3E}">
        <p14:creationId xmlns:p14="http://schemas.microsoft.com/office/powerpoint/2010/main" val="39875493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83290474"/>
              </p:ext>
            </p:extLst>
          </p:nvPr>
        </p:nvGraphicFramePr>
        <p:xfrm>
          <a:off x="457200" y="76201"/>
          <a:ext cx="7772400" cy="5715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05875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08812790"/>
              </p:ext>
            </p:extLst>
          </p:nvPr>
        </p:nvGraphicFramePr>
        <p:xfrm>
          <a:off x="0" y="0"/>
          <a:ext cx="7696200" cy="55551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64720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Co-authors:</a:t>
            </a:r>
            <a:r>
              <a:rPr lang="en-US" dirty="0"/>
              <a:t> Abigail </a:t>
            </a:r>
            <a:r>
              <a:rPr lang="en-US" dirty="0" err="1"/>
              <a:t>Sussman</a:t>
            </a:r>
            <a:r>
              <a:rPr lang="en-US" dirty="0"/>
              <a:t>, Melissa Knoll, Franklin </a:t>
            </a:r>
            <a:r>
              <a:rPr lang="en-US" dirty="0" err="1"/>
              <a:t>Shaddy</a:t>
            </a:r>
            <a:r>
              <a:rPr lang="en-US" dirty="0"/>
              <a:t>, Chuck Howard</a:t>
            </a:r>
          </a:p>
          <a:p>
            <a:r>
              <a:rPr lang="en-US" b="1" dirty="0"/>
              <a:t>RAs:</a:t>
            </a:r>
            <a:r>
              <a:rPr lang="en-US" dirty="0"/>
              <a:t> Sammie Chan, Mary Ho</a:t>
            </a:r>
          </a:p>
          <a:p>
            <a:r>
              <a:rPr lang="en-US" b="1" dirty="0"/>
              <a:t>Funding:</a:t>
            </a:r>
            <a:r>
              <a:rPr lang="en-US" dirty="0"/>
              <a:t> SSHRC Insight Development Grant</a:t>
            </a:r>
          </a:p>
          <a:p>
            <a:endParaRPr lang="en-US" dirty="0"/>
          </a:p>
        </p:txBody>
      </p:sp>
      <p:sp>
        <p:nvSpPr>
          <p:cNvPr id="2" name="Title 1"/>
          <p:cNvSpPr>
            <a:spLocks noGrp="1"/>
          </p:cNvSpPr>
          <p:nvPr>
            <p:ph type="title"/>
          </p:nvPr>
        </p:nvSpPr>
        <p:spPr/>
        <p:txBody>
          <a:bodyPr/>
          <a:lstStyle/>
          <a:p>
            <a:r>
              <a:rPr lang="en-US" dirty="0"/>
              <a:t>Acknowledgements</a:t>
            </a:r>
          </a:p>
        </p:txBody>
      </p:sp>
    </p:spTree>
    <p:extLst>
      <p:ext uri="{BB962C8B-B14F-4D97-AF65-F5344CB8AC3E}">
        <p14:creationId xmlns:p14="http://schemas.microsoft.com/office/powerpoint/2010/main" val="36402561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Study 2: Future Expense Estimation</a:t>
            </a:r>
          </a:p>
        </p:txBody>
      </p:sp>
    </p:spTree>
    <p:extLst>
      <p:ext uri="{BB962C8B-B14F-4D97-AF65-F5344CB8AC3E}">
        <p14:creationId xmlns:p14="http://schemas.microsoft.com/office/powerpoint/2010/main" val="22482227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Under prediction of future (relative to past) expenses</a:t>
            </a:r>
          </a:p>
          <a:p>
            <a:pPr lvl="1"/>
            <a:r>
              <a:rPr lang="en-US" dirty="0"/>
              <a:t>Particularly among PD loan users</a:t>
            </a:r>
          </a:p>
          <a:p>
            <a:r>
              <a:rPr lang="en-US" dirty="0"/>
              <a:t>Two part study, 1 week apart</a:t>
            </a:r>
          </a:p>
          <a:p>
            <a:r>
              <a:rPr lang="en-US" dirty="0" err="1"/>
              <a:t>MTurk</a:t>
            </a:r>
            <a:r>
              <a:rPr lang="en-US" dirty="0"/>
              <a:t> (</a:t>
            </a:r>
            <a:r>
              <a:rPr lang="en-US" i="1" dirty="0"/>
              <a:t>N</a:t>
            </a:r>
            <a:r>
              <a:rPr lang="en-US" dirty="0"/>
              <a:t>=194 part 1; </a:t>
            </a:r>
            <a:r>
              <a:rPr lang="en-US" i="1" dirty="0"/>
              <a:t>N</a:t>
            </a:r>
            <a:r>
              <a:rPr lang="en-US" dirty="0"/>
              <a:t>=140 part 2)</a:t>
            </a:r>
          </a:p>
        </p:txBody>
      </p:sp>
      <p:sp>
        <p:nvSpPr>
          <p:cNvPr id="3" name="Title 2"/>
          <p:cNvSpPr>
            <a:spLocks noGrp="1"/>
          </p:cNvSpPr>
          <p:nvPr>
            <p:ph type="title"/>
          </p:nvPr>
        </p:nvSpPr>
        <p:spPr/>
        <p:txBody>
          <a:bodyPr>
            <a:normAutofit/>
          </a:bodyPr>
          <a:lstStyle/>
          <a:p>
            <a:r>
              <a:rPr lang="en-US" dirty="0"/>
              <a:t>Study 2: Hypotheses &amp; Methods</a:t>
            </a:r>
          </a:p>
        </p:txBody>
      </p:sp>
    </p:spTree>
    <p:extLst>
      <p:ext uri="{BB962C8B-B14F-4D97-AF65-F5344CB8AC3E}">
        <p14:creationId xmlns:p14="http://schemas.microsoft.com/office/powerpoint/2010/main" val="41075017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81328"/>
            <a:ext cx="8534400" cy="4525963"/>
          </a:xfrm>
        </p:spPr>
        <p:txBody>
          <a:bodyPr>
            <a:normAutofit fontScale="92500" lnSpcReduction="10000"/>
          </a:bodyPr>
          <a:lstStyle/>
          <a:p>
            <a:r>
              <a:rPr lang="en-US" dirty="0"/>
              <a:t>Approximately how much did you spend on optional expenses </a:t>
            </a:r>
            <a:r>
              <a:rPr lang="en-US" b="1" dirty="0"/>
              <a:t>in the past week</a:t>
            </a:r>
            <a:r>
              <a:rPr lang="en-US" dirty="0"/>
              <a:t>? </a:t>
            </a:r>
            <a:br>
              <a:rPr lang="en-US" dirty="0"/>
            </a:br>
            <a:r>
              <a:rPr lang="en-US" dirty="0"/>
              <a:t>$___ dollars</a:t>
            </a:r>
          </a:p>
          <a:p>
            <a:r>
              <a:rPr lang="en-US" dirty="0"/>
              <a:t>Approximately how much did you spend on required expenses </a:t>
            </a:r>
            <a:r>
              <a:rPr lang="en-US" b="1" dirty="0"/>
              <a:t>in the past week</a:t>
            </a:r>
            <a:r>
              <a:rPr lang="en-US" dirty="0"/>
              <a:t>?</a:t>
            </a:r>
            <a:br>
              <a:rPr lang="en-US" dirty="0"/>
            </a:br>
            <a:r>
              <a:rPr lang="en-US" dirty="0"/>
              <a:t>$___ dollars</a:t>
            </a:r>
          </a:p>
          <a:p>
            <a:r>
              <a:rPr lang="en-US" dirty="0"/>
              <a:t>Approximately how much do you anticipate spending on optional expenses </a:t>
            </a:r>
            <a:r>
              <a:rPr lang="en-US" b="1" dirty="0"/>
              <a:t>in the next week</a:t>
            </a:r>
            <a:r>
              <a:rPr lang="en-US" dirty="0"/>
              <a:t>? $___ dollars</a:t>
            </a:r>
          </a:p>
          <a:p>
            <a:r>
              <a:rPr lang="en-US" dirty="0"/>
              <a:t>Approximately how much do you anticipate spending on required expenses </a:t>
            </a:r>
            <a:r>
              <a:rPr lang="en-US" b="1" dirty="0"/>
              <a:t>in the next week</a:t>
            </a:r>
            <a:r>
              <a:rPr lang="en-US" dirty="0"/>
              <a:t>? $___ dollars</a:t>
            </a:r>
          </a:p>
        </p:txBody>
      </p:sp>
      <p:sp>
        <p:nvSpPr>
          <p:cNvPr id="3" name="Title 2"/>
          <p:cNvSpPr>
            <a:spLocks noGrp="1"/>
          </p:cNvSpPr>
          <p:nvPr>
            <p:ph type="title"/>
          </p:nvPr>
        </p:nvSpPr>
        <p:spPr/>
        <p:txBody>
          <a:bodyPr>
            <a:normAutofit fontScale="90000"/>
          </a:bodyPr>
          <a:lstStyle/>
          <a:p>
            <a:r>
              <a:rPr lang="en-US" dirty="0"/>
              <a:t>Recall and prediction of expenses</a:t>
            </a:r>
          </a:p>
        </p:txBody>
      </p:sp>
    </p:spTree>
    <p:extLst>
      <p:ext uri="{BB962C8B-B14F-4D97-AF65-F5344CB8AC3E}">
        <p14:creationId xmlns:p14="http://schemas.microsoft.com/office/powerpoint/2010/main" val="28130376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Expense Prediction Bias</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447800"/>
            <a:ext cx="6629400" cy="5410200"/>
          </a:xfrm>
          <a:prstGeom prst="rect">
            <a:avLst/>
          </a:prstGeom>
          <a:noFill/>
          <a:ln>
            <a:noFill/>
          </a:ln>
        </p:spPr>
      </p:pic>
    </p:spTree>
    <p:extLst>
      <p:ext uri="{BB962C8B-B14F-4D97-AF65-F5344CB8AC3E}">
        <p14:creationId xmlns:p14="http://schemas.microsoft.com/office/powerpoint/2010/main" val="1049454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Only 10% of sample used PD loans, but trend for greater bias among PD loan users</a:t>
            </a:r>
          </a:p>
          <a:p>
            <a:r>
              <a:rPr lang="en-US" dirty="0"/>
              <a:t>No “income prediction bias”</a:t>
            </a:r>
          </a:p>
        </p:txBody>
      </p:sp>
      <p:sp>
        <p:nvSpPr>
          <p:cNvPr id="3" name="Title 2"/>
          <p:cNvSpPr>
            <a:spLocks noGrp="1"/>
          </p:cNvSpPr>
          <p:nvPr>
            <p:ph type="title"/>
          </p:nvPr>
        </p:nvSpPr>
        <p:spPr/>
        <p:txBody>
          <a:bodyPr/>
          <a:lstStyle/>
          <a:p>
            <a:r>
              <a:rPr lang="en-US" dirty="0"/>
              <a:t>Other results</a:t>
            </a:r>
          </a:p>
        </p:txBody>
      </p:sp>
    </p:spTree>
    <p:extLst>
      <p:ext uri="{BB962C8B-B14F-4D97-AF65-F5344CB8AC3E}">
        <p14:creationId xmlns:p14="http://schemas.microsoft.com/office/powerpoint/2010/main" val="16608111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Consumers under-predict future expenses</a:t>
            </a:r>
          </a:p>
          <a:p>
            <a:pPr lvl="1"/>
            <a:r>
              <a:rPr lang="en-US" dirty="0"/>
              <a:t>Particularly “required” expenses</a:t>
            </a:r>
          </a:p>
        </p:txBody>
      </p:sp>
      <p:sp>
        <p:nvSpPr>
          <p:cNvPr id="3" name="Title 2"/>
          <p:cNvSpPr>
            <a:spLocks noGrp="1"/>
          </p:cNvSpPr>
          <p:nvPr>
            <p:ph type="title"/>
          </p:nvPr>
        </p:nvSpPr>
        <p:spPr/>
        <p:txBody>
          <a:bodyPr/>
          <a:lstStyle/>
          <a:p>
            <a:r>
              <a:rPr lang="en-US" dirty="0"/>
              <a:t>Study 2 Summary</a:t>
            </a:r>
          </a:p>
        </p:txBody>
      </p:sp>
    </p:spTree>
    <p:extLst>
      <p:ext uri="{BB962C8B-B14F-4D97-AF65-F5344CB8AC3E}">
        <p14:creationId xmlns:p14="http://schemas.microsoft.com/office/powerpoint/2010/main" val="17163847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Study 3: “Predicting” payday loan use and misuse</a:t>
            </a:r>
          </a:p>
        </p:txBody>
      </p:sp>
    </p:spTree>
    <p:extLst>
      <p:ext uri="{BB962C8B-B14F-4D97-AF65-F5344CB8AC3E}">
        <p14:creationId xmlns:p14="http://schemas.microsoft.com/office/powerpoint/2010/main" val="29603881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Expense prediction bias -&gt; problematic payday loan use</a:t>
            </a:r>
          </a:p>
          <a:p>
            <a:r>
              <a:rPr lang="en-US" dirty="0"/>
              <a:t>Particularly true </a:t>
            </a:r>
            <a:r>
              <a:rPr lang="en-US" dirty="0" err="1"/>
              <a:t>for</a:t>
            </a:r>
            <a:r>
              <a:rPr lang="en-US" i="1" dirty="0" err="1"/>
              <a:t>unexpected</a:t>
            </a:r>
            <a:r>
              <a:rPr lang="en-US" dirty="0"/>
              <a:t> expenses</a:t>
            </a:r>
          </a:p>
          <a:p>
            <a:r>
              <a:rPr lang="en-US" dirty="0"/>
              <a:t>How to define problematic use? </a:t>
            </a:r>
          </a:p>
          <a:p>
            <a:pPr lvl="1"/>
            <a:r>
              <a:rPr lang="en-US" dirty="0"/>
              <a:t>Rollover use</a:t>
            </a:r>
          </a:p>
          <a:p>
            <a:pPr lvl="1"/>
            <a:r>
              <a:rPr lang="en-US" dirty="0"/>
              <a:t>Wouldn’t use again</a:t>
            </a:r>
          </a:p>
          <a:p>
            <a:pPr lvl="1"/>
            <a:r>
              <a:rPr lang="en-US" dirty="0"/>
              <a:t>Wouldn’t recommend to a friend</a:t>
            </a:r>
          </a:p>
          <a:p>
            <a:pPr marL="393192" lvl="1" indent="0">
              <a:buNone/>
            </a:pPr>
            <a:endParaRPr lang="en-US" dirty="0"/>
          </a:p>
        </p:txBody>
      </p:sp>
      <p:sp>
        <p:nvSpPr>
          <p:cNvPr id="3" name="Title 2"/>
          <p:cNvSpPr>
            <a:spLocks noGrp="1"/>
          </p:cNvSpPr>
          <p:nvPr>
            <p:ph type="title"/>
          </p:nvPr>
        </p:nvSpPr>
        <p:spPr/>
        <p:txBody>
          <a:bodyPr/>
          <a:lstStyle/>
          <a:p>
            <a:r>
              <a:rPr lang="en-US" dirty="0"/>
              <a:t>Study 3: Hypotheses</a:t>
            </a:r>
          </a:p>
        </p:txBody>
      </p:sp>
    </p:spTree>
    <p:extLst>
      <p:ext uri="{BB962C8B-B14F-4D97-AF65-F5344CB8AC3E}">
        <p14:creationId xmlns:p14="http://schemas.microsoft.com/office/powerpoint/2010/main" val="42029238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err="1"/>
              <a:t>MTurk</a:t>
            </a:r>
            <a:r>
              <a:rPr lang="en-US" dirty="0"/>
              <a:t> (</a:t>
            </a:r>
            <a:r>
              <a:rPr lang="en-US" i="1" dirty="0"/>
              <a:t>N </a:t>
            </a:r>
            <a:r>
              <a:rPr lang="en-US" dirty="0"/>
              <a:t>= 200). 100 PD loan users, 100 non-users</a:t>
            </a:r>
          </a:p>
          <a:p>
            <a:r>
              <a:rPr lang="en-US" dirty="0"/>
              <a:t>Screener questions: gender, age, PD loan</a:t>
            </a:r>
          </a:p>
          <a:p>
            <a:r>
              <a:rPr lang="en-US" dirty="0"/>
              <a:t>Recall and predict expenses (and income)</a:t>
            </a:r>
          </a:p>
          <a:p>
            <a:r>
              <a:rPr lang="en-US" dirty="0"/>
              <a:t>Detailed questions about PD loans and other debt</a:t>
            </a:r>
          </a:p>
          <a:p>
            <a:r>
              <a:rPr lang="en-US" dirty="0"/>
              <a:t>Also measured other individual differences: </a:t>
            </a:r>
          </a:p>
          <a:p>
            <a:pPr lvl="1"/>
            <a:r>
              <a:rPr lang="en-US" dirty="0"/>
              <a:t>Propensity to plan - Money - Short Run (Lynch et al 2010)</a:t>
            </a:r>
          </a:p>
          <a:p>
            <a:pPr lvl="1"/>
            <a:r>
              <a:rPr lang="en-US" dirty="0"/>
              <a:t>Discounting (Kirby 1997 subset)</a:t>
            </a:r>
          </a:p>
          <a:p>
            <a:pPr lvl="1"/>
            <a:r>
              <a:rPr lang="en-US" dirty="0"/>
              <a:t>Risk </a:t>
            </a:r>
            <a:r>
              <a:rPr lang="en-US" dirty="0" err="1"/>
              <a:t>pref</a:t>
            </a:r>
            <a:r>
              <a:rPr lang="en-US" dirty="0"/>
              <a:t> for gains &amp; losses</a:t>
            </a:r>
          </a:p>
          <a:p>
            <a:pPr lvl="1"/>
            <a:r>
              <a:rPr lang="en-US" dirty="0"/>
              <a:t>Numeracy</a:t>
            </a:r>
          </a:p>
          <a:p>
            <a:pPr lvl="1"/>
            <a:r>
              <a:rPr lang="en-US" dirty="0"/>
              <a:t>Demographics, including “available resources”</a:t>
            </a:r>
          </a:p>
        </p:txBody>
      </p:sp>
      <p:sp>
        <p:nvSpPr>
          <p:cNvPr id="3" name="Title 2"/>
          <p:cNvSpPr>
            <a:spLocks noGrp="1"/>
          </p:cNvSpPr>
          <p:nvPr>
            <p:ph type="title"/>
          </p:nvPr>
        </p:nvSpPr>
        <p:spPr/>
        <p:txBody>
          <a:bodyPr/>
          <a:lstStyle/>
          <a:p>
            <a:r>
              <a:rPr lang="en-US" dirty="0"/>
              <a:t>Study 3: Methods</a:t>
            </a:r>
          </a:p>
        </p:txBody>
      </p:sp>
    </p:spTree>
    <p:extLst>
      <p:ext uri="{BB962C8B-B14F-4D97-AF65-F5344CB8AC3E}">
        <p14:creationId xmlns:p14="http://schemas.microsoft.com/office/powerpoint/2010/main" val="40475432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Imagine that you have to pay an unexpected bill immediately. For example, suppose that you use your vehicle for work, and you need to make an expensive repair that is not covered by insurance. Considering all possible resources available to you (including savings, borrowing, etc.), what is the maximum dollar amount that you could come up with on short notice? </a:t>
            </a:r>
          </a:p>
          <a:p>
            <a:r>
              <a:rPr lang="en-US" dirty="0"/>
              <a:t>$___</a:t>
            </a:r>
          </a:p>
        </p:txBody>
      </p:sp>
      <p:sp>
        <p:nvSpPr>
          <p:cNvPr id="3" name="Title 2"/>
          <p:cNvSpPr>
            <a:spLocks noGrp="1"/>
          </p:cNvSpPr>
          <p:nvPr>
            <p:ph type="title"/>
          </p:nvPr>
        </p:nvSpPr>
        <p:spPr/>
        <p:txBody>
          <a:bodyPr/>
          <a:lstStyle/>
          <a:p>
            <a:r>
              <a:rPr lang="en-US" dirty="0"/>
              <a:t>Available resources Q</a:t>
            </a:r>
          </a:p>
        </p:txBody>
      </p:sp>
    </p:spTree>
    <p:extLst>
      <p:ext uri="{BB962C8B-B14F-4D97-AF65-F5344CB8AC3E}">
        <p14:creationId xmlns:p14="http://schemas.microsoft.com/office/powerpoint/2010/main" val="3570534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Sandra Harris</a:t>
            </a:r>
          </a:p>
          <a:p>
            <a:r>
              <a:rPr lang="en-US" dirty="0"/>
              <a:t>Student in Head Start, later served on the board</a:t>
            </a:r>
          </a:p>
          <a:p>
            <a:r>
              <a:rPr lang="en-US" dirty="0"/>
              <a:t>Employee of the Year at UNC-Wilmington</a:t>
            </a:r>
          </a:p>
          <a:p>
            <a:r>
              <a:rPr lang="en-US" dirty="0"/>
              <a:t>Radio personality on WMNX</a:t>
            </a:r>
          </a:p>
          <a:p>
            <a:r>
              <a:rPr lang="en-US" dirty="0"/>
              <a:t>Husband lost his job</a:t>
            </a:r>
          </a:p>
          <a:p>
            <a:r>
              <a:rPr lang="en-US" dirty="0"/>
              <a:t>Could not afford the car insurance bill</a:t>
            </a:r>
          </a:p>
        </p:txBody>
      </p:sp>
      <p:sp>
        <p:nvSpPr>
          <p:cNvPr id="2" name="Title 1"/>
          <p:cNvSpPr>
            <a:spLocks noGrp="1"/>
          </p:cNvSpPr>
          <p:nvPr>
            <p:ph type="title"/>
          </p:nvPr>
        </p:nvSpPr>
        <p:spPr/>
        <p:txBody>
          <a:bodyPr>
            <a:normAutofit/>
          </a:bodyPr>
          <a:lstStyle/>
          <a:p>
            <a:r>
              <a:rPr lang="en-US" dirty="0"/>
              <a:t>Compelling Anecdote</a:t>
            </a:r>
            <a:r>
              <a:rPr lang="en-US" baseline="30000" dirty="0"/>
              <a:t>1</a:t>
            </a:r>
          </a:p>
        </p:txBody>
      </p:sp>
      <p:sp>
        <p:nvSpPr>
          <p:cNvPr id="4" name="TextBox 3"/>
          <p:cNvSpPr txBox="1"/>
          <p:nvPr/>
        </p:nvSpPr>
        <p:spPr>
          <a:xfrm>
            <a:off x="94734" y="6444734"/>
            <a:ext cx="7315914" cy="369332"/>
          </a:xfrm>
          <a:prstGeom prst="rect">
            <a:avLst/>
          </a:prstGeom>
          <a:noFill/>
        </p:spPr>
        <p:txBody>
          <a:bodyPr wrap="none" rtlCol="0">
            <a:spAutoFit/>
          </a:bodyPr>
          <a:lstStyle/>
          <a:p>
            <a:r>
              <a:rPr lang="en-US" baseline="30000" dirty="0"/>
              <a:t>1</a:t>
            </a:r>
            <a:r>
              <a:rPr lang="en-US" dirty="0"/>
              <a:t> This story was featured in a report from the Center for Responsible Lending</a:t>
            </a:r>
          </a:p>
        </p:txBody>
      </p:sp>
    </p:spTree>
    <p:extLst>
      <p:ext uri="{BB962C8B-B14F-4D97-AF65-F5344CB8AC3E}">
        <p14:creationId xmlns:p14="http://schemas.microsoft.com/office/powerpoint/2010/main" val="244893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Prediction bias results: PD use</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052512"/>
            <a:ext cx="6934200" cy="5805488"/>
          </a:xfrm>
          <a:prstGeom prst="rect">
            <a:avLst/>
          </a:prstGeom>
          <a:noFill/>
          <a:ln>
            <a:noFill/>
          </a:ln>
        </p:spPr>
      </p:pic>
    </p:spTree>
    <p:extLst>
      <p:ext uri="{BB962C8B-B14F-4D97-AF65-F5344CB8AC3E}">
        <p14:creationId xmlns:p14="http://schemas.microsoft.com/office/powerpoint/2010/main" val="28730206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Prediction bias results: rollover use</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914400" y="1087523"/>
            <a:ext cx="7162800" cy="5770477"/>
          </a:xfrm>
          <a:prstGeom prst="rect">
            <a:avLst/>
          </a:prstGeom>
          <a:noFill/>
          <a:ln>
            <a:noFill/>
          </a:ln>
        </p:spPr>
      </p:pic>
    </p:spTree>
    <p:extLst>
      <p:ext uri="{BB962C8B-B14F-4D97-AF65-F5344CB8AC3E}">
        <p14:creationId xmlns:p14="http://schemas.microsoft.com/office/powerpoint/2010/main" val="13041520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1143000"/>
          </a:xfrm>
        </p:spPr>
        <p:txBody>
          <a:bodyPr>
            <a:normAutofit fontScale="90000"/>
          </a:bodyPr>
          <a:lstStyle/>
          <a:p>
            <a:r>
              <a:rPr lang="en-US" dirty="0"/>
              <a:t>Predicting payday loan use &amp; problematic use</a:t>
            </a:r>
          </a:p>
        </p:txBody>
      </p:sp>
      <p:graphicFrame>
        <p:nvGraphicFramePr>
          <p:cNvPr id="4" name="Table 3"/>
          <p:cNvGraphicFramePr>
            <a:graphicFrameLocks noGrp="1"/>
          </p:cNvGraphicFramePr>
          <p:nvPr>
            <p:extLst>
              <p:ext uri="{D42A27DB-BD31-4B8C-83A1-F6EECF244321}">
                <p14:modId xmlns:p14="http://schemas.microsoft.com/office/powerpoint/2010/main" val="3940406278"/>
              </p:ext>
            </p:extLst>
          </p:nvPr>
        </p:nvGraphicFramePr>
        <p:xfrm>
          <a:off x="228600" y="1143000"/>
          <a:ext cx="8610599" cy="5636522"/>
        </p:xfrm>
        <a:graphic>
          <a:graphicData uri="http://schemas.openxmlformats.org/drawingml/2006/table">
            <a:tbl>
              <a:tblPr firstRow="1" firstCol="1" bandRow="1">
                <a:tableStyleId>{5C22544A-7EE6-4342-B048-85BDC9FD1C3A}</a:tableStyleId>
              </a:tblPr>
              <a:tblGrid>
                <a:gridCol w="4305300">
                  <a:extLst>
                    <a:ext uri="{9D8B030D-6E8A-4147-A177-3AD203B41FA5}">
                      <a16:colId xmlns:a16="http://schemas.microsoft.com/office/drawing/2014/main" val="20000"/>
                    </a:ext>
                  </a:extLst>
                </a:gridCol>
                <a:gridCol w="2072069">
                  <a:extLst>
                    <a:ext uri="{9D8B030D-6E8A-4147-A177-3AD203B41FA5}">
                      <a16:colId xmlns:a16="http://schemas.microsoft.com/office/drawing/2014/main" val="20001"/>
                    </a:ext>
                  </a:extLst>
                </a:gridCol>
                <a:gridCol w="2233230">
                  <a:extLst>
                    <a:ext uri="{9D8B030D-6E8A-4147-A177-3AD203B41FA5}">
                      <a16:colId xmlns:a16="http://schemas.microsoft.com/office/drawing/2014/main" val="20002"/>
                    </a:ext>
                  </a:extLst>
                </a:gridCol>
              </a:tblGrid>
              <a:tr h="721359">
                <a:tc>
                  <a:txBody>
                    <a:bodyPr/>
                    <a:lstStyle/>
                    <a:p>
                      <a:pPr marL="0" marR="0">
                        <a:lnSpc>
                          <a:spcPct val="107000"/>
                        </a:lnSpc>
                        <a:spcBef>
                          <a:spcPts val="0"/>
                        </a:spcBef>
                        <a:spcAft>
                          <a:spcPts val="0"/>
                        </a:spcAft>
                      </a:pPr>
                      <a:r>
                        <a:rPr lang="en-US" sz="1800" dirty="0">
                          <a:effectLst/>
                        </a:rPr>
                        <a:t> </a:t>
                      </a:r>
                      <a:endParaRPr lang="en-US" sz="18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Payday loan use (N=200)</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Payday loan rollover (N=100)</a:t>
                      </a:r>
                      <a:endParaRPr lang="en-US" sz="180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360681">
                <a:tc>
                  <a:txBody>
                    <a:bodyPr/>
                    <a:lstStyle/>
                    <a:p>
                      <a:pPr marL="0" marR="0">
                        <a:lnSpc>
                          <a:spcPct val="107000"/>
                        </a:lnSpc>
                        <a:spcBef>
                          <a:spcPts val="0"/>
                        </a:spcBef>
                        <a:spcAft>
                          <a:spcPts val="0"/>
                        </a:spcAft>
                      </a:pPr>
                      <a:r>
                        <a:rPr lang="en-US" sz="1800">
                          <a:effectLst/>
                        </a:rPr>
                        <a:t>Required Expenses Prediction Bias</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.11</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.24*</a:t>
                      </a:r>
                      <a:endParaRPr lang="en-US" sz="180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360681">
                <a:tc>
                  <a:txBody>
                    <a:bodyPr/>
                    <a:lstStyle/>
                    <a:p>
                      <a:pPr marL="0" marR="0">
                        <a:lnSpc>
                          <a:spcPct val="107000"/>
                        </a:lnSpc>
                        <a:spcBef>
                          <a:spcPts val="0"/>
                        </a:spcBef>
                        <a:spcAft>
                          <a:spcPts val="0"/>
                        </a:spcAft>
                      </a:pPr>
                      <a:r>
                        <a:rPr lang="en-US" sz="1800">
                          <a:effectLst/>
                        </a:rPr>
                        <a:t>Optional Expenses Prediction Bias</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.00</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.08</a:t>
                      </a:r>
                      <a:endParaRPr lang="en-US" sz="180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360681">
                <a:tc>
                  <a:txBody>
                    <a:bodyPr/>
                    <a:lstStyle/>
                    <a:p>
                      <a:pPr marL="0" marR="0">
                        <a:lnSpc>
                          <a:spcPct val="107000"/>
                        </a:lnSpc>
                        <a:spcBef>
                          <a:spcPts val="0"/>
                        </a:spcBef>
                        <a:spcAft>
                          <a:spcPts val="0"/>
                        </a:spcAft>
                      </a:pPr>
                      <a:r>
                        <a:rPr lang="en-US" sz="1800">
                          <a:effectLst/>
                        </a:rPr>
                        <a:t>Unexpected Expenses Prediction Bias</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dirty="0">
                          <a:effectLst/>
                        </a:rPr>
                        <a:t>.05</a:t>
                      </a:r>
                      <a:endParaRPr lang="en-US" sz="18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.23*</a:t>
                      </a:r>
                      <a:endParaRPr lang="en-US" sz="180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721359">
                <a:tc>
                  <a:txBody>
                    <a:bodyPr/>
                    <a:lstStyle/>
                    <a:p>
                      <a:pPr marL="0" marR="0">
                        <a:lnSpc>
                          <a:spcPct val="107000"/>
                        </a:lnSpc>
                        <a:spcBef>
                          <a:spcPts val="0"/>
                        </a:spcBef>
                        <a:spcAft>
                          <a:spcPts val="0"/>
                        </a:spcAft>
                      </a:pPr>
                      <a:r>
                        <a:rPr lang="en-US" sz="1800">
                          <a:effectLst/>
                        </a:rPr>
                        <a:t>Financial Resources Available for an Emergency</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dirty="0">
                          <a:effectLst/>
                        </a:rPr>
                        <a:t>-.31**</a:t>
                      </a:r>
                      <a:endParaRPr lang="en-US" sz="18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-.15</a:t>
                      </a:r>
                      <a:endParaRPr lang="en-US" sz="180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360681">
                <a:tc>
                  <a:txBody>
                    <a:bodyPr/>
                    <a:lstStyle/>
                    <a:p>
                      <a:pPr marL="0" marR="0">
                        <a:lnSpc>
                          <a:spcPct val="107000"/>
                        </a:lnSpc>
                        <a:spcBef>
                          <a:spcPts val="0"/>
                        </a:spcBef>
                        <a:spcAft>
                          <a:spcPts val="0"/>
                        </a:spcAft>
                      </a:pPr>
                      <a:r>
                        <a:rPr lang="en-US" sz="1800">
                          <a:effectLst/>
                        </a:rPr>
                        <a:t>Household Income</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-.1</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dirty="0">
                          <a:effectLst/>
                        </a:rPr>
                        <a:t>.17†</a:t>
                      </a:r>
                      <a:endParaRPr lang="en-US" sz="1800" dirty="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360681">
                <a:tc>
                  <a:txBody>
                    <a:bodyPr/>
                    <a:lstStyle/>
                    <a:p>
                      <a:pPr marL="0" marR="0">
                        <a:lnSpc>
                          <a:spcPct val="107000"/>
                        </a:lnSpc>
                        <a:spcBef>
                          <a:spcPts val="0"/>
                        </a:spcBef>
                        <a:spcAft>
                          <a:spcPts val="0"/>
                        </a:spcAft>
                      </a:pPr>
                      <a:r>
                        <a:rPr lang="en-US" sz="1800">
                          <a:effectLst/>
                        </a:rPr>
                        <a:t>Education</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-.24**</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-.09</a:t>
                      </a:r>
                      <a:endParaRPr lang="en-US" sz="1800">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r h="360681">
                <a:tc>
                  <a:txBody>
                    <a:bodyPr/>
                    <a:lstStyle/>
                    <a:p>
                      <a:pPr marL="0" marR="0">
                        <a:lnSpc>
                          <a:spcPct val="107000"/>
                        </a:lnSpc>
                        <a:spcBef>
                          <a:spcPts val="0"/>
                        </a:spcBef>
                        <a:spcAft>
                          <a:spcPts val="0"/>
                        </a:spcAft>
                      </a:pPr>
                      <a:r>
                        <a:rPr lang="en-US" sz="1800">
                          <a:effectLst/>
                        </a:rPr>
                        <a:t>Propensity to Plan (short term)</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.15*</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-.26**</a:t>
                      </a:r>
                      <a:endParaRPr lang="en-US" sz="1800">
                        <a:effectLst/>
                        <a:latin typeface="Calibri"/>
                        <a:ea typeface="Calibri"/>
                        <a:cs typeface="Times New Roman"/>
                      </a:endParaRPr>
                    </a:p>
                  </a:txBody>
                  <a:tcPr marL="68580" marR="68580" marT="0" marB="0"/>
                </a:tc>
                <a:extLst>
                  <a:ext uri="{0D108BD9-81ED-4DB2-BD59-A6C34878D82A}">
                    <a16:rowId xmlns:a16="http://schemas.microsoft.com/office/drawing/2014/main" val="10007"/>
                  </a:ext>
                </a:extLst>
              </a:tr>
              <a:tr h="360681">
                <a:tc>
                  <a:txBody>
                    <a:bodyPr/>
                    <a:lstStyle/>
                    <a:p>
                      <a:pPr marL="0" marR="0">
                        <a:lnSpc>
                          <a:spcPct val="107000"/>
                        </a:lnSpc>
                        <a:spcBef>
                          <a:spcPts val="0"/>
                        </a:spcBef>
                        <a:spcAft>
                          <a:spcPts val="0"/>
                        </a:spcAft>
                      </a:pPr>
                      <a:r>
                        <a:rPr lang="en-US" sz="1800">
                          <a:effectLst/>
                        </a:rPr>
                        <a:t>Consideration of Future Consequences</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-.10</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-.21*</a:t>
                      </a:r>
                      <a:endParaRPr lang="en-US" sz="1800">
                        <a:effectLst/>
                        <a:latin typeface="Calibri"/>
                        <a:ea typeface="Calibri"/>
                        <a:cs typeface="Times New Roman"/>
                      </a:endParaRPr>
                    </a:p>
                  </a:txBody>
                  <a:tcPr marL="68580" marR="68580" marT="0" marB="0"/>
                </a:tc>
                <a:extLst>
                  <a:ext uri="{0D108BD9-81ED-4DB2-BD59-A6C34878D82A}">
                    <a16:rowId xmlns:a16="http://schemas.microsoft.com/office/drawing/2014/main" val="10008"/>
                  </a:ext>
                </a:extLst>
              </a:tr>
              <a:tr h="360681">
                <a:tc>
                  <a:txBody>
                    <a:bodyPr/>
                    <a:lstStyle/>
                    <a:p>
                      <a:pPr marL="0" marR="0">
                        <a:lnSpc>
                          <a:spcPct val="107000"/>
                        </a:lnSpc>
                        <a:spcBef>
                          <a:spcPts val="0"/>
                        </a:spcBef>
                        <a:spcAft>
                          <a:spcPts val="0"/>
                        </a:spcAft>
                      </a:pPr>
                      <a:r>
                        <a:rPr lang="en-US" sz="1800">
                          <a:effectLst/>
                        </a:rPr>
                        <a:t>Discounting of Gains</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.21**</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-.05</a:t>
                      </a:r>
                      <a:endParaRPr lang="en-US" sz="1800">
                        <a:effectLst/>
                        <a:latin typeface="Calibri"/>
                        <a:ea typeface="Calibri"/>
                        <a:cs typeface="Times New Roman"/>
                      </a:endParaRPr>
                    </a:p>
                  </a:txBody>
                  <a:tcPr marL="68580" marR="68580" marT="0" marB="0"/>
                </a:tc>
                <a:extLst>
                  <a:ext uri="{0D108BD9-81ED-4DB2-BD59-A6C34878D82A}">
                    <a16:rowId xmlns:a16="http://schemas.microsoft.com/office/drawing/2014/main" val="10009"/>
                  </a:ext>
                </a:extLst>
              </a:tr>
              <a:tr h="360681">
                <a:tc>
                  <a:txBody>
                    <a:bodyPr/>
                    <a:lstStyle/>
                    <a:p>
                      <a:pPr marL="0" marR="0">
                        <a:lnSpc>
                          <a:spcPct val="107000"/>
                        </a:lnSpc>
                        <a:spcBef>
                          <a:spcPts val="0"/>
                        </a:spcBef>
                        <a:spcAft>
                          <a:spcPts val="0"/>
                        </a:spcAft>
                      </a:pPr>
                      <a:r>
                        <a:rPr lang="en-US" sz="1800">
                          <a:effectLst/>
                        </a:rPr>
                        <a:t>Risk Seeking for Gains</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.05</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.08</a:t>
                      </a:r>
                      <a:endParaRPr lang="en-US" sz="1800">
                        <a:effectLst/>
                        <a:latin typeface="Calibri"/>
                        <a:ea typeface="Calibri"/>
                        <a:cs typeface="Times New Roman"/>
                      </a:endParaRPr>
                    </a:p>
                  </a:txBody>
                  <a:tcPr marL="68580" marR="68580" marT="0" marB="0"/>
                </a:tc>
                <a:extLst>
                  <a:ext uri="{0D108BD9-81ED-4DB2-BD59-A6C34878D82A}">
                    <a16:rowId xmlns:a16="http://schemas.microsoft.com/office/drawing/2014/main" val="10010"/>
                  </a:ext>
                </a:extLst>
              </a:tr>
              <a:tr h="360681">
                <a:tc>
                  <a:txBody>
                    <a:bodyPr/>
                    <a:lstStyle/>
                    <a:p>
                      <a:pPr marL="0" marR="0">
                        <a:lnSpc>
                          <a:spcPct val="107000"/>
                        </a:lnSpc>
                        <a:spcBef>
                          <a:spcPts val="0"/>
                        </a:spcBef>
                        <a:spcAft>
                          <a:spcPts val="0"/>
                        </a:spcAft>
                      </a:pPr>
                      <a:r>
                        <a:rPr lang="en-US" sz="1800">
                          <a:effectLst/>
                        </a:rPr>
                        <a:t>Risk Seeking for Losses</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.03</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-.15</a:t>
                      </a:r>
                      <a:endParaRPr lang="en-US" sz="1800">
                        <a:effectLst/>
                        <a:latin typeface="Calibri"/>
                        <a:ea typeface="Calibri"/>
                        <a:cs typeface="Times New Roman"/>
                      </a:endParaRPr>
                    </a:p>
                  </a:txBody>
                  <a:tcPr marL="68580" marR="68580" marT="0" marB="0"/>
                </a:tc>
                <a:extLst>
                  <a:ext uri="{0D108BD9-81ED-4DB2-BD59-A6C34878D82A}">
                    <a16:rowId xmlns:a16="http://schemas.microsoft.com/office/drawing/2014/main" val="10011"/>
                  </a:ext>
                </a:extLst>
              </a:tr>
              <a:tr h="360681">
                <a:tc>
                  <a:txBody>
                    <a:bodyPr/>
                    <a:lstStyle/>
                    <a:p>
                      <a:pPr marL="0" marR="0">
                        <a:lnSpc>
                          <a:spcPct val="107000"/>
                        </a:lnSpc>
                        <a:spcBef>
                          <a:spcPts val="0"/>
                        </a:spcBef>
                        <a:spcAft>
                          <a:spcPts val="0"/>
                        </a:spcAft>
                      </a:pPr>
                      <a:r>
                        <a:rPr lang="en-US" sz="1800">
                          <a:effectLst/>
                        </a:rPr>
                        <a:t>Numeracy</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-.13†</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dirty="0">
                          <a:effectLst/>
                        </a:rPr>
                        <a:t>.03</a:t>
                      </a:r>
                      <a:endParaRPr lang="en-US" sz="1800" dirty="0">
                        <a:effectLst/>
                        <a:latin typeface="Calibri"/>
                        <a:ea typeface="Calibri"/>
                        <a:cs typeface="Times New Roman"/>
                      </a:endParaRPr>
                    </a:p>
                  </a:txBody>
                  <a:tcPr marL="68580" marR="68580" marT="0" marB="0"/>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0136875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Alternative metrics of PD loan misuse</a:t>
            </a:r>
          </a:p>
        </p:txBody>
      </p:sp>
      <p:graphicFrame>
        <p:nvGraphicFramePr>
          <p:cNvPr id="4" name="Table 3"/>
          <p:cNvGraphicFramePr>
            <a:graphicFrameLocks noGrp="1"/>
          </p:cNvGraphicFramePr>
          <p:nvPr>
            <p:extLst>
              <p:ext uri="{D42A27DB-BD31-4B8C-83A1-F6EECF244321}">
                <p14:modId xmlns:p14="http://schemas.microsoft.com/office/powerpoint/2010/main" val="1356202042"/>
              </p:ext>
            </p:extLst>
          </p:nvPr>
        </p:nvGraphicFramePr>
        <p:xfrm>
          <a:off x="152400" y="1371601"/>
          <a:ext cx="8991601" cy="5486398"/>
        </p:xfrm>
        <a:graphic>
          <a:graphicData uri="http://schemas.openxmlformats.org/drawingml/2006/table">
            <a:tbl>
              <a:tblPr firstRow="1" firstCol="1" bandRow="1">
                <a:tableStyleId>{5C22544A-7EE6-4342-B048-85BDC9FD1C3A}</a:tableStyleId>
              </a:tblPr>
              <a:tblGrid>
                <a:gridCol w="4495801">
                  <a:extLst>
                    <a:ext uri="{9D8B030D-6E8A-4147-A177-3AD203B41FA5}">
                      <a16:colId xmlns:a16="http://schemas.microsoft.com/office/drawing/2014/main" val="20000"/>
                    </a:ext>
                  </a:extLst>
                </a:gridCol>
                <a:gridCol w="2163754">
                  <a:extLst>
                    <a:ext uri="{9D8B030D-6E8A-4147-A177-3AD203B41FA5}">
                      <a16:colId xmlns:a16="http://schemas.microsoft.com/office/drawing/2014/main" val="20001"/>
                    </a:ext>
                  </a:extLst>
                </a:gridCol>
                <a:gridCol w="2332046">
                  <a:extLst>
                    <a:ext uri="{9D8B030D-6E8A-4147-A177-3AD203B41FA5}">
                      <a16:colId xmlns:a16="http://schemas.microsoft.com/office/drawing/2014/main" val="20002"/>
                    </a:ext>
                  </a:extLst>
                </a:gridCol>
              </a:tblGrid>
              <a:tr h="1028699">
                <a:tc>
                  <a:txBody>
                    <a:bodyPr/>
                    <a:lstStyle/>
                    <a:p>
                      <a:pPr marL="0" marR="0">
                        <a:lnSpc>
                          <a:spcPct val="107000"/>
                        </a:lnSpc>
                        <a:spcBef>
                          <a:spcPts val="0"/>
                        </a:spcBef>
                        <a:spcAft>
                          <a:spcPts val="0"/>
                        </a:spcAft>
                      </a:pPr>
                      <a:r>
                        <a:rPr lang="en-US" sz="1800" dirty="0">
                          <a:effectLst/>
                        </a:rPr>
                        <a:t> </a:t>
                      </a:r>
                      <a:endParaRPr lang="en-US" sz="18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Use payday loan again (N=100)</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Recommend payday loan to friend (N=100)</a:t>
                      </a:r>
                      <a:endParaRPr lang="en-US" sz="180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342900">
                <a:tc>
                  <a:txBody>
                    <a:bodyPr/>
                    <a:lstStyle/>
                    <a:p>
                      <a:pPr marL="0" marR="0">
                        <a:lnSpc>
                          <a:spcPct val="107000"/>
                        </a:lnSpc>
                        <a:spcBef>
                          <a:spcPts val="0"/>
                        </a:spcBef>
                        <a:spcAft>
                          <a:spcPts val="0"/>
                        </a:spcAft>
                      </a:pPr>
                      <a:r>
                        <a:rPr lang="en-US" sz="1800">
                          <a:effectLst/>
                        </a:rPr>
                        <a:t>Required Expenses Prediction Bias</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.07</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-.07</a:t>
                      </a:r>
                      <a:endParaRPr lang="en-US" sz="180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342900">
                <a:tc>
                  <a:txBody>
                    <a:bodyPr/>
                    <a:lstStyle/>
                    <a:p>
                      <a:pPr marL="0" marR="0">
                        <a:lnSpc>
                          <a:spcPct val="107000"/>
                        </a:lnSpc>
                        <a:spcBef>
                          <a:spcPts val="0"/>
                        </a:spcBef>
                        <a:spcAft>
                          <a:spcPts val="0"/>
                        </a:spcAft>
                      </a:pPr>
                      <a:r>
                        <a:rPr lang="en-US" sz="1800">
                          <a:effectLst/>
                        </a:rPr>
                        <a:t>Optional Expenses Prediction Bias</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-.01</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-.05</a:t>
                      </a:r>
                      <a:endParaRPr lang="en-US" sz="180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342900">
                <a:tc>
                  <a:txBody>
                    <a:bodyPr/>
                    <a:lstStyle/>
                    <a:p>
                      <a:pPr marL="0" marR="0">
                        <a:lnSpc>
                          <a:spcPct val="107000"/>
                        </a:lnSpc>
                        <a:spcBef>
                          <a:spcPts val="0"/>
                        </a:spcBef>
                        <a:spcAft>
                          <a:spcPts val="0"/>
                        </a:spcAft>
                      </a:pPr>
                      <a:r>
                        <a:rPr lang="en-US" sz="1800">
                          <a:effectLst/>
                        </a:rPr>
                        <a:t>Unexpected Expenses Prediction Bias</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-.06</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-.12</a:t>
                      </a:r>
                      <a:endParaRPr lang="en-US" sz="180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685799">
                <a:tc>
                  <a:txBody>
                    <a:bodyPr/>
                    <a:lstStyle/>
                    <a:p>
                      <a:pPr marL="0" marR="0">
                        <a:lnSpc>
                          <a:spcPct val="107000"/>
                        </a:lnSpc>
                        <a:spcBef>
                          <a:spcPts val="0"/>
                        </a:spcBef>
                        <a:spcAft>
                          <a:spcPts val="0"/>
                        </a:spcAft>
                      </a:pPr>
                      <a:r>
                        <a:rPr lang="en-US" sz="1800">
                          <a:effectLst/>
                        </a:rPr>
                        <a:t>Financial Resources Available for an Emergency</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-.21*</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-.04</a:t>
                      </a:r>
                      <a:endParaRPr lang="en-US" sz="180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342900">
                <a:tc>
                  <a:txBody>
                    <a:bodyPr/>
                    <a:lstStyle/>
                    <a:p>
                      <a:pPr marL="0" marR="0">
                        <a:lnSpc>
                          <a:spcPct val="107000"/>
                        </a:lnSpc>
                        <a:spcBef>
                          <a:spcPts val="0"/>
                        </a:spcBef>
                        <a:spcAft>
                          <a:spcPts val="0"/>
                        </a:spcAft>
                      </a:pPr>
                      <a:r>
                        <a:rPr lang="en-US" sz="1800">
                          <a:effectLst/>
                        </a:rPr>
                        <a:t>Household Income</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.00</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.11</a:t>
                      </a:r>
                      <a:endParaRPr lang="en-US" sz="180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342900">
                <a:tc>
                  <a:txBody>
                    <a:bodyPr/>
                    <a:lstStyle/>
                    <a:p>
                      <a:pPr marL="0" marR="0">
                        <a:lnSpc>
                          <a:spcPct val="107000"/>
                        </a:lnSpc>
                        <a:spcBef>
                          <a:spcPts val="0"/>
                        </a:spcBef>
                        <a:spcAft>
                          <a:spcPts val="0"/>
                        </a:spcAft>
                      </a:pPr>
                      <a:r>
                        <a:rPr lang="en-US" sz="1800">
                          <a:effectLst/>
                        </a:rPr>
                        <a:t>Education</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-.15</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-.10</a:t>
                      </a:r>
                      <a:endParaRPr lang="en-US" sz="1800">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r h="342900">
                <a:tc>
                  <a:txBody>
                    <a:bodyPr/>
                    <a:lstStyle/>
                    <a:p>
                      <a:pPr marL="0" marR="0">
                        <a:lnSpc>
                          <a:spcPct val="107000"/>
                        </a:lnSpc>
                        <a:spcBef>
                          <a:spcPts val="0"/>
                        </a:spcBef>
                        <a:spcAft>
                          <a:spcPts val="0"/>
                        </a:spcAft>
                      </a:pPr>
                      <a:r>
                        <a:rPr lang="en-US" sz="1800">
                          <a:effectLst/>
                        </a:rPr>
                        <a:t>Propensity to Plan (short term)</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.02</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.06</a:t>
                      </a:r>
                      <a:endParaRPr lang="en-US" sz="1800">
                        <a:effectLst/>
                        <a:latin typeface="Calibri"/>
                        <a:ea typeface="Calibri"/>
                        <a:cs typeface="Times New Roman"/>
                      </a:endParaRPr>
                    </a:p>
                  </a:txBody>
                  <a:tcPr marL="68580" marR="68580" marT="0" marB="0"/>
                </a:tc>
                <a:extLst>
                  <a:ext uri="{0D108BD9-81ED-4DB2-BD59-A6C34878D82A}">
                    <a16:rowId xmlns:a16="http://schemas.microsoft.com/office/drawing/2014/main" val="10007"/>
                  </a:ext>
                </a:extLst>
              </a:tr>
              <a:tr h="342900">
                <a:tc>
                  <a:txBody>
                    <a:bodyPr/>
                    <a:lstStyle/>
                    <a:p>
                      <a:pPr marL="0" marR="0">
                        <a:lnSpc>
                          <a:spcPct val="107000"/>
                        </a:lnSpc>
                        <a:spcBef>
                          <a:spcPts val="0"/>
                        </a:spcBef>
                        <a:spcAft>
                          <a:spcPts val="0"/>
                        </a:spcAft>
                      </a:pPr>
                      <a:r>
                        <a:rPr lang="en-US" sz="1800">
                          <a:effectLst/>
                        </a:rPr>
                        <a:t>Consideration of Future Consequences</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-.05</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-.07</a:t>
                      </a:r>
                      <a:endParaRPr lang="en-US" sz="1800">
                        <a:effectLst/>
                        <a:latin typeface="Calibri"/>
                        <a:ea typeface="Calibri"/>
                        <a:cs typeface="Times New Roman"/>
                      </a:endParaRPr>
                    </a:p>
                  </a:txBody>
                  <a:tcPr marL="68580" marR="68580" marT="0" marB="0"/>
                </a:tc>
                <a:extLst>
                  <a:ext uri="{0D108BD9-81ED-4DB2-BD59-A6C34878D82A}">
                    <a16:rowId xmlns:a16="http://schemas.microsoft.com/office/drawing/2014/main" val="10008"/>
                  </a:ext>
                </a:extLst>
              </a:tr>
              <a:tr h="342900">
                <a:tc>
                  <a:txBody>
                    <a:bodyPr/>
                    <a:lstStyle/>
                    <a:p>
                      <a:pPr marL="0" marR="0">
                        <a:lnSpc>
                          <a:spcPct val="107000"/>
                        </a:lnSpc>
                        <a:spcBef>
                          <a:spcPts val="0"/>
                        </a:spcBef>
                        <a:spcAft>
                          <a:spcPts val="0"/>
                        </a:spcAft>
                      </a:pPr>
                      <a:r>
                        <a:rPr lang="en-US" sz="1800">
                          <a:effectLst/>
                        </a:rPr>
                        <a:t>Discounting of Gains</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-.05</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.02</a:t>
                      </a:r>
                      <a:endParaRPr lang="en-US" sz="1800">
                        <a:effectLst/>
                        <a:latin typeface="Calibri"/>
                        <a:ea typeface="Calibri"/>
                        <a:cs typeface="Times New Roman"/>
                      </a:endParaRPr>
                    </a:p>
                  </a:txBody>
                  <a:tcPr marL="68580" marR="68580" marT="0" marB="0"/>
                </a:tc>
                <a:extLst>
                  <a:ext uri="{0D108BD9-81ED-4DB2-BD59-A6C34878D82A}">
                    <a16:rowId xmlns:a16="http://schemas.microsoft.com/office/drawing/2014/main" val="10009"/>
                  </a:ext>
                </a:extLst>
              </a:tr>
              <a:tr h="342900">
                <a:tc>
                  <a:txBody>
                    <a:bodyPr/>
                    <a:lstStyle/>
                    <a:p>
                      <a:pPr marL="0" marR="0">
                        <a:lnSpc>
                          <a:spcPct val="107000"/>
                        </a:lnSpc>
                        <a:spcBef>
                          <a:spcPts val="0"/>
                        </a:spcBef>
                        <a:spcAft>
                          <a:spcPts val="0"/>
                        </a:spcAft>
                      </a:pPr>
                      <a:r>
                        <a:rPr lang="en-US" sz="1800">
                          <a:effectLst/>
                        </a:rPr>
                        <a:t>Risk Seeking for Gains</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-.02</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-.03</a:t>
                      </a:r>
                      <a:endParaRPr lang="en-US" sz="1800">
                        <a:effectLst/>
                        <a:latin typeface="Calibri"/>
                        <a:ea typeface="Calibri"/>
                        <a:cs typeface="Times New Roman"/>
                      </a:endParaRPr>
                    </a:p>
                  </a:txBody>
                  <a:tcPr marL="68580" marR="68580" marT="0" marB="0"/>
                </a:tc>
                <a:extLst>
                  <a:ext uri="{0D108BD9-81ED-4DB2-BD59-A6C34878D82A}">
                    <a16:rowId xmlns:a16="http://schemas.microsoft.com/office/drawing/2014/main" val="10010"/>
                  </a:ext>
                </a:extLst>
              </a:tr>
              <a:tr h="342900">
                <a:tc>
                  <a:txBody>
                    <a:bodyPr/>
                    <a:lstStyle/>
                    <a:p>
                      <a:pPr marL="0" marR="0">
                        <a:lnSpc>
                          <a:spcPct val="107000"/>
                        </a:lnSpc>
                        <a:spcBef>
                          <a:spcPts val="0"/>
                        </a:spcBef>
                        <a:spcAft>
                          <a:spcPts val="0"/>
                        </a:spcAft>
                      </a:pPr>
                      <a:r>
                        <a:rPr lang="en-US" sz="1800">
                          <a:effectLst/>
                        </a:rPr>
                        <a:t>Risk Seeking for Losses</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-.04</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.00</a:t>
                      </a:r>
                      <a:endParaRPr lang="en-US" sz="1800">
                        <a:effectLst/>
                        <a:latin typeface="Calibri"/>
                        <a:ea typeface="Calibri"/>
                        <a:cs typeface="Times New Roman"/>
                      </a:endParaRPr>
                    </a:p>
                  </a:txBody>
                  <a:tcPr marL="68580" marR="68580" marT="0" marB="0"/>
                </a:tc>
                <a:extLst>
                  <a:ext uri="{0D108BD9-81ED-4DB2-BD59-A6C34878D82A}">
                    <a16:rowId xmlns:a16="http://schemas.microsoft.com/office/drawing/2014/main" val="10011"/>
                  </a:ext>
                </a:extLst>
              </a:tr>
              <a:tr h="342900">
                <a:tc>
                  <a:txBody>
                    <a:bodyPr/>
                    <a:lstStyle/>
                    <a:p>
                      <a:pPr marL="0" marR="0">
                        <a:lnSpc>
                          <a:spcPct val="107000"/>
                        </a:lnSpc>
                        <a:spcBef>
                          <a:spcPts val="0"/>
                        </a:spcBef>
                        <a:spcAft>
                          <a:spcPts val="0"/>
                        </a:spcAft>
                      </a:pPr>
                      <a:r>
                        <a:rPr lang="en-US" sz="1800">
                          <a:effectLst/>
                        </a:rPr>
                        <a:t>Numeracy</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-.02</a:t>
                      </a:r>
                      <a:endParaRPr lang="en-US" sz="18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800" dirty="0">
                          <a:effectLst/>
                        </a:rPr>
                        <a:t>-.14</a:t>
                      </a:r>
                      <a:endParaRPr lang="en-US" sz="1800" dirty="0">
                        <a:effectLst/>
                        <a:latin typeface="Calibri"/>
                        <a:ea typeface="Calibri"/>
                        <a:cs typeface="Times New Roman"/>
                      </a:endParaRPr>
                    </a:p>
                  </a:txBody>
                  <a:tcPr marL="68580" marR="68580" marT="0" marB="0"/>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9169070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Required expenses prediction bias is correlated with:</a:t>
            </a:r>
          </a:p>
          <a:p>
            <a:pPr lvl="1"/>
            <a:r>
              <a:rPr lang="en-US" dirty="0"/>
              <a:t> pawnshop loan use, .15*</a:t>
            </a:r>
          </a:p>
          <a:p>
            <a:pPr lvl="1"/>
            <a:r>
              <a:rPr lang="en-US" dirty="0"/>
              <a:t>number of pawnshop loans, .15*</a:t>
            </a:r>
          </a:p>
          <a:p>
            <a:pPr lvl="1"/>
            <a:r>
              <a:rPr lang="en-US" dirty="0"/>
              <a:t>car loan debt, .16* </a:t>
            </a:r>
          </a:p>
          <a:p>
            <a:r>
              <a:rPr lang="en-US" dirty="0"/>
              <a:t>Not much there on income</a:t>
            </a:r>
          </a:p>
          <a:p>
            <a:endParaRPr lang="en-US" dirty="0"/>
          </a:p>
          <a:p>
            <a:endParaRPr lang="en-US" dirty="0"/>
          </a:p>
        </p:txBody>
      </p:sp>
      <p:sp>
        <p:nvSpPr>
          <p:cNvPr id="3" name="Title 2"/>
          <p:cNvSpPr>
            <a:spLocks noGrp="1"/>
          </p:cNvSpPr>
          <p:nvPr>
            <p:ph type="title"/>
          </p:nvPr>
        </p:nvSpPr>
        <p:spPr/>
        <p:txBody>
          <a:bodyPr/>
          <a:lstStyle/>
          <a:p>
            <a:r>
              <a:rPr lang="en-US" dirty="0"/>
              <a:t>Other results</a:t>
            </a:r>
          </a:p>
        </p:txBody>
      </p:sp>
    </p:spTree>
    <p:extLst>
      <p:ext uri="{BB962C8B-B14F-4D97-AF65-F5344CB8AC3E}">
        <p14:creationId xmlns:p14="http://schemas.microsoft.com/office/powerpoint/2010/main" val="22301553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Consumers under-predict future required expenses, replicating Study 2. </a:t>
            </a:r>
          </a:p>
          <a:p>
            <a:r>
              <a:rPr lang="en-US" dirty="0"/>
              <a:t>This bias is especially pronounced among payday loan rollover users. </a:t>
            </a:r>
          </a:p>
        </p:txBody>
      </p:sp>
      <p:sp>
        <p:nvSpPr>
          <p:cNvPr id="3" name="Title 2"/>
          <p:cNvSpPr>
            <a:spLocks noGrp="1"/>
          </p:cNvSpPr>
          <p:nvPr>
            <p:ph type="title"/>
          </p:nvPr>
        </p:nvSpPr>
        <p:spPr/>
        <p:txBody>
          <a:bodyPr/>
          <a:lstStyle/>
          <a:p>
            <a:r>
              <a:rPr lang="en-US" dirty="0"/>
              <a:t>Study 3 Summary</a:t>
            </a:r>
          </a:p>
        </p:txBody>
      </p:sp>
    </p:spTree>
    <p:extLst>
      <p:ext uri="{BB962C8B-B14F-4D97-AF65-F5344CB8AC3E}">
        <p14:creationId xmlns:p14="http://schemas.microsoft.com/office/powerpoint/2010/main" val="20254710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Study 4: Refining measurement of prediction bias</a:t>
            </a:r>
          </a:p>
        </p:txBody>
      </p:sp>
    </p:spTree>
    <p:extLst>
      <p:ext uri="{BB962C8B-B14F-4D97-AF65-F5344CB8AC3E}">
        <p14:creationId xmlns:p14="http://schemas.microsoft.com/office/powerpoint/2010/main" val="18880085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Simple vs categorical expense estimates</a:t>
            </a:r>
          </a:p>
          <a:p>
            <a:r>
              <a:rPr lang="en-US" dirty="0"/>
              <a:t>Simple version: </a:t>
            </a:r>
          </a:p>
          <a:p>
            <a:pPr lvl="1"/>
            <a:r>
              <a:rPr lang="en-US" dirty="0"/>
              <a:t>Expenses last week and next week</a:t>
            </a:r>
          </a:p>
          <a:p>
            <a:r>
              <a:rPr lang="en-US" dirty="0"/>
              <a:t>Category version (2x2): </a:t>
            </a:r>
          </a:p>
          <a:p>
            <a:pPr lvl="1"/>
            <a:r>
              <a:rPr lang="en-US" dirty="0"/>
              <a:t>Required vs Optional X Expected vs Unexpected</a:t>
            </a:r>
          </a:p>
          <a:p>
            <a:pPr lvl="1"/>
            <a:r>
              <a:rPr lang="en-US" dirty="0"/>
              <a:t>Lots of definitions</a:t>
            </a:r>
          </a:p>
          <a:p>
            <a:r>
              <a:rPr lang="en-US" dirty="0"/>
              <a:t>Hypothesis: unexpected required expense bias best predicts PD loan rollovers (false!)</a:t>
            </a:r>
          </a:p>
          <a:p>
            <a:r>
              <a:rPr lang="en-US" dirty="0" err="1"/>
              <a:t>MTurk</a:t>
            </a:r>
            <a:r>
              <a:rPr lang="en-US" dirty="0"/>
              <a:t> (N=405; n=200 PD, n=200 non-PD)</a:t>
            </a:r>
          </a:p>
          <a:p>
            <a:r>
              <a:rPr lang="en-US" dirty="0"/>
              <a:t>Unique expense listing </a:t>
            </a:r>
          </a:p>
          <a:p>
            <a:endParaRPr lang="en-US" dirty="0"/>
          </a:p>
        </p:txBody>
      </p:sp>
      <p:sp>
        <p:nvSpPr>
          <p:cNvPr id="3" name="Title 2"/>
          <p:cNvSpPr>
            <a:spLocks noGrp="1"/>
          </p:cNvSpPr>
          <p:nvPr>
            <p:ph type="title"/>
          </p:nvPr>
        </p:nvSpPr>
        <p:spPr/>
        <p:txBody>
          <a:bodyPr>
            <a:normAutofit fontScale="90000"/>
          </a:bodyPr>
          <a:lstStyle/>
          <a:p>
            <a:r>
              <a:rPr lang="en-US" dirty="0"/>
              <a:t>Study 4: Hypotheses &amp; methods</a:t>
            </a:r>
          </a:p>
        </p:txBody>
      </p:sp>
    </p:spTree>
    <p:extLst>
      <p:ext uri="{BB962C8B-B14F-4D97-AF65-F5344CB8AC3E}">
        <p14:creationId xmlns:p14="http://schemas.microsoft.com/office/powerpoint/2010/main" val="41703659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What did you spend money on last week that you won’t next week? </a:t>
            </a:r>
          </a:p>
          <a:p>
            <a:r>
              <a:rPr lang="en-US" dirty="0"/>
              <a:t>What will you spend money on next week that you didn’t last week? </a:t>
            </a:r>
          </a:p>
          <a:p>
            <a:r>
              <a:rPr lang="en-US" dirty="0"/>
              <a:t>Measures: </a:t>
            </a:r>
          </a:p>
          <a:p>
            <a:pPr lvl="1"/>
            <a:r>
              <a:rPr lang="en-US" dirty="0"/>
              <a:t>average number of expenses</a:t>
            </a:r>
          </a:p>
          <a:p>
            <a:pPr lvl="1"/>
            <a:r>
              <a:rPr lang="en-US" dirty="0"/>
              <a:t>average value of expenses</a:t>
            </a:r>
          </a:p>
          <a:p>
            <a:r>
              <a:rPr lang="en-US" dirty="0"/>
              <a:t>Predictions: </a:t>
            </a:r>
          </a:p>
          <a:p>
            <a:pPr lvl="1"/>
            <a:r>
              <a:rPr lang="en-US" dirty="0"/>
              <a:t>Great number of unique expenses in future (than past)</a:t>
            </a:r>
          </a:p>
          <a:p>
            <a:pPr lvl="1"/>
            <a:r>
              <a:rPr lang="en-US" dirty="0"/>
              <a:t>Equal value of future vs past expenses</a:t>
            </a:r>
          </a:p>
        </p:txBody>
      </p:sp>
      <p:sp>
        <p:nvSpPr>
          <p:cNvPr id="3" name="Title 2"/>
          <p:cNvSpPr>
            <a:spLocks noGrp="1"/>
          </p:cNvSpPr>
          <p:nvPr>
            <p:ph type="title"/>
          </p:nvPr>
        </p:nvSpPr>
        <p:spPr/>
        <p:txBody>
          <a:bodyPr>
            <a:normAutofit fontScale="90000"/>
          </a:bodyPr>
          <a:lstStyle/>
          <a:p>
            <a:r>
              <a:rPr lang="en-US" dirty="0"/>
              <a:t>Unique expense listing measure</a:t>
            </a:r>
          </a:p>
        </p:txBody>
      </p:sp>
    </p:spTree>
    <p:extLst>
      <p:ext uri="{BB962C8B-B14F-4D97-AF65-F5344CB8AC3E}">
        <p14:creationId xmlns:p14="http://schemas.microsoft.com/office/powerpoint/2010/main" val="8742653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Study 4: Expense Prediction Bias</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685800" y="1219200"/>
            <a:ext cx="7848600" cy="5638800"/>
          </a:xfrm>
          <a:prstGeom prst="rect">
            <a:avLst/>
          </a:prstGeom>
          <a:noFill/>
          <a:ln>
            <a:noFill/>
          </a:ln>
        </p:spPr>
      </p:pic>
    </p:spTree>
    <p:extLst>
      <p:ext uri="{BB962C8B-B14F-4D97-AF65-F5344CB8AC3E}">
        <p14:creationId xmlns:p14="http://schemas.microsoft.com/office/powerpoint/2010/main" val="1433775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Cash from a payday loan for $250</a:t>
            </a:r>
          </a:p>
          <a:p>
            <a:r>
              <a:rPr lang="en-US" dirty="0"/>
              <a:t>She paid her insurance bill </a:t>
            </a:r>
          </a:p>
          <a:p>
            <a:r>
              <a:rPr lang="en-US" dirty="0"/>
              <a:t>Two weeks later, she was ready to repay the loan, plus the $50 fee</a:t>
            </a:r>
          </a:p>
          <a:p>
            <a:r>
              <a:rPr lang="en-US" dirty="0"/>
              <a:t>“You know, you can renew,” the payday clerk told her, and the thought of her unpaid electricity bill flashed into her head. Sandra thought, “You’re right. I do need it.” </a:t>
            </a:r>
          </a:p>
        </p:txBody>
      </p:sp>
      <p:sp>
        <p:nvSpPr>
          <p:cNvPr id="2" name="Title 1"/>
          <p:cNvSpPr>
            <a:spLocks noGrp="1"/>
          </p:cNvSpPr>
          <p:nvPr>
            <p:ph type="title"/>
          </p:nvPr>
        </p:nvSpPr>
        <p:spPr/>
        <p:txBody>
          <a:bodyPr/>
          <a:lstStyle/>
          <a:p>
            <a:r>
              <a:rPr lang="en-US" dirty="0"/>
              <a:t>The solution?</a:t>
            </a:r>
          </a:p>
        </p:txBody>
      </p:sp>
    </p:spTree>
    <p:extLst>
      <p:ext uri="{BB962C8B-B14F-4D97-AF65-F5344CB8AC3E}">
        <p14:creationId xmlns:p14="http://schemas.microsoft.com/office/powerpoint/2010/main" val="159514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Study 4: Predicting the </a:t>
            </a:r>
            <a:r>
              <a:rPr lang="en-US" i="1" dirty="0"/>
              <a:t>Number</a:t>
            </a:r>
            <a:r>
              <a:rPr lang="en-US" dirty="0"/>
              <a:t> of Unique Expenses</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762000" y="1538416"/>
            <a:ext cx="7162800" cy="5334000"/>
          </a:xfrm>
          <a:prstGeom prst="rect">
            <a:avLst/>
          </a:prstGeom>
          <a:noFill/>
          <a:ln>
            <a:noFill/>
          </a:ln>
        </p:spPr>
      </p:pic>
    </p:spTree>
    <p:extLst>
      <p:ext uri="{BB962C8B-B14F-4D97-AF65-F5344CB8AC3E}">
        <p14:creationId xmlns:p14="http://schemas.microsoft.com/office/powerpoint/2010/main" val="34806326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Study 4: Predicting the </a:t>
            </a:r>
            <a:r>
              <a:rPr lang="en-US" i="1" dirty="0"/>
              <a:t>Value</a:t>
            </a:r>
            <a:r>
              <a:rPr lang="en-US" dirty="0"/>
              <a:t> of Unique Expenses</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371600"/>
            <a:ext cx="6781800" cy="5486400"/>
          </a:xfrm>
          <a:prstGeom prst="rect">
            <a:avLst/>
          </a:prstGeom>
          <a:noFill/>
          <a:ln>
            <a:noFill/>
          </a:ln>
        </p:spPr>
      </p:pic>
    </p:spTree>
    <p:extLst>
      <p:ext uri="{BB962C8B-B14F-4D97-AF65-F5344CB8AC3E}">
        <p14:creationId xmlns:p14="http://schemas.microsoft.com/office/powerpoint/2010/main" val="23642437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36181426"/>
              </p:ext>
            </p:extLst>
          </p:nvPr>
        </p:nvGraphicFramePr>
        <p:xfrm>
          <a:off x="304800" y="1143000"/>
          <a:ext cx="8229600" cy="540512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r>
                        <a:rPr lang="en-US" dirty="0"/>
                        <a:t>Predictor</a:t>
                      </a:r>
                    </a:p>
                  </a:txBody>
                  <a:tcPr/>
                </a:tc>
                <a:tc>
                  <a:txBody>
                    <a:bodyPr/>
                    <a:lstStyle/>
                    <a:p>
                      <a:r>
                        <a:rPr lang="en-US" dirty="0"/>
                        <a:t>Payday</a:t>
                      </a:r>
                      <a:r>
                        <a:rPr lang="en-US" baseline="0" dirty="0"/>
                        <a:t> loan status (1-3), N=405</a:t>
                      </a:r>
                      <a:endParaRPr lang="en-US" dirty="0"/>
                    </a:p>
                  </a:txBody>
                  <a:tcPr/>
                </a:tc>
                <a:tc>
                  <a:txBody>
                    <a:bodyPr/>
                    <a:lstStyle/>
                    <a:p>
                      <a:r>
                        <a:rPr lang="en-US" dirty="0"/>
                        <a:t>Payday loan user, </a:t>
                      </a:r>
                      <a:r>
                        <a:rPr lang="en-US" baseline="0" dirty="0"/>
                        <a:t> N=405</a:t>
                      </a:r>
                      <a:endParaRPr lang="en-US" dirty="0"/>
                    </a:p>
                  </a:txBody>
                  <a:tcPr/>
                </a:tc>
                <a:tc>
                  <a:txBody>
                    <a:bodyPr/>
                    <a:lstStyle/>
                    <a:p>
                      <a:r>
                        <a:rPr lang="en-US" dirty="0"/>
                        <a:t>Rollover user, n=203</a:t>
                      </a:r>
                    </a:p>
                  </a:txBody>
                  <a:tcPr/>
                </a:tc>
                <a:extLst>
                  <a:ext uri="{0D108BD9-81ED-4DB2-BD59-A6C34878D82A}">
                    <a16:rowId xmlns:a16="http://schemas.microsoft.com/office/drawing/2014/main" val="10000"/>
                  </a:ext>
                </a:extLst>
              </a:tr>
              <a:tr h="370840">
                <a:tc>
                  <a:txBody>
                    <a:bodyPr/>
                    <a:lstStyle/>
                    <a:p>
                      <a:r>
                        <a:rPr lang="en-US" dirty="0"/>
                        <a:t>Simple expense bias</a:t>
                      </a:r>
                    </a:p>
                  </a:txBody>
                  <a:tcPr/>
                </a:tc>
                <a:tc>
                  <a:txBody>
                    <a:bodyPr/>
                    <a:lstStyle/>
                    <a:p>
                      <a:r>
                        <a:rPr lang="en-US" dirty="0"/>
                        <a:t>.12</a:t>
                      </a:r>
                      <a:r>
                        <a:rPr lang="en-US" sz="1800" dirty="0">
                          <a:effectLst/>
                        </a:rPr>
                        <a:t>†</a:t>
                      </a:r>
                      <a:endParaRPr lang="en-US" dirty="0"/>
                    </a:p>
                  </a:txBody>
                  <a:tcPr/>
                </a:tc>
                <a:tc>
                  <a:txBody>
                    <a:bodyPr/>
                    <a:lstStyle/>
                    <a:p>
                      <a:r>
                        <a:rPr lang="en-US" dirty="0"/>
                        <a:t>.11</a:t>
                      </a:r>
                    </a:p>
                  </a:txBody>
                  <a:tcPr/>
                </a:tc>
                <a:tc>
                  <a:txBody>
                    <a:bodyPr/>
                    <a:lstStyle/>
                    <a:p>
                      <a:r>
                        <a:rPr lang="en-US" dirty="0"/>
                        <a:t>.08</a:t>
                      </a:r>
                    </a:p>
                  </a:txBody>
                  <a:tcPr/>
                </a:tc>
                <a:extLst>
                  <a:ext uri="{0D108BD9-81ED-4DB2-BD59-A6C34878D82A}">
                    <a16:rowId xmlns:a16="http://schemas.microsoft.com/office/drawing/2014/main" val="10001"/>
                  </a:ext>
                </a:extLst>
              </a:tr>
              <a:tr h="370840">
                <a:tc>
                  <a:txBody>
                    <a:bodyPr/>
                    <a:lstStyle/>
                    <a:p>
                      <a:r>
                        <a:rPr lang="en-US" dirty="0"/>
                        <a:t>Categorical expense bias</a:t>
                      </a:r>
                    </a:p>
                  </a:txBody>
                  <a:tcPr/>
                </a:tc>
                <a:tc>
                  <a:txBody>
                    <a:bodyPr/>
                    <a:lstStyle/>
                    <a:p>
                      <a:r>
                        <a:rPr lang="en-US" dirty="0"/>
                        <a:t>-.12</a:t>
                      </a:r>
                      <a:r>
                        <a:rPr lang="en-US" sz="1800" dirty="0">
                          <a:effectLst/>
                        </a:rPr>
                        <a:t>†</a:t>
                      </a:r>
                      <a:endParaRPr lang="en-US" dirty="0"/>
                    </a:p>
                  </a:txBody>
                  <a:tcPr/>
                </a:tc>
                <a:tc>
                  <a:txBody>
                    <a:bodyPr/>
                    <a:lstStyle/>
                    <a:p>
                      <a:r>
                        <a:rPr lang="en-US" dirty="0"/>
                        <a:t>-.13</a:t>
                      </a:r>
                      <a:r>
                        <a:rPr lang="en-US" sz="1800" dirty="0">
                          <a:effectLst/>
                        </a:rPr>
                        <a:t>†</a:t>
                      </a:r>
                      <a:endParaRPr lang="en-US" dirty="0"/>
                    </a:p>
                  </a:txBody>
                  <a:tcPr/>
                </a:tc>
                <a:tc>
                  <a:txBody>
                    <a:bodyPr/>
                    <a:lstStyle/>
                    <a:p>
                      <a:r>
                        <a:rPr lang="en-US" dirty="0"/>
                        <a:t>-.03</a:t>
                      </a:r>
                    </a:p>
                  </a:txBody>
                  <a:tcPr/>
                </a:tc>
                <a:extLst>
                  <a:ext uri="{0D108BD9-81ED-4DB2-BD59-A6C34878D82A}">
                    <a16:rowId xmlns:a16="http://schemas.microsoft.com/office/drawing/2014/main" val="10002"/>
                  </a:ext>
                </a:extLst>
              </a:tr>
              <a:tr h="370840">
                <a:tc>
                  <a:txBody>
                    <a:bodyPr/>
                    <a:lstStyle/>
                    <a:p>
                      <a:r>
                        <a:rPr lang="en-US" dirty="0"/>
                        <a:t>Propensity</a:t>
                      </a:r>
                      <a:r>
                        <a:rPr lang="en-US" baseline="0" dirty="0"/>
                        <a:t> to Plan</a:t>
                      </a:r>
                      <a:endParaRPr lang="en-US" dirty="0"/>
                    </a:p>
                  </a:txBody>
                  <a:tcPr/>
                </a:tc>
                <a:tc>
                  <a:txBody>
                    <a:bodyPr/>
                    <a:lstStyle/>
                    <a:p>
                      <a:r>
                        <a:rPr lang="en-US" dirty="0"/>
                        <a:t>.08</a:t>
                      </a:r>
                    </a:p>
                  </a:txBody>
                  <a:tcPr/>
                </a:tc>
                <a:tc>
                  <a:txBody>
                    <a:bodyPr/>
                    <a:lstStyle/>
                    <a:p>
                      <a:r>
                        <a:rPr lang="en-US" dirty="0"/>
                        <a:t>.11*</a:t>
                      </a:r>
                    </a:p>
                  </a:txBody>
                  <a:tcPr/>
                </a:tc>
                <a:tc>
                  <a:txBody>
                    <a:bodyPr/>
                    <a:lstStyle/>
                    <a:p>
                      <a:r>
                        <a:rPr lang="en-US" dirty="0"/>
                        <a:t>-.07</a:t>
                      </a:r>
                    </a:p>
                  </a:txBody>
                  <a:tcPr/>
                </a:tc>
                <a:extLst>
                  <a:ext uri="{0D108BD9-81ED-4DB2-BD59-A6C34878D82A}">
                    <a16:rowId xmlns:a16="http://schemas.microsoft.com/office/drawing/2014/main" val="10003"/>
                  </a:ext>
                </a:extLst>
              </a:tr>
              <a:tr h="370840">
                <a:tc>
                  <a:txBody>
                    <a:bodyPr/>
                    <a:lstStyle/>
                    <a:p>
                      <a:r>
                        <a:rPr lang="en-US" dirty="0"/>
                        <a:t>Consideration of future consequences</a:t>
                      </a:r>
                    </a:p>
                  </a:txBody>
                  <a:tcPr/>
                </a:tc>
                <a:tc>
                  <a:txBody>
                    <a:bodyPr/>
                    <a:lstStyle/>
                    <a:p>
                      <a:r>
                        <a:rPr lang="en-US" dirty="0"/>
                        <a:t>-.11*</a:t>
                      </a:r>
                    </a:p>
                  </a:txBody>
                  <a:tcPr/>
                </a:tc>
                <a:tc>
                  <a:txBody>
                    <a:bodyPr/>
                    <a:lstStyle/>
                    <a:p>
                      <a:r>
                        <a:rPr lang="en-US" dirty="0"/>
                        <a:t>-.09</a:t>
                      </a:r>
                    </a:p>
                  </a:txBody>
                  <a:tcPr/>
                </a:tc>
                <a:tc>
                  <a:txBody>
                    <a:bodyPr/>
                    <a:lstStyle/>
                    <a:p>
                      <a:r>
                        <a:rPr lang="en-US" dirty="0"/>
                        <a:t>-.08</a:t>
                      </a:r>
                    </a:p>
                  </a:txBody>
                  <a:tcPr/>
                </a:tc>
                <a:extLst>
                  <a:ext uri="{0D108BD9-81ED-4DB2-BD59-A6C34878D82A}">
                    <a16:rowId xmlns:a16="http://schemas.microsoft.com/office/drawing/2014/main" val="10004"/>
                  </a:ext>
                </a:extLst>
              </a:tr>
              <a:tr h="370840">
                <a:tc>
                  <a:txBody>
                    <a:bodyPr/>
                    <a:lstStyle/>
                    <a:p>
                      <a:r>
                        <a:rPr lang="en-US" dirty="0"/>
                        <a:t>Available</a:t>
                      </a:r>
                      <a:r>
                        <a:rPr lang="en-US" baseline="0" dirty="0"/>
                        <a:t> financial resources</a:t>
                      </a:r>
                      <a:endParaRPr lang="en-US" dirty="0"/>
                    </a:p>
                  </a:txBody>
                  <a:tcPr/>
                </a:tc>
                <a:tc>
                  <a:txBody>
                    <a:bodyPr/>
                    <a:lstStyle/>
                    <a:p>
                      <a:r>
                        <a:rPr lang="en-US" dirty="0"/>
                        <a:t>-.27**</a:t>
                      </a:r>
                    </a:p>
                  </a:txBody>
                  <a:tcPr/>
                </a:tc>
                <a:tc>
                  <a:txBody>
                    <a:bodyPr/>
                    <a:lstStyle/>
                    <a:p>
                      <a:r>
                        <a:rPr lang="en-US" dirty="0"/>
                        <a:t>-.27**</a:t>
                      </a:r>
                    </a:p>
                  </a:txBody>
                  <a:tcPr/>
                </a:tc>
                <a:tc>
                  <a:txBody>
                    <a:bodyPr/>
                    <a:lstStyle/>
                    <a:p>
                      <a:r>
                        <a:rPr lang="en-US" dirty="0"/>
                        <a:t>-.09</a:t>
                      </a:r>
                    </a:p>
                  </a:txBody>
                  <a:tcPr/>
                </a:tc>
                <a:extLst>
                  <a:ext uri="{0D108BD9-81ED-4DB2-BD59-A6C34878D82A}">
                    <a16:rowId xmlns:a16="http://schemas.microsoft.com/office/drawing/2014/main" val="10005"/>
                  </a:ext>
                </a:extLst>
              </a:tr>
              <a:tr h="370840">
                <a:tc>
                  <a:txBody>
                    <a:bodyPr/>
                    <a:lstStyle/>
                    <a:p>
                      <a:r>
                        <a:rPr lang="en-US" dirty="0"/>
                        <a:t>Income</a:t>
                      </a:r>
                    </a:p>
                  </a:txBody>
                  <a:tcPr/>
                </a:tc>
                <a:tc>
                  <a:txBody>
                    <a:bodyPr/>
                    <a:lstStyle/>
                    <a:p>
                      <a:r>
                        <a:rPr lang="en-US" dirty="0"/>
                        <a:t>-.04</a:t>
                      </a:r>
                    </a:p>
                  </a:txBody>
                  <a:tcPr/>
                </a:tc>
                <a:tc>
                  <a:txBody>
                    <a:bodyPr/>
                    <a:lstStyle/>
                    <a:p>
                      <a:r>
                        <a:rPr lang="en-US" dirty="0"/>
                        <a:t>-.05</a:t>
                      </a:r>
                    </a:p>
                  </a:txBody>
                  <a:tcPr/>
                </a:tc>
                <a:tc>
                  <a:txBody>
                    <a:bodyPr/>
                    <a:lstStyle/>
                    <a:p>
                      <a:r>
                        <a:rPr lang="en-US" dirty="0"/>
                        <a:t>.00</a:t>
                      </a:r>
                    </a:p>
                  </a:txBody>
                  <a:tcPr/>
                </a:tc>
                <a:extLst>
                  <a:ext uri="{0D108BD9-81ED-4DB2-BD59-A6C34878D82A}">
                    <a16:rowId xmlns:a16="http://schemas.microsoft.com/office/drawing/2014/main" val="10006"/>
                  </a:ext>
                </a:extLst>
              </a:tr>
              <a:tr h="370840">
                <a:tc>
                  <a:txBody>
                    <a:bodyPr/>
                    <a:lstStyle/>
                    <a:p>
                      <a:r>
                        <a:rPr lang="en-US" dirty="0"/>
                        <a:t>Education</a:t>
                      </a:r>
                    </a:p>
                  </a:txBody>
                  <a:tcPr/>
                </a:tc>
                <a:tc>
                  <a:txBody>
                    <a:bodyPr/>
                    <a:lstStyle/>
                    <a:p>
                      <a:r>
                        <a:rPr lang="en-US" dirty="0"/>
                        <a:t>-.16**</a:t>
                      </a:r>
                    </a:p>
                  </a:txBody>
                  <a:tcPr/>
                </a:tc>
                <a:tc>
                  <a:txBody>
                    <a:bodyPr/>
                    <a:lstStyle/>
                    <a:p>
                      <a:r>
                        <a:rPr lang="en-US" dirty="0"/>
                        <a:t>-.16**</a:t>
                      </a:r>
                    </a:p>
                  </a:txBody>
                  <a:tcPr/>
                </a:tc>
                <a:tc>
                  <a:txBody>
                    <a:bodyPr/>
                    <a:lstStyle/>
                    <a:p>
                      <a:r>
                        <a:rPr lang="en-US" dirty="0"/>
                        <a:t>-.06</a:t>
                      </a:r>
                    </a:p>
                  </a:txBody>
                  <a:tcPr/>
                </a:tc>
                <a:extLst>
                  <a:ext uri="{0D108BD9-81ED-4DB2-BD59-A6C34878D82A}">
                    <a16:rowId xmlns:a16="http://schemas.microsoft.com/office/drawing/2014/main" val="10007"/>
                  </a:ext>
                </a:extLst>
              </a:tr>
            </a:tbl>
          </a:graphicData>
        </a:graphic>
      </p:graphicFrame>
      <p:sp>
        <p:nvSpPr>
          <p:cNvPr id="3" name="Title 2"/>
          <p:cNvSpPr>
            <a:spLocks noGrp="1"/>
          </p:cNvSpPr>
          <p:nvPr>
            <p:ph type="title"/>
          </p:nvPr>
        </p:nvSpPr>
        <p:spPr>
          <a:xfrm>
            <a:off x="457200" y="30892"/>
            <a:ext cx="8229600" cy="1143000"/>
          </a:xfrm>
        </p:spPr>
        <p:txBody>
          <a:bodyPr>
            <a:normAutofit fontScale="90000"/>
          </a:bodyPr>
          <a:lstStyle/>
          <a:p>
            <a:r>
              <a:rPr lang="en-US" dirty="0"/>
              <a:t>Study 4: Predicting payday loan use &amp; problematic use</a:t>
            </a:r>
          </a:p>
        </p:txBody>
      </p:sp>
    </p:spTree>
    <p:extLst>
      <p:ext uri="{BB962C8B-B14F-4D97-AF65-F5344CB8AC3E}">
        <p14:creationId xmlns:p14="http://schemas.microsoft.com/office/powerpoint/2010/main" val="20519958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Study 3 run in several batches, during the evening east-coast time (late afternoon pacific)</a:t>
            </a:r>
          </a:p>
          <a:p>
            <a:r>
              <a:rPr lang="en-US" dirty="0"/>
              <a:t>Study 4 run in one quick batch, during the morning and mid-day east coast time</a:t>
            </a:r>
          </a:p>
          <a:p>
            <a:r>
              <a:rPr lang="en-US" dirty="0"/>
              <a:t>Possible participant misrepresentation of PD-loan status? (Forums, etc.) </a:t>
            </a:r>
          </a:p>
          <a:p>
            <a:pPr lvl="1"/>
            <a:r>
              <a:rPr lang="en-US" dirty="0"/>
              <a:t>PD loan condition filled up before control condition! </a:t>
            </a:r>
          </a:p>
          <a:p>
            <a:endParaRPr lang="en-US" dirty="0"/>
          </a:p>
        </p:txBody>
      </p:sp>
      <p:sp>
        <p:nvSpPr>
          <p:cNvPr id="3" name="Title 2"/>
          <p:cNvSpPr>
            <a:spLocks noGrp="1"/>
          </p:cNvSpPr>
          <p:nvPr>
            <p:ph type="title"/>
          </p:nvPr>
        </p:nvSpPr>
        <p:spPr/>
        <p:txBody>
          <a:bodyPr>
            <a:normAutofit fontScale="90000"/>
          </a:bodyPr>
          <a:lstStyle/>
          <a:p>
            <a:r>
              <a:rPr lang="en-US" dirty="0"/>
              <a:t>What’s going on? </a:t>
            </a:r>
            <a:br>
              <a:rPr lang="en-US" dirty="0"/>
            </a:br>
            <a:r>
              <a:rPr lang="en-US" dirty="0"/>
              <a:t>Study 3 &amp; 4, differences</a:t>
            </a:r>
          </a:p>
        </p:txBody>
      </p:sp>
    </p:spTree>
    <p:extLst>
      <p:ext uri="{BB962C8B-B14F-4D97-AF65-F5344CB8AC3E}">
        <p14:creationId xmlns:p14="http://schemas.microsoft.com/office/powerpoint/2010/main" val="19286692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Consumers under-predict future expenses</a:t>
            </a:r>
          </a:p>
          <a:p>
            <a:pPr lvl="1"/>
            <a:r>
              <a:rPr lang="en-US" dirty="0"/>
              <a:t>Driven by </a:t>
            </a:r>
            <a:r>
              <a:rPr lang="en-US" i="1" dirty="0"/>
              <a:t>required</a:t>
            </a:r>
            <a:r>
              <a:rPr lang="en-US" dirty="0"/>
              <a:t> expenses, more than </a:t>
            </a:r>
            <a:r>
              <a:rPr lang="en-US" i="1" dirty="0"/>
              <a:t>optional</a:t>
            </a:r>
            <a:r>
              <a:rPr lang="en-US" dirty="0"/>
              <a:t> expenses</a:t>
            </a:r>
          </a:p>
          <a:p>
            <a:pPr lvl="1"/>
            <a:r>
              <a:rPr lang="en-US" dirty="0"/>
              <a:t>A difference in the </a:t>
            </a:r>
            <a:r>
              <a:rPr lang="en-US" i="1" dirty="0"/>
              <a:t>number</a:t>
            </a:r>
            <a:r>
              <a:rPr lang="en-US" dirty="0"/>
              <a:t> of future expenses rather than the </a:t>
            </a:r>
            <a:r>
              <a:rPr lang="en-US" i="1" dirty="0"/>
              <a:t>amount</a:t>
            </a:r>
            <a:r>
              <a:rPr lang="en-US" dirty="0"/>
              <a:t> of future expenses</a:t>
            </a:r>
          </a:p>
          <a:p>
            <a:pPr lvl="1"/>
            <a:r>
              <a:rPr lang="en-US" dirty="0"/>
              <a:t>Unique to expenses – there is no bias for income</a:t>
            </a:r>
          </a:p>
          <a:p>
            <a:r>
              <a:rPr lang="en-US" dirty="0"/>
              <a:t>This bias </a:t>
            </a:r>
            <a:r>
              <a:rPr lang="en-US" i="1" dirty="0"/>
              <a:t>may</a:t>
            </a:r>
            <a:r>
              <a:rPr lang="en-US" dirty="0"/>
              <a:t> be especially pronounced among problematic payday loan users</a:t>
            </a:r>
          </a:p>
          <a:p>
            <a:pPr lvl="1"/>
            <a:r>
              <a:rPr lang="en-US" dirty="0"/>
              <a:t>Better with a simple question than a detailed breakdown</a:t>
            </a:r>
          </a:p>
        </p:txBody>
      </p:sp>
      <p:sp>
        <p:nvSpPr>
          <p:cNvPr id="2" name="Title 1"/>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22759865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What sample sources do you recommend (other than </a:t>
            </a:r>
            <a:r>
              <a:rPr lang="en-US" dirty="0" err="1"/>
              <a:t>MTurk</a:t>
            </a:r>
            <a:r>
              <a:rPr lang="en-US" dirty="0"/>
              <a:t>), for studying PD loans? </a:t>
            </a:r>
          </a:p>
          <a:p>
            <a:r>
              <a:rPr lang="en-US" dirty="0"/>
              <a:t>How can we “de-bias” consumers in their expense predictions?</a:t>
            </a:r>
          </a:p>
          <a:p>
            <a:r>
              <a:rPr lang="en-US" dirty="0"/>
              <a:t>How do we define a “good” or “bad” use of payday loan? And how do we define a “good” or “better” decision?</a:t>
            </a:r>
          </a:p>
          <a:p>
            <a:r>
              <a:rPr lang="en-US" dirty="0"/>
              <a:t>What are your standards for study reporting?</a:t>
            </a:r>
          </a:p>
          <a:p>
            <a:pPr lvl="1"/>
            <a:r>
              <a:rPr lang="en-US" dirty="0"/>
              <a:t>What do you do with failed studies, conditions, or replications? </a:t>
            </a:r>
          </a:p>
          <a:p>
            <a:pPr lvl="1"/>
            <a:r>
              <a:rPr lang="en-US" dirty="0"/>
              <a:t>How do you set targets for data collection? </a:t>
            </a:r>
          </a:p>
          <a:p>
            <a:pPr lvl="1"/>
            <a:r>
              <a:rPr lang="en-US" dirty="0"/>
              <a:t>What do you require as a reviewer?</a:t>
            </a:r>
          </a:p>
          <a:p>
            <a:pPr lvl="1"/>
            <a:r>
              <a:rPr lang="en-US" dirty="0"/>
              <a:t>Best way to improve this social dilemma?</a:t>
            </a:r>
          </a:p>
        </p:txBody>
      </p:sp>
      <p:sp>
        <p:nvSpPr>
          <p:cNvPr id="2" name="Title 1"/>
          <p:cNvSpPr>
            <a:spLocks noGrp="1"/>
          </p:cNvSpPr>
          <p:nvPr>
            <p:ph type="title"/>
          </p:nvPr>
        </p:nvSpPr>
        <p:spPr/>
        <p:txBody>
          <a:bodyPr/>
          <a:lstStyle/>
          <a:p>
            <a:r>
              <a:rPr lang="en-US" dirty="0"/>
              <a:t>Discussion Questions</a:t>
            </a:r>
          </a:p>
        </p:txBody>
      </p:sp>
    </p:spTree>
    <p:extLst>
      <p:ext uri="{BB962C8B-B14F-4D97-AF65-F5344CB8AC3E}">
        <p14:creationId xmlns:p14="http://schemas.microsoft.com/office/powerpoint/2010/main" val="39089348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Thank you!</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000640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John Oliver:</a:t>
            </a:r>
          </a:p>
          <a:p>
            <a:r>
              <a:rPr lang="en-US" dirty="0">
                <a:hlinkClick r:id="rId2"/>
              </a:rPr>
              <a:t>https://www.youtube.com/watch?v=PDylgzybWAw</a:t>
            </a:r>
            <a:r>
              <a:rPr lang="en-US" dirty="0"/>
              <a:t> </a:t>
            </a:r>
          </a:p>
        </p:txBody>
      </p:sp>
      <p:sp>
        <p:nvSpPr>
          <p:cNvPr id="3" name="Title 2"/>
          <p:cNvSpPr>
            <a:spLocks noGrp="1"/>
          </p:cNvSpPr>
          <p:nvPr>
            <p:ph type="title"/>
          </p:nvPr>
        </p:nvSpPr>
        <p:spPr/>
        <p:txBody>
          <a:bodyPr/>
          <a:lstStyle/>
          <a:p>
            <a:r>
              <a:rPr lang="en-US" dirty="0"/>
              <a:t>Fun PD Loan Video</a:t>
            </a:r>
          </a:p>
        </p:txBody>
      </p:sp>
    </p:spTree>
    <p:extLst>
      <p:ext uri="{BB962C8B-B14F-4D97-AF65-F5344CB8AC3E}">
        <p14:creationId xmlns:p14="http://schemas.microsoft.com/office/powerpoint/2010/main" val="2034682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76800"/>
          </a:xfrm>
        </p:spPr>
        <p:txBody>
          <a:bodyPr>
            <a:normAutofit lnSpcReduction="10000"/>
          </a:bodyPr>
          <a:lstStyle/>
          <a:p>
            <a:r>
              <a:rPr lang="en-US" dirty="0"/>
              <a:t>Next month was no easier</a:t>
            </a:r>
          </a:p>
          <a:p>
            <a:r>
              <a:rPr lang="en-US" dirty="0"/>
              <a:t>She kept rolling over the loans and even the fees</a:t>
            </a:r>
          </a:p>
          <a:p>
            <a:r>
              <a:rPr lang="en-US" dirty="0"/>
              <a:t>Eventually, the lender required full repayment</a:t>
            </a:r>
          </a:p>
          <a:p>
            <a:r>
              <a:rPr lang="en-US" dirty="0"/>
              <a:t>She went to another payday lender and took out a loan to pay back the first lender</a:t>
            </a:r>
          </a:p>
          <a:p>
            <a:r>
              <a:rPr lang="en-US" dirty="0"/>
              <a:t>Within six months, she was paying rollover fees on six different loans</a:t>
            </a:r>
          </a:p>
          <a:p>
            <a:r>
              <a:rPr lang="en-US" dirty="0"/>
              <a:t>“Basically, we ended up having to use one loan to pay off another loan, and ended up paying $495 to $600 per month in fees, never paying the loans down” </a:t>
            </a:r>
          </a:p>
          <a:p>
            <a:endParaRPr lang="en-US" dirty="0"/>
          </a:p>
        </p:txBody>
      </p:sp>
      <p:sp>
        <p:nvSpPr>
          <p:cNvPr id="2" name="Title 1"/>
          <p:cNvSpPr>
            <a:spLocks noGrp="1"/>
          </p:cNvSpPr>
          <p:nvPr>
            <p:ph type="title"/>
          </p:nvPr>
        </p:nvSpPr>
        <p:spPr/>
        <p:txBody>
          <a:bodyPr/>
          <a:lstStyle/>
          <a:p>
            <a:r>
              <a:rPr lang="en-US" dirty="0"/>
              <a:t>The problem</a:t>
            </a:r>
          </a:p>
        </p:txBody>
      </p:sp>
    </p:spTree>
    <p:extLst>
      <p:ext uri="{BB962C8B-B14F-4D97-AF65-F5344CB8AC3E}">
        <p14:creationId xmlns:p14="http://schemas.microsoft.com/office/powerpoint/2010/main" val="2509074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What factors predict payday loan rollover use?</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32625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H1:</a:t>
            </a:r>
            <a:r>
              <a:rPr lang="en-US" dirty="0"/>
              <a:t> Consumers generally under-predict future expenses. </a:t>
            </a:r>
          </a:p>
          <a:p>
            <a:r>
              <a:rPr lang="en-US" b="1" dirty="0"/>
              <a:t>H2:</a:t>
            </a:r>
            <a:r>
              <a:rPr lang="en-US" dirty="0"/>
              <a:t> This is driven by under-predicting the </a:t>
            </a:r>
            <a:r>
              <a:rPr lang="en-US" i="1" dirty="0"/>
              <a:t>occurrence </a:t>
            </a:r>
            <a:r>
              <a:rPr lang="en-US" dirty="0"/>
              <a:t>of future expenses, rather than the amount of each expense. </a:t>
            </a:r>
          </a:p>
          <a:p>
            <a:r>
              <a:rPr lang="en-US" b="1" dirty="0"/>
              <a:t>H3:</a:t>
            </a:r>
            <a:r>
              <a:rPr lang="en-US" dirty="0"/>
              <a:t> This expense prediction bias may lead to problematic use of payday loans (and other high-interest loans). </a:t>
            </a:r>
          </a:p>
        </p:txBody>
      </p:sp>
      <p:sp>
        <p:nvSpPr>
          <p:cNvPr id="2" name="Title 1"/>
          <p:cNvSpPr>
            <a:spLocks noGrp="1"/>
          </p:cNvSpPr>
          <p:nvPr>
            <p:ph type="title"/>
          </p:nvPr>
        </p:nvSpPr>
        <p:spPr/>
        <p:txBody>
          <a:bodyPr/>
          <a:lstStyle/>
          <a:p>
            <a:r>
              <a:rPr lang="en-US" dirty="0"/>
              <a:t>Hypotheses</a:t>
            </a:r>
          </a:p>
        </p:txBody>
      </p:sp>
    </p:spTree>
    <p:extLst>
      <p:ext uri="{BB962C8B-B14F-4D97-AF65-F5344CB8AC3E}">
        <p14:creationId xmlns:p14="http://schemas.microsoft.com/office/powerpoint/2010/main" val="1189018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76800"/>
          </a:xfrm>
        </p:spPr>
        <p:txBody>
          <a:bodyPr>
            <a:normAutofit/>
          </a:bodyPr>
          <a:lstStyle/>
          <a:p>
            <a:r>
              <a:rPr lang="en-US" dirty="0"/>
              <a:t>Payday loan primer</a:t>
            </a:r>
          </a:p>
          <a:p>
            <a:r>
              <a:rPr lang="en-US" dirty="0"/>
              <a:t>Payday loan lit</a:t>
            </a:r>
          </a:p>
          <a:p>
            <a:r>
              <a:rPr lang="en-US" dirty="0"/>
              <a:t>Expense prediction lit </a:t>
            </a:r>
          </a:p>
          <a:p>
            <a:r>
              <a:rPr lang="en-US" dirty="0"/>
              <a:t>Study 1: Exploring payday loans (qualitative)</a:t>
            </a:r>
          </a:p>
          <a:p>
            <a:r>
              <a:rPr lang="en-US" dirty="0"/>
              <a:t>Study 2: Prediction bias study</a:t>
            </a:r>
          </a:p>
          <a:p>
            <a:r>
              <a:rPr lang="en-US" dirty="0"/>
              <a:t>Study 3: PD loan prediction study</a:t>
            </a:r>
          </a:p>
          <a:p>
            <a:r>
              <a:rPr lang="en-US" dirty="0"/>
              <a:t>Study 4: Prediction bias refinement study </a:t>
            </a:r>
          </a:p>
          <a:p>
            <a:r>
              <a:rPr lang="en-US" dirty="0"/>
              <a:t>Summary </a:t>
            </a:r>
          </a:p>
          <a:p>
            <a:r>
              <a:rPr lang="en-US" dirty="0"/>
              <a:t>Discussion questions</a:t>
            </a:r>
          </a:p>
          <a:p>
            <a:endParaRPr lang="en-US" dirty="0"/>
          </a:p>
          <a:p>
            <a:endParaRPr lang="en-US" dirty="0"/>
          </a:p>
          <a:p>
            <a:endParaRPr lang="en-US" dirty="0"/>
          </a:p>
        </p:txBody>
      </p:sp>
      <p:sp>
        <p:nvSpPr>
          <p:cNvPr id="2" name="Title 1"/>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741451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105400"/>
          </a:xfrm>
        </p:spPr>
        <p:txBody>
          <a:bodyPr>
            <a:normAutofit fontScale="92500" lnSpcReduction="10000"/>
          </a:bodyPr>
          <a:lstStyle/>
          <a:p>
            <a:r>
              <a:rPr lang="en-US" dirty="0"/>
              <a:t>A payday loan—which might also be called a "cash advance" or "check loan"—is </a:t>
            </a:r>
            <a:r>
              <a:rPr lang="en-US" b="1" dirty="0"/>
              <a:t>a short-term loan, generally for $500 or less, that is typically due on your next payday</a:t>
            </a:r>
            <a:r>
              <a:rPr lang="en-US" dirty="0"/>
              <a:t>. </a:t>
            </a:r>
          </a:p>
          <a:p>
            <a:r>
              <a:rPr lang="en-US" dirty="0"/>
              <a:t>~20% “fee”, due one repayment of the loan</a:t>
            </a:r>
          </a:p>
          <a:p>
            <a:r>
              <a:rPr lang="en-US" dirty="0"/>
              <a:t>Most people paid bi-weekly</a:t>
            </a:r>
          </a:p>
          <a:p>
            <a:r>
              <a:rPr lang="en-US" dirty="0"/>
              <a:t>Annualized interest rate: over 500%</a:t>
            </a:r>
          </a:p>
          <a:p>
            <a:r>
              <a:rPr lang="en-US" dirty="0"/>
              <a:t>There are more payday loan shops (23K) in the U.S. than McDonald’s (12k) and Starbucks (9k) combined.  </a:t>
            </a:r>
          </a:p>
          <a:p>
            <a:r>
              <a:rPr lang="en-US" dirty="0"/>
              <a:t>$3.5 billion in fees every year in the U.S.</a:t>
            </a:r>
          </a:p>
          <a:p>
            <a:r>
              <a:rPr lang="en-US" dirty="0"/>
              <a:t>Three-quarters of all payday loan volume comes from rollovers</a:t>
            </a:r>
          </a:p>
        </p:txBody>
      </p:sp>
      <p:sp>
        <p:nvSpPr>
          <p:cNvPr id="2" name="Title 1"/>
          <p:cNvSpPr>
            <a:spLocks noGrp="1"/>
          </p:cNvSpPr>
          <p:nvPr>
            <p:ph type="title"/>
          </p:nvPr>
        </p:nvSpPr>
        <p:spPr/>
        <p:txBody>
          <a:bodyPr>
            <a:normAutofit/>
          </a:bodyPr>
          <a:lstStyle/>
          <a:p>
            <a:r>
              <a:rPr lang="en-US" dirty="0"/>
              <a:t>What is a payday loan?</a:t>
            </a:r>
          </a:p>
        </p:txBody>
      </p:sp>
    </p:spTree>
    <p:extLst>
      <p:ext uri="{BB962C8B-B14F-4D97-AF65-F5344CB8AC3E}">
        <p14:creationId xmlns:p14="http://schemas.microsoft.com/office/powerpoint/2010/main" val="246498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502</TotalTime>
  <Words>2078</Words>
  <Application>Microsoft Macintosh PowerPoint</Application>
  <PresentationFormat>On-screen Show (4:3)</PresentationFormat>
  <Paragraphs>300</Paragraphs>
  <Slides>47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Calibri</vt:lpstr>
      <vt:lpstr>Lucida Sans Unicode</vt:lpstr>
      <vt:lpstr>Verdana</vt:lpstr>
      <vt:lpstr>Wingdings 2</vt:lpstr>
      <vt:lpstr>Wingdings 3</vt:lpstr>
      <vt:lpstr>Concourse</vt:lpstr>
      <vt:lpstr>Predicting consumer use (and mis-use) of payday loans </vt:lpstr>
      <vt:lpstr>Acknowledgements</vt:lpstr>
      <vt:lpstr>Compelling Anecdote1</vt:lpstr>
      <vt:lpstr>The solution?</vt:lpstr>
      <vt:lpstr>The problem</vt:lpstr>
      <vt:lpstr>What factors predict payday loan rollover use?</vt:lpstr>
      <vt:lpstr>Hypotheses</vt:lpstr>
      <vt:lpstr>Outline</vt:lpstr>
      <vt:lpstr>What is a payday loan?</vt:lpstr>
      <vt:lpstr>Other high interest loans</vt:lpstr>
      <vt:lpstr>Why use a payday loan?</vt:lpstr>
      <vt:lpstr>How do payday loans affect consumer welfare?</vt:lpstr>
      <vt:lpstr>Expense prediction bias</vt:lpstr>
      <vt:lpstr>Study 1: Qualitative Data on PD Loan Reasons</vt:lpstr>
      <vt:lpstr>“What circumstances led you to take out the payday loan?”</vt:lpstr>
      <vt:lpstr>PowerPoint Presentation</vt:lpstr>
      <vt:lpstr>How did you avoid a PD loan?</vt:lpstr>
      <vt:lpstr>PowerPoint Presentation</vt:lpstr>
      <vt:lpstr>PowerPoint Presentation</vt:lpstr>
      <vt:lpstr>Study 2: Future Expense Estimation</vt:lpstr>
      <vt:lpstr>Study 2: Hypotheses &amp; Methods</vt:lpstr>
      <vt:lpstr>Recall and prediction of expenses</vt:lpstr>
      <vt:lpstr>Expense Prediction Bias</vt:lpstr>
      <vt:lpstr>Other results</vt:lpstr>
      <vt:lpstr>Study 2 Summary</vt:lpstr>
      <vt:lpstr>Study 3: “Predicting” payday loan use and misuse</vt:lpstr>
      <vt:lpstr>Study 3: Hypotheses</vt:lpstr>
      <vt:lpstr>Study 3: Methods</vt:lpstr>
      <vt:lpstr>Available resources Q</vt:lpstr>
      <vt:lpstr>Prediction bias results: PD use</vt:lpstr>
      <vt:lpstr>Prediction bias results: rollover use</vt:lpstr>
      <vt:lpstr>Predicting payday loan use &amp; problematic use</vt:lpstr>
      <vt:lpstr>Alternative metrics of PD loan misuse</vt:lpstr>
      <vt:lpstr>Other results</vt:lpstr>
      <vt:lpstr>Study 3 Summary</vt:lpstr>
      <vt:lpstr>Study 4: Refining measurement of prediction bias</vt:lpstr>
      <vt:lpstr>Study 4: Hypotheses &amp; methods</vt:lpstr>
      <vt:lpstr>Unique expense listing measure</vt:lpstr>
      <vt:lpstr>Study 4: Expense Prediction Bias</vt:lpstr>
      <vt:lpstr>Study 4: Predicting the Number of Unique Expenses</vt:lpstr>
      <vt:lpstr>Study 4: Predicting the Value of Unique Expenses</vt:lpstr>
      <vt:lpstr>Study 4: Predicting payday loan use &amp; problematic use</vt:lpstr>
      <vt:lpstr>What’s going on?  Study 3 &amp; 4, differences</vt:lpstr>
      <vt:lpstr>Summary</vt:lpstr>
      <vt:lpstr>Discussion Questions</vt:lpstr>
      <vt:lpstr>Thank you!</vt:lpstr>
      <vt:lpstr>Fun PD Loan Video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Dave</dc:creator>
  <cp:lastModifiedBy>olinbeck@student.ubc.ca</cp:lastModifiedBy>
  <cp:revision>94</cp:revision>
  <dcterms:created xsi:type="dcterms:W3CDTF">2006-08-16T00:00:00Z</dcterms:created>
  <dcterms:modified xsi:type="dcterms:W3CDTF">2022-10-27T17:26:44Z</dcterms:modified>
</cp:coreProperties>
</file>