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6858000" cx="9144000"/>
  <p:notesSz cx="6858000" cy="9144000"/>
  <p:embeddedFontLst>
    <p:embeddedFont>
      <p:font typeface="Palatino Linotype"/>
      <p:regular r:id="rId59"/>
      <p:bold r:id="rId60"/>
      <p:italic r:id="rId61"/>
      <p:boldItalic r:id="rId62"/>
    </p:embeddedFont>
    <p:embeddedFont>
      <p:font typeface="Century Gothic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7" roundtripDataSignature="AMtx7mjgLoBUnbg5DWmre4ZFpQtg2tms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50D599-E89C-43E8-A183-7542DDB590EC}">
  <a:tblStyle styleId="{6850D599-E89C-43E8-A183-7542DDB590EC}" styleName="Table_0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BF2"/>
          </a:solidFill>
        </a:fill>
      </a:tcStyle>
    </a:wholeTbl>
    <a:band1H>
      <a:tcTxStyle/>
      <a:tcStyle>
        <a:fill>
          <a:solidFill>
            <a:srgbClr val="D1D5E5"/>
          </a:solidFill>
        </a:fill>
      </a:tcStyle>
    </a:band1H>
    <a:band2H>
      <a:tcTxStyle/>
    </a:band2H>
    <a:band1V>
      <a:tcTxStyle/>
      <a:tcStyle>
        <a:fill>
          <a:solidFill>
            <a:srgbClr val="D1D5E5"/>
          </a:solidFill>
        </a:fill>
      </a:tcStyle>
    </a:band1V>
    <a:band2V>
      <a:tcTxStyle/>
    </a:band2V>
    <a:la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PalatinoLinotype-boldItalic.fntdata"/><Relationship Id="rId61" Type="http://schemas.openxmlformats.org/officeDocument/2006/relationships/font" Target="fonts/PalatinoLinotype-italic.fntdata"/><Relationship Id="rId20" Type="http://schemas.openxmlformats.org/officeDocument/2006/relationships/slide" Target="slides/slide14.xml"/><Relationship Id="rId64" Type="http://schemas.openxmlformats.org/officeDocument/2006/relationships/font" Target="fonts/CenturyGothic-bold.fntdata"/><Relationship Id="rId63" Type="http://schemas.openxmlformats.org/officeDocument/2006/relationships/font" Target="fonts/CenturyGothic-regular.fntdata"/><Relationship Id="rId22" Type="http://schemas.openxmlformats.org/officeDocument/2006/relationships/slide" Target="slides/slide16.xml"/><Relationship Id="rId66" Type="http://schemas.openxmlformats.org/officeDocument/2006/relationships/font" Target="fonts/CenturyGothic-boldItalic.fntdata"/><Relationship Id="rId21" Type="http://schemas.openxmlformats.org/officeDocument/2006/relationships/slide" Target="slides/slide15.xml"/><Relationship Id="rId65" Type="http://schemas.openxmlformats.org/officeDocument/2006/relationships/font" Target="fonts/CenturyGothic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7" Type="http://customschemas.google.com/relationships/presentationmetadata" Target="metadata"/><Relationship Id="rId60" Type="http://schemas.openxmlformats.org/officeDocument/2006/relationships/font" Target="fonts/PalatinoLinotype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PalatinoLinotype-regular.fntdata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replication-graphs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replication-graphs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ACR\jellybean-graph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parsing%20-graphs-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Obtain four dollars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Sheet1!$A$3:$A$7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0.93</c:v>
                </c:pt>
                <c:pt idx="1">
                  <c:v>0.82</c:v>
                </c:pt>
                <c:pt idx="2">
                  <c:v>0.74</c:v>
                </c:pt>
                <c:pt idx="3">
                  <c:v>0.46</c:v>
                </c:pt>
                <c:pt idx="4">
                  <c:v>0.21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16-EB45-99DB-E2C5F1CC92D9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Avoid losing four dollars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Sheet1!$A$3:$A$7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0.97</c:v>
                </c:pt>
                <c:pt idx="1">
                  <c:v>0.91</c:v>
                </c:pt>
                <c:pt idx="2">
                  <c:v>0.75</c:v>
                </c:pt>
                <c:pt idx="3">
                  <c:v>0.54</c:v>
                </c:pt>
                <c:pt idx="4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16-EB45-99DB-E2C5F1CC92D9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Avoid losing one thousand dollars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Sheet1!$A$3:$A$7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0.97</c:v>
                </c:pt>
                <c:pt idx="1">
                  <c:v>0.96</c:v>
                </c:pt>
                <c:pt idx="2">
                  <c:v>0.94</c:v>
                </c:pt>
                <c:pt idx="3">
                  <c:v>0.91</c:v>
                </c:pt>
                <c:pt idx="4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16-EB45-99DB-E2C5F1CC92D9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Kiss from movie star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Sheet1!$S$3:$S$7</c:f>
                <c:numCache>
                  <c:formatCode>General</c:formatCode>
                  <c:ptCount val="5"/>
                  <c:pt idx="0">
                    <c:v>0.30380000000000001</c:v>
                  </c:pt>
                  <c:pt idx="1">
                    <c:v>0.54880000000000007</c:v>
                  </c:pt>
                  <c:pt idx="2">
                    <c:v>0.95451999999999992</c:v>
                  </c:pt>
                  <c:pt idx="3">
                    <c:v>0.57819999999999994</c:v>
                  </c:pt>
                  <c:pt idx="4">
                    <c:v>0.30575999999999998</c:v>
                  </c:pt>
                </c:numCache>
              </c:numRef>
            </c:plus>
            <c:minus>
              <c:numRef>
                <c:f>Sheet1!$S$3:$S$7</c:f>
                <c:numCache>
                  <c:formatCode>General</c:formatCode>
                  <c:ptCount val="5"/>
                  <c:pt idx="0">
                    <c:v>0.30380000000000001</c:v>
                  </c:pt>
                  <c:pt idx="1">
                    <c:v>0.54880000000000007</c:v>
                  </c:pt>
                  <c:pt idx="2">
                    <c:v>0.95451999999999992</c:v>
                  </c:pt>
                  <c:pt idx="3">
                    <c:v>0.57819999999999994</c:v>
                  </c:pt>
                  <c:pt idx="4">
                    <c:v>0.30575999999999998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1.3</c:v>
                </c:pt>
                <c:pt idx="1">
                  <c:v>1.59</c:v>
                </c:pt>
                <c:pt idx="2">
                  <c:v>1.78</c:v>
                </c:pt>
                <c:pt idx="3">
                  <c:v>1.31</c:v>
                </c:pt>
                <c:pt idx="4">
                  <c:v>0.63900000000000001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16-EB45-99DB-E2C5F1CC92D9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Electric shock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Sheet1!$A$3:$A$7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1</c:v>
                </c:pt>
                <c:pt idx="1">
                  <c:v>0.99</c:v>
                </c:pt>
                <c:pt idx="2">
                  <c:v>1.01</c:v>
                </c:pt>
                <c:pt idx="3">
                  <c:v>1.23</c:v>
                </c:pt>
                <c:pt idx="4">
                  <c:v>1.84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E16-EB45-99DB-E2C5F1CC9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516352"/>
        <c:axId val="182587776"/>
      </c:lineChart>
      <c:catAx>
        <c:axId val="18251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587776"/>
        <c:crossesAt val="1"/>
        <c:auto val="1"/>
        <c:lblAlgn val="ctr"/>
        <c:lblOffset val="100"/>
        <c:noMultiLvlLbl val="0"/>
      </c:catAx>
      <c:valAx>
        <c:axId val="18258777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251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5"/>
          <c:order val="0"/>
          <c:tx>
            <c:strRef>
              <c:f>Sheet1!$C$32</c:f>
              <c:strCache>
                <c:ptCount val="1"/>
                <c:pt idx="0">
                  <c:v>Obtain four dollars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Sheet1!$B$33:$B$37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Sheet1!$C$33:$C$37</c:f>
              <c:numCache>
                <c:formatCode>General</c:formatCode>
                <c:ptCount val="5"/>
                <c:pt idx="0">
                  <c:v>0.82210000000000005</c:v>
                </c:pt>
                <c:pt idx="1">
                  <c:v>0.71299999999999997</c:v>
                </c:pt>
                <c:pt idx="2">
                  <c:v>0.52990000000000004</c:v>
                </c:pt>
                <c:pt idx="3">
                  <c:v>0.28000000000000003</c:v>
                </c:pt>
                <c:pt idx="4">
                  <c:v>0.13689999999999999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49-B441-9356-EA09588CACD3}"/>
            </c:ext>
          </c:extLst>
        </c:ser>
        <c:ser>
          <c:idx val="6"/>
          <c:order val="1"/>
          <c:tx>
            <c:strRef>
              <c:f>Sheet1!$D$32</c:f>
              <c:strCache>
                <c:ptCount val="1"/>
                <c:pt idx="0">
                  <c:v>Avoid losing four dollars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Sheet1!$B$33:$B$37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Sheet1!$D$33:$D$37</c:f>
              <c:numCache>
                <c:formatCode>General</c:formatCode>
                <c:ptCount val="5"/>
                <c:pt idx="0">
                  <c:v>0.91490000000000005</c:v>
                </c:pt>
                <c:pt idx="1">
                  <c:v>0.82069999999999999</c:v>
                </c:pt>
                <c:pt idx="2">
                  <c:v>0.77080000000000004</c:v>
                </c:pt>
                <c:pt idx="3">
                  <c:v>0.5242</c:v>
                </c:pt>
                <c:pt idx="4">
                  <c:v>0.51859999999999995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49-B441-9356-EA09588CACD3}"/>
            </c:ext>
          </c:extLst>
        </c:ser>
        <c:ser>
          <c:idx val="7"/>
          <c:order val="2"/>
          <c:tx>
            <c:strRef>
              <c:f>Sheet1!$E$32</c:f>
              <c:strCache>
                <c:ptCount val="1"/>
                <c:pt idx="0">
                  <c:v>Avoid losing one thousand dollars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Sheet1!$B$33:$B$37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Sheet1!$E$33:$E$37</c:f>
              <c:numCache>
                <c:formatCode>General</c:formatCode>
                <c:ptCount val="5"/>
                <c:pt idx="0">
                  <c:v>0.98699999999999999</c:v>
                </c:pt>
                <c:pt idx="1">
                  <c:v>0.96679999999999999</c:v>
                </c:pt>
                <c:pt idx="2">
                  <c:v>0.9113</c:v>
                </c:pt>
                <c:pt idx="3">
                  <c:v>0.73199999999999998</c:v>
                </c:pt>
                <c:pt idx="4">
                  <c:v>0.6079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49-B441-9356-EA09588CACD3}"/>
            </c:ext>
          </c:extLst>
        </c:ser>
        <c:ser>
          <c:idx val="8"/>
          <c:order val="3"/>
          <c:tx>
            <c:strRef>
              <c:f>Sheet1!$F$32</c:f>
              <c:strCache>
                <c:ptCount val="1"/>
                <c:pt idx="0">
                  <c:v>Kiss from movie star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Sheet1!$T$33:$T$37</c:f>
                <c:numCache>
                  <c:formatCode>General</c:formatCode>
                  <c:ptCount val="5"/>
                  <c:pt idx="0">
                    <c:v>2.8714E-2</c:v>
                  </c:pt>
                  <c:pt idx="1">
                    <c:v>5.15872E-2</c:v>
                  </c:pt>
                  <c:pt idx="2">
                    <c:v>8.1810399999999991E-2</c:v>
                  </c:pt>
                  <c:pt idx="3">
                    <c:v>0.15679999999999999</c:v>
                  </c:pt>
                  <c:pt idx="4">
                    <c:v>0.29254960000000002</c:v>
                  </c:pt>
                </c:numCache>
              </c:numRef>
            </c:plus>
            <c:minus>
              <c:numRef>
                <c:f>Sheet1!$T$33:$T$37</c:f>
                <c:numCache>
                  <c:formatCode>General</c:formatCode>
                  <c:ptCount val="5"/>
                  <c:pt idx="0">
                    <c:v>2.8714E-2</c:v>
                  </c:pt>
                  <c:pt idx="1">
                    <c:v>5.15872E-2</c:v>
                  </c:pt>
                  <c:pt idx="2">
                    <c:v>8.1810399999999991E-2</c:v>
                  </c:pt>
                  <c:pt idx="3">
                    <c:v>0.15679999999999999</c:v>
                  </c:pt>
                  <c:pt idx="4">
                    <c:v>0.29254960000000002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Sheet1!$B$33:$B$37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Sheet1!$F$33:$F$37</c:f>
              <c:numCache>
                <c:formatCode>General</c:formatCode>
                <c:ptCount val="5"/>
                <c:pt idx="0">
                  <c:v>0.95030000000000003</c:v>
                </c:pt>
                <c:pt idx="1">
                  <c:v>0.91910000000000003</c:v>
                </c:pt>
                <c:pt idx="2">
                  <c:v>0.88219999999999998</c:v>
                </c:pt>
                <c:pt idx="3">
                  <c:v>0.70179999999999998</c:v>
                </c:pt>
                <c:pt idx="4">
                  <c:v>0.56630000000000003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49-B441-9356-EA09588CACD3}"/>
            </c:ext>
          </c:extLst>
        </c:ser>
        <c:ser>
          <c:idx val="9"/>
          <c:order val="4"/>
          <c:tx>
            <c:strRef>
              <c:f>Sheet1!$G$32</c:f>
              <c:strCache>
                <c:ptCount val="1"/>
                <c:pt idx="0">
                  <c:v>Electric shock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Sheet1!$B$33:$B$37</c:f>
              <c:strCache>
                <c:ptCount val="5"/>
                <c:pt idx="0">
                  <c:v>3 hours</c:v>
                </c:pt>
                <c:pt idx="1">
                  <c:v>24 hours</c:v>
                </c:pt>
                <c:pt idx="2">
                  <c:v>3 days</c:v>
                </c:pt>
                <c:pt idx="3">
                  <c:v>1 year</c:v>
                </c:pt>
                <c:pt idx="4">
                  <c:v>10 years</c:v>
                </c:pt>
              </c:strCache>
            </c:strRef>
          </c:cat>
          <c:val>
            <c:numRef>
              <c:f>Sheet1!$G$33:$G$37</c:f>
              <c:numCache>
                <c:formatCode>General</c:formatCode>
                <c:ptCount val="5"/>
                <c:pt idx="0">
                  <c:v>0.97140000000000004</c:v>
                </c:pt>
                <c:pt idx="1">
                  <c:v>0.94210000000000005</c:v>
                </c:pt>
                <c:pt idx="2">
                  <c:v>0.92279999999999995</c:v>
                </c:pt>
                <c:pt idx="3">
                  <c:v>0.8206</c:v>
                </c:pt>
                <c:pt idx="4">
                  <c:v>0.92085799999999995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49-B441-9356-EA09588CA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637312"/>
        <c:axId val="182638848"/>
      </c:lineChart>
      <c:catAx>
        <c:axId val="1826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8848"/>
        <c:crossesAt val="1"/>
        <c:auto val="1"/>
        <c:lblAlgn val="ctr"/>
        <c:lblOffset val="100"/>
        <c:noMultiLvlLbl val="0"/>
      </c:catAx>
      <c:valAx>
        <c:axId val="1826388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263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Dirt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Sheet1!$F$3:$F$4</c:f>
                <c:numCache>
                  <c:formatCode>General</c:formatCode>
                  <c:ptCount val="2"/>
                  <c:pt idx="0">
                    <c:v>7.4</c:v>
                  </c:pt>
                  <c:pt idx="1">
                    <c:v>7.1</c:v>
                  </c:pt>
                </c:numCache>
              </c:numRef>
            </c:plus>
            <c:minus>
              <c:numRef>
                <c:f>Sheet1!$F$3:$F$4</c:f>
                <c:numCache>
                  <c:formatCode>General</c:formatCode>
                  <c:ptCount val="2"/>
                  <c:pt idx="0">
                    <c:v>7.4</c:v>
                  </c:pt>
                  <c:pt idx="1">
                    <c:v>7.1</c:v>
                  </c:pt>
                </c:numCache>
              </c:numRef>
            </c:minus>
          </c:errBars>
          <c:cat>
            <c:strRef>
              <c:f>Sheet1!$A$3:$A$4</c:f>
              <c:strCache>
                <c:ptCount val="2"/>
                <c:pt idx="0">
                  <c:v>Predicted Experience Utility</c:v>
                </c:pt>
                <c:pt idx="1">
                  <c:v>Anticipation Utility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-30</c:v>
                </c:pt>
                <c:pt idx="1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C-F949-8FAB-02C1E339010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Toasted Marshmallow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Sheet1!$G$3:$G$4</c:f>
                <c:numCache>
                  <c:formatCode>General</c:formatCode>
                  <c:ptCount val="2"/>
                  <c:pt idx="0">
                    <c:v>6.3</c:v>
                  </c:pt>
                  <c:pt idx="1">
                    <c:v>5.7</c:v>
                  </c:pt>
                </c:numCache>
              </c:numRef>
            </c:plus>
            <c:minus>
              <c:numRef>
                <c:f>Sheet1!$G$3:$G$4</c:f>
                <c:numCache>
                  <c:formatCode>General</c:formatCode>
                  <c:ptCount val="2"/>
                  <c:pt idx="0">
                    <c:v>6.3</c:v>
                  </c:pt>
                  <c:pt idx="1">
                    <c:v>5.7</c:v>
                  </c:pt>
                </c:numCache>
              </c:numRef>
            </c:minus>
          </c:errBars>
          <c:cat>
            <c:strRef>
              <c:f>Sheet1!$A$3:$A$4</c:f>
              <c:strCache>
                <c:ptCount val="2"/>
                <c:pt idx="0">
                  <c:v>Predicted Experience Utility</c:v>
                </c:pt>
                <c:pt idx="1">
                  <c:v>Anticipation Utility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29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1C-F949-8FAB-02C1E3390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82368"/>
        <c:axId val="182683904"/>
      </c:barChart>
      <c:catAx>
        <c:axId val="18268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82683904"/>
        <c:crosses val="autoZero"/>
        <c:auto val="1"/>
        <c:lblAlgn val="ctr"/>
        <c:lblOffset val="100"/>
        <c:noMultiLvlLbl val="0"/>
      </c:catAx>
      <c:valAx>
        <c:axId val="182683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2682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376872124898529"/>
          <c:y val="3.8518749630274206E-2"/>
          <c:w val="0.35722448796924089"/>
          <c:h val="0.2559510747014682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Table3!$C$12</c:f>
              <c:strCache>
                <c:ptCount val="1"/>
                <c:pt idx="0">
                  <c:v>Gain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Table3!$G$12:$H$12</c:f>
                <c:numCache>
                  <c:formatCode>General</c:formatCode>
                  <c:ptCount val="2"/>
                  <c:pt idx="0">
                    <c:v>2.2000000000000002</c:v>
                  </c:pt>
                  <c:pt idx="1">
                    <c:v>3.1</c:v>
                  </c:pt>
                </c:numCache>
              </c:numRef>
            </c:plus>
            <c:minus>
              <c:numRef>
                <c:f>Table3!$G$12:$H$12</c:f>
                <c:numCache>
                  <c:formatCode>General</c:formatCode>
                  <c:ptCount val="2"/>
                  <c:pt idx="0">
                    <c:v>2.2000000000000002</c:v>
                  </c:pt>
                  <c:pt idx="1">
                    <c:v>3.1</c:v>
                  </c:pt>
                </c:numCache>
              </c:numRef>
            </c:minus>
          </c:errBars>
          <c:cat>
            <c:strRef>
              <c:f>Table3!$D$11:$E$11</c:f>
              <c:strCache>
                <c:ptCount val="2"/>
                <c:pt idx="0">
                  <c:v>Experience</c:v>
                </c:pt>
                <c:pt idx="1">
                  <c:v>Anticipation</c:v>
                </c:pt>
              </c:strCache>
            </c:strRef>
          </c:cat>
          <c:val>
            <c:numRef>
              <c:f>Table3!$D$12:$E$12</c:f>
              <c:numCache>
                <c:formatCode>General</c:formatCode>
                <c:ptCount val="2"/>
                <c:pt idx="0">
                  <c:v>41.845999999999997</c:v>
                </c:pt>
                <c:pt idx="1">
                  <c:v>-1.4439999999999997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9-E042-909B-11ED03E0B416}"/>
            </c:ext>
          </c:extLst>
        </c:ser>
        <c:ser>
          <c:idx val="1"/>
          <c:order val="1"/>
          <c:tx>
            <c:strRef>
              <c:f>Table3!$C$13</c:f>
              <c:strCache>
                <c:ptCount val="1"/>
                <c:pt idx="0">
                  <c:v>Loss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Table3!$G$13:$H$13</c:f>
                <c:numCache>
                  <c:formatCode>General</c:formatCode>
                  <c:ptCount val="2"/>
                  <c:pt idx="0">
                    <c:v>2</c:v>
                  </c:pt>
                  <c:pt idx="1">
                    <c:v>2.9</c:v>
                  </c:pt>
                </c:numCache>
              </c:numRef>
            </c:plus>
            <c:minus>
              <c:numRef>
                <c:f>Table3!$G$13:$H$13</c:f>
                <c:numCache>
                  <c:formatCode>General</c:formatCode>
                  <c:ptCount val="2"/>
                  <c:pt idx="0">
                    <c:v>2</c:v>
                  </c:pt>
                  <c:pt idx="1">
                    <c:v>2.9</c:v>
                  </c:pt>
                </c:numCache>
              </c:numRef>
            </c:minus>
          </c:errBars>
          <c:cat>
            <c:strRef>
              <c:f>Table3!$D$11:$E$11</c:f>
              <c:strCache>
                <c:ptCount val="2"/>
                <c:pt idx="0">
                  <c:v>Experience</c:v>
                </c:pt>
                <c:pt idx="1">
                  <c:v>Anticipation</c:v>
                </c:pt>
              </c:strCache>
            </c:strRef>
          </c:cat>
          <c:val>
            <c:numRef>
              <c:f>Table3!$D$13:$E$13</c:f>
              <c:numCache>
                <c:formatCode>General</c:formatCode>
                <c:ptCount val="2"/>
                <c:pt idx="0">
                  <c:v>-40.186</c:v>
                </c:pt>
                <c:pt idx="1">
                  <c:v>-22.798000000000002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09-E042-909B-11ED03E0B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798272"/>
        <c:axId val="209799808"/>
      </c:barChart>
      <c:catAx>
        <c:axId val="20979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09799808"/>
        <c:crosses val="autoZero"/>
        <c:auto val="1"/>
        <c:lblAlgn val="ctr"/>
        <c:lblOffset val="100"/>
        <c:noMultiLvlLbl val="0"/>
      </c:catAx>
      <c:valAx>
        <c:axId val="2097998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Utility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979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823731408573928"/>
          <c:y val="6.4430956547098281E-2"/>
          <c:w val="0.39497253815495287"/>
          <c:h val="0.3109529017206182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+mj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 Anticipation</c:v>
                </c:pt>
              </c:strCache>
            </c:strRef>
          </c:tx>
          <c:spPr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Sheet1!$F$2:$F$3</c:f>
                <c:numCache>
                  <c:formatCode>General</c:formatCode>
                  <c:ptCount val="2"/>
                  <c:pt idx="0">
                    <c:v>1.4365844822724743</c:v>
                  </c:pt>
                  <c:pt idx="1">
                    <c:v>0.9561102319866579</c:v>
                  </c:pt>
                </c:numCache>
              </c:numRef>
            </c:plus>
            <c:minus>
              <c:numRef>
                <c:f>Sheet1!$F$2:$F$3</c:f>
                <c:numCache>
                  <c:formatCode>General</c:formatCode>
                  <c:ptCount val="2"/>
                  <c:pt idx="0">
                    <c:v>1.4365844822724743</c:v>
                  </c:pt>
                  <c:pt idx="1">
                    <c:v>0.9561102319866579</c:v>
                  </c:pt>
                </c:numCache>
              </c:numRef>
            </c:minus>
            <c:spPr>
              <a:noFill/>
              <a:ln w="381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Positive Events</c:v>
                </c:pt>
                <c:pt idx="1">
                  <c:v>Negative Events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50.535558780841797</c:v>
                </c:pt>
                <c:pt idx="1">
                  <c:v>12.984034833091437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5-D949-ACF6-1437215DDC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Negative Anticipation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Sheet1!$G$2:$G$3</c:f>
                <c:numCache>
                  <c:formatCode>General</c:formatCode>
                  <c:ptCount val="2"/>
                  <c:pt idx="0">
                    <c:v>1.2926834613982559</c:v>
                  </c:pt>
                  <c:pt idx="1">
                    <c:v>1.4043240396569785</c:v>
                  </c:pt>
                </c:numCache>
              </c:numRef>
            </c:plus>
            <c:minus>
              <c:numRef>
                <c:f>Sheet1!$G$2:$G$3</c:f>
                <c:numCache>
                  <c:formatCode>General</c:formatCode>
                  <c:ptCount val="2"/>
                  <c:pt idx="0">
                    <c:v>1.2926834613982559</c:v>
                  </c:pt>
                  <c:pt idx="1">
                    <c:v>1.4043240396569785</c:v>
                  </c:pt>
                </c:numCache>
              </c:numRef>
            </c:minus>
            <c:spPr>
              <a:noFill/>
              <a:ln w="381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Positive Events</c:v>
                </c:pt>
                <c:pt idx="1">
                  <c:v>Negative Events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26.709724238026126</c:v>
                </c:pt>
                <c:pt idx="1">
                  <c:v>63.570391872278663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B5-D949-ACF6-1437215DD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722944"/>
        <c:axId val="182724480"/>
      </c:barChart>
      <c:catAx>
        <c:axId val="18272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2724480"/>
        <c:crosses val="autoZero"/>
        <c:auto val="1"/>
        <c:lblAlgn val="ctr"/>
        <c:lblOffset val="100"/>
        <c:noMultiLvlLbl val="0"/>
      </c:catAx>
      <c:valAx>
        <c:axId val="18272448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38100"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272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546515102733963"/>
          <c:y val="7.3157080027637114E-2"/>
          <c:w val="0.39843287856831966"/>
          <c:h val="9.7005456058868733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latin typeface="+mj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Images from unsplash.com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169" name="Google Shape;16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177" name="Google Shape;177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186" name="Google Shape;18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195" name="Google Shape;195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203" name="Google Shape;20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211" name="Google Shape;211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219" name="Google Shape;21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7" name="Google Shape;22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“enjoying the moment”</a:t>
            </a:r>
            <a:endParaRPr/>
          </a:p>
        </p:txBody>
      </p:sp>
      <p:sp>
        <p:nvSpPr>
          <p:cNvPr id="228" name="Google Shape;228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4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4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5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54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63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3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6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4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/>
        </p:txBody>
      </p:sp>
      <p:sp>
        <p:nvSpPr>
          <p:cNvPr id="26" name="Google Shape;26;p5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6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6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6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6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6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7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57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7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8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58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8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5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9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9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0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1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1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6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1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2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</p:sp>
      <p:sp>
        <p:nvSpPr>
          <p:cNvPr id="73" name="Google Shape;73;p62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6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2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Google Shape;11;p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53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53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53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3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3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chart" Target="../charts/chart4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chart" Target="../charts/chart5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304800" y="76200"/>
            <a:ext cx="8763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latin typeface="Century Gothic"/>
                <a:ea typeface="Century Gothic"/>
                <a:cs typeface="Century Gothic"/>
                <a:sym typeface="Century Gothic"/>
              </a:rPr>
              <a:t>The bright side of dread: </a:t>
            </a:r>
            <a:r>
              <a:rPr lang="en-US" sz="5400">
                <a:latin typeface="Century Gothic"/>
                <a:ea typeface="Century Gothic"/>
                <a:cs typeface="Century Gothic"/>
                <a:sym typeface="Century Gothic"/>
              </a:rPr>
              <a:t>Anticipation asymmetries explain why losses are discounted less than gains</a:t>
            </a:r>
            <a:endParaRPr sz="5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67003" y="5894685"/>
            <a:ext cx="30620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 Hardisty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UBC Sauder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SCP Annual Meeting 2016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0" y="1455738"/>
            <a:ext cx="3962400" cy="126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Hypotheses</a:t>
            </a:r>
            <a:endParaRPr/>
          </a:p>
        </p:txBody>
      </p:sp>
      <p:sp>
        <p:nvSpPr>
          <p:cNvPr id="164" name="Google Shape;164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of losses &gt; anticipation of gains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Even when controlling for loss aversion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Due to a qualitative difference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predicts choices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This (partly) explains the “sign effect”</a:t>
            </a:r>
            <a:endParaRPr/>
          </a:p>
        </p:txBody>
      </p:sp>
      <p:sp>
        <p:nvSpPr>
          <p:cNvPr id="165" name="Google Shape;165;p1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172" name="Google Shape;172;p1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73" name="Google Shape;173;p11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{6850D599-E89C-43E8-A183-7542DDB590EC}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180" name="Google Shape;180;p1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81" name="Google Shape;181;p12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{6850D599-E89C-43E8-A183-7542DDB590EC}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Savoring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12"/>
          <p:cNvSpPr txBox="1"/>
          <p:nvPr/>
        </p:nvSpPr>
        <p:spPr>
          <a:xfrm>
            <a:off x="6096000" y="2900424"/>
            <a:ext cx="1364476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189" name="Google Shape;189;p1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90" name="Google Shape;190;p13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{6850D599-E89C-43E8-A183-7542DDB590EC}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Savouring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  <p:sp>
        <p:nvSpPr>
          <p:cNvPr id="191" name="Google Shape;191;p13"/>
          <p:cNvSpPr txBox="1"/>
          <p:nvPr/>
        </p:nvSpPr>
        <p:spPr>
          <a:xfrm>
            <a:off x="6096000" y="2900424"/>
            <a:ext cx="1364476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198" name="Google Shape;198;p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99" name="Google Shape;199;p14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{6850D599-E89C-43E8-A183-7542DDB590EC}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Pleasurable Anticipation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206" name="Google Shape;206;p1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07" name="Google Shape;207;p15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{6850D599-E89C-43E8-A183-7542DDB590EC}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Pleasurable Anticipation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Dread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214" name="Google Shape;214;p1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5" name="Google Shape;215;p16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{6850D599-E89C-43E8-A183-7542DDB590EC}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Pleasurable Anticipation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Dread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???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222" name="Google Shape;222;p1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23" name="Google Shape;223;p17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{6850D599-E89C-43E8-A183-7542DDB590EC}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Pleasurable Anticipation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Dread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Masochism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  <p:sp>
        <p:nvSpPr>
          <p:cNvPr id="224" name="Google Shape;224;p17"/>
          <p:cNvSpPr txBox="1"/>
          <p:nvPr/>
        </p:nvSpPr>
        <p:spPr>
          <a:xfrm>
            <a:off x="6096000" y="4343400"/>
            <a:ext cx="1364476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Anticipation: what do we call it?</a:t>
            </a:r>
            <a:endParaRPr/>
          </a:p>
        </p:txBody>
      </p:sp>
      <p:sp>
        <p:nvSpPr>
          <p:cNvPr id="231" name="Google Shape;231;p1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32" name="Google Shape;232;p18"/>
          <p:cNvGraphicFramePr/>
          <p:nvPr/>
        </p:nvGraphicFramePr>
        <p:xfrm>
          <a:off x="381000" y="1752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{6850D599-E89C-43E8-A183-7542DDB590EC}</a:tableStyleId>
              </a:tblPr>
              <a:tblGrid>
                <a:gridCol w="2540000"/>
                <a:gridCol w="2540000"/>
                <a:gridCol w="2540000"/>
              </a:tblGrid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Utility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Impatience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Pleasurable Anticipation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 </a:t>
                      </a:r>
                      <a:b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Dread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Enjoying the Moment</a:t>
                      </a:r>
                      <a:endParaRPr sz="2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solidFill>
                      <a:srgbClr val="DEE2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Overview</a:t>
            </a:r>
            <a:endParaRPr/>
          </a:p>
        </p:txBody>
      </p:sp>
      <p:sp>
        <p:nvSpPr>
          <p:cNvPr id="238" name="Google Shape;238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Study 1a &amp; 1b: Anticipation of $$ gains vs losses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Study 2a: Real consumption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Study 2b: Generalizing across domains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Study 3: Controlling for loss aversion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Study 4: Why the asymmetry?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39" name="Google Shape;239;p1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200">
              <a:solidFill>
                <a:srgbClr val="88888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3" name="Google Shape;103;p2"/>
          <p:cNvSpPr txBox="1"/>
          <p:nvPr>
            <p:ph idx="4294967295"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Co-Authors</a:t>
            </a:r>
            <a:endParaRPr/>
          </a:p>
        </p:txBody>
      </p:sp>
      <p:pic>
        <p:nvPicPr>
          <p:cNvPr descr="http://www.earth.columbia.edu/sitefiles/image/education/profiles/elke_weber_250.jpg"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8638" y="1789113"/>
            <a:ext cx="2311400" cy="308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914400" y="5029200"/>
            <a:ext cx="3173413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Shane Frederick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5638800" y="5029200"/>
            <a:ext cx="25463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Elke Weber</a:t>
            </a:r>
            <a:endParaRPr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835150"/>
            <a:ext cx="2057400" cy="29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1a: Anticipation of $$ gains vs losses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2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1: Methods</a:t>
            </a:r>
            <a:endParaRPr/>
          </a:p>
        </p:txBody>
      </p:sp>
      <p:sp>
        <p:nvSpPr>
          <p:cNvPr id="251" name="Google Shape;251;p21"/>
          <p:cNvSpPr txBox="1"/>
          <p:nvPr>
            <p:ph idx="1" type="body"/>
          </p:nvPr>
        </p:nvSpPr>
        <p:spPr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Between subjects: gain vs. loss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201 MTurkers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+$49 today OR +$60 in 89 days?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-$49 today OR -$60 in 89 days?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Imagine expecting to receive [pay] $60 in 89 days. How psychologically pleasurable or displeasurable would the </a:t>
            </a:r>
            <a:r>
              <a:rPr b="1" lang="en-US">
                <a:solidFill>
                  <a:schemeClr val="dk1"/>
                </a:solidFill>
              </a:rPr>
              <a:t>anticipation</a:t>
            </a:r>
            <a:r>
              <a:rPr lang="en-US">
                <a:solidFill>
                  <a:schemeClr val="dk1"/>
                </a:solidFill>
              </a:rPr>
              <a:t> be? In other words, how would you feel </a:t>
            </a:r>
            <a:r>
              <a:rPr b="1" lang="en-US">
                <a:solidFill>
                  <a:schemeClr val="dk1"/>
                </a:solidFill>
              </a:rPr>
              <a:t>while waiting</a:t>
            </a:r>
            <a:r>
              <a:rPr lang="en-US">
                <a:solidFill>
                  <a:schemeClr val="dk1"/>
                </a:solidFill>
              </a:rPr>
              <a:t> for it?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strongly dislike the				     strongly like the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feeling of waiting                        neutral                         feeling of waiting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          |-------------------------------------|-------------------------------------|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26 other intertemporal choices </a:t>
            </a:r>
            <a:r>
              <a:rPr lang="en-US" sz="1800">
                <a:solidFill>
                  <a:schemeClr val="dk1"/>
                </a:solidFill>
              </a:rPr>
              <a:t>(Kirby, Petry, &amp; Bickel 1999)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2" name="Google Shape;252;p2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1: Results</a:t>
            </a:r>
            <a:endParaRPr/>
          </a:p>
        </p:txBody>
      </p:sp>
      <p:sp>
        <p:nvSpPr>
          <p:cNvPr id="258" name="Google Shape;258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Choices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Gains: Chose SS gain 57% of the time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(332% discount rate)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Losses: Chose LL loss 26% of the time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(34% discount rate)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Anticipation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Gains: -5 (SD = 55)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Losses: -36 (SD = 46)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9" name="Google Shape;259;p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1: Mediation</a:t>
            </a:r>
            <a:endParaRPr/>
          </a:p>
        </p:txBody>
      </p:sp>
      <p:sp>
        <p:nvSpPr>
          <p:cNvPr id="265" name="Google Shape;265;p2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nticipation - study 9 - mediation" id="266" name="Google Shape;2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616676"/>
            <a:ext cx="80772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1b: Consumer choice example</a:t>
            </a:r>
            <a:endParaRPr/>
          </a:p>
        </p:txBody>
      </p:sp>
      <p:sp>
        <p:nvSpPr>
          <p:cNvPr id="272" name="Google Shape;272;p2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/>
          <p:nvPr>
            <p:ph idx="1" type="body"/>
          </p:nvPr>
        </p:nvSpPr>
        <p:spPr>
          <a:xfrm>
            <a:off x="152400" y="152400"/>
            <a:ext cx="8458200" cy="6598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Suppose you were choosing between two window air conditioners, described below: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* Energy savings [wasted] is the estimated difference in energy usage between the two AC units, based on 4 hours usage per day, 182 days per year, with an electricity rate of $0.1264 per kWh.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8" name="Google Shape;278;p2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279" name="Google Shape;279;p25"/>
          <p:cNvGraphicFramePr/>
          <p:nvPr/>
        </p:nvGraphicFramePr>
        <p:xfrm>
          <a:off x="381000" y="31242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{6850D599-E89C-43E8-A183-7542DDB590EC}</a:tableStyleId>
              </a:tblPr>
              <a:tblGrid>
                <a:gridCol w="3810000"/>
                <a:gridCol w="3810000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Model 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Price: $297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10-year energy savings</a:t>
                      </a:r>
                      <a:r>
                        <a:rPr b="0" baseline="30000" lang="en-US" sz="2000" u="none" cap="none" strike="noStrike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: $0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[10-year energy wasted</a:t>
                      </a:r>
                      <a:r>
                        <a:rPr b="0" baseline="30000" lang="en-US" sz="2000" u="none" cap="none" strike="noStrike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: $920]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BTUs: 12,000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Watts: 2,000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Energy Efficiency Rating: 6.0</a:t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Model B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Price: $776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10-year energy savings</a:t>
                      </a:r>
                      <a:r>
                        <a:rPr b="0" baseline="30000" lang="en-US" sz="2000" u="none" cap="none" strike="noStrike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: $920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[10-year energy wasted</a:t>
                      </a:r>
                      <a:r>
                        <a:rPr b="0" baseline="30000" lang="en-US" sz="2000" u="none" cap="none" strike="noStrike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: $0]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BTUs: 12,000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Watts: 1,000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Energy Efficiency Rating: 12.0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descr="C:\Users\Dave\Desktop\ac.jpg" id="280" name="Google Shape;2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295400"/>
            <a:ext cx="2362200" cy="1692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ave\Desktop\ac.jpg" id="281" name="Google Shape;2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278890"/>
            <a:ext cx="2362200" cy="1692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1b: Methods</a:t>
            </a:r>
            <a:endParaRPr/>
          </a:p>
        </p:txBody>
      </p:sp>
      <p:sp>
        <p:nvSpPr>
          <p:cNvPr id="287" name="Google Shape;287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Which would you choose?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 choice of Model B over Model A [Model A over Model B] boils down to spending more [less] money up front in exchange for saving [wasting] money later. How would you feel </a:t>
            </a:r>
            <a:r>
              <a:rPr b="1" lang="en-US">
                <a:solidFill>
                  <a:schemeClr val="dk1"/>
                </a:solidFill>
              </a:rPr>
              <a:t>while waiting</a:t>
            </a:r>
            <a:r>
              <a:rPr lang="en-US">
                <a:solidFill>
                  <a:schemeClr val="dk1"/>
                </a:solidFill>
              </a:rPr>
              <a:t> for the future energy savings [waste]?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Negative (Strongly dislike the feeling of waiting)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Neutral (It is just a calculation; I'd feel nothing)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Positive (Strongly like the feeling of waiting)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88" name="Google Shape;288;p2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1b: Results</a:t>
            </a:r>
            <a:endParaRPr/>
          </a:p>
        </p:txBody>
      </p:sp>
      <p:sp>
        <p:nvSpPr>
          <p:cNvPr id="294" name="Google Shape;294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Choices: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Positive frame: 61% chose “impatient" Model A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Negative frame: 48% chose “impatient" Model A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Anticipation: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Positive frame: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21% positive anticipation, 50% neutral, 30% negative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Negative frame: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13% positive anticipation, 51% neutral, 36% negative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Anticipation mediates the effect of framing on choices</a:t>
            </a:r>
            <a:endParaRPr/>
          </a:p>
        </p:txBody>
      </p:sp>
      <p:sp>
        <p:nvSpPr>
          <p:cNvPr id="295" name="Google Shape;295;p2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1c: </a:t>
            </a:r>
            <a:br>
              <a:rPr lang="en-US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Real consumption, controlling for subjective value</a:t>
            </a:r>
            <a:endParaRPr/>
          </a:p>
        </p:txBody>
      </p:sp>
      <p:sp>
        <p:nvSpPr>
          <p:cNvPr id="301" name="Google Shape;301;p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1c: Methods</a:t>
            </a:r>
            <a:endParaRPr/>
          </a:p>
        </p:txBody>
      </p:sp>
      <p:sp>
        <p:nvSpPr>
          <p:cNvPr id="307" name="Google Shape;307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Randomly assigned to “Dirt” or “Toasted marshmallow” flavor jellybean (pretested)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(Jellybeans visible in the experimental room)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Everyone must wait one week to eat the jellybean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Rated predicted experience utility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and anticipation utility</a:t>
            </a:r>
            <a:endParaRPr/>
          </a:p>
        </p:txBody>
      </p:sp>
      <p:sp>
        <p:nvSpPr>
          <p:cNvPr id="308" name="Google Shape;308;p2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35cdea6c-8cbb-490b-97d4-be3c2fc55840.jpg" id="309" name="Google Shape;30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6744" y="3429000"/>
            <a:ext cx="2857501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</a:rPr>
              <a:t>Receive </a:t>
            </a:r>
            <a:r>
              <a:rPr lang="en-US" sz="3200">
                <a:solidFill>
                  <a:schemeClr val="dk1"/>
                </a:solidFill>
              </a:rPr>
              <a:t>$70 now or $70 in a month?</a:t>
            </a:r>
            <a:br>
              <a:rPr lang="en-US" sz="3200">
                <a:solidFill>
                  <a:schemeClr val="dk1"/>
                </a:solidFill>
              </a:rPr>
            </a:br>
            <a:r>
              <a:rPr b="1" lang="en-US" sz="3200">
                <a:solidFill>
                  <a:schemeClr val="dk1"/>
                </a:solidFill>
              </a:rPr>
              <a:t>100%</a:t>
            </a:r>
            <a:r>
              <a:rPr lang="en-US" sz="3200">
                <a:solidFill>
                  <a:schemeClr val="dk1"/>
                </a:solidFill>
              </a:rPr>
              <a:t> choose now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</a:rPr>
              <a:t>Pay</a:t>
            </a:r>
            <a:r>
              <a:rPr lang="en-US" sz="3200">
                <a:solidFill>
                  <a:schemeClr val="dk1"/>
                </a:solidFill>
              </a:rPr>
              <a:t> $70 now or $70 in a month? </a:t>
            </a:r>
            <a:br>
              <a:rPr lang="en-US" sz="3200">
                <a:solidFill>
                  <a:schemeClr val="dk1"/>
                </a:solidFill>
              </a:rPr>
            </a:br>
            <a:r>
              <a:rPr b="1" lang="en-US" sz="3200">
                <a:solidFill>
                  <a:schemeClr val="dk1"/>
                </a:solidFill>
              </a:rPr>
              <a:t>47%</a:t>
            </a:r>
            <a:r>
              <a:rPr lang="en-US" sz="3200">
                <a:solidFill>
                  <a:schemeClr val="dk1"/>
                </a:solidFill>
              </a:rPr>
              <a:t> choose later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</a:rPr>
              <a:t>Why? </a:t>
            </a:r>
            <a:endParaRPr/>
          </a:p>
        </p:txBody>
      </p:sp>
      <p:sp>
        <p:nvSpPr>
          <p:cNvPr id="114" name="Google Shape;114;p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The “sign” effect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15" name="Google Shape;315;p30"/>
          <p:cNvGraphicFramePr/>
          <p:nvPr/>
        </p:nvGraphicFramePr>
        <p:xfrm>
          <a:off x="237153" y="284778"/>
          <a:ext cx="8669694" cy="6288444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2: Generalizing across domains</a:t>
            </a:r>
            <a:endParaRPr/>
          </a:p>
        </p:txBody>
      </p:sp>
      <p:sp>
        <p:nvSpPr>
          <p:cNvPr id="321" name="Google Shape;321;p3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"/>
          <p:cNvSpPr txBox="1"/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2: Events</a:t>
            </a:r>
            <a:endParaRPr/>
          </a:p>
        </p:txBody>
      </p:sp>
      <p:sp>
        <p:nvSpPr>
          <p:cNvPr id="327" name="Google Shape;327;p32"/>
          <p:cNvSpPr txBox="1"/>
          <p:nvPr>
            <p:ph idx="1" type="body"/>
          </p:nvPr>
        </p:nvSpPr>
        <p:spPr>
          <a:xfrm>
            <a:off x="457200" y="1143000"/>
            <a:ext cx="4038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Positive Events: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receiving a $50 check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receiving a good grade or performance review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spending time with your best friend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improved energy and health for 10 days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a free 5-day vacation to the destination of your choice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watching your favorite TV show or reading a good book for an hour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getting a gift in the mail from a family member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eating a nice meal out at a restaurant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winning the lottery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a kiss from the movie star of your choice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28" name="Google Shape;328;p3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32"/>
          <p:cNvSpPr txBox="1"/>
          <p:nvPr>
            <p:ph idx="2" type="body"/>
          </p:nvPr>
        </p:nvSpPr>
        <p:spPr>
          <a:xfrm>
            <a:off x="4648200" y="1143000"/>
            <a:ext cx="4038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Negative Events: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paying a $50 fine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receiving a bad grade or performance review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a confrontation with your co-worker or family member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being sick for 10 days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doing difficult home cleaning and renovation for 5 days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filling out paperwork and waiting around for an hour at the local Department of Motor Vehicles (DMV)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giving a stressful 60 minute improvised speech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a painful dental procedure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having one of your legs amputated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getting twenty painful (but harmless) electric shocks in a research experiment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3: Controlling for loss aversion</a:t>
            </a:r>
            <a:endParaRPr/>
          </a:p>
        </p:txBody>
      </p:sp>
      <p:sp>
        <p:nvSpPr>
          <p:cNvPr id="335" name="Google Shape;335;p3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3: Overview</a:t>
            </a:r>
            <a:endParaRPr/>
          </a:p>
        </p:txBody>
      </p:sp>
      <p:sp>
        <p:nvSpPr>
          <p:cNvPr id="341" name="Google Shape;341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106 participants from Amazon MTurk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Dynamically identify subjectively equivalent gains and losses for each subject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Compare anticipation for these subjectively equivalent pairs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42" name="Google Shape;342;p3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Accept this pair of events?</a:t>
            </a:r>
            <a:endParaRPr/>
          </a:p>
        </p:txBody>
      </p:sp>
      <p:sp>
        <p:nvSpPr>
          <p:cNvPr id="348" name="Google Shape;348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50% chance of receiving 25 dollars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AND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50% chance of paying 25 dollars</a:t>
            </a:r>
            <a:endParaRPr/>
          </a:p>
          <a:p>
            <a:pPr indent="-190500" lvl="0" marL="34290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Yes	Unsure	No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49" name="Google Shape;349;p3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p35"/>
          <p:cNvSpPr/>
          <p:nvPr/>
        </p:nvSpPr>
        <p:spPr>
          <a:xfrm>
            <a:off x="5486400" y="3733800"/>
            <a:ext cx="914400" cy="609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Accept this pair of events?</a:t>
            </a:r>
            <a:endParaRPr/>
          </a:p>
        </p:txBody>
      </p:sp>
      <p:sp>
        <p:nvSpPr>
          <p:cNvPr id="356" name="Google Shape;356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50% chance of receiving 500 dollars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AND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50% chance of paying 25 dollars</a:t>
            </a:r>
            <a:endParaRPr/>
          </a:p>
          <a:p>
            <a:pPr indent="-190500" lvl="0" marL="34290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Yes	Unsure	No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57" name="Google Shape;357;p3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8" name="Google Shape;358;p36"/>
          <p:cNvSpPr/>
          <p:nvPr/>
        </p:nvSpPr>
        <p:spPr>
          <a:xfrm>
            <a:off x="2743200" y="3733800"/>
            <a:ext cx="914400" cy="609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Accept this pair of events?</a:t>
            </a:r>
            <a:endParaRPr/>
          </a:p>
        </p:txBody>
      </p:sp>
      <p:sp>
        <p:nvSpPr>
          <p:cNvPr id="364" name="Google Shape;364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50% chance of receiving 49 dollars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AND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50% chance of paying 25 dollars</a:t>
            </a:r>
            <a:endParaRPr/>
          </a:p>
          <a:p>
            <a:pPr indent="-190500" lvl="0" marL="34290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Yes	Unsure	No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65" name="Google Shape;365;p3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37"/>
          <p:cNvSpPr/>
          <p:nvPr/>
        </p:nvSpPr>
        <p:spPr>
          <a:xfrm>
            <a:off x="3810000" y="3733800"/>
            <a:ext cx="1143000" cy="609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8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3: Stimulus</a:t>
            </a:r>
            <a:endParaRPr/>
          </a:p>
        </p:txBody>
      </p:sp>
      <p:sp>
        <p:nvSpPr>
          <p:cNvPr id="372" name="Google Shape;372;p38"/>
          <p:cNvSpPr txBox="1"/>
          <p:nvPr>
            <p:ph idx="1" type="body"/>
          </p:nvPr>
        </p:nvSpPr>
        <p:spPr>
          <a:xfrm>
            <a:off x="457200" y="12954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Please consider the following event: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[50% chance of receiving a $49] </a:t>
            </a:r>
            <a:br>
              <a:rPr b="1" lang="en-US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>
                <a:solidFill>
                  <a:schemeClr val="dk1"/>
                </a:solidFill>
              </a:rPr>
              <a:t>Assuming this event would definitely happen to you and you knew it were coming, </a:t>
            </a:r>
            <a:r>
              <a:rPr b="1" lang="en-US">
                <a:solidFill>
                  <a:schemeClr val="dk1"/>
                </a:solidFill>
              </a:rPr>
              <a:t>when</a:t>
            </a:r>
            <a:r>
              <a:rPr lang="en-US">
                <a:solidFill>
                  <a:schemeClr val="dk1"/>
                </a:solidFill>
              </a:rPr>
              <a:t> would you prefer it to happen?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Immediately	OR	in one week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3" name="Google Shape;373;p3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4" name="Google Shape;374;p38"/>
          <p:cNvSpPr/>
          <p:nvPr/>
        </p:nvSpPr>
        <p:spPr>
          <a:xfrm>
            <a:off x="457200" y="35433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5" name="Google Shape;375;p38"/>
          <p:cNvSpPr/>
          <p:nvPr/>
        </p:nvSpPr>
        <p:spPr>
          <a:xfrm>
            <a:off x="457200" y="35433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457200" y="35433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Time preferences</a:t>
            </a:r>
            <a:endParaRPr/>
          </a:p>
        </p:txBody>
      </p:sp>
      <p:sp>
        <p:nvSpPr>
          <p:cNvPr id="382" name="Google Shape;382;p3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83" name="Google Shape;383;p39"/>
          <p:cNvGraphicFramePr/>
          <p:nvPr/>
        </p:nvGraphicFramePr>
        <p:xfrm>
          <a:off x="1371600" y="2133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{6850D599-E89C-43E8-A183-7542DDB590EC}</a:tableStyleId>
              </a:tblPr>
              <a:tblGrid>
                <a:gridCol w="2057400"/>
                <a:gridCol w="2057400"/>
                <a:gridCol w="2057400"/>
              </a:tblGrid>
              <a:tr h="127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Gains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Losses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7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79%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57%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7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one week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43%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</a:rPr>
              <a:t>Receive </a:t>
            </a:r>
            <a:r>
              <a:rPr lang="en-US" sz="3200">
                <a:solidFill>
                  <a:schemeClr val="dk1"/>
                </a:solidFill>
              </a:rPr>
              <a:t>$140 now or $140 in a month?</a:t>
            </a:r>
            <a:br>
              <a:rPr lang="en-US" sz="3200">
                <a:solidFill>
                  <a:schemeClr val="dk1"/>
                </a:solidFill>
              </a:rPr>
            </a:br>
            <a:r>
              <a:rPr b="1" lang="en-US" sz="3200">
                <a:solidFill>
                  <a:schemeClr val="dk1"/>
                </a:solidFill>
              </a:rPr>
              <a:t>100%</a:t>
            </a:r>
            <a:r>
              <a:rPr lang="en-US" sz="3200">
                <a:solidFill>
                  <a:schemeClr val="dk1"/>
                </a:solidFill>
              </a:rPr>
              <a:t> choose now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</a:rPr>
              <a:t>Pay</a:t>
            </a:r>
            <a:r>
              <a:rPr lang="en-US" sz="3200">
                <a:solidFill>
                  <a:schemeClr val="dk1"/>
                </a:solidFill>
              </a:rPr>
              <a:t> $70 now or $70 in a month? </a:t>
            </a:r>
            <a:br>
              <a:rPr lang="en-US" sz="3200">
                <a:solidFill>
                  <a:schemeClr val="dk1"/>
                </a:solidFill>
              </a:rPr>
            </a:br>
            <a:r>
              <a:rPr b="1" lang="en-US" sz="3200">
                <a:solidFill>
                  <a:schemeClr val="dk1"/>
                </a:solidFill>
              </a:rPr>
              <a:t>47%</a:t>
            </a:r>
            <a:r>
              <a:rPr lang="en-US" sz="3200">
                <a:solidFill>
                  <a:schemeClr val="dk1"/>
                </a:solidFill>
              </a:rPr>
              <a:t> choose later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</a:rPr>
              <a:t>Why?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</a:rPr>
              <a:t>Anticipation asymmetries</a:t>
            </a:r>
            <a:endParaRPr sz="3200"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21" name="Google Shape;121;p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Not loss aversion...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Time preferences</a:t>
            </a:r>
            <a:endParaRPr/>
          </a:p>
        </p:txBody>
      </p:sp>
      <p:sp>
        <p:nvSpPr>
          <p:cNvPr id="389" name="Google Shape;389;p4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90" name="Google Shape;390;p40"/>
          <p:cNvGraphicFramePr/>
          <p:nvPr/>
        </p:nvGraphicFramePr>
        <p:xfrm>
          <a:off x="1371600" y="2133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{6850D599-E89C-43E8-A183-7542DDB590EC}</a:tableStyleId>
              </a:tblPr>
              <a:tblGrid>
                <a:gridCol w="2057400"/>
                <a:gridCol w="2057400"/>
                <a:gridCol w="2057400"/>
              </a:tblGrid>
              <a:tr h="127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Gains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Losses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7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79%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57%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7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one week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43%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1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3: Stimulus</a:t>
            </a:r>
            <a:endParaRPr/>
          </a:p>
        </p:txBody>
      </p:sp>
      <p:sp>
        <p:nvSpPr>
          <p:cNvPr id="396" name="Google Shape;396;p41"/>
          <p:cNvSpPr txBox="1"/>
          <p:nvPr>
            <p:ph idx="1" type="body"/>
          </p:nvPr>
        </p:nvSpPr>
        <p:spPr>
          <a:xfrm>
            <a:off x="457200" y="12954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2.a. Please imagine this event happening one week from now. Would </a:t>
            </a:r>
            <a:r>
              <a:rPr b="1" lang="en-US">
                <a:solidFill>
                  <a:schemeClr val="dk1"/>
                </a:solidFill>
              </a:rPr>
              <a:t>experiencing</a:t>
            </a:r>
            <a:r>
              <a:rPr lang="en-US">
                <a:solidFill>
                  <a:schemeClr val="dk1"/>
                </a:solidFill>
              </a:rPr>
              <a:t> this event be pleasurable or unpleasurable?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Pleasurable experience 	OR 	unpleasurable experience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7F7F7F"/>
              </a:buClr>
              <a:buSzPts val="17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2.b. How strongly would </a:t>
            </a:r>
            <a:r>
              <a:rPr b="1" lang="en-US">
                <a:solidFill>
                  <a:schemeClr val="dk1"/>
                </a:solidFill>
              </a:rPr>
              <a:t>experiencing</a:t>
            </a:r>
            <a:r>
              <a:rPr lang="en-US">
                <a:solidFill>
                  <a:schemeClr val="dk1"/>
                </a:solidFill>
              </a:rPr>
              <a:t> this event affect your feelings at that time?</a:t>
            </a:r>
            <a:r>
              <a:rPr lang="en-US" sz="1700">
                <a:solidFill>
                  <a:schemeClr val="dk1"/>
                </a:solidFill>
              </a:rPr>
              <a:t>		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7F7F7F"/>
              </a:buClr>
              <a:buSzPts val="17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				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not at all                                   strongly                           extremely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 |--------------------------------------------------------------------------|</a:t>
            </a:r>
            <a:endParaRPr/>
          </a:p>
        </p:txBody>
      </p:sp>
      <p:sp>
        <p:nvSpPr>
          <p:cNvPr id="397" name="Google Shape;397;p4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8" name="Google Shape;398;p41"/>
          <p:cNvSpPr/>
          <p:nvPr/>
        </p:nvSpPr>
        <p:spPr>
          <a:xfrm>
            <a:off x="457200" y="35433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9" name="Google Shape;399;p41"/>
          <p:cNvSpPr/>
          <p:nvPr/>
        </p:nvSpPr>
        <p:spPr>
          <a:xfrm>
            <a:off x="457200" y="35433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0" name="Google Shape;400;p41"/>
          <p:cNvSpPr txBox="1"/>
          <p:nvPr/>
        </p:nvSpPr>
        <p:spPr>
          <a:xfrm>
            <a:off x="457200" y="6019800"/>
            <a:ext cx="42713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(Wording based on McGraw et al, 2010)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2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3: Stimulus</a:t>
            </a:r>
            <a:endParaRPr/>
          </a:p>
        </p:txBody>
      </p:sp>
      <p:sp>
        <p:nvSpPr>
          <p:cNvPr id="406" name="Google Shape;406;p42"/>
          <p:cNvSpPr txBox="1"/>
          <p:nvPr>
            <p:ph idx="1" type="body"/>
          </p:nvPr>
        </p:nvSpPr>
        <p:spPr>
          <a:xfrm>
            <a:off x="457200" y="12954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3.a. If this event were one week away, would the </a:t>
            </a:r>
            <a:r>
              <a:rPr b="1" lang="en-US">
                <a:solidFill>
                  <a:schemeClr val="dk1"/>
                </a:solidFill>
              </a:rPr>
              <a:t>anticipation</a:t>
            </a:r>
            <a:r>
              <a:rPr lang="en-US">
                <a:solidFill>
                  <a:schemeClr val="dk1"/>
                </a:solidFill>
              </a:rPr>
              <a:t> be psychologically pleasurable or unpleasurable? In other words, how would you feel while waiting for it?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Like the feeling of waiting 		OR 	Dislike the feeling of waiting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7F7F7F"/>
              </a:buClr>
              <a:buSzPts val="17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3.b. How strongly would </a:t>
            </a:r>
            <a:r>
              <a:rPr b="1" lang="en-US">
                <a:solidFill>
                  <a:schemeClr val="dk1"/>
                </a:solidFill>
              </a:rPr>
              <a:t>anticipating</a:t>
            </a:r>
            <a:r>
              <a:rPr lang="en-US">
                <a:solidFill>
                  <a:schemeClr val="dk1"/>
                </a:solidFill>
              </a:rPr>
              <a:t> this event affect your feelings </a:t>
            </a:r>
            <a:r>
              <a:rPr b="1" lang="en-US">
                <a:solidFill>
                  <a:schemeClr val="dk1"/>
                </a:solidFill>
              </a:rPr>
              <a:t>while waiting</a:t>
            </a:r>
            <a:r>
              <a:rPr lang="en-US">
                <a:solidFill>
                  <a:schemeClr val="dk1"/>
                </a:solidFill>
              </a:rPr>
              <a:t> for the event?</a:t>
            </a:r>
            <a:r>
              <a:rPr lang="en-US" sz="1700">
                <a:solidFill>
                  <a:schemeClr val="dk1"/>
                </a:solidFill>
              </a:rPr>
              <a:t>		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7F7F7F"/>
              </a:buClr>
              <a:buSzPts val="17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				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not at all                                   strongly                           extremely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 |--------------------------------------------------------------------------|</a:t>
            </a:r>
            <a:endParaRPr/>
          </a:p>
        </p:txBody>
      </p:sp>
      <p:sp>
        <p:nvSpPr>
          <p:cNvPr id="407" name="Google Shape;407;p4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42"/>
          <p:cNvSpPr/>
          <p:nvPr/>
        </p:nvSpPr>
        <p:spPr>
          <a:xfrm>
            <a:off x="457200" y="35433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9" name="Google Shape;409;p42"/>
          <p:cNvSpPr/>
          <p:nvPr/>
        </p:nvSpPr>
        <p:spPr>
          <a:xfrm>
            <a:off x="457200" y="35433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Utility for experience and anticipation</a:t>
            </a:r>
            <a:endParaRPr/>
          </a:p>
        </p:txBody>
      </p:sp>
      <p:sp>
        <p:nvSpPr>
          <p:cNvPr id="415" name="Google Shape;415;p4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16" name="Google Shape;416;p4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4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4: Why the asymmetry?</a:t>
            </a:r>
            <a:endParaRPr/>
          </a:p>
        </p:txBody>
      </p:sp>
      <p:sp>
        <p:nvSpPr>
          <p:cNvPr id="422" name="Google Shape;422;p4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4: Methods</a:t>
            </a:r>
            <a:endParaRPr/>
          </a:p>
        </p:txBody>
      </p:sp>
      <p:sp>
        <p:nvSpPr>
          <p:cNvPr id="428" name="Google Shape;428;p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105 participants from Amazon MTurk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10 positive &amp; 10 negative events (same as Study 2)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Time preference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Two questions for anticipation: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…how </a:t>
            </a:r>
            <a:r>
              <a:rPr b="1" lang="en-US">
                <a:solidFill>
                  <a:schemeClr val="dk1"/>
                </a:solidFill>
              </a:rPr>
              <a:t>pleasurable or happy </a:t>
            </a:r>
            <a:r>
              <a:rPr lang="en-US">
                <a:solidFill>
                  <a:schemeClr val="dk1"/>
                </a:solidFill>
              </a:rPr>
              <a:t>would the anticipation be?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…how </a:t>
            </a:r>
            <a:r>
              <a:rPr b="1" lang="en-US">
                <a:solidFill>
                  <a:schemeClr val="dk1"/>
                </a:solidFill>
              </a:rPr>
              <a:t>displeasurable or unhappy </a:t>
            </a:r>
            <a:r>
              <a:rPr lang="en-US">
                <a:solidFill>
                  <a:schemeClr val="dk1"/>
                </a:solidFill>
              </a:rPr>
              <a:t>would the anticipation be?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29" name="Google Shape;429;p4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6"/>
          <p:cNvSpPr txBox="1"/>
          <p:nvPr>
            <p:ph type="title"/>
          </p:nvPr>
        </p:nvSpPr>
        <p:spPr>
          <a:xfrm>
            <a:off x="457200" y="-60960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Study 4 Results</a:t>
            </a:r>
            <a:endParaRPr/>
          </a:p>
        </p:txBody>
      </p:sp>
      <p:sp>
        <p:nvSpPr>
          <p:cNvPr id="435" name="Google Shape;435;p4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36" name="Google Shape;436;p46"/>
          <p:cNvGraphicFramePr/>
          <p:nvPr/>
        </p:nvGraphicFramePr>
        <p:xfrm>
          <a:off x="381000" y="1143000"/>
          <a:ext cx="8077200" cy="5588636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/>
          </a:p>
        </p:txBody>
      </p:sp>
      <p:sp>
        <p:nvSpPr>
          <p:cNvPr id="442" name="Google Shape;442;p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of losses &gt; anticipation of gains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Even when experience utility is matched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of gains is emotionally mixed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of losses is more unidimensional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Anticipation predicts choices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This (partly) explains the “sign effect”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3" name="Google Shape;443;p4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8"/>
          <p:cNvSpPr txBox="1"/>
          <p:nvPr>
            <p:ph type="ctrTitle"/>
          </p:nvPr>
        </p:nvSpPr>
        <p:spPr>
          <a:xfrm>
            <a:off x="685800" y="6096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/>
          </a:p>
        </p:txBody>
      </p:sp>
      <p:sp>
        <p:nvSpPr>
          <p:cNvPr id="449" name="Google Shape;449;p48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0" name="Google Shape;450;p4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Typical Event Pair</a:t>
            </a:r>
            <a:endParaRPr/>
          </a:p>
        </p:txBody>
      </p:sp>
      <p:sp>
        <p:nvSpPr>
          <p:cNvPr id="456" name="Google Shape;456;p4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57" name="Google Shape;457;p49"/>
          <p:cNvGraphicFramePr/>
          <p:nvPr/>
        </p:nvGraphicFramePr>
        <p:xfrm>
          <a:off x="304800" y="1676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{6850D599-E89C-43E8-A183-7542DDB590EC}</a:tableStyleId>
              </a:tblPr>
              <a:tblGrid>
                <a:gridCol w="1905000"/>
                <a:gridCol w="1676400"/>
                <a:gridCol w="1600200"/>
                <a:gridCol w="1584950"/>
                <a:gridCol w="1691650"/>
              </a:tblGrid>
              <a:tr h="1145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Event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Anticipation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Experience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Choice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(1=prefer now)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Regression Beta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169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receiving a good grade or performance review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.68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-.22**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73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receiving a bad grade or performance review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-55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-65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.15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-.38**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466725" y="13716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Kiss from a movie star: now or next week?</a:t>
            </a:r>
            <a:br>
              <a:rPr lang="en-US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100">
                <a:latin typeface="Century Gothic"/>
                <a:ea typeface="Century Gothic"/>
                <a:cs typeface="Century Gothic"/>
                <a:sym typeface="Century Gothic"/>
              </a:rPr>
              <a:t>(Loewenstein, 1987)</a:t>
            </a:r>
            <a:endParaRPr/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457200" y="2438400"/>
            <a:ext cx="510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Discounting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Anticipation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erson and person kissing&#10;&#10;Description automatically generated with low confidence" id="129" name="Google Shape;129;p5"/>
          <p:cNvPicPr preferRelativeResize="0"/>
          <p:nvPr/>
        </p:nvPicPr>
        <p:blipFill rotWithShape="1">
          <a:blip r:embed="rId3">
            <a:alphaModFix/>
          </a:blip>
          <a:srcRect b="15555" l="1" r="1666" t="28889"/>
          <a:stretch/>
        </p:blipFill>
        <p:spPr>
          <a:xfrm>
            <a:off x="4191000" y="2676041"/>
            <a:ext cx="4114800" cy="3487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" name="Google Shape;462;p50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{6850D599-E89C-43E8-A183-7542DDB590EC}</a:tableStyleId>
              </a:tblPr>
              <a:tblGrid>
                <a:gridCol w="4724400"/>
                <a:gridCol w="533400"/>
                <a:gridCol w="620100"/>
                <a:gridCol w="930900"/>
                <a:gridCol w="751800"/>
                <a:gridCol w="791700"/>
                <a:gridCol w="791700"/>
              </a:tblGrid>
              <a:tr h="383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event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a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e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Corr(a,e)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c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beta (a)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beta (e)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 free 5-day vacation to the destination of your choice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.27**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-.40**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.00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eating a nice meal out at a restaurant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.42**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 kiss from the movie star of your choice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22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.38**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.32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-.17*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.34**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receiving a good grade or performance review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21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.33**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.68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-.22**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-.01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getting a gift in the mail from a family member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21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64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.43**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-.35**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spending time with your best friend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21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67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.24**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.44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-.21**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.14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99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watching your favorite TV show or reading a good book for an hour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52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.39**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.57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-.27**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.18*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receiving a $50 check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.25**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.78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-.17*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.04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improved energy and health for 10 days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67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.24**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.69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.12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winning the lottery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.20*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.79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.15*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doing difficult home cleaning and renovation for 5 days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-19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-13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.51**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.02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-.36**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.32**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99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filling out paperwork and waiting around for an hour at the local Department of Motor Vehicles (DMV)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-26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-35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.43**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.11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-.30**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.26**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paying a $50 fine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-27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-39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.39**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.02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-.28**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giving a stressful 60 minute improvised speech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-45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-37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.45**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-.10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-.20*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.26**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being sick for 10 days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-47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-65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.28**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-.15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-.32**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.22**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 painful dental procedure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-53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-63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.37**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-.44**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.39**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receiving a bad grade or performance review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-55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-65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.43**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.15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-.38**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 confrontation with your co-worker or family member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-57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-60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.55**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-.35**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.32**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99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getting twenty painful (but harmless) electric shocks in a research experiment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-58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-66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.41**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-.36**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.33**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having one of your legs amputated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-63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-86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.31**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-.56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-.24**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.33**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1"/>
          <p:cNvSpPr txBox="1"/>
          <p:nvPr>
            <p:ph idx="4294967295"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Histogram of Vacation Anticipation Utility</a:t>
            </a:r>
            <a:endParaRPr/>
          </a:p>
        </p:txBody>
      </p:sp>
      <p:pic>
        <p:nvPicPr>
          <p:cNvPr id="468" name="Google Shape;46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524000"/>
            <a:ext cx="6629400" cy="53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"/>
          <p:cNvSpPr txBox="1"/>
          <p:nvPr>
            <p:ph idx="4294967295"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Histogram of Dentist Anticipation Utility</a:t>
            </a:r>
            <a:endParaRPr/>
          </a:p>
        </p:txBody>
      </p:sp>
      <p:pic>
        <p:nvPicPr>
          <p:cNvPr id="474" name="Google Shape;47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600200"/>
            <a:ext cx="6477000" cy="5189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Scheduling a dental procedure</a:t>
            </a:r>
            <a:endParaRPr/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457200" y="1600200"/>
            <a:ext cx="510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Discounting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Anticipation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person, indoor&#10;&#10;Description automatically generated"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314" y="2118583"/>
            <a:ext cx="4652611" cy="3489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457200" y="-4598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8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Loewenstein (1987)</a:t>
            </a:r>
            <a:endParaRPr/>
          </a:p>
        </p:txBody>
      </p:sp>
      <p:sp>
        <p:nvSpPr>
          <p:cNvPr id="143" name="Google Shape;143;p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ave\Desktop\Loewenstein1987.png"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83165"/>
            <a:ext cx="7916863" cy="6154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type="title"/>
          </p:nvPr>
        </p:nvSpPr>
        <p:spPr>
          <a:xfrm>
            <a:off x="457200" y="-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8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Loewenstein (1987)</a:t>
            </a:r>
            <a:endParaRPr/>
          </a:p>
        </p:txBody>
      </p:sp>
      <p:sp>
        <p:nvSpPr>
          <p:cNvPr id="150" name="Google Shape;150;p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1" name="Google Shape;151;p8"/>
          <p:cNvGraphicFramePr/>
          <p:nvPr/>
        </p:nvGraphicFramePr>
        <p:xfrm>
          <a:off x="152400" y="838200"/>
          <a:ext cx="8315325" cy="5883275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7" name="Google Shape;157;p9"/>
          <p:cNvGraphicFramePr/>
          <p:nvPr/>
        </p:nvGraphicFramePr>
        <p:xfrm>
          <a:off x="228600" y="838200"/>
          <a:ext cx="8315325" cy="60198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58" name="Google Shape;158;p9"/>
          <p:cNvSpPr txBox="1"/>
          <p:nvPr>
            <p:ph type="title"/>
          </p:nvPr>
        </p:nvSpPr>
        <p:spPr>
          <a:xfrm>
            <a:off x="457200" y="-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8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Replication Data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Dave</dc:creator>
</cp:coreProperties>
</file>