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92" r:id="rId1"/>
  </p:sldMasterIdLst>
  <p:notesMasterIdLst>
    <p:notesMasterId r:id="rId112"/>
  </p:notesMasterIdLst>
  <p:sldIdLst>
    <p:sldId id="256" r:id="rId2"/>
    <p:sldId id="258" r:id="rId3"/>
    <p:sldId id="259" r:id="rId4"/>
    <p:sldId id="262" r:id="rId5"/>
    <p:sldId id="379" r:id="rId6"/>
    <p:sldId id="263" r:id="rId7"/>
    <p:sldId id="264" r:id="rId8"/>
    <p:sldId id="266" r:id="rId9"/>
    <p:sldId id="268" r:id="rId10"/>
    <p:sldId id="274" r:id="rId11"/>
    <p:sldId id="275" r:id="rId12"/>
    <p:sldId id="269" r:id="rId13"/>
    <p:sldId id="270" r:id="rId14"/>
    <p:sldId id="271" r:id="rId15"/>
    <p:sldId id="272" r:id="rId16"/>
    <p:sldId id="273" r:id="rId17"/>
    <p:sldId id="278" r:id="rId18"/>
    <p:sldId id="279" r:id="rId19"/>
    <p:sldId id="296" r:id="rId20"/>
    <p:sldId id="277" r:id="rId21"/>
    <p:sldId id="280" r:id="rId22"/>
    <p:sldId id="281" r:id="rId23"/>
    <p:sldId id="282" r:id="rId24"/>
    <p:sldId id="283" r:id="rId25"/>
    <p:sldId id="284" r:id="rId26"/>
    <p:sldId id="285" r:id="rId27"/>
    <p:sldId id="286" r:id="rId28"/>
    <p:sldId id="287" r:id="rId29"/>
    <p:sldId id="288" r:id="rId30"/>
    <p:sldId id="289" r:id="rId31"/>
    <p:sldId id="290" r:id="rId32"/>
    <p:sldId id="292" r:id="rId33"/>
    <p:sldId id="293" r:id="rId34"/>
    <p:sldId id="294" r:id="rId35"/>
    <p:sldId id="297" r:id="rId36"/>
    <p:sldId id="298" r:id="rId37"/>
    <p:sldId id="300" r:id="rId38"/>
    <p:sldId id="299" r:id="rId39"/>
    <p:sldId id="301" r:id="rId40"/>
    <p:sldId id="291" r:id="rId41"/>
    <p:sldId id="303" r:id="rId42"/>
    <p:sldId id="367" r:id="rId43"/>
    <p:sldId id="260" r:id="rId44"/>
    <p:sldId id="349"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9" r:id="rId60"/>
    <p:sldId id="320" r:id="rId61"/>
    <p:sldId id="318" r:id="rId62"/>
    <p:sldId id="324" r:id="rId63"/>
    <p:sldId id="325" r:id="rId64"/>
    <p:sldId id="326" r:id="rId65"/>
    <p:sldId id="327" r:id="rId66"/>
    <p:sldId id="328" r:id="rId67"/>
    <p:sldId id="329" r:id="rId68"/>
    <p:sldId id="330" r:id="rId69"/>
    <p:sldId id="331" r:id="rId70"/>
    <p:sldId id="332" r:id="rId71"/>
    <p:sldId id="333" r:id="rId72"/>
    <p:sldId id="334" r:id="rId73"/>
    <p:sldId id="335" r:id="rId74"/>
    <p:sldId id="336" r:id="rId75"/>
    <p:sldId id="337" r:id="rId76"/>
    <p:sldId id="338" r:id="rId77"/>
    <p:sldId id="339" r:id="rId78"/>
    <p:sldId id="341" r:id="rId79"/>
    <p:sldId id="342" r:id="rId80"/>
    <p:sldId id="343" r:id="rId81"/>
    <p:sldId id="344" r:id="rId82"/>
    <p:sldId id="345" r:id="rId83"/>
    <p:sldId id="346" r:id="rId84"/>
    <p:sldId id="347" r:id="rId85"/>
    <p:sldId id="348" r:id="rId86"/>
    <p:sldId id="368" r:id="rId87"/>
    <p:sldId id="261" r:id="rId88"/>
    <p:sldId id="350" r:id="rId89"/>
    <p:sldId id="351" r:id="rId90"/>
    <p:sldId id="352" r:id="rId91"/>
    <p:sldId id="353" r:id="rId92"/>
    <p:sldId id="354" r:id="rId93"/>
    <p:sldId id="355" r:id="rId94"/>
    <p:sldId id="356" r:id="rId95"/>
    <p:sldId id="357" r:id="rId96"/>
    <p:sldId id="358" r:id="rId97"/>
    <p:sldId id="369" r:id="rId98"/>
    <p:sldId id="373" r:id="rId99"/>
    <p:sldId id="370" r:id="rId100"/>
    <p:sldId id="374" r:id="rId101"/>
    <p:sldId id="371" r:id="rId102"/>
    <p:sldId id="375" r:id="rId103"/>
    <p:sldId id="372" r:id="rId104"/>
    <p:sldId id="376" r:id="rId105"/>
    <p:sldId id="377" r:id="rId106"/>
    <p:sldId id="359" r:id="rId107"/>
    <p:sldId id="361" r:id="rId108"/>
    <p:sldId id="366" r:id="rId109"/>
    <p:sldId id="378" r:id="rId110"/>
    <p:sldId id="302" r:id="rId1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26" autoAdjust="0"/>
    <p:restoredTop sz="67241" autoAdjust="0"/>
  </p:normalViewPr>
  <p:slideViewPr>
    <p:cSldViewPr>
      <p:cViewPr varScale="1">
        <p:scale>
          <a:sx n="79" d="100"/>
          <a:sy n="79" d="100"/>
        </p:scale>
        <p:origin x="229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ave\Desktop\CRED%20files\10-year%20cost\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ave\Desktop\CRED%20files\10-year%20cost\grap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ave\Desktop\CRED%20files\CRED%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Sheet1!$A$8</c:f>
              <c:strCache>
                <c:ptCount val="1"/>
                <c:pt idx="0">
                  <c:v>Control</c:v>
                </c:pt>
              </c:strCache>
            </c:strRef>
          </c:tx>
          <c:spPr>
            <a:solidFill>
              <a:srgbClr val="00B0F0"/>
            </a:solidFill>
          </c:spPr>
          <c:invertIfNegative val="0"/>
          <c:errBars>
            <c:errBarType val="both"/>
            <c:errValType val="cust"/>
            <c:noEndCap val="0"/>
            <c:plus>
              <c:numRef>
                <c:f>Sheet1!$T$8:$W$8</c:f>
                <c:numCache>
                  <c:formatCode>General</c:formatCode>
                  <c:ptCount val="4"/>
                  <c:pt idx="0">
                    <c:v>6.2649660813128102E-2</c:v>
                  </c:pt>
                  <c:pt idx="1">
                    <c:v>5.911412690719537E-2</c:v>
                  </c:pt>
                  <c:pt idx="2">
                    <c:v>6.5478087937874296E-2</c:v>
                  </c:pt>
                  <c:pt idx="3">
                    <c:v>6.6609458787772774E-2</c:v>
                  </c:pt>
                </c:numCache>
              </c:numRef>
            </c:plus>
            <c:minus>
              <c:numRef>
                <c:f>Sheet1!$T$8:$W$8</c:f>
                <c:numCache>
                  <c:formatCode>General</c:formatCode>
                  <c:ptCount val="4"/>
                  <c:pt idx="0">
                    <c:v>6.2649660813128102E-2</c:v>
                  </c:pt>
                  <c:pt idx="1">
                    <c:v>5.911412690719537E-2</c:v>
                  </c:pt>
                  <c:pt idx="2">
                    <c:v>6.5478087937874296E-2</c:v>
                  </c:pt>
                  <c:pt idx="3">
                    <c:v>6.6609458787772774E-2</c:v>
                  </c:pt>
                </c:numCache>
              </c:numRef>
            </c:minus>
          </c:errBars>
          <c:cat>
            <c:strRef>
              <c:f>Sheet1!$B$7:$E$7</c:f>
              <c:strCache>
                <c:ptCount val="4"/>
                <c:pt idx="0">
                  <c:v>TV</c:v>
                </c:pt>
                <c:pt idx="1">
                  <c:v>Oven</c:v>
                </c:pt>
                <c:pt idx="2">
                  <c:v>Computer Monitor</c:v>
                </c:pt>
                <c:pt idx="3">
                  <c:v>Vacuum</c:v>
                </c:pt>
              </c:strCache>
            </c:strRef>
          </c:cat>
          <c:val>
            <c:numRef>
              <c:f>Sheet1!$B$8:$E$8</c:f>
              <c:numCache>
                <c:formatCode>General</c:formatCode>
                <c:ptCount val="4"/>
                <c:pt idx="0">
                  <c:v>0.26</c:v>
                </c:pt>
                <c:pt idx="1">
                  <c:v>0.22</c:v>
                </c:pt>
                <c:pt idx="2">
                  <c:v>0.3</c:v>
                </c:pt>
                <c:pt idx="3">
                  <c:v>0.32</c:v>
                </c:pt>
              </c:numCache>
            </c:numRef>
          </c:val>
          <c:extLst>
            <c:ext xmlns:c16="http://schemas.microsoft.com/office/drawing/2014/chart" uri="{C3380CC4-5D6E-409C-BE32-E72D297353CC}">
              <c16:uniqueId val="{00000000-3D2A-7840-9136-33AE9997A403}"/>
            </c:ext>
          </c:extLst>
        </c:ser>
        <c:ser>
          <c:idx val="1"/>
          <c:order val="1"/>
          <c:tx>
            <c:strRef>
              <c:f>Sheet1!$A$9</c:f>
              <c:strCache>
                <c:ptCount val="1"/>
                <c:pt idx="0">
                  <c:v>10-year cost</c:v>
                </c:pt>
              </c:strCache>
            </c:strRef>
          </c:tx>
          <c:spPr>
            <a:solidFill>
              <a:srgbClr val="00B050"/>
            </a:solidFill>
          </c:spPr>
          <c:invertIfNegative val="0"/>
          <c:errBars>
            <c:errBarType val="both"/>
            <c:errValType val="cust"/>
            <c:noEndCap val="0"/>
            <c:plus>
              <c:numRef>
                <c:f>Sheet1!$T$9:$W$9</c:f>
                <c:numCache>
                  <c:formatCode>General</c:formatCode>
                  <c:ptCount val="4"/>
                  <c:pt idx="0">
                    <c:v>7.043408822660889E-2</c:v>
                  </c:pt>
                  <c:pt idx="1">
                    <c:v>6.9593920176192078E-2</c:v>
                  </c:pt>
                  <c:pt idx="2">
                    <c:v>6.9593920176192078E-2</c:v>
                  </c:pt>
                  <c:pt idx="3">
                    <c:v>6.903380814258088E-2</c:v>
                  </c:pt>
                </c:numCache>
              </c:numRef>
            </c:plus>
            <c:minus>
              <c:numRef>
                <c:f>Sheet1!$T$9:$W$9</c:f>
                <c:numCache>
                  <c:formatCode>General</c:formatCode>
                  <c:ptCount val="4"/>
                  <c:pt idx="0">
                    <c:v>7.043408822660889E-2</c:v>
                  </c:pt>
                  <c:pt idx="1">
                    <c:v>6.9593920176192078E-2</c:v>
                  </c:pt>
                  <c:pt idx="2">
                    <c:v>6.9593920176192078E-2</c:v>
                  </c:pt>
                  <c:pt idx="3">
                    <c:v>6.903380814258088E-2</c:v>
                  </c:pt>
                </c:numCache>
              </c:numRef>
            </c:minus>
          </c:errBars>
          <c:cat>
            <c:strRef>
              <c:f>Sheet1!$B$7:$E$7</c:f>
              <c:strCache>
                <c:ptCount val="4"/>
                <c:pt idx="0">
                  <c:v>TV</c:v>
                </c:pt>
                <c:pt idx="1">
                  <c:v>Oven</c:v>
                </c:pt>
                <c:pt idx="2">
                  <c:v>Computer Monitor</c:v>
                </c:pt>
                <c:pt idx="3">
                  <c:v>Vacuum</c:v>
                </c:pt>
              </c:strCache>
            </c:strRef>
          </c:cat>
          <c:val>
            <c:numRef>
              <c:f>Sheet1!$B$9:$E$9</c:f>
              <c:numCache>
                <c:formatCode>General</c:formatCode>
                <c:ptCount val="4"/>
                <c:pt idx="0">
                  <c:v>0.55000000000000004</c:v>
                </c:pt>
                <c:pt idx="1">
                  <c:v>0.59</c:v>
                </c:pt>
                <c:pt idx="2">
                  <c:v>0.59</c:v>
                </c:pt>
                <c:pt idx="3">
                  <c:v>0.61</c:v>
                </c:pt>
              </c:numCache>
            </c:numRef>
          </c:val>
          <c:extLst>
            <c:ext xmlns:c16="http://schemas.microsoft.com/office/drawing/2014/chart" uri="{C3380CC4-5D6E-409C-BE32-E72D297353CC}">
              <c16:uniqueId val="{00000001-3D2A-7840-9136-33AE9997A403}"/>
            </c:ext>
          </c:extLst>
        </c:ser>
        <c:dLbls>
          <c:showLegendKey val="0"/>
          <c:showVal val="0"/>
          <c:showCatName val="0"/>
          <c:showSerName val="0"/>
          <c:showPercent val="0"/>
          <c:showBubbleSize val="0"/>
        </c:dLbls>
        <c:gapWidth val="150"/>
        <c:axId val="140422408"/>
        <c:axId val="140422792"/>
      </c:barChart>
      <c:catAx>
        <c:axId val="140422408"/>
        <c:scaling>
          <c:orientation val="minMax"/>
        </c:scaling>
        <c:delete val="0"/>
        <c:axPos val="b"/>
        <c:numFmt formatCode="General" sourceLinked="0"/>
        <c:majorTickMark val="out"/>
        <c:minorTickMark val="none"/>
        <c:tickLblPos val="nextTo"/>
        <c:txPr>
          <a:bodyPr/>
          <a:lstStyle/>
          <a:p>
            <a:pPr>
              <a:defRPr sz="1800"/>
            </a:pPr>
            <a:endParaRPr lang="en-US"/>
          </a:p>
        </c:txPr>
        <c:crossAx val="140422792"/>
        <c:crosses val="autoZero"/>
        <c:auto val="1"/>
        <c:lblAlgn val="ctr"/>
        <c:lblOffset val="100"/>
        <c:noMultiLvlLbl val="0"/>
      </c:catAx>
      <c:valAx>
        <c:axId val="140422792"/>
        <c:scaling>
          <c:orientation val="minMax"/>
          <c:max val="1"/>
        </c:scaling>
        <c:delete val="0"/>
        <c:axPos val="l"/>
        <c:title>
          <c:tx>
            <c:rich>
              <a:bodyPr rot="-5400000" vert="horz"/>
              <a:lstStyle/>
              <a:p>
                <a:pPr>
                  <a:defRPr sz="1800"/>
                </a:pPr>
                <a:r>
                  <a:rPr lang="en-US" sz="1800" dirty="0"/>
                  <a:t>Proportion choosing the energy efficient option</a:t>
                </a:r>
              </a:p>
            </c:rich>
          </c:tx>
          <c:overlay val="0"/>
        </c:title>
        <c:numFmt formatCode="General" sourceLinked="1"/>
        <c:majorTickMark val="out"/>
        <c:minorTickMark val="none"/>
        <c:tickLblPos val="nextTo"/>
        <c:txPr>
          <a:bodyPr/>
          <a:lstStyle/>
          <a:p>
            <a:pPr>
              <a:defRPr sz="1800"/>
            </a:pPr>
            <a:endParaRPr lang="en-US"/>
          </a:p>
        </c:txPr>
        <c:crossAx val="140422408"/>
        <c:crosses val="autoZero"/>
        <c:crossBetween val="between"/>
      </c:valAx>
    </c:plotArea>
    <c:legend>
      <c:legendPos val="tr"/>
      <c:overlay val="1"/>
      <c:txPr>
        <a:bodyPr/>
        <a:lstStyle/>
        <a:p>
          <a:pPr>
            <a:defRPr sz="18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Sheet1!$A$3</c:f>
              <c:strCache>
                <c:ptCount val="1"/>
                <c:pt idx="0">
                  <c:v>Control</c:v>
                </c:pt>
              </c:strCache>
            </c:strRef>
          </c:tx>
          <c:spPr>
            <a:solidFill>
              <a:srgbClr val="00B0F0"/>
            </a:solidFill>
          </c:spPr>
          <c:invertIfNegative val="0"/>
          <c:errBars>
            <c:errBarType val="both"/>
            <c:errValType val="cust"/>
            <c:noEndCap val="0"/>
            <c:plus>
              <c:numRef>
                <c:f>Sheet1!$T$3:$W$3</c:f>
                <c:numCache>
                  <c:formatCode>General</c:formatCode>
                  <c:ptCount val="4"/>
                  <c:pt idx="0">
                    <c:v>4.2850670939904779E-2</c:v>
                  </c:pt>
                  <c:pt idx="1">
                    <c:v>5.911412690719537E-2</c:v>
                  </c:pt>
                  <c:pt idx="2">
                    <c:v>7.0852099474892058E-2</c:v>
                  </c:pt>
                  <c:pt idx="3">
                    <c:v>6.9296464556281648E-2</c:v>
                  </c:pt>
                </c:numCache>
              </c:numRef>
            </c:plus>
            <c:minus>
              <c:numRef>
                <c:f>Sheet1!$T$3:$W$3</c:f>
                <c:numCache>
                  <c:formatCode>General</c:formatCode>
                  <c:ptCount val="4"/>
                  <c:pt idx="0">
                    <c:v>4.2850670939904779E-2</c:v>
                  </c:pt>
                  <c:pt idx="1">
                    <c:v>5.911412690719537E-2</c:v>
                  </c:pt>
                  <c:pt idx="2">
                    <c:v>7.0852099474892058E-2</c:v>
                  </c:pt>
                  <c:pt idx="3">
                    <c:v>6.9296464556281648E-2</c:v>
                  </c:pt>
                </c:numCache>
              </c:numRef>
            </c:minus>
          </c:errBars>
          <c:cat>
            <c:strRef>
              <c:f>Sheet1!$B$2:$E$2</c:f>
              <c:strCache>
                <c:ptCount val="4"/>
                <c:pt idx="0">
                  <c:v>Heater</c:v>
                </c:pt>
                <c:pt idx="1">
                  <c:v>Lightbulb</c:v>
                </c:pt>
                <c:pt idx="2">
                  <c:v>Furnace</c:v>
                </c:pt>
                <c:pt idx="3">
                  <c:v>Washing Machine</c:v>
                </c:pt>
              </c:strCache>
            </c:strRef>
          </c:cat>
          <c:val>
            <c:numRef>
              <c:f>Sheet1!$B$3:$E$3</c:f>
              <c:numCache>
                <c:formatCode>General</c:formatCode>
                <c:ptCount val="4"/>
                <c:pt idx="0">
                  <c:v>0.1</c:v>
                </c:pt>
                <c:pt idx="1">
                  <c:v>0.22</c:v>
                </c:pt>
                <c:pt idx="2">
                  <c:v>0.56000000000000005</c:v>
                </c:pt>
                <c:pt idx="3">
                  <c:v>0.38</c:v>
                </c:pt>
              </c:numCache>
            </c:numRef>
          </c:val>
          <c:extLst>
            <c:ext xmlns:c16="http://schemas.microsoft.com/office/drawing/2014/chart" uri="{C3380CC4-5D6E-409C-BE32-E72D297353CC}">
              <c16:uniqueId val="{00000000-4ACE-7D41-9DD9-8E02408D2771}"/>
            </c:ext>
          </c:extLst>
        </c:ser>
        <c:ser>
          <c:idx val="1"/>
          <c:order val="1"/>
          <c:tx>
            <c:strRef>
              <c:f>Sheet1!$A$4</c:f>
              <c:strCache>
                <c:ptCount val="1"/>
                <c:pt idx="0">
                  <c:v>10-year cost</c:v>
                </c:pt>
              </c:strCache>
            </c:strRef>
          </c:tx>
          <c:spPr>
            <a:solidFill>
              <a:srgbClr val="00B050"/>
            </a:solidFill>
          </c:spPr>
          <c:invertIfNegative val="0"/>
          <c:errBars>
            <c:errBarType val="both"/>
            <c:errValType val="cust"/>
            <c:noEndCap val="0"/>
            <c:plus>
              <c:numRef>
                <c:f>Sheet1!$T$4:$W$4</c:f>
                <c:numCache>
                  <c:formatCode>General</c:formatCode>
                  <c:ptCount val="4"/>
                  <c:pt idx="0">
                    <c:v>6.9593920176192078E-2</c:v>
                  </c:pt>
                  <c:pt idx="1">
                    <c:v>6.8333668100566874E-2</c:v>
                  </c:pt>
                  <c:pt idx="2">
                    <c:v>5.1390279083827956E-2</c:v>
                  </c:pt>
                  <c:pt idx="3">
                    <c:v>7.071414424341449E-2</c:v>
                  </c:pt>
                </c:numCache>
              </c:numRef>
            </c:plus>
            <c:minus>
              <c:numRef>
                <c:f>Sheet1!$T$4:$W$4</c:f>
                <c:numCache>
                  <c:formatCode>General</c:formatCode>
                  <c:ptCount val="4"/>
                  <c:pt idx="0">
                    <c:v>6.9593920176192078E-2</c:v>
                  </c:pt>
                  <c:pt idx="1">
                    <c:v>6.8333668100566874E-2</c:v>
                  </c:pt>
                  <c:pt idx="2">
                    <c:v>5.1390279083827956E-2</c:v>
                  </c:pt>
                  <c:pt idx="3">
                    <c:v>7.071414424341449E-2</c:v>
                  </c:pt>
                </c:numCache>
              </c:numRef>
            </c:minus>
          </c:errBars>
          <c:cat>
            <c:strRef>
              <c:f>Sheet1!$B$2:$E$2</c:f>
              <c:strCache>
                <c:ptCount val="4"/>
                <c:pt idx="0">
                  <c:v>Heater</c:v>
                </c:pt>
                <c:pt idx="1">
                  <c:v>Lightbulb</c:v>
                </c:pt>
                <c:pt idx="2">
                  <c:v>Furnace</c:v>
                </c:pt>
                <c:pt idx="3">
                  <c:v>Washing Machine</c:v>
                </c:pt>
              </c:strCache>
            </c:strRef>
          </c:cat>
          <c:val>
            <c:numRef>
              <c:f>Sheet1!$B$4:$E$4</c:f>
              <c:numCache>
                <c:formatCode>General</c:formatCode>
                <c:ptCount val="4"/>
                <c:pt idx="0">
                  <c:v>0.41</c:v>
                </c:pt>
                <c:pt idx="1">
                  <c:v>0.63</c:v>
                </c:pt>
                <c:pt idx="2">
                  <c:v>0.84</c:v>
                </c:pt>
                <c:pt idx="3">
                  <c:v>0.51</c:v>
                </c:pt>
              </c:numCache>
            </c:numRef>
          </c:val>
          <c:extLst>
            <c:ext xmlns:c16="http://schemas.microsoft.com/office/drawing/2014/chart" uri="{C3380CC4-5D6E-409C-BE32-E72D297353CC}">
              <c16:uniqueId val="{00000001-4ACE-7D41-9DD9-8E02408D2771}"/>
            </c:ext>
          </c:extLst>
        </c:ser>
        <c:dLbls>
          <c:showLegendKey val="0"/>
          <c:showVal val="0"/>
          <c:showCatName val="0"/>
          <c:showSerName val="0"/>
          <c:showPercent val="0"/>
          <c:showBubbleSize val="0"/>
        </c:dLbls>
        <c:gapWidth val="150"/>
        <c:axId val="188618256"/>
        <c:axId val="188619664"/>
      </c:barChart>
      <c:catAx>
        <c:axId val="188618256"/>
        <c:scaling>
          <c:orientation val="minMax"/>
        </c:scaling>
        <c:delete val="0"/>
        <c:axPos val="b"/>
        <c:numFmt formatCode="General" sourceLinked="0"/>
        <c:majorTickMark val="out"/>
        <c:minorTickMark val="none"/>
        <c:tickLblPos val="nextTo"/>
        <c:txPr>
          <a:bodyPr/>
          <a:lstStyle/>
          <a:p>
            <a:pPr>
              <a:defRPr sz="1800"/>
            </a:pPr>
            <a:endParaRPr lang="en-US"/>
          </a:p>
        </c:txPr>
        <c:crossAx val="188619664"/>
        <c:crosses val="autoZero"/>
        <c:auto val="1"/>
        <c:lblAlgn val="ctr"/>
        <c:lblOffset val="100"/>
        <c:noMultiLvlLbl val="0"/>
      </c:catAx>
      <c:valAx>
        <c:axId val="188619664"/>
        <c:scaling>
          <c:orientation val="minMax"/>
        </c:scaling>
        <c:delete val="0"/>
        <c:axPos val="l"/>
        <c:title>
          <c:tx>
            <c:rich>
              <a:bodyPr rot="-5400000" vert="horz"/>
              <a:lstStyle/>
              <a:p>
                <a:pPr>
                  <a:defRPr sz="1800"/>
                </a:pPr>
                <a:r>
                  <a:rPr lang="en-US" sz="1800" dirty="0"/>
                  <a:t>Proportion choosing the energy efficient option</a:t>
                </a:r>
              </a:p>
            </c:rich>
          </c:tx>
          <c:overlay val="0"/>
        </c:title>
        <c:numFmt formatCode="General" sourceLinked="1"/>
        <c:majorTickMark val="out"/>
        <c:minorTickMark val="none"/>
        <c:tickLblPos val="nextTo"/>
        <c:txPr>
          <a:bodyPr/>
          <a:lstStyle/>
          <a:p>
            <a:pPr>
              <a:defRPr sz="1800"/>
            </a:pPr>
            <a:endParaRPr lang="en-US"/>
          </a:p>
        </c:txPr>
        <c:crossAx val="188618256"/>
        <c:crosses val="autoZero"/>
        <c:crossBetween val="between"/>
      </c:valAx>
    </c:plotArea>
    <c:legend>
      <c:legendPos val="tr"/>
      <c:overlay val="1"/>
      <c:txPr>
        <a:bodyPr/>
        <a:lstStyle/>
        <a:p>
          <a:pPr>
            <a:defRPr sz="18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Sheet3!$B$3</c:f>
              <c:strCache>
                <c:ptCount val="1"/>
                <c:pt idx="0">
                  <c:v>Money</c:v>
                </c:pt>
              </c:strCache>
            </c:strRef>
          </c:tx>
          <c:spPr>
            <a:solidFill>
              <a:srgbClr val="00B0F0"/>
            </a:solidFill>
          </c:spPr>
          <c:invertIfNegative val="0"/>
          <c:errBars>
            <c:errBarType val="both"/>
            <c:errValType val="cust"/>
            <c:noEndCap val="0"/>
            <c:plus>
              <c:numRef>
                <c:f>Sheet3!$G$3:$H$3</c:f>
                <c:numCache>
                  <c:formatCode>General</c:formatCode>
                  <c:ptCount val="2"/>
                  <c:pt idx="0">
                    <c:v>7.5</c:v>
                  </c:pt>
                  <c:pt idx="1">
                    <c:v>8.44</c:v>
                  </c:pt>
                </c:numCache>
              </c:numRef>
            </c:plus>
            <c:minus>
              <c:numRef>
                <c:f>Sheet3!$G$3:$H$3</c:f>
                <c:numCache>
                  <c:formatCode>General</c:formatCode>
                  <c:ptCount val="2"/>
                  <c:pt idx="0">
                    <c:v>7.5</c:v>
                  </c:pt>
                  <c:pt idx="1">
                    <c:v>8.44</c:v>
                  </c:pt>
                </c:numCache>
              </c:numRef>
            </c:minus>
          </c:errBars>
          <c:cat>
            <c:strRef>
              <c:f>Sheet3!$C$2:$D$2</c:f>
              <c:strCache>
                <c:ptCount val="2"/>
                <c:pt idx="0">
                  <c:v>Cost</c:v>
                </c:pt>
                <c:pt idx="1">
                  <c:v>Saved</c:v>
                </c:pt>
              </c:strCache>
            </c:strRef>
          </c:cat>
          <c:val>
            <c:numRef>
              <c:f>Sheet3!$C$3:$D$3</c:f>
              <c:numCache>
                <c:formatCode>"$"#,##0</c:formatCode>
                <c:ptCount val="2"/>
                <c:pt idx="0">
                  <c:v>738.25</c:v>
                </c:pt>
                <c:pt idx="1">
                  <c:v>691.81</c:v>
                </c:pt>
              </c:numCache>
            </c:numRef>
          </c:val>
          <c:extLst>
            <c:ext xmlns:c16="http://schemas.microsoft.com/office/drawing/2014/chart" uri="{C3380CC4-5D6E-409C-BE32-E72D297353CC}">
              <c16:uniqueId val="{00000000-C6C0-A047-9752-AC25412855B7}"/>
            </c:ext>
          </c:extLst>
        </c:ser>
        <c:ser>
          <c:idx val="1"/>
          <c:order val="1"/>
          <c:tx>
            <c:strRef>
              <c:f>Sheet3!$B$4</c:f>
              <c:strCache>
                <c:ptCount val="1"/>
                <c:pt idx="0">
                  <c:v>Energy</c:v>
                </c:pt>
              </c:strCache>
            </c:strRef>
          </c:tx>
          <c:spPr>
            <a:solidFill>
              <a:srgbClr val="00B050"/>
            </a:solidFill>
          </c:spPr>
          <c:invertIfNegative val="0"/>
          <c:errBars>
            <c:errBarType val="both"/>
            <c:errValType val="cust"/>
            <c:noEndCap val="0"/>
            <c:plus>
              <c:numRef>
                <c:f>Sheet3!$G$4:$H$4</c:f>
                <c:numCache>
                  <c:formatCode>General</c:formatCode>
                  <c:ptCount val="2"/>
                  <c:pt idx="0">
                    <c:v>8.58</c:v>
                  </c:pt>
                  <c:pt idx="1">
                    <c:v>8</c:v>
                  </c:pt>
                </c:numCache>
              </c:numRef>
            </c:plus>
            <c:minus>
              <c:numRef>
                <c:f>Sheet3!$G$4:$H$4</c:f>
                <c:numCache>
                  <c:formatCode>General</c:formatCode>
                  <c:ptCount val="2"/>
                  <c:pt idx="0">
                    <c:v>8.58</c:v>
                  </c:pt>
                  <c:pt idx="1">
                    <c:v>8</c:v>
                  </c:pt>
                </c:numCache>
              </c:numRef>
            </c:minus>
          </c:errBars>
          <c:cat>
            <c:strRef>
              <c:f>Sheet3!$C$2:$D$2</c:f>
              <c:strCache>
                <c:ptCount val="2"/>
                <c:pt idx="0">
                  <c:v>Cost</c:v>
                </c:pt>
                <c:pt idx="1">
                  <c:v>Saved</c:v>
                </c:pt>
              </c:strCache>
            </c:strRef>
          </c:cat>
          <c:val>
            <c:numRef>
              <c:f>Sheet3!$C$4:$D$4</c:f>
              <c:numCache>
                <c:formatCode>"$"#,##0</c:formatCode>
                <c:ptCount val="2"/>
                <c:pt idx="0">
                  <c:v>692.78</c:v>
                </c:pt>
                <c:pt idx="1">
                  <c:v>683.97</c:v>
                </c:pt>
              </c:numCache>
            </c:numRef>
          </c:val>
          <c:extLst>
            <c:ext xmlns:c16="http://schemas.microsoft.com/office/drawing/2014/chart" uri="{C3380CC4-5D6E-409C-BE32-E72D297353CC}">
              <c16:uniqueId val="{00000001-C6C0-A047-9752-AC25412855B7}"/>
            </c:ext>
          </c:extLst>
        </c:ser>
        <c:dLbls>
          <c:showLegendKey val="0"/>
          <c:showVal val="0"/>
          <c:showCatName val="0"/>
          <c:showSerName val="0"/>
          <c:showPercent val="0"/>
          <c:showBubbleSize val="0"/>
        </c:dLbls>
        <c:gapWidth val="150"/>
        <c:axId val="140331288"/>
        <c:axId val="140331680"/>
      </c:barChart>
      <c:catAx>
        <c:axId val="140331288"/>
        <c:scaling>
          <c:orientation val="minMax"/>
        </c:scaling>
        <c:delete val="0"/>
        <c:axPos val="b"/>
        <c:numFmt formatCode="General" sourceLinked="0"/>
        <c:majorTickMark val="out"/>
        <c:minorTickMark val="none"/>
        <c:tickLblPos val="nextTo"/>
        <c:txPr>
          <a:bodyPr/>
          <a:lstStyle/>
          <a:p>
            <a:pPr>
              <a:defRPr sz="1800"/>
            </a:pPr>
            <a:endParaRPr lang="en-US"/>
          </a:p>
        </c:txPr>
        <c:crossAx val="140331680"/>
        <c:crosses val="autoZero"/>
        <c:auto val="1"/>
        <c:lblAlgn val="ctr"/>
        <c:lblOffset val="100"/>
        <c:noMultiLvlLbl val="0"/>
      </c:catAx>
      <c:valAx>
        <c:axId val="140331680"/>
        <c:scaling>
          <c:orientation val="minMax"/>
        </c:scaling>
        <c:delete val="0"/>
        <c:axPos val="l"/>
        <c:title>
          <c:tx>
            <c:rich>
              <a:bodyPr rot="-5400000" vert="horz"/>
              <a:lstStyle/>
              <a:p>
                <a:pPr>
                  <a:defRPr sz="1800"/>
                </a:pPr>
                <a:r>
                  <a:rPr lang="en-US" sz="1800"/>
                  <a:t>Willingness to Pay for Energy Efficient Dishwasher</a:t>
                </a:r>
              </a:p>
            </c:rich>
          </c:tx>
          <c:overlay val="0"/>
        </c:title>
        <c:numFmt formatCode="&quot;$&quot;#,##0" sourceLinked="1"/>
        <c:majorTickMark val="out"/>
        <c:minorTickMark val="none"/>
        <c:tickLblPos val="nextTo"/>
        <c:txPr>
          <a:bodyPr/>
          <a:lstStyle/>
          <a:p>
            <a:pPr>
              <a:defRPr sz="1800"/>
            </a:pPr>
            <a:endParaRPr lang="en-US"/>
          </a:p>
        </c:txPr>
        <c:crossAx val="140331288"/>
        <c:crosses val="autoZero"/>
        <c:crossBetween val="between"/>
      </c:valAx>
    </c:plotArea>
    <c:legend>
      <c:legendPos val="tr"/>
      <c:overlay val="1"/>
      <c:txPr>
        <a:bodyPr/>
        <a:lstStyle/>
        <a:p>
          <a:pPr>
            <a:defRPr sz="18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3E71B1-13F0-4DBE-8CED-62619D521082}" type="datetimeFigureOut">
              <a:rPr lang="en-US" smtClean="0"/>
              <a:t>10/30/22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6C3B76-264D-4AE8-9710-F1C259CF330E}" type="slidenum">
              <a:rPr lang="en-US" smtClean="0"/>
              <a:t>‹#›</a:t>
            </a:fld>
            <a:endParaRPr lang="en-US"/>
          </a:p>
        </p:txBody>
      </p:sp>
    </p:spTree>
    <p:extLst>
      <p:ext uri="{BB962C8B-B14F-4D97-AF65-F5344CB8AC3E}">
        <p14:creationId xmlns:p14="http://schemas.microsoft.com/office/powerpoint/2010/main" val="1121866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a:t>
            </a:r>
            <a:r>
              <a:rPr lang="en-US" dirty="0" err="1"/>
              <a:t>www.medpagetoday.com</a:t>
            </a:r>
            <a:r>
              <a:rPr lang="en-US" dirty="0"/>
              <a:t>/</a:t>
            </a:r>
            <a:r>
              <a:rPr lang="en-US" dirty="0" err="1"/>
              <a:t>popmedicine</a:t>
            </a:r>
            <a:r>
              <a:rPr lang="en-US" dirty="0"/>
              <a:t>/</a:t>
            </a:r>
            <a:r>
              <a:rPr lang="en-US" dirty="0" err="1"/>
              <a:t>celebritydiagnosis</a:t>
            </a:r>
            <a:r>
              <a:rPr lang="en-US" dirty="0"/>
              <a:t>/24062</a:t>
            </a:r>
          </a:p>
          <a:p>
            <a:endParaRPr lang="en-US" dirty="0"/>
          </a:p>
        </p:txBody>
      </p:sp>
      <p:sp>
        <p:nvSpPr>
          <p:cNvPr id="4" name="Slide Number Placeholder 3"/>
          <p:cNvSpPr>
            <a:spLocks noGrp="1"/>
          </p:cNvSpPr>
          <p:nvPr>
            <p:ph type="sldNum" sz="quarter" idx="5"/>
          </p:nvPr>
        </p:nvSpPr>
        <p:spPr/>
        <p:txBody>
          <a:bodyPr/>
          <a:lstStyle/>
          <a:p>
            <a:fld id="{C06C3B76-264D-4AE8-9710-F1C259CF330E}" type="slidenum">
              <a:rPr lang="en-US" smtClean="0"/>
              <a:t>12</a:t>
            </a:fld>
            <a:endParaRPr lang="en-US"/>
          </a:p>
        </p:txBody>
      </p:sp>
    </p:spTree>
    <p:extLst>
      <p:ext uri="{BB962C8B-B14F-4D97-AF65-F5344CB8AC3E}">
        <p14:creationId xmlns:p14="http://schemas.microsoft.com/office/powerpoint/2010/main" val="1171119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left: https://image-</a:t>
            </a:r>
            <a:r>
              <a:rPr lang="en-US" dirty="0" err="1"/>
              <a:t>us.samsung.com</a:t>
            </a:r>
            <a:r>
              <a:rPr lang="en-US" dirty="0"/>
              <a:t>/</a:t>
            </a:r>
            <a:r>
              <a:rPr lang="en-US" dirty="0" err="1"/>
              <a:t>SamsungUS</a:t>
            </a:r>
            <a:r>
              <a:rPr lang="en-US" dirty="0"/>
              <a:t>/home/home-appliances/washers/top-load/pd/wa50m7450aw/01_Washer-TopLoader_WA50M7450AW_Front_Closed-White.jpg?$product-details-jpg$</a:t>
            </a:r>
          </a:p>
          <a:p>
            <a:r>
              <a:rPr lang="en-US" dirty="0"/>
              <a:t>Image source right: https://</a:t>
            </a:r>
            <a:r>
              <a:rPr lang="en-US" dirty="0" err="1"/>
              <a:t>www.energycenterappliance.com</a:t>
            </a:r>
            <a:r>
              <a:rPr lang="en-US" dirty="0"/>
              <a:t>/product/whirlpool-cabrio-platinum-top-load-washer-chrome-shadow-wtw8500bc-23606</a:t>
            </a:r>
          </a:p>
          <a:p>
            <a:endParaRPr lang="en-US" dirty="0"/>
          </a:p>
        </p:txBody>
      </p:sp>
      <p:sp>
        <p:nvSpPr>
          <p:cNvPr id="4" name="Slide Number Placeholder 3"/>
          <p:cNvSpPr>
            <a:spLocks noGrp="1"/>
          </p:cNvSpPr>
          <p:nvPr>
            <p:ph type="sldNum" sz="quarter" idx="5"/>
          </p:nvPr>
        </p:nvSpPr>
        <p:spPr/>
        <p:txBody>
          <a:bodyPr/>
          <a:lstStyle/>
          <a:p>
            <a:fld id="{C06C3B76-264D-4AE8-9710-F1C259CF330E}" type="slidenum">
              <a:rPr lang="en-US" smtClean="0"/>
              <a:t>92</a:t>
            </a:fld>
            <a:endParaRPr lang="en-US"/>
          </a:p>
        </p:txBody>
      </p:sp>
    </p:spTree>
    <p:extLst>
      <p:ext uri="{BB962C8B-B14F-4D97-AF65-F5344CB8AC3E}">
        <p14:creationId xmlns:p14="http://schemas.microsoft.com/office/powerpoint/2010/main" val="166735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left: https://image-</a:t>
            </a:r>
            <a:r>
              <a:rPr lang="en-US" dirty="0" err="1"/>
              <a:t>us.samsung.com</a:t>
            </a:r>
            <a:r>
              <a:rPr lang="en-US" dirty="0"/>
              <a:t>/</a:t>
            </a:r>
            <a:r>
              <a:rPr lang="en-US" dirty="0" err="1"/>
              <a:t>SamsungUS</a:t>
            </a:r>
            <a:r>
              <a:rPr lang="en-US" dirty="0"/>
              <a:t>/home/home-appliances/washers/top-load/pd/wa50m7450aw/01_Washer-TopLoader_WA50M7450AW_Front_Closed-White.jpg?$product-details-jpg$</a:t>
            </a:r>
          </a:p>
          <a:p>
            <a:r>
              <a:rPr lang="en-US" dirty="0"/>
              <a:t>Image source right: https://</a:t>
            </a:r>
            <a:r>
              <a:rPr lang="en-US" dirty="0" err="1"/>
              <a:t>www.energycenterappliance.com</a:t>
            </a:r>
            <a:r>
              <a:rPr lang="en-US"/>
              <a:t>/product/whirlpool-cabrio-platinum-top-load-washer-chrome-shadow-wtw8500bc-23606</a:t>
            </a:r>
          </a:p>
          <a:p>
            <a:endParaRPr lang="en-US"/>
          </a:p>
        </p:txBody>
      </p:sp>
      <p:sp>
        <p:nvSpPr>
          <p:cNvPr id="4" name="Slide Number Placeholder 3"/>
          <p:cNvSpPr>
            <a:spLocks noGrp="1"/>
          </p:cNvSpPr>
          <p:nvPr>
            <p:ph type="sldNum" sz="quarter" idx="5"/>
          </p:nvPr>
        </p:nvSpPr>
        <p:spPr/>
        <p:txBody>
          <a:bodyPr/>
          <a:lstStyle/>
          <a:p>
            <a:fld id="{C06C3B76-264D-4AE8-9710-F1C259CF330E}" type="slidenum">
              <a:rPr lang="en-US" smtClean="0"/>
              <a:t>93</a:t>
            </a:fld>
            <a:endParaRPr lang="en-US"/>
          </a:p>
        </p:txBody>
      </p:sp>
    </p:spTree>
    <p:extLst>
      <p:ext uri="{BB962C8B-B14F-4D97-AF65-F5344CB8AC3E}">
        <p14:creationId xmlns:p14="http://schemas.microsoft.com/office/powerpoint/2010/main" val="768568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left: https://</a:t>
            </a:r>
            <a:r>
              <a:rPr lang="en-US" dirty="0" err="1"/>
              <a:t>www.ajmadison.com</a:t>
            </a:r>
            <a:r>
              <a:rPr lang="en-US" dirty="0"/>
              <a:t>/</a:t>
            </a:r>
            <a:r>
              <a:rPr lang="en-US" dirty="0" err="1"/>
              <a:t>cgi</a:t>
            </a:r>
            <a:r>
              <a:rPr lang="en-US" dirty="0"/>
              <a:t>-bin/</a:t>
            </a:r>
            <a:r>
              <a:rPr lang="en-US" dirty="0" err="1"/>
              <a:t>ajmadison</a:t>
            </a:r>
            <a:r>
              <a:rPr lang="en-US" dirty="0"/>
              <a:t>/SHE53TL6UC.html</a:t>
            </a:r>
          </a:p>
          <a:p>
            <a:r>
              <a:rPr lang="en-US" dirty="0"/>
              <a:t>Image source right: https://</a:t>
            </a:r>
            <a:r>
              <a:rPr lang="en-US" dirty="0" err="1"/>
              <a:t>www.ajmadison.com</a:t>
            </a:r>
            <a:r>
              <a:rPr lang="en-US" dirty="0"/>
              <a:t>/</a:t>
            </a:r>
            <a:r>
              <a:rPr lang="en-US" dirty="0" err="1"/>
              <a:t>cgi</a:t>
            </a:r>
            <a:r>
              <a:rPr lang="en-US" dirty="0"/>
              <a:t>-bin/</a:t>
            </a:r>
            <a:r>
              <a:rPr lang="en-US" dirty="0" err="1"/>
              <a:t>ajmadison</a:t>
            </a:r>
            <a:r>
              <a:rPr lang="en-US"/>
              <a:t>/LDS4821BB.html</a:t>
            </a:r>
            <a:endParaRPr lang="en-US" dirty="0"/>
          </a:p>
        </p:txBody>
      </p:sp>
      <p:sp>
        <p:nvSpPr>
          <p:cNvPr id="4" name="Slide Number Placeholder 3"/>
          <p:cNvSpPr>
            <a:spLocks noGrp="1"/>
          </p:cNvSpPr>
          <p:nvPr>
            <p:ph type="sldNum" sz="quarter" idx="5"/>
          </p:nvPr>
        </p:nvSpPr>
        <p:spPr/>
        <p:txBody>
          <a:bodyPr/>
          <a:lstStyle/>
          <a:p>
            <a:fld id="{C06C3B76-264D-4AE8-9710-F1C259CF330E}" type="slidenum">
              <a:rPr lang="en-US" smtClean="0"/>
              <a:t>106</a:t>
            </a:fld>
            <a:endParaRPr lang="en-US"/>
          </a:p>
        </p:txBody>
      </p:sp>
    </p:spTree>
    <p:extLst>
      <p:ext uri="{BB962C8B-B14F-4D97-AF65-F5344CB8AC3E}">
        <p14:creationId xmlns:p14="http://schemas.microsoft.com/office/powerpoint/2010/main" val="810302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a:t>
            </a:r>
            <a:r>
              <a:rPr lang="en-US" dirty="0" err="1"/>
              <a:t>www.opensecrets.org</a:t>
            </a:r>
            <a:r>
              <a:rPr lang="en-US" dirty="0"/>
              <a:t>/news/2010/04/politicians-contribute-big-money-to/</a:t>
            </a:r>
          </a:p>
          <a:p>
            <a:endParaRPr lang="en-US" dirty="0"/>
          </a:p>
        </p:txBody>
      </p:sp>
      <p:sp>
        <p:nvSpPr>
          <p:cNvPr id="4" name="Slide Number Placeholder 3"/>
          <p:cNvSpPr>
            <a:spLocks noGrp="1"/>
          </p:cNvSpPr>
          <p:nvPr>
            <p:ph type="sldNum" sz="quarter" idx="5"/>
          </p:nvPr>
        </p:nvSpPr>
        <p:spPr/>
        <p:txBody>
          <a:bodyPr/>
          <a:lstStyle/>
          <a:p>
            <a:fld id="{C06C3B76-264D-4AE8-9710-F1C259CF330E}" type="slidenum">
              <a:rPr lang="en-US" smtClean="0"/>
              <a:t>13</a:t>
            </a:fld>
            <a:endParaRPr lang="en-US"/>
          </a:p>
        </p:txBody>
      </p:sp>
    </p:spTree>
    <p:extLst>
      <p:ext uri="{BB962C8B-B14F-4D97-AF65-F5344CB8AC3E}">
        <p14:creationId xmlns:p14="http://schemas.microsoft.com/office/powerpoint/2010/main" val="1275885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https://</a:t>
            </a:r>
            <a:r>
              <a:rPr lang="en-US" dirty="0" err="1"/>
              <a:t>www.premiumtimesng.com</a:t>
            </a:r>
            <a:r>
              <a:rPr lang="en-US" dirty="0"/>
              <a:t>/news/top-news/165856-nigerians-spend-n1-8-billion-on-sports-betting-daily-nan-investigation.html</a:t>
            </a:r>
          </a:p>
        </p:txBody>
      </p:sp>
      <p:sp>
        <p:nvSpPr>
          <p:cNvPr id="4" name="Slide Number Placeholder 3"/>
          <p:cNvSpPr>
            <a:spLocks noGrp="1"/>
          </p:cNvSpPr>
          <p:nvPr>
            <p:ph type="sldNum" sz="quarter" idx="5"/>
          </p:nvPr>
        </p:nvSpPr>
        <p:spPr/>
        <p:txBody>
          <a:bodyPr/>
          <a:lstStyle/>
          <a:p>
            <a:fld id="{C06C3B76-264D-4AE8-9710-F1C259CF330E}" type="slidenum">
              <a:rPr lang="en-US" smtClean="0"/>
              <a:t>14</a:t>
            </a:fld>
            <a:endParaRPr lang="en-US"/>
          </a:p>
        </p:txBody>
      </p:sp>
    </p:spTree>
    <p:extLst>
      <p:ext uri="{BB962C8B-B14F-4D97-AF65-F5344CB8AC3E}">
        <p14:creationId xmlns:p14="http://schemas.microsoft.com/office/powerpoint/2010/main" val="810736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https://</a:t>
            </a:r>
            <a:r>
              <a:rPr lang="en-US" dirty="0" err="1"/>
              <a:t>www.premiumtimesng.com</a:t>
            </a:r>
            <a:r>
              <a:rPr lang="en-US" dirty="0"/>
              <a:t>/news/top-news/165856-nigerians-spend-n1-8-billion-on-sports-betting-daily-nan-investigation.html</a:t>
            </a:r>
          </a:p>
        </p:txBody>
      </p:sp>
      <p:sp>
        <p:nvSpPr>
          <p:cNvPr id="4" name="Slide Number Placeholder 3"/>
          <p:cNvSpPr>
            <a:spLocks noGrp="1"/>
          </p:cNvSpPr>
          <p:nvPr>
            <p:ph type="sldNum" sz="quarter" idx="5"/>
          </p:nvPr>
        </p:nvSpPr>
        <p:spPr/>
        <p:txBody>
          <a:bodyPr/>
          <a:lstStyle/>
          <a:p>
            <a:fld id="{C06C3B76-264D-4AE8-9710-F1C259CF330E}" type="slidenum">
              <a:rPr lang="en-US" smtClean="0"/>
              <a:t>15</a:t>
            </a:fld>
            <a:endParaRPr lang="en-US"/>
          </a:p>
        </p:txBody>
      </p:sp>
    </p:spTree>
    <p:extLst>
      <p:ext uri="{BB962C8B-B14F-4D97-AF65-F5344CB8AC3E}">
        <p14:creationId xmlns:p14="http://schemas.microsoft.com/office/powerpoint/2010/main" val="275785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a:t>
            </a:r>
            <a:r>
              <a:rPr lang="en-US" dirty="0" err="1"/>
              <a:t>www.barrowbc.gov.uk</a:t>
            </a:r>
            <a:r>
              <a:rPr lang="en-US" dirty="0"/>
              <a:t>/news/consultation-on-the-statement-of-gambling-policy-2019-2022/</a:t>
            </a:r>
          </a:p>
          <a:p>
            <a:endParaRPr lang="en-US" dirty="0"/>
          </a:p>
        </p:txBody>
      </p:sp>
      <p:sp>
        <p:nvSpPr>
          <p:cNvPr id="4" name="Slide Number Placeholder 3"/>
          <p:cNvSpPr>
            <a:spLocks noGrp="1"/>
          </p:cNvSpPr>
          <p:nvPr>
            <p:ph type="sldNum" sz="quarter" idx="5"/>
          </p:nvPr>
        </p:nvSpPr>
        <p:spPr/>
        <p:txBody>
          <a:bodyPr/>
          <a:lstStyle/>
          <a:p>
            <a:fld id="{C06C3B76-264D-4AE8-9710-F1C259CF330E}" type="slidenum">
              <a:rPr lang="en-US" smtClean="0"/>
              <a:t>16</a:t>
            </a:fld>
            <a:endParaRPr lang="en-US"/>
          </a:p>
        </p:txBody>
      </p:sp>
    </p:spTree>
    <p:extLst>
      <p:ext uri="{BB962C8B-B14F-4D97-AF65-F5344CB8AC3E}">
        <p14:creationId xmlns:p14="http://schemas.microsoft.com/office/powerpoint/2010/main" val="123394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correlations</a:t>
            </a:r>
          </a:p>
        </p:txBody>
      </p:sp>
      <p:sp>
        <p:nvSpPr>
          <p:cNvPr id="4" name="Slide Number Placeholder 3"/>
          <p:cNvSpPr>
            <a:spLocks noGrp="1"/>
          </p:cNvSpPr>
          <p:nvPr>
            <p:ph type="sldNum" sz="quarter" idx="10"/>
          </p:nvPr>
        </p:nvSpPr>
        <p:spPr/>
        <p:txBody>
          <a:bodyPr/>
          <a:lstStyle/>
          <a:p>
            <a:fld id="{8A17C137-B7C7-4949-A16A-A03F5724000C}" type="slidenum">
              <a:rPr lang="en-US" smtClean="0"/>
              <a:t>31</a:t>
            </a:fld>
            <a:endParaRPr lang="en-US"/>
          </a:p>
        </p:txBody>
      </p:sp>
    </p:spTree>
    <p:extLst>
      <p:ext uri="{BB962C8B-B14F-4D97-AF65-F5344CB8AC3E}">
        <p14:creationId xmlns:p14="http://schemas.microsoft.com/office/powerpoint/2010/main" val="1939535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919755-7212-40F5-848B-9E3371F4CD2C}" type="slidenum">
              <a:rPr lang="en-US" altLang="en-US"/>
              <a:pPr/>
              <a:t>63</a:t>
            </a:fld>
            <a:endParaRPr lang="en-US" alt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r>
              <a:rPr lang="en-US" altLang="en-US"/>
              <a:t>Tversky &amp; Samuelson</a:t>
            </a:r>
          </a:p>
        </p:txBody>
      </p:sp>
    </p:spTree>
    <p:extLst>
      <p:ext uri="{BB962C8B-B14F-4D97-AF65-F5344CB8AC3E}">
        <p14:creationId xmlns:p14="http://schemas.microsoft.com/office/powerpoint/2010/main" val="926799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Tv - https://</a:t>
            </a:r>
            <a:r>
              <a:rPr lang="en-US" dirty="0" err="1"/>
              <a:t>www.indiamart.com</a:t>
            </a:r>
            <a:r>
              <a:rPr lang="en-US" dirty="0"/>
              <a:t>/</a:t>
            </a:r>
            <a:r>
              <a:rPr lang="en-US" dirty="0" err="1"/>
              <a:t>proddetail</a:t>
            </a:r>
            <a:r>
              <a:rPr lang="en-US" dirty="0"/>
              <a:t>/32-inch-lg-television-18470908188.html</a:t>
            </a:r>
          </a:p>
          <a:p>
            <a:endParaRPr lang="en-US" dirty="0"/>
          </a:p>
        </p:txBody>
      </p:sp>
      <p:sp>
        <p:nvSpPr>
          <p:cNvPr id="4" name="Slide Number Placeholder 3"/>
          <p:cNvSpPr>
            <a:spLocks noGrp="1"/>
          </p:cNvSpPr>
          <p:nvPr>
            <p:ph type="sldNum" sz="quarter" idx="5"/>
          </p:nvPr>
        </p:nvSpPr>
        <p:spPr/>
        <p:txBody>
          <a:bodyPr/>
          <a:lstStyle/>
          <a:p>
            <a:fld id="{C06C3B76-264D-4AE8-9710-F1C259CF330E}" type="slidenum">
              <a:rPr lang="en-US" smtClean="0"/>
              <a:t>90</a:t>
            </a:fld>
            <a:endParaRPr lang="en-US"/>
          </a:p>
        </p:txBody>
      </p:sp>
    </p:spTree>
    <p:extLst>
      <p:ext uri="{BB962C8B-B14F-4D97-AF65-F5344CB8AC3E}">
        <p14:creationId xmlns:p14="http://schemas.microsoft.com/office/powerpoint/2010/main" val="3483752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Tv - https://</a:t>
            </a:r>
            <a:r>
              <a:rPr lang="en-US" dirty="0" err="1"/>
              <a:t>www.indiamart.com</a:t>
            </a:r>
            <a:r>
              <a:rPr lang="en-US" dirty="0"/>
              <a:t>/</a:t>
            </a:r>
            <a:r>
              <a:rPr lang="en-US" dirty="0" err="1"/>
              <a:t>proddetail</a:t>
            </a:r>
            <a:r>
              <a:rPr lang="en-US" dirty="0"/>
              <a:t>/32-inch-lg-television-18470908188.html</a:t>
            </a:r>
          </a:p>
          <a:p>
            <a:endParaRPr lang="en-US" dirty="0"/>
          </a:p>
        </p:txBody>
      </p:sp>
      <p:sp>
        <p:nvSpPr>
          <p:cNvPr id="4" name="Slide Number Placeholder 3"/>
          <p:cNvSpPr>
            <a:spLocks noGrp="1"/>
          </p:cNvSpPr>
          <p:nvPr>
            <p:ph type="sldNum" sz="quarter" idx="5"/>
          </p:nvPr>
        </p:nvSpPr>
        <p:spPr/>
        <p:txBody>
          <a:bodyPr/>
          <a:lstStyle/>
          <a:p>
            <a:fld id="{C06C3B76-264D-4AE8-9710-F1C259CF330E}" type="slidenum">
              <a:rPr lang="en-US" smtClean="0"/>
              <a:t>91</a:t>
            </a:fld>
            <a:endParaRPr lang="en-US"/>
          </a:p>
        </p:txBody>
      </p:sp>
    </p:spTree>
    <p:extLst>
      <p:ext uri="{BB962C8B-B14F-4D97-AF65-F5344CB8AC3E}">
        <p14:creationId xmlns:p14="http://schemas.microsoft.com/office/powerpoint/2010/main" val="1946337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36A6AF2-846C-41EC-8D6F-1F9E6C4F1276}" type="datetime1">
              <a:rPr lang="en-US" smtClean="0"/>
              <a:t>10/30/22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A1898F7-7291-46EE-BC4C-3F33D56BBA7C}" type="datetime1">
              <a:rPr lang="en-US" smtClean="0"/>
              <a:t>10/30/22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C174084-13C9-4579-9FA9-469417F7F0A2}" type="datetime1">
              <a:rPr lang="en-US" smtClean="0"/>
              <a:t>10/30/22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0004F93B-8E28-49EA-8432-DDF07AB34BAB}" type="slidenum">
              <a:rPr lang="en-US" altLang="en-US"/>
              <a:pPr/>
              <a:t>‹#›</a:t>
            </a:fld>
            <a:endParaRPr lang="en-US" altLang="en-US"/>
          </a:p>
        </p:txBody>
      </p:sp>
    </p:spTree>
    <p:extLst>
      <p:ext uri="{BB962C8B-B14F-4D97-AF65-F5344CB8AC3E}">
        <p14:creationId xmlns:p14="http://schemas.microsoft.com/office/powerpoint/2010/main" val="4176858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C03E10D-BA21-4601-B872-48307F6D94A0}" type="datetime1">
              <a:rPr lang="en-US" smtClean="0"/>
              <a:t>10/30/22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920B307-B0F8-4FDD-9E48-29D840DD03E6}" type="datetime1">
              <a:rPr lang="en-US" smtClean="0"/>
              <a:t>10/30/22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AC23D54-8011-448F-B68D-5F76466BFE32}" type="datetime1">
              <a:rPr lang="en-US" smtClean="0"/>
              <a:t>10/30/22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A33F1CD-2639-43AE-B700-8EB7CBD798E0}" type="datetime1">
              <a:rPr lang="en-US" smtClean="0"/>
              <a:t>10/30/22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FBDD5E6-2740-4523-ABA0-347BD7798A6A}" type="datetime1">
              <a:rPr lang="en-US" smtClean="0"/>
              <a:t>10/30/22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AF3A51-0B36-47E5-B370-D6E55C74880C}" type="datetime1">
              <a:rPr lang="en-US" smtClean="0"/>
              <a:t>10/30/22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444E4E0C-EACD-4119-A77D-C82628D650CE}" type="datetime1">
              <a:rPr lang="en-US" smtClean="0"/>
              <a:t>10/30/22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75C1EE4-37E0-4233-BFA0-EEFCFEF7CC59}" type="datetime1">
              <a:rPr lang="en-US" smtClean="0"/>
              <a:t>10/30/22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32B0075-F9A2-4BEC-8E94-06E6CCF8B4FF}" type="datetime1">
              <a:rPr lang="en-US" smtClean="0"/>
              <a:t>10/30/22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 id="2147484404" r:id="rId12"/>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0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9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9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s://www.yourpowerpoll.ca/R.aspx?a=365&amp;t=1" TargetMode="External"/><Relationship Id="rId2" Type="http://schemas.openxmlformats.org/officeDocument/2006/relationships/hyperlink" Target="https://www.yourpowerpoll.ca/R.aspx?a=364&amp;t=1"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Time and risk preferences for losses</a:t>
            </a:r>
          </a:p>
        </p:txBody>
      </p:sp>
      <p:sp>
        <p:nvSpPr>
          <p:cNvPr id="3" name="Subtitle 2"/>
          <p:cNvSpPr>
            <a:spLocks noGrp="1"/>
          </p:cNvSpPr>
          <p:nvPr>
            <p:ph type="subTitle" idx="1"/>
          </p:nvPr>
        </p:nvSpPr>
        <p:spPr/>
        <p:txBody>
          <a:bodyPr>
            <a:normAutofit fontScale="70000" lnSpcReduction="20000"/>
          </a:bodyPr>
          <a:lstStyle/>
          <a:p>
            <a:r>
              <a:rPr lang="en-US" dirty="0"/>
              <a:t>David Hardisty</a:t>
            </a:r>
          </a:p>
          <a:p>
            <a:r>
              <a:rPr lang="en-US" dirty="0"/>
              <a:t>Sauder School of Business</a:t>
            </a:r>
          </a:p>
          <a:p>
            <a:r>
              <a:rPr lang="en-US" dirty="0"/>
              <a:t>Operations and Logistics Seminar</a:t>
            </a:r>
          </a:p>
          <a:p>
            <a:r>
              <a:rPr lang="en-US" dirty="0"/>
              <a:t>September 8</a:t>
            </a:r>
            <a:r>
              <a:rPr lang="en-US" baseline="30000" dirty="0"/>
              <a:t>th</a:t>
            </a:r>
            <a:r>
              <a:rPr lang="en-US" dirty="0"/>
              <a:t>, 2014</a:t>
            </a:r>
          </a:p>
        </p:txBody>
      </p:sp>
    </p:spTree>
    <p:extLst>
      <p:ext uri="{BB962C8B-B14F-4D97-AF65-F5344CB8AC3E}">
        <p14:creationId xmlns:p14="http://schemas.microsoft.com/office/powerpoint/2010/main" val="2247014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1 Overview</a:t>
            </a:r>
          </a:p>
        </p:txBody>
      </p:sp>
      <p:sp>
        <p:nvSpPr>
          <p:cNvPr id="3" name="Content Placeholder 2"/>
          <p:cNvSpPr>
            <a:spLocks noGrp="1"/>
          </p:cNvSpPr>
          <p:nvPr>
            <p:ph idx="1"/>
          </p:nvPr>
        </p:nvSpPr>
        <p:spPr/>
        <p:txBody>
          <a:bodyPr/>
          <a:lstStyle/>
          <a:p>
            <a:r>
              <a:rPr lang="en-US" dirty="0"/>
              <a:t>Hypothetical scenarios</a:t>
            </a:r>
          </a:p>
          <a:p>
            <a:r>
              <a:rPr lang="en-US" dirty="0"/>
              <a:t>Gain vs Loss</a:t>
            </a:r>
          </a:p>
          <a:p>
            <a:r>
              <a:rPr lang="en-US" dirty="0"/>
              <a:t>Future “certainty” </a:t>
            </a:r>
            <a:r>
              <a:rPr lang="en-US" dirty="0" err="1"/>
              <a:t>vs</a:t>
            </a:r>
            <a:r>
              <a:rPr lang="en-US" dirty="0"/>
              <a:t> uncertainty</a:t>
            </a:r>
          </a:p>
          <a:p>
            <a:r>
              <a:rPr lang="en-US" dirty="0"/>
              <a:t>(Probability </a:t>
            </a:r>
            <a:r>
              <a:rPr lang="en-US" dirty="0" err="1"/>
              <a:t>vs</a:t>
            </a:r>
            <a:r>
              <a:rPr lang="en-US" dirty="0"/>
              <a:t> Variability)</a:t>
            </a:r>
          </a:p>
          <a:p>
            <a:r>
              <a:rPr lang="en-US" dirty="0"/>
              <a:t>(Medium </a:t>
            </a:r>
            <a:r>
              <a:rPr lang="en-US" dirty="0" err="1"/>
              <a:t>vs</a:t>
            </a:r>
            <a:r>
              <a:rPr lang="en-US" dirty="0"/>
              <a:t> Large Magnitude)</a:t>
            </a:r>
          </a:p>
          <a:p>
            <a:r>
              <a:rPr lang="en-US" dirty="0"/>
              <a:t>(Order)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20380350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100</a:t>
            </a:fld>
            <a:endParaRPr lang="en-US"/>
          </a:p>
        </p:txBody>
      </p:sp>
      <p:sp>
        <p:nvSpPr>
          <p:cNvPr id="4" name="Title 3"/>
          <p:cNvSpPr>
            <a:spLocks noGrp="1"/>
          </p:cNvSpPr>
          <p:nvPr>
            <p:ph type="title"/>
          </p:nvPr>
        </p:nvSpPr>
        <p:spPr/>
        <p:txBody>
          <a:bodyPr/>
          <a:lstStyle/>
          <a:p>
            <a:r>
              <a:rPr lang="en-US" dirty="0"/>
              <a:t>Study 2: Goal Activation Results</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0"/>
            <a:ext cx="7162800" cy="5249069"/>
          </a:xfrm>
          <a:prstGeom prst="rect">
            <a:avLst/>
          </a:prstGeom>
          <a:noFill/>
          <a:ln>
            <a:noFill/>
          </a:ln>
        </p:spPr>
      </p:pic>
    </p:spTree>
    <p:extLst>
      <p:ext uri="{BB962C8B-B14F-4D97-AF65-F5344CB8AC3E}">
        <p14:creationId xmlns:p14="http://schemas.microsoft.com/office/powerpoint/2010/main" val="244920151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When you are purchasing any of the products below, how far ahead do you plan? </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101</a:t>
            </a:fld>
            <a:endParaRPr lang="en-US"/>
          </a:p>
        </p:txBody>
      </p:sp>
      <p:sp>
        <p:nvSpPr>
          <p:cNvPr id="4" name="Title 3"/>
          <p:cNvSpPr>
            <a:spLocks noGrp="1"/>
          </p:cNvSpPr>
          <p:nvPr>
            <p:ph type="title"/>
          </p:nvPr>
        </p:nvSpPr>
        <p:spPr/>
        <p:txBody>
          <a:bodyPr/>
          <a:lstStyle/>
          <a:p>
            <a:r>
              <a:rPr lang="en-US" dirty="0"/>
              <a:t>Study 2: Time Horizon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930" y="2274905"/>
            <a:ext cx="7822222" cy="4533333"/>
          </a:xfrm>
          <a:prstGeom prst="rect">
            <a:avLst/>
          </a:prstGeom>
        </p:spPr>
      </p:pic>
    </p:spTree>
    <p:extLst>
      <p:ext uri="{BB962C8B-B14F-4D97-AF65-F5344CB8AC3E}">
        <p14:creationId xmlns:p14="http://schemas.microsoft.com/office/powerpoint/2010/main" val="29953180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102</a:t>
            </a:fld>
            <a:endParaRPr lang="en-US"/>
          </a:p>
        </p:txBody>
      </p:sp>
      <p:sp>
        <p:nvSpPr>
          <p:cNvPr id="4" name="Title 3"/>
          <p:cNvSpPr>
            <a:spLocks noGrp="1"/>
          </p:cNvSpPr>
          <p:nvPr>
            <p:ph type="title"/>
          </p:nvPr>
        </p:nvSpPr>
        <p:spPr/>
        <p:txBody>
          <a:bodyPr>
            <a:normAutofit fontScale="90000"/>
          </a:bodyPr>
          <a:lstStyle/>
          <a:p>
            <a:r>
              <a:rPr lang="en-US" dirty="0"/>
              <a:t>Study 2: Planning horizon results</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15122"/>
            <a:ext cx="7315200" cy="5440362"/>
          </a:xfrm>
          <a:prstGeom prst="rect">
            <a:avLst/>
          </a:prstGeom>
          <a:noFill/>
          <a:ln>
            <a:noFill/>
          </a:ln>
        </p:spPr>
      </p:pic>
    </p:spTree>
    <p:extLst>
      <p:ext uri="{BB962C8B-B14F-4D97-AF65-F5344CB8AC3E}">
        <p14:creationId xmlns:p14="http://schemas.microsoft.com/office/powerpoint/2010/main" val="141197843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3754" y="1166017"/>
            <a:ext cx="8229600" cy="4525963"/>
          </a:xfrm>
        </p:spPr>
        <p:txBody>
          <a:bodyPr/>
          <a:lstStyle/>
          <a:p>
            <a:r>
              <a:rPr lang="en-US" dirty="0"/>
              <a:t>Please imagine that you purchased this [furnace] for use in your home: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103</a:t>
            </a:fld>
            <a:endParaRPr lang="en-US"/>
          </a:p>
        </p:txBody>
      </p:sp>
      <p:sp>
        <p:nvSpPr>
          <p:cNvPr id="4" name="Title 3"/>
          <p:cNvSpPr>
            <a:spLocks noGrp="1"/>
          </p:cNvSpPr>
          <p:nvPr>
            <p:ph type="title"/>
          </p:nvPr>
        </p:nvSpPr>
        <p:spPr/>
        <p:txBody>
          <a:bodyPr/>
          <a:lstStyle/>
          <a:p>
            <a:r>
              <a:rPr lang="en-US" dirty="0"/>
              <a:t>Study 2: Cost estimation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054619"/>
            <a:ext cx="6096000" cy="3152775"/>
          </a:xfrm>
          <a:prstGeom prst="rect">
            <a:avLst/>
          </a:prstGeom>
        </p:spPr>
      </p:pic>
      <p:sp>
        <p:nvSpPr>
          <p:cNvPr id="6" name="TextBox 5"/>
          <p:cNvSpPr txBox="1"/>
          <p:nvPr/>
        </p:nvSpPr>
        <p:spPr>
          <a:xfrm>
            <a:off x="433754" y="5105711"/>
            <a:ext cx="8166626" cy="1200329"/>
          </a:xfrm>
          <a:prstGeom prst="rect">
            <a:avLst/>
          </a:prstGeom>
          <a:noFill/>
        </p:spPr>
        <p:txBody>
          <a:bodyPr wrap="square" rtlCol="0">
            <a:spAutoFit/>
          </a:bodyPr>
          <a:lstStyle/>
          <a:p>
            <a:r>
              <a:rPr lang="en-US" dirty="0"/>
              <a:t>​How much do you estimate you would spend on energy to use this furnace in your home, over a period of 10 years?</a:t>
            </a:r>
            <a:br>
              <a:rPr lang="en-US" dirty="0"/>
            </a:br>
            <a:br>
              <a:rPr lang="en-US" dirty="0"/>
            </a:br>
            <a:r>
              <a:rPr lang="en-US" dirty="0"/>
              <a:t>		$_______________</a:t>
            </a:r>
          </a:p>
        </p:txBody>
      </p:sp>
    </p:spTree>
    <p:extLst>
      <p:ext uri="{BB962C8B-B14F-4D97-AF65-F5344CB8AC3E}">
        <p14:creationId xmlns:p14="http://schemas.microsoft.com/office/powerpoint/2010/main" val="25249426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104</a:t>
            </a:fld>
            <a:endParaRPr lang="en-US"/>
          </a:p>
        </p:txBody>
      </p:sp>
      <p:sp>
        <p:nvSpPr>
          <p:cNvPr id="4" name="Title 3"/>
          <p:cNvSpPr>
            <a:spLocks noGrp="1"/>
          </p:cNvSpPr>
          <p:nvPr>
            <p:ph type="title"/>
          </p:nvPr>
        </p:nvSpPr>
        <p:spPr/>
        <p:txBody>
          <a:bodyPr>
            <a:normAutofit fontScale="90000"/>
          </a:bodyPr>
          <a:lstStyle/>
          <a:p>
            <a:r>
              <a:rPr lang="en-US" dirty="0"/>
              <a:t>Study 2: Cost estimation results</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17638"/>
            <a:ext cx="7010400" cy="5440362"/>
          </a:xfrm>
          <a:prstGeom prst="rect">
            <a:avLst/>
          </a:prstGeom>
          <a:noFill/>
          <a:ln>
            <a:noFill/>
          </a:ln>
        </p:spPr>
      </p:pic>
    </p:spTree>
    <p:extLst>
      <p:ext uri="{BB962C8B-B14F-4D97-AF65-F5344CB8AC3E}">
        <p14:creationId xmlns:p14="http://schemas.microsoft.com/office/powerpoint/2010/main" val="70836882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105</a:t>
            </a:fld>
            <a:endParaRPr lang="en-US"/>
          </a:p>
        </p:txBody>
      </p:sp>
      <p:sp>
        <p:nvSpPr>
          <p:cNvPr id="4" name="Title 3"/>
          <p:cNvSpPr>
            <a:spLocks noGrp="1"/>
          </p:cNvSpPr>
          <p:nvPr>
            <p:ph type="title"/>
          </p:nvPr>
        </p:nvSpPr>
        <p:spPr/>
        <p:txBody>
          <a:bodyPr>
            <a:normAutofit fontScale="90000"/>
          </a:bodyPr>
          <a:lstStyle/>
          <a:p>
            <a:r>
              <a:rPr lang="en-US" dirty="0"/>
              <a:t>Study 2: Cost estimation results</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43000"/>
            <a:ext cx="7391400" cy="5715000"/>
          </a:xfrm>
          <a:prstGeom prst="rect">
            <a:avLst/>
          </a:prstGeom>
          <a:noFill/>
          <a:ln>
            <a:noFill/>
          </a:ln>
        </p:spPr>
      </p:pic>
    </p:spTree>
    <p:extLst>
      <p:ext uri="{BB962C8B-B14F-4D97-AF65-F5344CB8AC3E}">
        <p14:creationId xmlns:p14="http://schemas.microsoft.com/office/powerpoint/2010/main" val="387340271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Study 3: Methods</a:t>
            </a:r>
          </a:p>
        </p:txBody>
      </p:sp>
      <p:sp>
        <p:nvSpPr>
          <p:cNvPr id="3" name="Content Placeholder 2"/>
          <p:cNvSpPr>
            <a:spLocks noGrp="1"/>
          </p:cNvSpPr>
          <p:nvPr>
            <p:ph sz="half" idx="1"/>
          </p:nvPr>
        </p:nvSpPr>
        <p:spPr>
          <a:xfrm>
            <a:off x="304800" y="1951037"/>
            <a:ext cx="4343400" cy="4525963"/>
          </a:xfrm>
        </p:spPr>
        <p:txBody>
          <a:bodyPr>
            <a:normAutofit fontScale="92500" lnSpcReduction="10000"/>
          </a:bodyPr>
          <a:lstStyle/>
          <a:p>
            <a:endParaRPr lang="en-US" dirty="0"/>
          </a:p>
          <a:p>
            <a:endParaRPr lang="en-US" dirty="0"/>
          </a:p>
          <a:p>
            <a:endParaRPr lang="en-US" dirty="0"/>
          </a:p>
          <a:p>
            <a:r>
              <a:rPr lang="en-US" sz="2400" dirty="0"/>
              <a:t>Price: $764.99</a:t>
            </a:r>
          </a:p>
          <a:p>
            <a:r>
              <a:rPr lang="en-US" sz="2400" dirty="0"/>
              <a:t>Estimated Annual Dollars [Energy] Saved [Wasted]: $27 [259 kWh]</a:t>
            </a:r>
          </a:p>
          <a:p>
            <a:r>
              <a:rPr lang="en-US" sz="2400" dirty="0"/>
              <a:t>Interior Capacity: Up to 16 place settings</a:t>
            </a:r>
          </a:p>
          <a:p>
            <a:r>
              <a:rPr lang="en-US" sz="2400" dirty="0"/>
              <a:t>Dishwasher Type: Full-size built-in</a:t>
            </a:r>
            <a:endParaRPr lang="en-US" sz="3200" dirty="0"/>
          </a:p>
          <a:p>
            <a:r>
              <a:rPr lang="en-US" sz="2400" dirty="0"/>
              <a:t>Brand: Bosch</a:t>
            </a:r>
          </a:p>
        </p:txBody>
      </p:sp>
      <p:sp>
        <p:nvSpPr>
          <p:cNvPr id="4" name="Content Placeholder 3"/>
          <p:cNvSpPr>
            <a:spLocks noGrp="1"/>
          </p:cNvSpPr>
          <p:nvPr>
            <p:ph sz="half" idx="2"/>
          </p:nvPr>
        </p:nvSpPr>
        <p:spPr>
          <a:xfrm>
            <a:off x="4648200" y="1951037"/>
            <a:ext cx="4495800" cy="4525963"/>
          </a:xfrm>
        </p:spPr>
        <p:txBody>
          <a:bodyPr>
            <a:normAutofit fontScale="92500" lnSpcReduction="10000"/>
          </a:bodyPr>
          <a:lstStyle/>
          <a:p>
            <a:endParaRPr lang="en-US" dirty="0"/>
          </a:p>
          <a:p>
            <a:endParaRPr lang="en-US" dirty="0"/>
          </a:p>
          <a:p>
            <a:endParaRPr lang="en-US" dirty="0"/>
          </a:p>
          <a:p>
            <a:r>
              <a:rPr lang="en-US" sz="2400" dirty="0"/>
              <a:t>Price: $649.99</a:t>
            </a:r>
          </a:p>
          <a:p>
            <a:r>
              <a:rPr lang="en-US" sz="2400" dirty="0"/>
              <a:t>Estimated Annual Dollars [Energy] Saved [Wasted]: $0 [279 kWh]</a:t>
            </a:r>
          </a:p>
          <a:p>
            <a:r>
              <a:rPr lang="en-US" sz="2400" dirty="0"/>
              <a:t>Interior Capacity: Up to 14 place settings</a:t>
            </a:r>
          </a:p>
          <a:p>
            <a:r>
              <a:rPr lang="en-US" sz="2400" dirty="0"/>
              <a:t>Dishwasher Type: Full-size built-in</a:t>
            </a:r>
          </a:p>
          <a:p>
            <a:r>
              <a:rPr lang="en-US" sz="2400" dirty="0"/>
              <a:t>Brand: LG</a:t>
            </a:r>
          </a:p>
        </p:txBody>
      </p:sp>
      <p:pic>
        <p:nvPicPr>
          <p:cNvPr id="4098" name="Picture 2" descr="C:\Users\Dave\Desktop\dishwasher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685800"/>
            <a:ext cx="1704975" cy="24003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Dave\Desktop\dishwasher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7375" y="685800"/>
            <a:ext cx="1781175" cy="23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81015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3: Results (Real)</a:t>
            </a:r>
          </a:p>
        </p:txBody>
      </p:sp>
      <p:graphicFrame>
        <p:nvGraphicFramePr>
          <p:cNvPr id="4" name="Chart 3"/>
          <p:cNvGraphicFramePr>
            <a:graphicFrameLocks/>
          </p:cNvGraphicFramePr>
          <p:nvPr>
            <p:extLst>
              <p:ext uri="{D42A27DB-BD31-4B8C-83A1-F6EECF244321}">
                <p14:modId xmlns:p14="http://schemas.microsoft.com/office/powerpoint/2010/main" val="1038019481"/>
              </p:ext>
            </p:extLst>
          </p:nvPr>
        </p:nvGraphicFramePr>
        <p:xfrm>
          <a:off x="1295400" y="1295400"/>
          <a:ext cx="6657975" cy="4752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056167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Going forward</a:t>
            </a:r>
          </a:p>
        </p:txBody>
      </p:sp>
      <p:sp>
        <p:nvSpPr>
          <p:cNvPr id="3" name="Content Placeholder 2"/>
          <p:cNvSpPr>
            <a:spLocks noGrp="1"/>
          </p:cNvSpPr>
          <p:nvPr>
            <p:ph idx="1"/>
          </p:nvPr>
        </p:nvSpPr>
        <p:spPr/>
        <p:txBody>
          <a:bodyPr/>
          <a:lstStyle/>
          <a:p>
            <a:r>
              <a:rPr lang="en-US" dirty="0"/>
              <a:t>Further explore mediators</a:t>
            </a:r>
          </a:p>
          <a:p>
            <a:r>
              <a:rPr lang="en-US" dirty="0"/>
              <a:t>Compare with &amp; against existing methods (social norms, defaults, </a:t>
            </a:r>
            <a:r>
              <a:rPr lang="en-US" dirty="0" err="1"/>
              <a:t>etc</a:t>
            </a:r>
            <a:r>
              <a:rPr lang="en-US" dirty="0"/>
              <a:t>)</a:t>
            </a:r>
          </a:p>
          <a:p>
            <a:r>
              <a:rPr lang="en-US" dirty="0"/>
              <a:t>Field studies &amp; implementation</a:t>
            </a:r>
          </a:p>
          <a:p>
            <a:endParaRPr lang="en-US" dirty="0"/>
          </a:p>
        </p:txBody>
      </p:sp>
    </p:spTree>
    <p:extLst>
      <p:ext uri="{BB962C8B-B14F-4D97-AF65-F5344CB8AC3E}">
        <p14:creationId xmlns:p14="http://schemas.microsoft.com/office/powerpoint/2010/main" val="322579939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4078" indent="-514350">
              <a:buFont typeface="+mj-lt"/>
              <a:buAutoNum type="arabicPeriod"/>
            </a:pPr>
            <a:r>
              <a:rPr lang="en-US" dirty="0"/>
              <a:t>When making intertemporal decisions, people avoid uncertainty</a:t>
            </a:r>
          </a:p>
          <a:p>
            <a:pPr marL="624078" indent="-514350">
              <a:buFont typeface="+mj-lt"/>
              <a:buAutoNum type="arabicPeriod"/>
            </a:pPr>
            <a:r>
              <a:rPr lang="en-US" dirty="0"/>
              <a:t>In interdependent games under uncertainty, </a:t>
            </a:r>
            <a:r>
              <a:rPr lang="en-US" dirty="0" err="1"/>
              <a:t>precommitment</a:t>
            </a:r>
            <a:r>
              <a:rPr lang="en-US" dirty="0"/>
              <a:t> can raise investment rates</a:t>
            </a:r>
          </a:p>
          <a:p>
            <a:pPr marL="624078" indent="-514350">
              <a:buFont typeface="+mj-lt"/>
              <a:buAutoNum type="arabicPeriod"/>
            </a:pPr>
            <a:r>
              <a:rPr lang="en-US" dirty="0"/>
              <a:t>You can nudge consumers towards energy efficient options by making future operational </a:t>
            </a:r>
            <a:r>
              <a:rPr lang="en-US" i="1" dirty="0"/>
              <a:t>costs</a:t>
            </a:r>
            <a:r>
              <a:rPr lang="en-US" dirty="0"/>
              <a:t> salient on labels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109</a:t>
            </a:fld>
            <a:endParaRPr lang="en-US"/>
          </a:p>
        </p:txBody>
      </p:sp>
      <p:sp>
        <p:nvSpPr>
          <p:cNvPr id="4" name="Title 3"/>
          <p:cNvSpPr>
            <a:spLocks noGrp="1"/>
          </p:cNvSpPr>
          <p:nvPr>
            <p:ph type="title"/>
          </p:nvPr>
        </p:nvSpPr>
        <p:spPr/>
        <p:txBody>
          <a:bodyPr/>
          <a:lstStyle/>
          <a:p>
            <a:r>
              <a:rPr lang="en-US" dirty="0"/>
              <a:t>Review</a:t>
            </a:r>
          </a:p>
        </p:txBody>
      </p:sp>
    </p:spTree>
    <p:extLst>
      <p:ext uri="{BB962C8B-B14F-4D97-AF65-F5344CB8AC3E}">
        <p14:creationId xmlns:p14="http://schemas.microsoft.com/office/powerpoint/2010/main" val="3786897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1: Gain Scenario</a:t>
            </a:r>
          </a:p>
        </p:txBody>
      </p:sp>
      <p:sp>
        <p:nvSpPr>
          <p:cNvPr id="3" name="Content Placeholder 2"/>
          <p:cNvSpPr>
            <a:spLocks noGrp="1"/>
          </p:cNvSpPr>
          <p:nvPr>
            <p:ph idx="1"/>
          </p:nvPr>
        </p:nvSpPr>
        <p:spPr/>
        <p:txBody>
          <a:bodyPr/>
          <a:lstStyle/>
          <a:p>
            <a:pPr marL="0" indent="0">
              <a:buNone/>
            </a:pPr>
            <a:r>
              <a:rPr lang="en-US" dirty="0"/>
              <a:t>Please imagine you face a set of choices about receiving $100 from investments immediately, or another amount in one year.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248500715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3785742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1: Medium Gain Choices</a:t>
            </a:r>
          </a:p>
        </p:txBody>
      </p:sp>
      <p:sp>
        <p:nvSpPr>
          <p:cNvPr id="3" name="Content Placeholder 2"/>
          <p:cNvSpPr>
            <a:spLocks noGrp="1"/>
          </p:cNvSpPr>
          <p:nvPr>
            <p:ph idx="1"/>
          </p:nvPr>
        </p:nvSpPr>
        <p:spPr/>
        <p:txBody>
          <a:bodyPr/>
          <a:lstStyle/>
          <a:p>
            <a:r>
              <a:rPr lang="en-US" dirty="0"/>
              <a:t>Receive $100 immediately or receive $90 in one year? </a:t>
            </a:r>
          </a:p>
          <a:p>
            <a:r>
              <a:rPr lang="en-US" dirty="0"/>
              <a:t>Receive $100 immediately or receive $100 in one year? </a:t>
            </a:r>
          </a:p>
          <a:p>
            <a:r>
              <a:rPr lang="en-US" dirty="0"/>
              <a:t>Receive $100 immediately or receive $110 in one year?</a:t>
            </a:r>
          </a:p>
          <a:p>
            <a:pPr marL="0" indent="0" algn="ctr">
              <a:buNone/>
            </a:pPr>
            <a:r>
              <a:rPr lang="en-US" dirty="0"/>
              <a:t>…</a:t>
            </a:r>
          </a:p>
          <a:p>
            <a:pPr marL="0" indent="0" algn="ctr">
              <a:buNone/>
            </a:pPr>
            <a:endParaRPr lang="en-US" dirty="0"/>
          </a:p>
          <a:p>
            <a:r>
              <a:rPr lang="en-US" dirty="0"/>
              <a:t>Receive $100 immediately or receive $200 in one year? </a:t>
            </a:r>
          </a:p>
          <a:p>
            <a:endParaRPr lang="en-US" dirty="0"/>
          </a:p>
        </p:txBody>
      </p:sp>
      <p:pic>
        <p:nvPicPr>
          <p:cNvPr id="2050" name="Picture 2" descr="C:\Users\ikari\Desktop\imag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3417" y="14208"/>
            <a:ext cx="1385196" cy="59539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4288911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1: Large Gain Choices</a:t>
            </a:r>
          </a:p>
        </p:txBody>
      </p:sp>
      <p:sp>
        <p:nvSpPr>
          <p:cNvPr id="3" name="Content Placeholder 2"/>
          <p:cNvSpPr>
            <a:spLocks noGrp="1"/>
          </p:cNvSpPr>
          <p:nvPr>
            <p:ph idx="1"/>
          </p:nvPr>
        </p:nvSpPr>
        <p:spPr/>
        <p:txBody>
          <a:bodyPr/>
          <a:lstStyle/>
          <a:p>
            <a:r>
              <a:rPr lang="en-US" dirty="0"/>
              <a:t>Receive $10,000 immediately or receive $9,000 in one year? </a:t>
            </a:r>
          </a:p>
          <a:p>
            <a:r>
              <a:rPr lang="en-US" dirty="0"/>
              <a:t>Receive $10,000 immediately or receive $10,000 in one year? </a:t>
            </a:r>
          </a:p>
          <a:p>
            <a:pPr marL="0" indent="0" algn="ctr">
              <a:buNone/>
            </a:pPr>
            <a:r>
              <a:rPr lang="en-US" dirty="0"/>
              <a:t>…</a:t>
            </a:r>
          </a:p>
          <a:p>
            <a:pPr marL="0" indent="0" algn="ctr">
              <a:buNone/>
            </a:pPr>
            <a:endParaRPr lang="en-US" dirty="0"/>
          </a:p>
          <a:p>
            <a:r>
              <a:rPr lang="en-US" dirty="0"/>
              <a:t>Receive $10,000 immediately or receive $20,000 in one year? </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pic>
        <p:nvPicPr>
          <p:cNvPr id="5" name="Picture 6" descr="http://yglesias.thinkprogress.org/wp-content/uploads/2008/09/money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108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943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1: Probabilistic Gain</a:t>
            </a:r>
          </a:p>
        </p:txBody>
      </p:sp>
      <p:sp>
        <p:nvSpPr>
          <p:cNvPr id="3" name="Content Placeholder 2"/>
          <p:cNvSpPr>
            <a:spLocks noGrp="1"/>
          </p:cNvSpPr>
          <p:nvPr>
            <p:ph idx="1"/>
          </p:nvPr>
        </p:nvSpPr>
        <p:spPr/>
        <p:txBody>
          <a:bodyPr>
            <a:normAutofit/>
          </a:bodyPr>
          <a:lstStyle/>
          <a:p>
            <a:r>
              <a:rPr lang="en-US" dirty="0"/>
              <a:t>Receive $100 immediately or 50% chance of receiving $180 in one year? </a:t>
            </a:r>
          </a:p>
          <a:p>
            <a:r>
              <a:rPr lang="en-US" dirty="0"/>
              <a:t>Receive $100 immediately or 50% chance of receiving $200 in one year? </a:t>
            </a:r>
          </a:p>
          <a:p>
            <a:pPr marL="0" indent="0" algn="ctr">
              <a:buNone/>
            </a:pPr>
            <a:r>
              <a:rPr lang="en-US" dirty="0"/>
              <a:t>…</a:t>
            </a:r>
          </a:p>
          <a:p>
            <a:pPr marL="0" indent="0" algn="ctr">
              <a:buNone/>
            </a:pPr>
            <a:endParaRPr lang="en-US" dirty="0"/>
          </a:p>
          <a:p>
            <a:r>
              <a:rPr lang="en-US" dirty="0"/>
              <a:t>Receive $100 immediately or 50% chance of receiving $400 in one year? </a:t>
            </a:r>
          </a:p>
          <a:p>
            <a:endParaRPr lang="en-US" dirty="0"/>
          </a:p>
        </p:txBody>
      </p:sp>
      <p:pic>
        <p:nvPicPr>
          <p:cNvPr id="1027" name="Picture 3" descr="C:\Users\ikari\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2080" y="0"/>
            <a:ext cx="1531855" cy="1143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3748248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1: Variable Gain</a:t>
            </a:r>
          </a:p>
        </p:txBody>
      </p:sp>
      <p:sp>
        <p:nvSpPr>
          <p:cNvPr id="3" name="Content Placeholder 2"/>
          <p:cNvSpPr>
            <a:spLocks noGrp="1"/>
          </p:cNvSpPr>
          <p:nvPr>
            <p:ph idx="1"/>
          </p:nvPr>
        </p:nvSpPr>
        <p:spPr/>
        <p:txBody>
          <a:bodyPr/>
          <a:lstStyle/>
          <a:p>
            <a:r>
              <a:rPr lang="en-US" dirty="0"/>
              <a:t>Receive $100 immediately or receive $45 to $135 in one year? </a:t>
            </a:r>
          </a:p>
          <a:p>
            <a:r>
              <a:rPr lang="en-US" dirty="0"/>
              <a:t>Receive $100 immediately or receive $50 to $150 in one year? </a:t>
            </a:r>
          </a:p>
          <a:p>
            <a:pPr marL="0" indent="0" algn="ctr">
              <a:buNone/>
            </a:pPr>
            <a:r>
              <a:rPr lang="en-US" dirty="0"/>
              <a:t>…</a:t>
            </a:r>
          </a:p>
          <a:p>
            <a:pPr marL="0" indent="0" algn="ctr">
              <a:buNone/>
            </a:pPr>
            <a:endParaRPr lang="en-US" dirty="0"/>
          </a:p>
          <a:p>
            <a:r>
              <a:rPr lang="en-US" dirty="0"/>
              <a:t>Receive $100 immediately or receive $100 to $300 in one year? </a:t>
            </a:r>
          </a:p>
          <a:p>
            <a:endParaRPr lang="en-US" dirty="0"/>
          </a:p>
        </p:txBody>
      </p:sp>
      <p:pic>
        <p:nvPicPr>
          <p:cNvPr id="5" name="Picture 3" descr="C:\Users\ikari\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2080" y="0"/>
            <a:ext cx="1531855" cy="1143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920824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1: Losses</a:t>
            </a:r>
          </a:p>
        </p:txBody>
      </p:sp>
      <p:sp>
        <p:nvSpPr>
          <p:cNvPr id="3" name="Content Placeholder 2"/>
          <p:cNvSpPr>
            <a:spLocks noGrp="1"/>
          </p:cNvSpPr>
          <p:nvPr>
            <p:ph idx="1"/>
          </p:nvPr>
        </p:nvSpPr>
        <p:spPr/>
        <p:txBody>
          <a:bodyPr>
            <a:normAutofit/>
          </a:bodyPr>
          <a:lstStyle/>
          <a:p>
            <a:pPr marL="0" indent="0">
              <a:buNone/>
            </a:pPr>
            <a:r>
              <a:rPr lang="en-US" dirty="0"/>
              <a:t>Please imagine you face a set of choices about paying a $100 bill immediately, or another amount in one year. </a:t>
            </a:r>
          </a:p>
          <a:p>
            <a:r>
              <a:rPr lang="en-US" b="1" dirty="0"/>
              <a:t>Control: </a:t>
            </a:r>
            <a:r>
              <a:rPr lang="en-US" dirty="0"/>
              <a:t>Pay $100 immediately or pay $150 in one year?</a:t>
            </a:r>
          </a:p>
          <a:p>
            <a:r>
              <a:rPr lang="en-US" b="1" dirty="0"/>
              <a:t>Probabilistic: </a:t>
            </a:r>
            <a:r>
              <a:rPr lang="en-US" dirty="0"/>
              <a:t>Pay $100 immediately or 50% chance of paying $300 in one year?</a:t>
            </a:r>
          </a:p>
          <a:p>
            <a:r>
              <a:rPr lang="en-US" b="1" dirty="0"/>
              <a:t>Variable: </a:t>
            </a:r>
            <a:r>
              <a:rPr lang="en-US" dirty="0"/>
              <a:t>Pay $100 immediately or pay $75 to $225 in one year?  </a:t>
            </a:r>
          </a:p>
        </p:txBody>
      </p:sp>
      <p:pic>
        <p:nvPicPr>
          <p:cNvPr id="4" name="Picture 2" descr="C:\Users\ikari\Desktop\Dic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7886" y="427038"/>
            <a:ext cx="1586114" cy="9906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pic>
        <p:nvPicPr>
          <p:cNvPr id="6" name="Picture 2" descr="C:\Users\ikari\Desktop\Dices.png">
            <a:extLst>
              <a:ext uri="{FF2B5EF4-FFF2-40B4-BE49-F238E27FC236}">
                <a16:creationId xmlns:a16="http://schemas.microsoft.com/office/drawing/2014/main" id="{A7451952-AD2B-6ECF-194D-DB414AF346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8967" y="350838"/>
            <a:ext cx="1586114"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851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879" y="1001981"/>
            <a:ext cx="8185321" cy="5932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p>
            <a:r>
              <a:rPr lang="en-US" dirty="0"/>
              <a:t>Study 1: Results</a:t>
            </a:r>
          </a:p>
        </p:txBody>
      </p:sp>
      <p:sp>
        <p:nvSpPr>
          <p:cNvPr id="5" name="Rectangle 4"/>
          <p:cNvSpPr/>
          <p:nvPr/>
        </p:nvSpPr>
        <p:spPr>
          <a:xfrm>
            <a:off x="3381998" y="2590800"/>
            <a:ext cx="1143000" cy="3566932"/>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5562600" y="2667000"/>
            <a:ext cx="1066800" cy="3490732"/>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a:p>
        </p:txBody>
      </p:sp>
      <p:sp>
        <p:nvSpPr>
          <p:cNvPr id="9" name="Rectangle 8"/>
          <p:cNvSpPr/>
          <p:nvPr/>
        </p:nvSpPr>
        <p:spPr>
          <a:xfrm>
            <a:off x="6553200" y="1752600"/>
            <a:ext cx="1143000" cy="4405132"/>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2209800" y="2590800"/>
            <a:ext cx="1447800" cy="3566932"/>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6323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1: Results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7885601"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6057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509561508"/>
              </p:ext>
            </p:extLst>
          </p:nvPr>
        </p:nvGraphicFramePr>
        <p:xfrm>
          <a:off x="228600" y="1481138"/>
          <a:ext cx="8610600" cy="4081460"/>
        </p:xfrm>
        <a:graphic>
          <a:graphicData uri="http://schemas.openxmlformats.org/drawingml/2006/table">
            <a:tbl>
              <a:tblPr firstRow="1" bandRow="1">
                <a:tableStyleId>{5C22544A-7EE6-4342-B048-85BDC9FD1C3A}</a:tableStyleId>
              </a:tblPr>
              <a:tblGrid>
                <a:gridCol w="2870200">
                  <a:extLst>
                    <a:ext uri="{9D8B030D-6E8A-4147-A177-3AD203B41FA5}">
                      <a16:colId xmlns:a16="http://schemas.microsoft.com/office/drawing/2014/main" val="20000"/>
                    </a:ext>
                  </a:extLst>
                </a:gridCol>
                <a:gridCol w="2870200">
                  <a:extLst>
                    <a:ext uri="{9D8B030D-6E8A-4147-A177-3AD203B41FA5}">
                      <a16:colId xmlns:a16="http://schemas.microsoft.com/office/drawing/2014/main" val="20001"/>
                    </a:ext>
                  </a:extLst>
                </a:gridCol>
                <a:gridCol w="2870200">
                  <a:extLst>
                    <a:ext uri="{9D8B030D-6E8A-4147-A177-3AD203B41FA5}">
                      <a16:colId xmlns:a16="http://schemas.microsoft.com/office/drawing/2014/main" val="20002"/>
                    </a:ext>
                  </a:extLst>
                </a:gridCol>
              </a:tblGrid>
              <a:tr h="816292">
                <a:tc>
                  <a:txBody>
                    <a:bodyPr/>
                    <a:lstStyle/>
                    <a:p>
                      <a:r>
                        <a:rPr lang="en-US" sz="3200" dirty="0"/>
                        <a:t>Today</a:t>
                      </a:r>
                    </a:p>
                  </a:txBody>
                  <a:tcPr/>
                </a:tc>
                <a:tc>
                  <a:txBody>
                    <a:bodyPr/>
                    <a:lstStyle/>
                    <a:p>
                      <a:r>
                        <a:rPr lang="en-US" sz="3200" dirty="0"/>
                        <a:t>In One Year</a:t>
                      </a:r>
                    </a:p>
                  </a:txBody>
                  <a:tcPr/>
                </a:tc>
                <a:tc>
                  <a:txBody>
                    <a:bodyPr/>
                    <a:lstStyle/>
                    <a:p>
                      <a:r>
                        <a:rPr lang="en-US" sz="3200" dirty="0"/>
                        <a:t>In One Year</a:t>
                      </a:r>
                    </a:p>
                  </a:txBody>
                  <a:tcPr/>
                </a:tc>
                <a:extLst>
                  <a:ext uri="{0D108BD9-81ED-4DB2-BD59-A6C34878D82A}">
                    <a16:rowId xmlns:a16="http://schemas.microsoft.com/office/drawing/2014/main" val="10000"/>
                  </a:ext>
                </a:extLst>
              </a:tr>
              <a:tr h="816292">
                <a:tc>
                  <a:txBody>
                    <a:bodyPr/>
                    <a:lstStyle/>
                    <a:p>
                      <a:r>
                        <a:rPr lang="en-US" sz="3200" dirty="0"/>
                        <a:t>+$100</a:t>
                      </a:r>
                    </a:p>
                  </a:txBody>
                  <a:tcPr/>
                </a:tc>
                <a:tc>
                  <a:txBody>
                    <a:bodyPr/>
                    <a:lstStyle/>
                    <a:p>
                      <a:r>
                        <a:rPr lang="en-US" sz="3200" dirty="0"/>
                        <a:t>+$130</a:t>
                      </a:r>
                    </a:p>
                  </a:txBody>
                  <a:tcPr/>
                </a:tc>
                <a:tc>
                  <a:txBody>
                    <a:bodyPr/>
                    <a:lstStyle/>
                    <a:p>
                      <a:r>
                        <a:rPr lang="en-US" sz="3200" dirty="0"/>
                        <a:t>.5*+$306</a:t>
                      </a:r>
                    </a:p>
                  </a:txBody>
                  <a:tcPr/>
                </a:tc>
                <a:extLst>
                  <a:ext uri="{0D108BD9-81ED-4DB2-BD59-A6C34878D82A}">
                    <a16:rowId xmlns:a16="http://schemas.microsoft.com/office/drawing/2014/main" val="10001"/>
                  </a:ext>
                </a:extLst>
              </a:tr>
              <a:tr h="816292">
                <a:tc>
                  <a:txBody>
                    <a:bodyPr/>
                    <a:lstStyle/>
                    <a:p>
                      <a:r>
                        <a:rPr lang="en-US" sz="3200" dirty="0"/>
                        <a:t>+$10,000</a:t>
                      </a:r>
                    </a:p>
                  </a:txBody>
                  <a:tcPr/>
                </a:tc>
                <a:tc>
                  <a:txBody>
                    <a:bodyPr/>
                    <a:lstStyle/>
                    <a:p>
                      <a:r>
                        <a:rPr lang="en-US" sz="3200" dirty="0"/>
                        <a:t>+$11,600</a:t>
                      </a:r>
                    </a:p>
                  </a:txBody>
                  <a:tcPr/>
                </a:tc>
                <a:tc>
                  <a:txBody>
                    <a:bodyPr/>
                    <a:lstStyle/>
                    <a:p>
                      <a:r>
                        <a:rPr lang="en-US" sz="3200" dirty="0"/>
                        <a:t>.5*+$30,720</a:t>
                      </a:r>
                    </a:p>
                  </a:txBody>
                  <a:tcPr/>
                </a:tc>
                <a:extLst>
                  <a:ext uri="{0D108BD9-81ED-4DB2-BD59-A6C34878D82A}">
                    <a16:rowId xmlns:a16="http://schemas.microsoft.com/office/drawing/2014/main" val="10002"/>
                  </a:ext>
                </a:extLst>
              </a:tr>
              <a:tr h="816292">
                <a:tc>
                  <a:txBody>
                    <a:bodyPr/>
                    <a:lstStyle/>
                    <a:p>
                      <a:r>
                        <a:rPr lang="en-US" sz="3200" dirty="0"/>
                        <a:t>-$100</a:t>
                      </a:r>
                    </a:p>
                  </a:txBody>
                  <a:tcPr/>
                </a:tc>
                <a:tc>
                  <a:txBody>
                    <a:bodyPr/>
                    <a:lstStyle/>
                    <a:p>
                      <a:r>
                        <a:rPr lang="en-US" sz="3200" dirty="0"/>
                        <a:t>-$104</a:t>
                      </a:r>
                    </a:p>
                  </a:txBody>
                  <a:tcPr/>
                </a:tc>
                <a:tc>
                  <a:txBody>
                    <a:bodyPr/>
                    <a:lstStyle/>
                    <a:p>
                      <a:r>
                        <a:rPr lang="en-US" sz="3200" dirty="0"/>
                        <a:t>.5*-$189</a:t>
                      </a:r>
                    </a:p>
                  </a:txBody>
                  <a:tcPr/>
                </a:tc>
                <a:extLst>
                  <a:ext uri="{0D108BD9-81ED-4DB2-BD59-A6C34878D82A}">
                    <a16:rowId xmlns:a16="http://schemas.microsoft.com/office/drawing/2014/main" val="10003"/>
                  </a:ext>
                </a:extLst>
              </a:tr>
              <a:tr h="816292">
                <a:tc>
                  <a:txBody>
                    <a:bodyPr/>
                    <a:lstStyle/>
                    <a:p>
                      <a:r>
                        <a:rPr lang="en-US" sz="3200" dirty="0"/>
                        <a:t>-$10,000</a:t>
                      </a:r>
                    </a:p>
                  </a:txBody>
                  <a:tcPr/>
                </a:tc>
                <a:tc>
                  <a:txBody>
                    <a:bodyPr/>
                    <a:lstStyle/>
                    <a:p>
                      <a:r>
                        <a:rPr lang="en-US" sz="3200" dirty="0"/>
                        <a:t>-$10,600</a:t>
                      </a:r>
                    </a:p>
                  </a:txBody>
                  <a:tcPr/>
                </a:tc>
                <a:tc>
                  <a:txBody>
                    <a:bodyPr/>
                    <a:lstStyle/>
                    <a:p>
                      <a:r>
                        <a:rPr lang="en-US" sz="3200" dirty="0"/>
                        <a:t>.5*-$18,700</a:t>
                      </a:r>
                    </a:p>
                  </a:txBody>
                  <a:tcPr/>
                </a:tc>
                <a:extLst>
                  <a:ext uri="{0D108BD9-81ED-4DB2-BD59-A6C34878D82A}">
                    <a16:rowId xmlns:a16="http://schemas.microsoft.com/office/drawing/2014/main" val="10004"/>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a:p>
        </p:txBody>
      </p:sp>
      <p:sp>
        <p:nvSpPr>
          <p:cNvPr id="4" name="Title 3"/>
          <p:cNvSpPr>
            <a:spLocks noGrp="1"/>
          </p:cNvSpPr>
          <p:nvPr>
            <p:ph type="title"/>
          </p:nvPr>
        </p:nvSpPr>
        <p:spPr/>
        <p:txBody>
          <a:bodyPr/>
          <a:lstStyle/>
          <a:p>
            <a:r>
              <a:rPr lang="en-US" dirty="0"/>
              <a:t>In Dollars</a:t>
            </a:r>
          </a:p>
        </p:txBody>
      </p:sp>
    </p:spTree>
    <p:extLst>
      <p:ext uri="{BB962C8B-B14F-4D97-AF65-F5344CB8AC3E}">
        <p14:creationId xmlns:p14="http://schemas.microsoft.com/office/powerpoint/2010/main" val="137749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Project 1: </a:t>
            </a:r>
            <a:r>
              <a:rPr lang="en-US" dirty="0"/>
              <a:t>Does Prospect Theory hold in intertemporal choice? The interaction of time and risk in preferences for gains and losses.</a:t>
            </a:r>
          </a:p>
          <a:p>
            <a:r>
              <a:rPr lang="en-US" b="1" dirty="0"/>
              <a:t>Project 2: </a:t>
            </a:r>
            <a:r>
              <a:rPr lang="en-US" dirty="0"/>
              <a:t>Time and uncertainty in repeated prisoner’s dilemmas </a:t>
            </a:r>
          </a:p>
          <a:p>
            <a:r>
              <a:rPr lang="en-US" b="1" dirty="0"/>
              <a:t>Project 3: </a:t>
            </a:r>
            <a:r>
              <a:rPr lang="en-US" dirty="0"/>
              <a:t>Framing energy costs to promote energy efficiency and sustainability</a:t>
            </a:r>
          </a:p>
        </p:txBody>
      </p:sp>
      <p:sp>
        <p:nvSpPr>
          <p:cNvPr id="4" name="Title 3"/>
          <p:cNvSpPr>
            <a:spLocks noGrp="1"/>
          </p:cNvSpPr>
          <p:nvPr>
            <p:ph type="title"/>
          </p:nvPr>
        </p:nvSpPr>
        <p:spPr/>
        <p:txBody>
          <a:bodyPr/>
          <a:lstStyle/>
          <a:p>
            <a:r>
              <a:rPr lang="en-US" dirty="0"/>
              <a:t>Overview</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252694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1: Summary</a:t>
            </a:r>
          </a:p>
        </p:txBody>
      </p:sp>
      <p:sp>
        <p:nvSpPr>
          <p:cNvPr id="3" name="Content Placeholder 2"/>
          <p:cNvSpPr>
            <a:spLocks noGrp="1"/>
          </p:cNvSpPr>
          <p:nvPr>
            <p:ph idx="1"/>
          </p:nvPr>
        </p:nvSpPr>
        <p:spPr/>
        <p:txBody>
          <a:bodyPr/>
          <a:lstStyle/>
          <a:p>
            <a:r>
              <a:rPr lang="en-US" dirty="0"/>
              <a:t>Participants were risk averse for future gains </a:t>
            </a:r>
            <a:r>
              <a:rPr lang="en-US" i="1" dirty="0"/>
              <a:t>and</a:t>
            </a:r>
            <a:r>
              <a:rPr lang="en-US" dirty="0"/>
              <a:t> future losses</a:t>
            </a:r>
          </a:p>
          <a:p>
            <a:r>
              <a:rPr lang="en-US" dirty="0"/>
              <a:t>Weird study or weird participants?</a:t>
            </a:r>
          </a:p>
          <a:p>
            <a:r>
              <a:rPr lang="en-US" dirty="0"/>
              <a:t>What about immediate uncertainty? </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2749243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2: Overview</a:t>
            </a:r>
          </a:p>
        </p:txBody>
      </p:sp>
      <p:sp>
        <p:nvSpPr>
          <p:cNvPr id="3" name="Content Placeholder 2"/>
          <p:cNvSpPr>
            <a:spLocks noGrp="1"/>
          </p:cNvSpPr>
          <p:nvPr>
            <p:ph idx="1"/>
          </p:nvPr>
        </p:nvSpPr>
        <p:spPr/>
        <p:txBody>
          <a:bodyPr/>
          <a:lstStyle/>
          <a:p>
            <a:r>
              <a:rPr lang="en-US" dirty="0"/>
              <a:t>Prospect theory questions (all immediate outcomes)</a:t>
            </a:r>
          </a:p>
          <a:p>
            <a:r>
              <a:rPr lang="en-US" dirty="0"/>
              <a:t>Immediate uncertainty </a:t>
            </a:r>
            <a:r>
              <a:rPr lang="en-US" dirty="0" err="1"/>
              <a:t>vs</a:t>
            </a:r>
            <a:r>
              <a:rPr lang="en-US" dirty="0"/>
              <a:t> future “certainty”</a:t>
            </a:r>
          </a:p>
          <a:p>
            <a:r>
              <a:rPr lang="en-US" dirty="0"/>
              <a:t>Hypothesis 1: Prospect theory preferences when all outcomes are immediate</a:t>
            </a:r>
          </a:p>
          <a:p>
            <a:r>
              <a:rPr lang="en-US" dirty="0"/>
              <a:t>Hypothesis 2: Risk aversion when making </a:t>
            </a:r>
            <a:r>
              <a:rPr lang="en-US" dirty="0" err="1"/>
              <a:t>intertemporal</a:t>
            </a:r>
            <a:r>
              <a:rPr lang="en-US" dirty="0"/>
              <a:t> choices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3757430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Study 2: Prospect Theory Methods</a:t>
            </a:r>
          </a:p>
        </p:txBody>
      </p:sp>
      <p:sp>
        <p:nvSpPr>
          <p:cNvPr id="3" name="Content Placeholder 2"/>
          <p:cNvSpPr>
            <a:spLocks noGrp="1"/>
          </p:cNvSpPr>
          <p:nvPr>
            <p:ph idx="1"/>
          </p:nvPr>
        </p:nvSpPr>
        <p:spPr/>
        <p:txBody>
          <a:bodyPr/>
          <a:lstStyle/>
          <a:p>
            <a:r>
              <a:rPr lang="en-US" dirty="0"/>
              <a:t>50% chance of receiving $200, or receive $100 for sure?</a:t>
            </a:r>
          </a:p>
          <a:p>
            <a:r>
              <a:rPr lang="en-US" dirty="0"/>
              <a:t>50% chance of receiving $20,000, or receive $10,000 for sure?</a:t>
            </a:r>
          </a:p>
          <a:p>
            <a:r>
              <a:rPr lang="en-US" dirty="0"/>
              <a:t>50% chance of paying $200, or pay $100 for sure?</a:t>
            </a:r>
          </a:p>
          <a:p>
            <a:r>
              <a:rPr lang="en-US" dirty="0"/>
              <a:t>50% chance of paying $20,000, or pay $10,000 for sure?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4175625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Prospect Theory: Results</a:t>
            </a:r>
          </a:p>
        </p:txBody>
      </p:sp>
      <p:pic>
        <p:nvPicPr>
          <p:cNvPr id="1027" name="Picture 3" descr="C:\Users\Dave\Documents\Psych Research\Enviro Disco\uncertainty\paper1\OBHDP submission\Figure3.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33484"/>
            <a:ext cx="8258988" cy="600071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23</a:t>
            </a:fld>
            <a:endParaRPr lang="en-US"/>
          </a:p>
        </p:txBody>
      </p:sp>
      <p:sp>
        <p:nvSpPr>
          <p:cNvPr id="5" name="Rectangle 4"/>
          <p:cNvSpPr/>
          <p:nvPr/>
        </p:nvSpPr>
        <p:spPr>
          <a:xfrm>
            <a:off x="2819400" y="2514600"/>
            <a:ext cx="1143000" cy="3566932"/>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4876800" y="1690868"/>
            <a:ext cx="1066800" cy="4405132"/>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5791200" y="1690868"/>
            <a:ext cx="1143000" cy="4405132"/>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1905000" y="2529068"/>
            <a:ext cx="1447800" cy="3566932"/>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015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fontScale="90000"/>
          </a:bodyPr>
          <a:lstStyle/>
          <a:p>
            <a:r>
              <a:rPr lang="en-US" dirty="0"/>
              <a:t>Study 2: </a:t>
            </a:r>
            <a:r>
              <a:rPr lang="en-US" dirty="0" err="1"/>
              <a:t>Intertemporal</a:t>
            </a:r>
            <a:r>
              <a:rPr lang="en-US" dirty="0"/>
              <a:t> Choice Methods</a:t>
            </a:r>
          </a:p>
        </p:txBody>
      </p:sp>
      <p:sp>
        <p:nvSpPr>
          <p:cNvPr id="3" name="Content Placeholder 2"/>
          <p:cNvSpPr>
            <a:spLocks noGrp="1"/>
          </p:cNvSpPr>
          <p:nvPr>
            <p:ph idx="1"/>
          </p:nvPr>
        </p:nvSpPr>
        <p:spPr/>
        <p:txBody>
          <a:bodyPr/>
          <a:lstStyle/>
          <a:p>
            <a:r>
              <a:rPr lang="en-US" b="1" dirty="0"/>
              <a:t>Control: </a:t>
            </a:r>
            <a:br>
              <a:rPr lang="en-US" b="1" dirty="0"/>
            </a:br>
            <a:r>
              <a:rPr lang="en-US" dirty="0"/>
              <a:t>Receive $100 immediately or $150 in one year?</a:t>
            </a:r>
          </a:p>
          <a:p>
            <a:r>
              <a:rPr lang="en-US" b="1" dirty="0"/>
              <a:t>Immediate uncertainty: </a:t>
            </a:r>
            <a:br>
              <a:rPr lang="en-US" b="1" dirty="0"/>
            </a:br>
            <a:r>
              <a:rPr lang="en-US" dirty="0"/>
              <a:t>50% chance of receiving $200 immediately </a:t>
            </a:r>
            <a:br>
              <a:rPr lang="en-US" dirty="0"/>
            </a:br>
            <a:r>
              <a:rPr lang="en-US" dirty="0"/>
              <a:t>or receive $150 for sure in one year?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3203140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Study 2: Results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25</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8306166"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429000" y="2681468"/>
            <a:ext cx="1143000" cy="3566932"/>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5715000" y="2757668"/>
            <a:ext cx="1066800" cy="3490732"/>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6781800" y="1843268"/>
            <a:ext cx="1143000" cy="4405132"/>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2362200" y="2681468"/>
            <a:ext cx="1447800" cy="3566932"/>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5469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2: Results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19756"/>
            <a:ext cx="7779691" cy="5638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7006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2: Summary</a:t>
            </a:r>
          </a:p>
        </p:txBody>
      </p:sp>
      <p:sp>
        <p:nvSpPr>
          <p:cNvPr id="3" name="Content Placeholder 2"/>
          <p:cNvSpPr>
            <a:spLocks noGrp="1"/>
          </p:cNvSpPr>
          <p:nvPr>
            <p:ph idx="1"/>
          </p:nvPr>
        </p:nvSpPr>
        <p:spPr/>
        <p:txBody>
          <a:bodyPr/>
          <a:lstStyle/>
          <a:p>
            <a:r>
              <a:rPr lang="en-US" dirty="0"/>
              <a:t>When making </a:t>
            </a:r>
            <a:r>
              <a:rPr lang="en-US" dirty="0" err="1"/>
              <a:t>intertemporal</a:t>
            </a:r>
            <a:r>
              <a:rPr lang="en-US" dirty="0"/>
              <a:t> choices, participants showed risk aversion for gains and losses</a:t>
            </a:r>
          </a:p>
          <a:p>
            <a:r>
              <a:rPr lang="en-US" dirty="0"/>
              <a:t>What happens when both the immediate and future outcomes are uncertain? </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3781760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fontScale="90000"/>
          </a:bodyPr>
          <a:lstStyle/>
          <a:p>
            <a:r>
              <a:rPr lang="en-US" dirty="0"/>
              <a:t>Study 3: </a:t>
            </a:r>
            <a:r>
              <a:rPr lang="en-US" dirty="0" err="1"/>
              <a:t>Intertemporal</a:t>
            </a:r>
            <a:r>
              <a:rPr lang="en-US" dirty="0"/>
              <a:t> Choice Methods</a:t>
            </a:r>
          </a:p>
        </p:txBody>
      </p:sp>
      <p:sp>
        <p:nvSpPr>
          <p:cNvPr id="3" name="Content Placeholder 2"/>
          <p:cNvSpPr>
            <a:spLocks noGrp="1"/>
          </p:cNvSpPr>
          <p:nvPr>
            <p:ph idx="1"/>
          </p:nvPr>
        </p:nvSpPr>
        <p:spPr/>
        <p:txBody>
          <a:bodyPr/>
          <a:lstStyle/>
          <a:p>
            <a:r>
              <a:rPr lang="en-US" b="1" dirty="0"/>
              <a:t>Control: </a:t>
            </a:r>
            <a:br>
              <a:rPr lang="en-US" b="1" dirty="0"/>
            </a:br>
            <a:r>
              <a:rPr lang="en-US" dirty="0"/>
              <a:t>Receive $100 immediately or $150 in one year?</a:t>
            </a:r>
          </a:p>
          <a:p>
            <a:r>
              <a:rPr lang="en-US" b="1" dirty="0"/>
              <a:t>Immediate and future uncertainty: </a:t>
            </a:r>
            <a:br>
              <a:rPr lang="en-US" b="1" dirty="0"/>
            </a:br>
            <a:r>
              <a:rPr lang="en-US" dirty="0"/>
              <a:t>50% chance of receiving $200 immediately </a:t>
            </a:r>
            <a:br>
              <a:rPr lang="en-US" dirty="0"/>
            </a:br>
            <a:r>
              <a:rPr lang="en-US" dirty="0"/>
              <a:t>or 50% chance of receiving $300 in one year?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4023705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Study 3: Results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29</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93" y="838200"/>
            <a:ext cx="8411307"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200400" y="2590800"/>
            <a:ext cx="1143000" cy="3566932"/>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5562600" y="2667000"/>
            <a:ext cx="1066800" cy="3490732"/>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6629400" y="1752600"/>
            <a:ext cx="1143000" cy="4405132"/>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2209800" y="2590800"/>
            <a:ext cx="1447800" cy="3566932"/>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5111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752601"/>
            <a:ext cx="8077200" cy="1829761"/>
          </a:xfrm>
        </p:spPr>
        <p:txBody>
          <a:bodyPr>
            <a:normAutofit fontScale="90000"/>
          </a:bodyPr>
          <a:lstStyle/>
          <a:p>
            <a:r>
              <a:rPr lang="en-US" dirty="0"/>
              <a:t>1. Does Prospect Theory Hold in Intertemporal Choice? </a:t>
            </a:r>
          </a:p>
        </p:txBody>
      </p:sp>
      <p:sp>
        <p:nvSpPr>
          <p:cNvPr id="3" name="Subtitle 2"/>
          <p:cNvSpPr>
            <a:spLocks noGrp="1"/>
          </p:cNvSpPr>
          <p:nvPr>
            <p:ph type="subTitle" idx="1"/>
          </p:nvPr>
        </p:nvSpPr>
        <p:spPr/>
        <p:txBody>
          <a:bodyPr/>
          <a:lstStyle/>
          <a:p>
            <a:r>
              <a:rPr lang="en-US" dirty="0"/>
              <a:t>The interaction of time and risk in preferences for gains and losses</a:t>
            </a:r>
          </a:p>
        </p:txBody>
      </p:sp>
    </p:spTree>
    <p:extLst>
      <p:ext uri="{BB962C8B-B14F-4D97-AF65-F5344CB8AC3E}">
        <p14:creationId xmlns:p14="http://schemas.microsoft.com/office/powerpoint/2010/main" val="1131766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Study 3: Results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30</a:t>
            </a:fld>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93476"/>
            <a:ext cx="8351837" cy="60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3672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Individual differences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252687313"/>
              </p:ext>
            </p:extLst>
          </p:nvPr>
        </p:nvGraphicFramePr>
        <p:xfrm>
          <a:off x="685800" y="1700142"/>
          <a:ext cx="7619999" cy="4638453"/>
        </p:xfrm>
        <a:graphic>
          <a:graphicData uri="http://schemas.openxmlformats.org/drawingml/2006/table">
            <a:tbl>
              <a:tblPr firstRow="1" firstCol="1" bandRow="1">
                <a:tableStyleId>{5C22544A-7EE6-4342-B048-85BDC9FD1C3A}</a:tableStyleId>
              </a:tblPr>
              <a:tblGrid>
                <a:gridCol w="2664725">
                  <a:extLst>
                    <a:ext uri="{9D8B030D-6E8A-4147-A177-3AD203B41FA5}">
                      <a16:colId xmlns:a16="http://schemas.microsoft.com/office/drawing/2014/main" val="20000"/>
                    </a:ext>
                  </a:extLst>
                </a:gridCol>
                <a:gridCol w="2530728">
                  <a:extLst>
                    <a:ext uri="{9D8B030D-6E8A-4147-A177-3AD203B41FA5}">
                      <a16:colId xmlns:a16="http://schemas.microsoft.com/office/drawing/2014/main" val="20001"/>
                    </a:ext>
                  </a:extLst>
                </a:gridCol>
                <a:gridCol w="2424546">
                  <a:extLst>
                    <a:ext uri="{9D8B030D-6E8A-4147-A177-3AD203B41FA5}">
                      <a16:colId xmlns:a16="http://schemas.microsoft.com/office/drawing/2014/main" val="20002"/>
                    </a:ext>
                  </a:extLst>
                </a:gridCol>
              </a:tblGrid>
              <a:tr h="687045">
                <a:tc>
                  <a:txBody>
                    <a:bodyPr/>
                    <a:lstStyle/>
                    <a:p>
                      <a:pPr marL="0" marR="0" algn="ctr">
                        <a:lnSpc>
                          <a:spcPct val="115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discounting of gains</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discounting of losses</a:t>
                      </a:r>
                      <a:endParaRPr lang="en-US" sz="20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623816">
                <a:tc>
                  <a:txBody>
                    <a:bodyPr/>
                    <a:lstStyle/>
                    <a:p>
                      <a:pPr marL="0" marR="0" algn="ctr">
                        <a:lnSpc>
                          <a:spcPct val="115000"/>
                        </a:lnSpc>
                        <a:spcBef>
                          <a:spcPts val="0"/>
                        </a:spcBef>
                        <a:spcAft>
                          <a:spcPts val="0"/>
                        </a:spcAft>
                      </a:pPr>
                      <a:r>
                        <a:rPr lang="en-US" sz="2000" dirty="0">
                          <a:effectLst/>
                        </a:rPr>
                        <a:t>young company</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400" dirty="0">
                          <a:effectLst/>
                        </a:rPr>
                        <a:t>.00</a:t>
                      </a:r>
                      <a:endParaRPr lang="en-US" sz="2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400" dirty="0">
                          <a:effectLst/>
                        </a:rPr>
                        <a:t>.16</a:t>
                      </a:r>
                      <a:r>
                        <a:rPr lang="en-US" sz="2400" baseline="30000" dirty="0">
                          <a:effectLst/>
                        </a:rPr>
                        <a:t>*</a:t>
                      </a:r>
                      <a:endParaRPr lang="en-US" sz="24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623816">
                <a:tc>
                  <a:txBody>
                    <a:bodyPr/>
                    <a:lstStyle/>
                    <a:p>
                      <a:pPr marL="0" marR="0" algn="ctr">
                        <a:lnSpc>
                          <a:spcPct val="115000"/>
                        </a:lnSpc>
                        <a:spcBef>
                          <a:spcPts val="0"/>
                        </a:spcBef>
                        <a:spcAft>
                          <a:spcPts val="0"/>
                        </a:spcAft>
                      </a:pPr>
                      <a:r>
                        <a:rPr lang="en-US" sz="2000" dirty="0">
                          <a:effectLst/>
                        </a:rPr>
                        <a:t>employed part time</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400" dirty="0">
                          <a:effectLst/>
                        </a:rPr>
                        <a:t>.11</a:t>
                      </a:r>
                      <a:r>
                        <a:rPr lang="en-US" sz="2400" baseline="30000" dirty="0">
                          <a:effectLst/>
                        </a:rPr>
                        <a:t>*</a:t>
                      </a:r>
                      <a:endParaRPr lang="en-US" sz="2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400" dirty="0">
                          <a:effectLst/>
                        </a:rPr>
                        <a:t>.14</a:t>
                      </a:r>
                      <a:r>
                        <a:rPr lang="en-US" sz="2400" baseline="30000" dirty="0">
                          <a:effectLst/>
                        </a:rPr>
                        <a:t>*</a:t>
                      </a:r>
                      <a:endParaRPr lang="en-US" sz="24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566240">
                <a:tc>
                  <a:txBody>
                    <a:bodyPr/>
                    <a:lstStyle/>
                    <a:p>
                      <a:pPr marL="0" marR="0" algn="ctr">
                        <a:lnSpc>
                          <a:spcPct val="115000"/>
                        </a:lnSpc>
                        <a:spcBef>
                          <a:spcPts val="0"/>
                        </a:spcBef>
                        <a:spcAft>
                          <a:spcPts val="0"/>
                        </a:spcAft>
                      </a:pPr>
                      <a:r>
                        <a:rPr lang="en-US" sz="2000" dirty="0">
                          <a:effectLst/>
                        </a:rPr>
                        <a:t>Financial resources</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400" dirty="0">
                          <a:effectLst/>
                        </a:rPr>
                        <a:t>-.38</a:t>
                      </a:r>
                      <a:r>
                        <a:rPr lang="en-US" sz="2400" baseline="30000" dirty="0">
                          <a:effectLst/>
                        </a:rPr>
                        <a:t>**</a:t>
                      </a:r>
                      <a:endParaRPr lang="en-US" sz="2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400" dirty="0">
                          <a:effectLst/>
                        </a:rPr>
                        <a:t>-.23</a:t>
                      </a:r>
                      <a:r>
                        <a:rPr lang="en-US" sz="2400" baseline="30000" dirty="0">
                          <a:effectLst/>
                        </a:rPr>
                        <a:t>**</a:t>
                      </a:r>
                      <a:endParaRPr lang="en-US" sz="24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r h="707847">
                <a:tc>
                  <a:txBody>
                    <a:bodyPr/>
                    <a:lstStyle/>
                    <a:p>
                      <a:pPr marL="0" marR="0" algn="ctr">
                        <a:lnSpc>
                          <a:spcPct val="115000"/>
                        </a:lnSpc>
                        <a:spcBef>
                          <a:spcPts val="0"/>
                        </a:spcBef>
                        <a:spcAft>
                          <a:spcPts val="0"/>
                        </a:spcAft>
                      </a:pPr>
                      <a:r>
                        <a:rPr lang="en-US" sz="2000" dirty="0">
                          <a:effectLst/>
                        </a:rPr>
                        <a:t>income</a:t>
                      </a:r>
                    </a:p>
                  </a:txBody>
                  <a:tcPr marL="68580" marR="68580" marT="0" marB="0" anchor="ctr"/>
                </a:tc>
                <a:tc>
                  <a:txBody>
                    <a:bodyPr/>
                    <a:lstStyle/>
                    <a:p>
                      <a:pPr marL="0" marR="0" algn="ctr">
                        <a:lnSpc>
                          <a:spcPct val="115000"/>
                        </a:lnSpc>
                        <a:spcBef>
                          <a:spcPts val="0"/>
                        </a:spcBef>
                        <a:spcAft>
                          <a:spcPts val="0"/>
                        </a:spcAft>
                      </a:pPr>
                      <a:r>
                        <a:rPr lang="en-US" sz="2400" dirty="0">
                          <a:effectLst/>
                        </a:rPr>
                        <a:t>-.13</a:t>
                      </a:r>
                      <a:r>
                        <a:rPr lang="en-US" sz="2400" baseline="30000" dirty="0">
                          <a:effectLst/>
                        </a:rPr>
                        <a:t>*</a:t>
                      </a:r>
                      <a:endParaRPr lang="en-US" sz="2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400" dirty="0">
                          <a:effectLst/>
                        </a:rPr>
                        <a:t>-.03</a:t>
                      </a:r>
                      <a:endParaRPr lang="en-US" sz="24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4"/>
                  </a:ext>
                </a:extLst>
              </a:tr>
              <a:tr h="707847">
                <a:tc>
                  <a:txBody>
                    <a:bodyPr/>
                    <a:lstStyle/>
                    <a:p>
                      <a:pPr marL="0" marR="0" algn="ctr">
                        <a:lnSpc>
                          <a:spcPct val="115000"/>
                        </a:lnSpc>
                        <a:spcBef>
                          <a:spcPts val="0"/>
                        </a:spcBef>
                        <a:spcAft>
                          <a:spcPts val="0"/>
                        </a:spcAft>
                      </a:pPr>
                      <a:r>
                        <a:rPr lang="en-US" sz="2000" dirty="0">
                          <a:effectLst/>
                        </a:rPr>
                        <a:t>feel secure</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400" dirty="0">
                          <a:effectLst/>
                        </a:rPr>
                        <a:t>-.20</a:t>
                      </a:r>
                      <a:r>
                        <a:rPr lang="en-US" sz="2400" baseline="30000" dirty="0">
                          <a:effectLst/>
                        </a:rPr>
                        <a:t>*</a:t>
                      </a:r>
                      <a:endParaRPr lang="en-US" sz="2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400" dirty="0">
                          <a:effectLst/>
                        </a:rPr>
                        <a:t>-.22</a:t>
                      </a:r>
                      <a:r>
                        <a:rPr lang="en-US" sz="2400" baseline="30000" dirty="0">
                          <a:effectLst/>
                        </a:rPr>
                        <a:t>*</a:t>
                      </a:r>
                      <a:endParaRPr lang="en-US" sz="24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5"/>
                  </a:ext>
                </a:extLst>
              </a:tr>
              <a:tr h="707847">
                <a:tc>
                  <a:txBody>
                    <a:bodyPr/>
                    <a:lstStyle/>
                    <a:p>
                      <a:pPr marL="0" marR="0" algn="ctr">
                        <a:lnSpc>
                          <a:spcPct val="115000"/>
                        </a:lnSpc>
                        <a:spcBef>
                          <a:spcPts val="0"/>
                        </a:spcBef>
                        <a:spcAft>
                          <a:spcPts val="0"/>
                        </a:spcAft>
                      </a:pPr>
                      <a:r>
                        <a:rPr lang="en-US" sz="2000" dirty="0">
                          <a:effectLst/>
                        </a:rPr>
                        <a:t>smoking</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400" dirty="0">
                          <a:effectLst/>
                        </a:rPr>
                        <a:t>.16</a:t>
                      </a:r>
                      <a:r>
                        <a:rPr lang="en-US" sz="2400" baseline="30000" dirty="0">
                          <a:effectLst/>
                        </a:rPr>
                        <a:t>**</a:t>
                      </a:r>
                      <a:endParaRPr lang="en-US" sz="2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400" dirty="0">
                          <a:effectLst/>
                        </a:rPr>
                        <a:t>.02</a:t>
                      </a:r>
                      <a:endParaRPr lang="en-US" sz="24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7801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We replicate our results all in one study, with both MBAs and non-MBAs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32</a:t>
            </a:fld>
            <a:endParaRPr lang="en-US"/>
          </a:p>
        </p:txBody>
      </p:sp>
      <p:sp>
        <p:nvSpPr>
          <p:cNvPr id="4" name="Title 3"/>
          <p:cNvSpPr>
            <a:spLocks noGrp="1"/>
          </p:cNvSpPr>
          <p:nvPr>
            <p:ph type="title"/>
          </p:nvPr>
        </p:nvSpPr>
        <p:spPr/>
        <p:txBody>
          <a:bodyPr/>
          <a:lstStyle/>
          <a:p>
            <a:r>
              <a:rPr lang="en-US" dirty="0"/>
              <a:t>Study 4</a:t>
            </a:r>
          </a:p>
        </p:txBody>
      </p:sp>
    </p:spTree>
    <p:extLst>
      <p:ext uri="{BB962C8B-B14F-4D97-AF65-F5344CB8AC3E}">
        <p14:creationId xmlns:p14="http://schemas.microsoft.com/office/powerpoint/2010/main" val="40049195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33</a:t>
            </a:fld>
            <a:endParaRPr lang="en-US"/>
          </a:p>
        </p:txBody>
      </p:sp>
      <p:pic>
        <p:nvPicPr>
          <p:cNvPr id="2051" name="Picture 3" descr="C:\Users\Dave\Desktop\oplog\disco uncertainty\Figures\Figure4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635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852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610600" cy="4538472"/>
          </a:xfrm>
        </p:spPr>
        <p:txBody>
          <a:bodyPr>
            <a:normAutofit/>
          </a:bodyPr>
          <a:lstStyle/>
          <a:p>
            <a:r>
              <a:rPr lang="en-US" dirty="0"/>
              <a:t>Why is this happening? </a:t>
            </a:r>
          </a:p>
          <a:p>
            <a:r>
              <a:rPr lang="en-US" dirty="0"/>
              <a:t>One hypothesis: the </a:t>
            </a:r>
            <a:r>
              <a:rPr lang="en-US" i="1" dirty="0"/>
              <a:t>combination</a:t>
            </a:r>
            <a:r>
              <a:rPr lang="en-US" dirty="0"/>
              <a:t> of time and risk is complex, and most people prefer simple, straightforward outcomes. Ex:</a:t>
            </a:r>
          </a:p>
          <a:p>
            <a:pPr lvl="1"/>
            <a:r>
              <a:rPr lang="en-US" dirty="0"/>
              <a:t>$100 now (simple)</a:t>
            </a:r>
          </a:p>
          <a:p>
            <a:pPr lvl="1"/>
            <a:r>
              <a:rPr lang="en-US" dirty="0"/>
              <a:t>50% chance of $200 (pretty simple)</a:t>
            </a:r>
          </a:p>
          <a:p>
            <a:pPr lvl="1"/>
            <a:r>
              <a:rPr lang="en-US" dirty="0"/>
              <a:t>$100 next year (pretty simple)</a:t>
            </a:r>
          </a:p>
          <a:p>
            <a:pPr lvl="1"/>
            <a:r>
              <a:rPr lang="en-US" dirty="0"/>
              <a:t>50% chance of $200 next year (not so simple)</a:t>
            </a:r>
          </a:p>
          <a:p>
            <a:r>
              <a:rPr lang="en-US" dirty="0"/>
              <a:t>We asked people about outcome complexity</a:t>
            </a:r>
          </a:p>
          <a:p>
            <a:r>
              <a:rPr lang="en-US" dirty="0"/>
              <a:t>Also measured: numeracy &amp; need for cognition</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34</a:t>
            </a:fld>
            <a:endParaRPr lang="en-US" dirty="0"/>
          </a:p>
        </p:txBody>
      </p:sp>
      <p:sp>
        <p:nvSpPr>
          <p:cNvPr id="4" name="Title 3"/>
          <p:cNvSpPr>
            <a:spLocks noGrp="1"/>
          </p:cNvSpPr>
          <p:nvPr>
            <p:ph type="title"/>
          </p:nvPr>
        </p:nvSpPr>
        <p:spPr/>
        <p:txBody>
          <a:bodyPr/>
          <a:lstStyle/>
          <a:p>
            <a:r>
              <a:rPr lang="en-US" dirty="0"/>
              <a:t>Study 5</a:t>
            </a:r>
          </a:p>
        </p:txBody>
      </p:sp>
    </p:spTree>
    <p:extLst>
      <p:ext uri="{BB962C8B-B14F-4D97-AF65-F5344CB8AC3E}">
        <p14:creationId xmlns:p14="http://schemas.microsoft.com/office/powerpoint/2010/main" val="132763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35</a:t>
            </a:fld>
            <a:endParaRPr lang="en-US" dirty="0"/>
          </a:p>
        </p:txBody>
      </p:sp>
      <p:sp>
        <p:nvSpPr>
          <p:cNvPr id="4" name="Title 3"/>
          <p:cNvSpPr>
            <a:spLocks noGrp="1"/>
          </p:cNvSpPr>
          <p:nvPr>
            <p:ph type="title"/>
          </p:nvPr>
        </p:nvSpPr>
        <p:spPr/>
        <p:txBody>
          <a:bodyPr/>
          <a:lstStyle/>
          <a:p>
            <a:r>
              <a:rPr lang="en-US" dirty="0"/>
              <a:t>Study 5: Methods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19534890"/>
              </p:ext>
            </p:extLst>
          </p:nvPr>
        </p:nvGraphicFramePr>
        <p:xfrm>
          <a:off x="457200" y="1481138"/>
          <a:ext cx="8153400" cy="423862"/>
        </p:xfrm>
        <a:graphic>
          <a:graphicData uri="http://schemas.openxmlformats.org/drawingml/2006/table">
            <a:tbl>
              <a:tblPr firstRow="1" bandRow="1">
                <a:tableStyleId>{5C22544A-7EE6-4342-B048-85BDC9FD1C3A}</a:tableStyleId>
              </a:tblPr>
              <a:tblGrid>
                <a:gridCol w="4076700">
                  <a:extLst>
                    <a:ext uri="{9D8B030D-6E8A-4147-A177-3AD203B41FA5}">
                      <a16:colId xmlns:a16="http://schemas.microsoft.com/office/drawing/2014/main" val="20000"/>
                    </a:ext>
                  </a:extLst>
                </a:gridCol>
                <a:gridCol w="4076700">
                  <a:extLst>
                    <a:ext uri="{9D8B030D-6E8A-4147-A177-3AD203B41FA5}">
                      <a16:colId xmlns:a16="http://schemas.microsoft.com/office/drawing/2014/main" val="20001"/>
                    </a:ext>
                  </a:extLst>
                </a:gridCol>
              </a:tblGrid>
              <a:tr h="423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$100 now</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$110 in one year</a:t>
                      </a:r>
                    </a:p>
                  </a:txBody>
                  <a:tcPr anchor="ctr"/>
                </a:tc>
                <a:extLst>
                  <a:ext uri="{0D108BD9-81ED-4DB2-BD59-A6C34878D82A}">
                    <a16:rowId xmlns:a16="http://schemas.microsoft.com/office/drawing/2014/main" val="10000"/>
                  </a:ext>
                </a:extLst>
              </a:tr>
            </a:tbl>
          </a:graphicData>
        </a:graphic>
      </p:graphicFrame>
      <p:sp>
        <p:nvSpPr>
          <p:cNvPr id="7" name="TextBox 6"/>
          <p:cNvSpPr txBox="1"/>
          <p:nvPr/>
        </p:nvSpPr>
        <p:spPr>
          <a:xfrm>
            <a:off x="609599" y="2438400"/>
            <a:ext cx="7864653" cy="1200329"/>
          </a:xfrm>
          <a:prstGeom prst="rect">
            <a:avLst/>
          </a:prstGeom>
          <a:noFill/>
        </p:spPr>
        <p:txBody>
          <a:bodyPr wrap="square" rtlCol="0">
            <a:spAutoFit/>
          </a:bodyPr>
          <a:lstStyle/>
          <a:p>
            <a:r>
              <a:rPr lang="en-US" dirty="0"/>
              <a:t>How simple and straightforward do you find the option on the left?</a:t>
            </a:r>
          </a:p>
          <a:p>
            <a:endParaRPr lang="en-US" dirty="0"/>
          </a:p>
          <a:p>
            <a:r>
              <a:rPr lang="en-US" dirty="0"/>
              <a:t>very simple					very complicated</a:t>
            </a:r>
          </a:p>
          <a:p>
            <a:r>
              <a:rPr lang="en-US" dirty="0"/>
              <a:t>1	2	3	4	5	6	7</a:t>
            </a:r>
          </a:p>
        </p:txBody>
      </p:sp>
      <p:sp>
        <p:nvSpPr>
          <p:cNvPr id="8" name="TextBox 7"/>
          <p:cNvSpPr txBox="1"/>
          <p:nvPr/>
        </p:nvSpPr>
        <p:spPr>
          <a:xfrm>
            <a:off x="609600" y="3962399"/>
            <a:ext cx="7864653" cy="1200329"/>
          </a:xfrm>
          <a:prstGeom prst="rect">
            <a:avLst/>
          </a:prstGeom>
          <a:noFill/>
        </p:spPr>
        <p:txBody>
          <a:bodyPr wrap="none" rtlCol="0">
            <a:spAutoFit/>
          </a:bodyPr>
          <a:lstStyle/>
          <a:p>
            <a:r>
              <a:rPr lang="en-US" dirty="0"/>
              <a:t>How simple and straightforward do you find the option on the right?</a:t>
            </a:r>
          </a:p>
          <a:p>
            <a:endParaRPr lang="en-US" dirty="0"/>
          </a:p>
          <a:p>
            <a:r>
              <a:rPr lang="en-US" dirty="0"/>
              <a:t>very simple					very complicated</a:t>
            </a:r>
          </a:p>
          <a:p>
            <a:r>
              <a:rPr lang="en-US" dirty="0"/>
              <a:t>1	2	3	4	5	6	7</a:t>
            </a:r>
          </a:p>
        </p:txBody>
      </p:sp>
    </p:spTree>
    <p:extLst>
      <p:ext uri="{BB962C8B-B14F-4D97-AF65-F5344CB8AC3E}">
        <p14:creationId xmlns:p14="http://schemas.microsoft.com/office/powerpoint/2010/main" val="1818531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36</a:t>
            </a:fld>
            <a:endParaRPr lang="en-US" dirty="0"/>
          </a:p>
        </p:txBody>
      </p:sp>
      <p:sp>
        <p:nvSpPr>
          <p:cNvPr id="4" name="Title 3"/>
          <p:cNvSpPr>
            <a:spLocks noGrp="1"/>
          </p:cNvSpPr>
          <p:nvPr>
            <p:ph type="title"/>
          </p:nvPr>
        </p:nvSpPr>
        <p:spPr/>
        <p:txBody>
          <a:bodyPr/>
          <a:lstStyle/>
          <a:p>
            <a:r>
              <a:rPr lang="en-US" dirty="0"/>
              <a:t>Study 5: Methods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90700025"/>
              </p:ext>
            </p:extLst>
          </p:nvPr>
        </p:nvGraphicFramePr>
        <p:xfrm>
          <a:off x="457200" y="1481138"/>
          <a:ext cx="8153400" cy="423862"/>
        </p:xfrm>
        <a:graphic>
          <a:graphicData uri="http://schemas.openxmlformats.org/drawingml/2006/table">
            <a:tbl>
              <a:tblPr firstRow="1" bandRow="1">
                <a:tableStyleId>{5C22544A-7EE6-4342-B048-85BDC9FD1C3A}</a:tableStyleId>
              </a:tblPr>
              <a:tblGrid>
                <a:gridCol w="4076700">
                  <a:extLst>
                    <a:ext uri="{9D8B030D-6E8A-4147-A177-3AD203B41FA5}">
                      <a16:colId xmlns:a16="http://schemas.microsoft.com/office/drawing/2014/main" val="20000"/>
                    </a:ext>
                  </a:extLst>
                </a:gridCol>
                <a:gridCol w="4076700">
                  <a:extLst>
                    <a:ext uri="{9D8B030D-6E8A-4147-A177-3AD203B41FA5}">
                      <a16:colId xmlns:a16="http://schemas.microsoft.com/office/drawing/2014/main" val="20001"/>
                    </a:ext>
                  </a:extLst>
                </a:gridCol>
              </a:tblGrid>
              <a:tr h="423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$100 now</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50% chance of $220 in one year</a:t>
                      </a:r>
                    </a:p>
                  </a:txBody>
                  <a:tcPr anchor="ctr"/>
                </a:tc>
                <a:extLst>
                  <a:ext uri="{0D108BD9-81ED-4DB2-BD59-A6C34878D82A}">
                    <a16:rowId xmlns:a16="http://schemas.microsoft.com/office/drawing/2014/main" val="10000"/>
                  </a:ext>
                </a:extLst>
              </a:tr>
            </a:tbl>
          </a:graphicData>
        </a:graphic>
      </p:graphicFrame>
      <p:sp>
        <p:nvSpPr>
          <p:cNvPr id="7" name="TextBox 6"/>
          <p:cNvSpPr txBox="1"/>
          <p:nvPr/>
        </p:nvSpPr>
        <p:spPr>
          <a:xfrm>
            <a:off x="609599" y="2438400"/>
            <a:ext cx="7864653" cy="1200329"/>
          </a:xfrm>
          <a:prstGeom prst="rect">
            <a:avLst/>
          </a:prstGeom>
          <a:noFill/>
        </p:spPr>
        <p:txBody>
          <a:bodyPr wrap="square" rtlCol="0">
            <a:spAutoFit/>
          </a:bodyPr>
          <a:lstStyle/>
          <a:p>
            <a:r>
              <a:rPr lang="en-US" dirty="0"/>
              <a:t>How simple and straightforward do you find the option on the left?</a:t>
            </a:r>
          </a:p>
          <a:p>
            <a:endParaRPr lang="en-US" dirty="0"/>
          </a:p>
          <a:p>
            <a:r>
              <a:rPr lang="en-US" dirty="0"/>
              <a:t>very simple					very complicated</a:t>
            </a:r>
          </a:p>
          <a:p>
            <a:r>
              <a:rPr lang="en-US" dirty="0"/>
              <a:t>1	2	3	4	5	6	7</a:t>
            </a:r>
          </a:p>
        </p:txBody>
      </p:sp>
      <p:sp>
        <p:nvSpPr>
          <p:cNvPr id="8" name="TextBox 7"/>
          <p:cNvSpPr txBox="1"/>
          <p:nvPr/>
        </p:nvSpPr>
        <p:spPr>
          <a:xfrm>
            <a:off x="609600" y="3962399"/>
            <a:ext cx="7864653" cy="1200329"/>
          </a:xfrm>
          <a:prstGeom prst="rect">
            <a:avLst/>
          </a:prstGeom>
          <a:noFill/>
        </p:spPr>
        <p:txBody>
          <a:bodyPr wrap="none" rtlCol="0">
            <a:spAutoFit/>
          </a:bodyPr>
          <a:lstStyle/>
          <a:p>
            <a:r>
              <a:rPr lang="en-US" dirty="0"/>
              <a:t>How simple and straightforward do you find the option on the right?</a:t>
            </a:r>
          </a:p>
          <a:p>
            <a:endParaRPr lang="en-US" dirty="0"/>
          </a:p>
          <a:p>
            <a:r>
              <a:rPr lang="en-US" dirty="0"/>
              <a:t>very simple					very complicated</a:t>
            </a:r>
          </a:p>
          <a:p>
            <a:r>
              <a:rPr lang="en-US" dirty="0"/>
              <a:t>1	2	3	4	5	6	7</a:t>
            </a:r>
          </a:p>
        </p:txBody>
      </p:sp>
    </p:spTree>
    <p:extLst>
      <p:ext uri="{BB962C8B-B14F-4D97-AF65-F5344CB8AC3E}">
        <p14:creationId xmlns:p14="http://schemas.microsoft.com/office/powerpoint/2010/main" val="1563613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37</a:t>
            </a:fld>
            <a:endParaRPr lang="en-US"/>
          </a:p>
        </p:txBody>
      </p:sp>
      <p:sp>
        <p:nvSpPr>
          <p:cNvPr id="4" name="Title 3"/>
          <p:cNvSpPr>
            <a:spLocks noGrp="1"/>
          </p:cNvSpPr>
          <p:nvPr>
            <p:ph type="title"/>
          </p:nvPr>
        </p:nvSpPr>
        <p:spPr/>
        <p:txBody>
          <a:bodyPr/>
          <a:lstStyle/>
          <a:p>
            <a:r>
              <a:rPr lang="en-US" dirty="0"/>
              <a:t>Study 5: Results</a:t>
            </a:r>
          </a:p>
        </p:txBody>
      </p:sp>
      <p:pic>
        <p:nvPicPr>
          <p:cNvPr id="3074" name="Picture 2" descr="C:\Users\Dave\Desktop\oplog\disco uncertainty\Figures\Figure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7924800" cy="5750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2515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228600" y="4089737"/>
            <a:ext cx="2438400" cy="101566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000" dirty="0">
                <a:latin typeface="Myriad Web"/>
              </a:rPr>
              <a:t>Uncertainty</a:t>
            </a:r>
            <a:br>
              <a:rPr lang="en-US" sz="3000" dirty="0">
                <a:latin typeface="Myriad Web"/>
              </a:rPr>
            </a:br>
            <a:r>
              <a:rPr lang="en-US" sz="3000" dirty="0">
                <a:latin typeface="Myriad Web"/>
              </a:rPr>
              <a:t>Timing</a:t>
            </a:r>
          </a:p>
        </p:txBody>
      </p:sp>
      <p:sp>
        <p:nvSpPr>
          <p:cNvPr id="6" name="Text Box 3"/>
          <p:cNvSpPr txBox="1">
            <a:spLocks noChangeArrowheads="1"/>
          </p:cNvSpPr>
          <p:nvPr/>
        </p:nvSpPr>
        <p:spPr bwMode="auto">
          <a:xfrm>
            <a:off x="2933700" y="1854874"/>
            <a:ext cx="3352800" cy="101566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000" dirty="0">
                <a:latin typeface="Myriad Web"/>
              </a:rPr>
              <a:t>Complexity</a:t>
            </a:r>
            <a:br>
              <a:rPr lang="en-US" sz="3000" dirty="0">
                <a:latin typeface="Myriad Web"/>
              </a:rPr>
            </a:br>
            <a:r>
              <a:rPr lang="en-US" sz="3000" dirty="0">
                <a:latin typeface="Myriad Web"/>
              </a:rPr>
              <a:t>Shift</a:t>
            </a:r>
          </a:p>
        </p:txBody>
      </p:sp>
      <p:sp>
        <p:nvSpPr>
          <p:cNvPr id="7" name="Line 4"/>
          <p:cNvSpPr>
            <a:spLocks noChangeShapeType="1"/>
          </p:cNvSpPr>
          <p:nvPr/>
        </p:nvSpPr>
        <p:spPr bwMode="auto">
          <a:xfrm flipV="1">
            <a:off x="1826029" y="2973104"/>
            <a:ext cx="1295400" cy="990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5"/>
          <p:cNvSpPr>
            <a:spLocks noChangeShapeType="1"/>
          </p:cNvSpPr>
          <p:nvPr/>
        </p:nvSpPr>
        <p:spPr bwMode="auto">
          <a:xfrm>
            <a:off x="2819400" y="4408824"/>
            <a:ext cx="30480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6"/>
          <p:cNvSpPr>
            <a:spLocks noChangeShapeType="1"/>
          </p:cNvSpPr>
          <p:nvPr/>
        </p:nvSpPr>
        <p:spPr bwMode="auto">
          <a:xfrm>
            <a:off x="6286500" y="2977693"/>
            <a:ext cx="1104900" cy="807244"/>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Text Box 7"/>
          <p:cNvSpPr txBox="1">
            <a:spLocks noChangeArrowheads="1"/>
          </p:cNvSpPr>
          <p:nvPr/>
        </p:nvSpPr>
        <p:spPr bwMode="auto">
          <a:xfrm>
            <a:off x="5943600" y="3861137"/>
            <a:ext cx="3048000" cy="101566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000" dirty="0">
                <a:latin typeface="Myriad Web"/>
              </a:rPr>
              <a:t>Change in Time Preference</a:t>
            </a:r>
          </a:p>
        </p:txBody>
      </p:sp>
      <p:sp>
        <p:nvSpPr>
          <p:cNvPr id="11" name="Text Box 9"/>
          <p:cNvSpPr txBox="1">
            <a:spLocks noChangeArrowheads="1"/>
          </p:cNvSpPr>
          <p:nvPr/>
        </p:nvSpPr>
        <p:spPr bwMode="auto">
          <a:xfrm>
            <a:off x="381000" y="2794337"/>
            <a:ext cx="220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US" dirty="0"/>
              <a:t>(</a:t>
            </a:r>
            <a:r>
              <a:rPr lang="el-GR" i="1" dirty="0"/>
              <a:t>β</a:t>
            </a:r>
            <a:r>
              <a:rPr lang="en-US" dirty="0"/>
              <a:t> = 2.59, </a:t>
            </a:r>
            <a:r>
              <a:rPr lang="en-US" i="1" dirty="0"/>
              <a:t>p</a:t>
            </a:r>
            <a:r>
              <a:rPr lang="en-US" dirty="0"/>
              <a:t> &lt; .001)</a:t>
            </a:r>
            <a:endParaRPr lang="el-GR" i="1" dirty="0"/>
          </a:p>
        </p:txBody>
      </p:sp>
      <p:sp>
        <p:nvSpPr>
          <p:cNvPr id="12" name="Text Box 10"/>
          <p:cNvSpPr txBox="1">
            <a:spLocks noChangeArrowheads="1"/>
          </p:cNvSpPr>
          <p:nvPr/>
        </p:nvSpPr>
        <p:spPr bwMode="auto">
          <a:xfrm>
            <a:off x="6629400" y="2337137"/>
            <a:ext cx="22098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t>(</a:t>
            </a:r>
            <a:r>
              <a:rPr lang="el-GR" i="1" dirty="0"/>
              <a:t>β</a:t>
            </a:r>
            <a:r>
              <a:rPr lang="en-US" dirty="0"/>
              <a:t> = 0.07, </a:t>
            </a:r>
            <a:r>
              <a:rPr lang="en-US" i="1" dirty="0"/>
              <a:t>p</a:t>
            </a:r>
            <a:r>
              <a:rPr lang="en-US" dirty="0"/>
              <a:t> &lt; .001)</a:t>
            </a:r>
          </a:p>
          <a:p>
            <a:pPr eaLnBrk="1" hangingPunct="1">
              <a:spcBef>
                <a:spcPct val="50000"/>
              </a:spcBef>
            </a:pPr>
            <a:r>
              <a:rPr lang="el-GR" i="1" dirty="0"/>
              <a:t>β</a:t>
            </a:r>
            <a:r>
              <a:rPr lang="en-US" dirty="0"/>
              <a:t> = 0.04, </a:t>
            </a:r>
            <a:r>
              <a:rPr lang="en-US" i="1" dirty="0"/>
              <a:t>p</a:t>
            </a:r>
            <a:r>
              <a:rPr lang="en-US" dirty="0"/>
              <a:t> = .01</a:t>
            </a:r>
          </a:p>
        </p:txBody>
      </p:sp>
      <p:sp>
        <p:nvSpPr>
          <p:cNvPr id="13" name="Text Box 11"/>
          <p:cNvSpPr txBox="1">
            <a:spLocks noChangeArrowheads="1"/>
          </p:cNvSpPr>
          <p:nvPr/>
        </p:nvSpPr>
        <p:spPr bwMode="auto">
          <a:xfrm>
            <a:off x="3200400" y="4027824"/>
            <a:ext cx="2438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dirty="0"/>
              <a:t>(</a:t>
            </a:r>
            <a:r>
              <a:rPr lang="el-GR" i="1" dirty="0"/>
              <a:t>β</a:t>
            </a:r>
            <a:r>
              <a:rPr lang="en-US" dirty="0"/>
              <a:t> = 0.34, </a:t>
            </a:r>
            <a:r>
              <a:rPr lang="en-US" i="1" dirty="0"/>
              <a:t>p</a:t>
            </a:r>
            <a:r>
              <a:rPr lang="en-US" dirty="0"/>
              <a:t> &lt; .001)</a:t>
            </a:r>
            <a:endParaRPr lang="el-GR" i="1" dirty="0"/>
          </a:p>
        </p:txBody>
      </p:sp>
      <p:sp>
        <p:nvSpPr>
          <p:cNvPr id="14" name="Text Box 12"/>
          <p:cNvSpPr txBox="1">
            <a:spLocks noChangeArrowheads="1"/>
          </p:cNvSpPr>
          <p:nvPr/>
        </p:nvSpPr>
        <p:spPr bwMode="auto">
          <a:xfrm>
            <a:off x="3121429" y="4408824"/>
            <a:ext cx="244117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i="1" dirty="0"/>
              <a:t>  </a:t>
            </a:r>
            <a:r>
              <a:rPr lang="el-GR" i="1" dirty="0"/>
              <a:t>β</a:t>
            </a:r>
            <a:r>
              <a:rPr lang="en-US" dirty="0"/>
              <a:t> = 0.24, </a:t>
            </a:r>
            <a:r>
              <a:rPr lang="en-US" i="1" dirty="0"/>
              <a:t>p</a:t>
            </a:r>
            <a:r>
              <a:rPr lang="en-US" dirty="0"/>
              <a:t> &lt; .001 </a:t>
            </a:r>
            <a:endParaRPr lang="el-GR" i="1" dirty="0"/>
          </a:p>
        </p:txBody>
      </p:sp>
      <p:sp>
        <p:nvSpPr>
          <p:cNvPr id="15" name="Title 3"/>
          <p:cNvSpPr>
            <a:spLocks noGrp="1"/>
          </p:cNvSpPr>
          <p:nvPr>
            <p:ph type="title"/>
          </p:nvPr>
        </p:nvSpPr>
        <p:spPr>
          <a:xfrm>
            <a:off x="457200" y="274638"/>
            <a:ext cx="8229600" cy="1143000"/>
          </a:xfrm>
        </p:spPr>
        <p:txBody>
          <a:bodyPr/>
          <a:lstStyle/>
          <a:p>
            <a:r>
              <a:rPr lang="en-US" dirty="0"/>
              <a:t>Study 5: Mediation</a:t>
            </a:r>
          </a:p>
        </p:txBody>
      </p:sp>
      <p:sp>
        <p:nvSpPr>
          <p:cNvPr id="2" name="TextBox 1"/>
          <p:cNvSpPr txBox="1"/>
          <p:nvPr/>
        </p:nvSpPr>
        <p:spPr>
          <a:xfrm>
            <a:off x="4550331" y="6433066"/>
            <a:ext cx="4655442" cy="369332"/>
          </a:xfrm>
          <a:prstGeom prst="rect">
            <a:avLst/>
          </a:prstGeom>
          <a:noFill/>
        </p:spPr>
        <p:txBody>
          <a:bodyPr wrap="none" rtlCol="0">
            <a:spAutoFit/>
          </a:bodyPr>
          <a:lstStyle/>
          <a:p>
            <a:r>
              <a:rPr lang="en-US" dirty="0"/>
              <a:t>Bootstrapped test of mediation: </a:t>
            </a:r>
            <a:r>
              <a:rPr lang="en-US" i="1" dirty="0"/>
              <a:t>p </a:t>
            </a:r>
            <a:r>
              <a:rPr lang="en-US" dirty="0"/>
              <a:t>&lt; .01</a:t>
            </a:r>
          </a:p>
        </p:txBody>
      </p:sp>
    </p:spTree>
    <p:extLst>
      <p:ext uri="{BB962C8B-B14F-4D97-AF65-F5344CB8AC3E}">
        <p14:creationId xmlns:p14="http://schemas.microsoft.com/office/powerpoint/2010/main" val="16459803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Need for cognition did not predict anything</a:t>
            </a:r>
          </a:p>
          <a:p>
            <a:r>
              <a:rPr lang="en-US" dirty="0"/>
              <a:t>Highly numerate individuals are less likely to avoid intertemporal uncertainty, </a:t>
            </a:r>
            <a:r>
              <a:rPr lang="en-US" i="1" dirty="0"/>
              <a:t>F</a:t>
            </a:r>
            <a:r>
              <a:rPr lang="en-US" dirty="0"/>
              <a:t>(1, 202) = 4.6, </a:t>
            </a:r>
            <a:r>
              <a:rPr lang="en-US" i="1" dirty="0"/>
              <a:t>p </a:t>
            </a:r>
            <a:r>
              <a:rPr lang="en-US" dirty="0"/>
              <a:t>= .03</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39</a:t>
            </a:fld>
            <a:endParaRPr lang="en-US"/>
          </a:p>
        </p:txBody>
      </p:sp>
      <p:sp>
        <p:nvSpPr>
          <p:cNvPr id="4" name="Title 3"/>
          <p:cNvSpPr>
            <a:spLocks noGrp="1"/>
          </p:cNvSpPr>
          <p:nvPr>
            <p:ph type="title"/>
          </p:nvPr>
        </p:nvSpPr>
        <p:spPr/>
        <p:txBody>
          <a:bodyPr/>
          <a:lstStyle/>
          <a:p>
            <a:r>
              <a:rPr lang="en-US" dirty="0"/>
              <a:t>Study 5: Moderation</a:t>
            </a:r>
          </a:p>
        </p:txBody>
      </p:sp>
    </p:spTree>
    <p:extLst>
      <p:ext uri="{BB962C8B-B14F-4D97-AF65-F5344CB8AC3E}">
        <p14:creationId xmlns:p14="http://schemas.microsoft.com/office/powerpoint/2010/main" val="244779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a:p>
        </p:txBody>
      </p:sp>
      <p:sp>
        <p:nvSpPr>
          <p:cNvPr id="4" name="Title 3"/>
          <p:cNvSpPr>
            <a:spLocks noGrp="1"/>
          </p:cNvSpPr>
          <p:nvPr>
            <p:ph type="title"/>
          </p:nvPr>
        </p:nvSpPr>
        <p:spPr/>
        <p:txBody>
          <a:bodyPr/>
          <a:lstStyle/>
          <a:p>
            <a:r>
              <a:rPr lang="en-US" dirty="0"/>
              <a:t>Prospect Theory</a:t>
            </a:r>
          </a:p>
        </p:txBody>
      </p:sp>
      <p:pic>
        <p:nvPicPr>
          <p:cNvPr id="5" name="Picture 3" descr="C:\Users\ikari\Desktop\prospect_theory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19200"/>
            <a:ext cx="8339295" cy="5257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17038" y="6488668"/>
            <a:ext cx="3413114" cy="369332"/>
          </a:xfrm>
          <a:prstGeom prst="rect">
            <a:avLst/>
          </a:prstGeom>
          <a:noFill/>
        </p:spPr>
        <p:txBody>
          <a:bodyPr wrap="none" rtlCol="0">
            <a:spAutoFit/>
          </a:bodyPr>
          <a:lstStyle/>
          <a:p>
            <a:r>
              <a:rPr lang="en-US" dirty="0"/>
              <a:t>(</a:t>
            </a:r>
            <a:r>
              <a:rPr lang="en-US" dirty="0" err="1"/>
              <a:t>Kahneman</a:t>
            </a:r>
            <a:r>
              <a:rPr lang="en-US" dirty="0"/>
              <a:t> &amp; </a:t>
            </a:r>
            <a:r>
              <a:rPr lang="en-US" dirty="0" err="1"/>
              <a:t>Tversky</a:t>
            </a:r>
            <a:r>
              <a:rPr lang="en-US" dirty="0"/>
              <a:t>, 1979)</a:t>
            </a:r>
          </a:p>
        </p:txBody>
      </p:sp>
    </p:spTree>
    <p:extLst>
      <p:ext uri="{BB962C8B-B14F-4D97-AF65-F5344CB8AC3E}">
        <p14:creationId xmlns:p14="http://schemas.microsoft.com/office/powerpoint/2010/main" val="35751874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 Summary</a:t>
            </a:r>
          </a:p>
        </p:txBody>
      </p:sp>
      <p:sp>
        <p:nvSpPr>
          <p:cNvPr id="3" name="Content Placeholder 2"/>
          <p:cNvSpPr>
            <a:spLocks noGrp="1"/>
          </p:cNvSpPr>
          <p:nvPr>
            <p:ph idx="1"/>
          </p:nvPr>
        </p:nvSpPr>
        <p:spPr/>
        <p:txBody>
          <a:bodyPr/>
          <a:lstStyle/>
          <a:p>
            <a:r>
              <a:rPr lang="en-US" dirty="0"/>
              <a:t>In </a:t>
            </a:r>
            <a:r>
              <a:rPr lang="en-US" dirty="0" err="1"/>
              <a:t>intertemporal</a:t>
            </a:r>
            <a:r>
              <a:rPr lang="en-US" dirty="0"/>
              <a:t> contexts, participants are risk averse for gains </a:t>
            </a:r>
            <a:r>
              <a:rPr lang="en-US" i="1" dirty="0"/>
              <a:t>and</a:t>
            </a:r>
            <a:r>
              <a:rPr lang="en-US" dirty="0"/>
              <a:t> losses (in contrast to prospect theory predictions)</a:t>
            </a:r>
          </a:p>
          <a:p>
            <a:r>
              <a:rPr lang="en-US" dirty="0"/>
              <a:t>This is partially driven by a preference for simple, straightforward outcomes in “complex” situations.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13419278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When combined with “implicit future uncertainty”, our results may explain the “sign effect” in intertemporal choice</a:t>
            </a:r>
          </a:p>
          <a:p>
            <a:r>
              <a:rPr lang="en-US" dirty="0"/>
              <a:t>Our results are consistent with the “equity premium puzzle” may explain the “annuity puzzle” and also suggest an “ARM-premium puzzle” may exist</a:t>
            </a:r>
          </a:p>
          <a:p>
            <a:r>
              <a:rPr lang="en-US" dirty="0"/>
              <a:t>Also may explain pre-buying gas for rental cars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41</a:t>
            </a:fld>
            <a:endParaRPr lang="en-US"/>
          </a:p>
        </p:txBody>
      </p:sp>
      <p:sp>
        <p:nvSpPr>
          <p:cNvPr id="4" name="Title 3"/>
          <p:cNvSpPr>
            <a:spLocks noGrp="1"/>
          </p:cNvSpPr>
          <p:nvPr>
            <p:ph type="title"/>
          </p:nvPr>
        </p:nvSpPr>
        <p:spPr/>
        <p:txBody>
          <a:bodyPr/>
          <a:lstStyle/>
          <a:p>
            <a:r>
              <a:rPr lang="en-US" dirty="0"/>
              <a:t>Implications &amp; Applications</a:t>
            </a:r>
          </a:p>
        </p:txBody>
      </p:sp>
    </p:spTree>
    <p:extLst>
      <p:ext uri="{BB962C8B-B14F-4D97-AF65-F5344CB8AC3E}">
        <p14:creationId xmlns:p14="http://schemas.microsoft.com/office/powerpoint/2010/main" val="2589113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Any other ideas on why people do this? </a:t>
            </a:r>
          </a:p>
          <a:p>
            <a:r>
              <a:rPr lang="en-US" dirty="0"/>
              <a:t>Any other suggestions for the paper? </a:t>
            </a:r>
          </a:p>
          <a:p>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42</a:t>
            </a:fld>
            <a:endParaRPr lang="en-US"/>
          </a:p>
        </p:txBody>
      </p:sp>
      <p:sp>
        <p:nvSpPr>
          <p:cNvPr id="4" name="Title 3"/>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4314734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2. Time and uncertainty in repeated prisoner’s dilemmas</a:t>
            </a:r>
          </a:p>
        </p:txBody>
      </p:sp>
    </p:spTree>
    <p:extLst>
      <p:ext uri="{BB962C8B-B14F-4D97-AF65-F5344CB8AC3E}">
        <p14:creationId xmlns:p14="http://schemas.microsoft.com/office/powerpoint/2010/main" val="30475639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IDS Background</a:t>
            </a:r>
          </a:p>
        </p:txBody>
      </p:sp>
      <p:sp>
        <p:nvSpPr>
          <p:cNvPr id="10243" name="Rectangle 3"/>
          <p:cNvSpPr>
            <a:spLocks noGrp="1" noChangeArrowheads="1"/>
          </p:cNvSpPr>
          <p:nvPr>
            <p:ph type="body" idx="1"/>
          </p:nvPr>
        </p:nvSpPr>
        <p:spPr/>
        <p:txBody>
          <a:bodyPr>
            <a:normAutofit/>
          </a:bodyPr>
          <a:lstStyle/>
          <a:p>
            <a:r>
              <a:rPr lang="en-US" altLang="en-US" dirty="0"/>
              <a:t>Interdependent Security (IDS) is a social dilemma with </a:t>
            </a:r>
            <a:r>
              <a:rPr lang="en-US" altLang="en-US" dirty="0">
                <a:solidFill>
                  <a:srgbClr val="FF0000"/>
                </a:solidFill>
              </a:rPr>
              <a:t>stochastic losses </a:t>
            </a:r>
            <a:r>
              <a:rPr lang="en-US" altLang="en-US" sz="2000" dirty="0"/>
              <a:t>(</a:t>
            </a:r>
            <a:r>
              <a:rPr lang="en-US" altLang="en-US" sz="2000" dirty="0" err="1"/>
              <a:t>Kunreuther</a:t>
            </a:r>
            <a:r>
              <a:rPr lang="en-US" altLang="en-US" sz="2000" dirty="0"/>
              <a:t> &amp; Heal, 2003)</a:t>
            </a:r>
            <a:endParaRPr lang="en-US" altLang="en-US" dirty="0">
              <a:solidFill>
                <a:srgbClr val="FF0000"/>
              </a:solidFill>
            </a:endParaRPr>
          </a:p>
          <a:p>
            <a:r>
              <a:rPr lang="en-US" altLang="en-US" dirty="0"/>
              <a:t>Examples: </a:t>
            </a:r>
          </a:p>
          <a:p>
            <a:r>
              <a:rPr lang="en-US" altLang="en-US" dirty="0"/>
              <a:t>border security</a:t>
            </a:r>
          </a:p>
          <a:p>
            <a:r>
              <a:rPr lang="en-US" altLang="en-US" dirty="0"/>
              <a:t>airline security</a:t>
            </a:r>
          </a:p>
          <a:p>
            <a:r>
              <a:rPr lang="en-US" altLang="en-US" dirty="0"/>
              <a:t>pest/disease control</a:t>
            </a:r>
          </a:p>
          <a:p>
            <a:r>
              <a:rPr lang="en-US" altLang="en-US" dirty="0"/>
              <a:t>risky investment</a:t>
            </a:r>
          </a:p>
          <a:p>
            <a:r>
              <a:rPr lang="en-US" altLang="en-US" dirty="0"/>
              <a:t>Individuals generally cooperate less in IDS </a:t>
            </a:r>
            <a:r>
              <a:rPr lang="en-US" altLang="en-US" sz="2000" dirty="0"/>
              <a:t>(</a:t>
            </a:r>
            <a:r>
              <a:rPr lang="en-US" altLang="en-US" sz="2000" dirty="0" err="1"/>
              <a:t>Kunreuther</a:t>
            </a:r>
            <a:r>
              <a:rPr lang="en-US" altLang="en-US" sz="2000" dirty="0"/>
              <a:t> &amp; Heal, 2003; Gong, Baron, &amp; </a:t>
            </a:r>
            <a:r>
              <a:rPr lang="en-US" altLang="en-US" sz="2000" dirty="0" err="1"/>
              <a:t>Kunreuther</a:t>
            </a:r>
            <a:r>
              <a:rPr lang="en-US" altLang="en-US" sz="2000" dirty="0"/>
              <a:t>, 2009)</a:t>
            </a:r>
            <a:endParaRPr lang="en-US" altLang="en-US" dirty="0"/>
          </a:p>
        </p:txBody>
      </p:sp>
    </p:spTree>
    <p:extLst>
      <p:ext uri="{BB962C8B-B14F-4D97-AF65-F5344CB8AC3E}">
        <p14:creationId xmlns:p14="http://schemas.microsoft.com/office/powerpoint/2010/main" val="27125146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a:t>Research Motivation</a:t>
            </a:r>
          </a:p>
        </p:txBody>
      </p:sp>
      <p:sp>
        <p:nvSpPr>
          <p:cNvPr id="13315" name="Rectangle 3"/>
          <p:cNvSpPr>
            <a:spLocks noGrp="1" noChangeArrowheads="1"/>
          </p:cNvSpPr>
          <p:nvPr>
            <p:ph type="body" idx="1"/>
          </p:nvPr>
        </p:nvSpPr>
        <p:spPr/>
        <p:txBody>
          <a:bodyPr/>
          <a:lstStyle/>
          <a:p>
            <a:r>
              <a:rPr lang="en-US" altLang="en-US" dirty="0"/>
              <a:t>In real life, players often </a:t>
            </a:r>
            <a:r>
              <a:rPr lang="en-US" altLang="en-US" dirty="0" err="1"/>
              <a:t>precommit</a:t>
            </a:r>
            <a:r>
              <a:rPr lang="en-US" altLang="en-US" dirty="0"/>
              <a:t> their strategy (whether to invest in protection) for several years in advance at a time</a:t>
            </a:r>
          </a:p>
          <a:p>
            <a:r>
              <a:rPr lang="en-US" altLang="en-US" dirty="0"/>
              <a:t>examples: CO</a:t>
            </a:r>
            <a:r>
              <a:rPr lang="en-US" altLang="en-US" baseline="30000" dirty="0"/>
              <a:t>2</a:t>
            </a:r>
            <a:r>
              <a:rPr lang="en-US" altLang="en-US" dirty="0"/>
              <a:t> reductions, fishing licenses</a:t>
            </a:r>
          </a:p>
        </p:txBody>
      </p:sp>
    </p:spTree>
    <p:extLst>
      <p:ext uri="{BB962C8B-B14F-4D97-AF65-F5344CB8AC3E}">
        <p14:creationId xmlns:p14="http://schemas.microsoft.com/office/powerpoint/2010/main" val="24742264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dirty="0"/>
              <a:t>Research Motivation</a:t>
            </a:r>
          </a:p>
        </p:txBody>
      </p:sp>
      <p:sp>
        <p:nvSpPr>
          <p:cNvPr id="98307" name="Rectangle 3"/>
          <p:cNvSpPr>
            <a:spLocks noGrp="1" noChangeArrowheads="1"/>
          </p:cNvSpPr>
          <p:nvPr>
            <p:ph type="body" idx="1"/>
          </p:nvPr>
        </p:nvSpPr>
        <p:spPr/>
        <p:txBody>
          <a:bodyPr/>
          <a:lstStyle/>
          <a:p>
            <a:pPr>
              <a:lnSpc>
                <a:spcPct val="90000"/>
              </a:lnSpc>
            </a:pPr>
            <a:r>
              <a:rPr lang="en-US" altLang="en-US" dirty="0"/>
              <a:t>Normally, greater delay is associated with increased uncertainty</a:t>
            </a:r>
          </a:p>
          <a:p>
            <a:pPr>
              <a:lnSpc>
                <a:spcPct val="90000"/>
              </a:lnSpc>
            </a:pPr>
            <a:r>
              <a:rPr lang="en-US" altLang="en-US" dirty="0"/>
              <a:t>example: $10 promised today or in 20 years</a:t>
            </a:r>
          </a:p>
          <a:p>
            <a:pPr>
              <a:lnSpc>
                <a:spcPct val="90000"/>
              </a:lnSpc>
            </a:pPr>
            <a:r>
              <a:rPr lang="en-US" altLang="en-US" dirty="0"/>
              <a:t>However, with repeated low probability events, increasing time horizon may </a:t>
            </a:r>
            <a:r>
              <a:rPr lang="en-US" altLang="en-US" i="1" dirty="0"/>
              <a:t>increase</a:t>
            </a:r>
            <a:r>
              <a:rPr lang="en-US" altLang="en-US" dirty="0"/>
              <a:t> subjective probability</a:t>
            </a:r>
          </a:p>
          <a:p>
            <a:pPr>
              <a:lnSpc>
                <a:spcPct val="90000"/>
              </a:lnSpc>
            </a:pPr>
            <a:r>
              <a:rPr lang="en-US" altLang="en-US" dirty="0"/>
              <a:t>example: fire insurance for tomorrow, or for the next 20 years</a:t>
            </a:r>
          </a:p>
          <a:p>
            <a:pPr>
              <a:lnSpc>
                <a:spcPct val="90000"/>
              </a:lnSpc>
            </a:pPr>
            <a:endParaRPr lang="en-US" altLang="en-US" dirty="0"/>
          </a:p>
        </p:txBody>
      </p:sp>
    </p:spTree>
    <p:extLst>
      <p:ext uri="{BB962C8B-B14F-4D97-AF65-F5344CB8AC3E}">
        <p14:creationId xmlns:p14="http://schemas.microsoft.com/office/powerpoint/2010/main" val="3650348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3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3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83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Overview</a:t>
            </a:r>
          </a:p>
        </p:txBody>
      </p:sp>
      <p:sp>
        <p:nvSpPr>
          <p:cNvPr id="3" name="Content Placeholder 2"/>
          <p:cNvSpPr>
            <a:spLocks noGrp="1"/>
          </p:cNvSpPr>
          <p:nvPr>
            <p:ph idx="1"/>
          </p:nvPr>
        </p:nvSpPr>
        <p:spPr/>
        <p:txBody>
          <a:bodyPr/>
          <a:lstStyle/>
          <a:p>
            <a:r>
              <a:rPr lang="en-US" dirty="0"/>
              <a:t>4 studies</a:t>
            </a:r>
          </a:p>
          <a:p>
            <a:r>
              <a:rPr lang="en-US" dirty="0"/>
              <a:t>Sample of Columbia students (</a:t>
            </a:r>
            <a:r>
              <a:rPr lang="en-US" i="1" dirty="0"/>
              <a:t>N</a:t>
            </a:r>
            <a:r>
              <a:rPr lang="en-US" dirty="0"/>
              <a:t>=271)</a:t>
            </a:r>
          </a:p>
          <a:p>
            <a:r>
              <a:rPr lang="en-US" dirty="0"/>
              <a:t>Anonymous, repeated prisoners dilemma</a:t>
            </a:r>
          </a:p>
          <a:p>
            <a:r>
              <a:rPr lang="en-US" dirty="0"/>
              <a:t>4 blocks of 20 rounds </a:t>
            </a:r>
          </a:p>
          <a:p>
            <a:r>
              <a:rPr lang="en-US" dirty="0"/>
              <a:t>Switching partners between each block</a:t>
            </a:r>
          </a:p>
          <a:p>
            <a:r>
              <a:rPr lang="en-US" dirty="0"/>
              <a:t>Comprehension quiz after instructions</a:t>
            </a:r>
          </a:p>
          <a:p>
            <a:r>
              <a:rPr lang="en-US" dirty="0"/>
              <a:t>Incentive compatible payouts</a:t>
            </a:r>
          </a:p>
        </p:txBody>
      </p:sp>
    </p:spTree>
    <p:extLst>
      <p:ext uri="{BB962C8B-B14F-4D97-AF65-F5344CB8AC3E}">
        <p14:creationId xmlns:p14="http://schemas.microsoft.com/office/powerpoint/2010/main" val="26373969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r>
              <a:rPr lang="en-US" altLang="en-US" sz="7200"/>
              <a:t>Study 1</a:t>
            </a:r>
          </a:p>
        </p:txBody>
      </p:sp>
      <p:sp>
        <p:nvSpPr>
          <p:cNvPr id="15364" name="Rectangle 4"/>
          <p:cNvSpPr>
            <a:spLocks noGrp="1" noChangeArrowheads="1"/>
          </p:cNvSpPr>
          <p:nvPr>
            <p:ph type="subTitle" idx="1"/>
          </p:nvPr>
        </p:nvSpPr>
        <p:spPr>
          <a:xfrm>
            <a:off x="1371600" y="3886200"/>
            <a:ext cx="6400800" cy="2362200"/>
          </a:xfrm>
        </p:spPr>
        <p:txBody>
          <a:bodyPr/>
          <a:lstStyle/>
          <a:p>
            <a:pPr marL="914400" indent="-914400" algn="l">
              <a:lnSpc>
                <a:spcPct val="80000"/>
              </a:lnSpc>
            </a:pPr>
            <a:r>
              <a:rPr lang="en-US" altLang="en-US" sz="2400" dirty="0"/>
              <a:t>Does </a:t>
            </a:r>
            <a:r>
              <a:rPr lang="en-US" altLang="en-US" sz="2400" dirty="0" err="1"/>
              <a:t>precommitment</a:t>
            </a:r>
            <a:r>
              <a:rPr lang="en-US" altLang="en-US" sz="2400" dirty="0"/>
              <a:t> raise investment rates in interdependent security?</a:t>
            </a:r>
            <a:r>
              <a:rPr lang="en-US" altLang="en-US" sz="2000" dirty="0"/>
              <a:t> </a:t>
            </a:r>
          </a:p>
        </p:txBody>
      </p:sp>
    </p:spTree>
    <p:extLst>
      <p:ext uri="{BB962C8B-B14F-4D97-AF65-F5344CB8AC3E}">
        <p14:creationId xmlns:p14="http://schemas.microsoft.com/office/powerpoint/2010/main" val="26191727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a:t>Study 1 Overview</a:t>
            </a:r>
          </a:p>
        </p:txBody>
      </p:sp>
      <p:sp>
        <p:nvSpPr>
          <p:cNvPr id="3" name="Content Placeholder 2"/>
          <p:cNvSpPr>
            <a:spLocks noGrp="1"/>
          </p:cNvSpPr>
          <p:nvPr>
            <p:ph idx="1"/>
          </p:nvPr>
        </p:nvSpPr>
        <p:spPr/>
        <p:txBody>
          <a:bodyPr/>
          <a:lstStyle/>
          <a:p>
            <a:r>
              <a:rPr lang="en-US" dirty="0"/>
              <a:t>Between subjects:</a:t>
            </a:r>
            <a:br>
              <a:rPr lang="en-US" dirty="0"/>
            </a:br>
            <a:r>
              <a:rPr lang="en-US" dirty="0"/>
              <a:t>- Regular, repeated PD</a:t>
            </a:r>
            <a:br>
              <a:rPr lang="en-US" dirty="0"/>
            </a:br>
            <a:r>
              <a:rPr lang="en-US" dirty="0"/>
              <a:t>- Regular, repeated IDS</a:t>
            </a:r>
            <a:br>
              <a:rPr lang="en-US" dirty="0"/>
            </a:br>
            <a:r>
              <a:rPr lang="en-US" dirty="0"/>
              <a:t>- </a:t>
            </a:r>
            <a:r>
              <a:rPr lang="en-US" dirty="0" err="1"/>
              <a:t>Precommitted</a:t>
            </a:r>
            <a:r>
              <a:rPr lang="en-US" dirty="0"/>
              <a:t> IDS</a:t>
            </a:r>
          </a:p>
          <a:p>
            <a:r>
              <a:rPr lang="en-US" dirty="0"/>
              <a:t>Expected values and </a:t>
            </a:r>
            <a:r>
              <a:rPr lang="en-US" dirty="0" err="1"/>
              <a:t>nash</a:t>
            </a:r>
            <a:r>
              <a:rPr lang="en-US" dirty="0"/>
              <a:t> equilibria are the same in all conditions</a:t>
            </a:r>
          </a:p>
        </p:txBody>
      </p:sp>
    </p:spTree>
    <p:extLst>
      <p:ext uri="{BB962C8B-B14F-4D97-AF65-F5344CB8AC3E}">
        <p14:creationId xmlns:p14="http://schemas.microsoft.com/office/powerpoint/2010/main" val="3647559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Why do many people buy insurance, even bad insurance (such as travelers insurance)? </a:t>
            </a:r>
          </a:p>
          <a:p>
            <a:r>
              <a:rPr lang="en-US" dirty="0"/>
              <a:t>Why do many people pre-pay for gas in rental cars? </a:t>
            </a:r>
          </a:p>
        </p:txBody>
      </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a:p>
        </p:txBody>
      </p:sp>
      <p:sp>
        <p:nvSpPr>
          <p:cNvPr id="4" name="Title 3"/>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5349560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IDS instructions (pg 1)</a:t>
            </a:r>
          </a:p>
        </p:txBody>
      </p:sp>
      <p:sp>
        <p:nvSpPr>
          <p:cNvPr id="21507" name="Rectangle 3"/>
          <p:cNvSpPr>
            <a:spLocks noGrp="1" noChangeArrowheads="1"/>
          </p:cNvSpPr>
          <p:nvPr>
            <p:ph type="body" idx="1"/>
          </p:nvPr>
        </p:nvSpPr>
        <p:spPr/>
        <p:txBody>
          <a:bodyPr>
            <a:normAutofit lnSpcReduction="10000"/>
          </a:bodyPr>
          <a:lstStyle/>
          <a:p>
            <a:pPr>
              <a:lnSpc>
                <a:spcPct val="80000"/>
              </a:lnSpc>
              <a:buFontTx/>
              <a:buNone/>
            </a:pPr>
            <a:r>
              <a:rPr lang="en-US" altLang="en-US" sz="2800"/>
              <a:t>Scenario: Imagine you are an investor in Indonesia and you have a risky joint venture that earns 8,500 Rp per year. However, there is a small chance that you and/or your counterpart will suffer a loss of 40,000 Rp in a given year. You have the option to pay 1,400 Rp for a safety measure each year to protect against the possible loss. However, you will only be fully protected if both you and your counterpart invest in protection. The loss has an equal chance of happening each year, regardless of whether it occurred in the previous year. </a:t>
            </a:r>
          </a:p>
        </p:txBody>
      </p:sp>
    </p:spTree>
    <p:extLst>
      <p:ext uri="{BB962C8B-B14F-4D97-AF65-F5344CB8AC3E}">
        <p14:creationId xmlns:p14="http://schemas.microsoft.com/office/powerpoint/2010/main" val="9893834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0"/>
            <a:ext cx="8229600" cy="1143000"/>
          </a:xfrm>
        </p:spPr>
        <p:txBody>
          <a:bodyPr/>
          <a:lstStyle/>
          <a:p>
            <a:r>
              <a:rPr lang="en-US" altLang="en-US" dirty="0"/>
              <a:t>IDS payoff matrix</a:t>
            </a:r>
          </a:p>
        </p:txBody>
      </p:sp>
      <p:graphicFrame>
        <p:nvGraphicFramePr>
          <p:cNvPr id="22531" name="Group 3"/>
          <p:cNvGraphicFramePr>
            <a:graphicFrameLocks noGrp="1"/>
          </p:cNvGraphicFramePr>
          <p:nvPr>
            <p:ph idx="1"/>
            <p:extLst>
              <p:ext uri="{D42A27DB-BD31-4B8C-83A1-F6EECF244321}">
                <p14:modId xmlns:p14="http://schemas.microsoft.com/office/powerpoint/2010/main" val="2565478280"/>
              </p:ext>
            </p:extLst>
          </p:nvPr>
        </p:nvGraphicFramePr>
        <p:xfrm>
          <a:off x="152400" y="1066800"/>
          <a:ext cx="8763000" cy="5303520"/>
        </p:xfrm>
        <a:graphic>
          <a:graphicData uri="http://schemas.openxmlformats.org/drawingml/2006/table">
            <a:tbl>
              <a:tblPr/>
              <a:tblGrid>
                <a:gridCol w="609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3144838">
                  <a:extLst>
                    <a:ext uri="{9D8B030D-6E8A-4147-A177-3AD203B41FA5}">
                      <a16:colId xmlns:a16="http://schemas.microsoft.com/office/drawing/2014/main" val="20002"/>
                    </a:ext>
                  </a:extLst>
                </a:gridCol>
                <a:gridCol w="3636962">
                  <a:extLst>
                    <a:ext uri="{9D8B030D-6E8A-4147-A177-3AD203B41FA5}">
                      <a16:colId xmlns:a16="http://schemas.microsoft.com/office/drawing/2014/main" val="20003"/>
                    </a:ext>
                  </a:extLst>
                </a:gridCol>
              </a:tblGrid>
              <a:tr h="363538">
                <a:tc rowSpan="2" gridSpan="2">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en-US"/>
                    </a:p>
                  </a:txBody>
                  <a:tcPr/>
                </a:tc>
                <a:tc gridSpan="2">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Your Counterpart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363538">
                <a:tc gridSpan="2" vMerge="1">
                  <a:txBody>
                    <a:bodyPr/>
                    <a:lstStyle/>
                    <a:p>
                      <a:endParaRPr lang="en-US"/>
                    </a:p>
                  </a:txBody>
                  <a:tcPr/>
                </a:tc>
                <a:tc hMerge="1" vMerge="1">
                  <a:txBody>
                    <a:bodyPr/>
                    <a:lstStyle/>
                    <a:p>
                      <a:endParaRPr lang="en-US"/>
                    </a:p>
                  </a:txBody>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INVEST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NOT INVEST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051050">
                <a:tc rowSpan="2">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You</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INVEST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You definitely lose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1,400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and have a 0% chance of the large loss occurring.</a:t>
                      </a:r>
                      <a:b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br>
                      <a:b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b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Your counterpart definitely loses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1,400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and has a 0% chance of the large loss occurring.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You definitely lose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1,400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and have a 1% chance of losing an additional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40,000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a:t>
                      </a:r>
                      <a:b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br>
                      <a:b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b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Your counterpart has a 3% chance of losing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40,000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and a 97% chance of losing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52638">
                <a:tc vMerge="1">
                  <a:txBody>
                    <a:bodyPr/>
                    <a:lstStyle/>
                    <a:p>
                      <a:endParaRPr lang="en-US"/>
                    </a:p>
                  </a:txBody>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NOT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INVEST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You have a 3% chance of losing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40,000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and a 97% chance of losing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a:t>
                      </a:r>
                      <a:b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br>
                      <a:b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b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Your counterpart definitely loses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1,400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and has a 1% chance of losing an additional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40,000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You have a 4% chance of losing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40,000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and a 96% chance of losing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a:t>
                      </a:r>
                      <a:b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br>
                      <a:b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b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Your counterpart has a 4% chance of losing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40,000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and a 96% chance of losing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0928009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PD payoff matrix</a:t>
            </a:r>
          </a:p>
        </p:txBody>
      </p:sp>
      <p:graphicFrame>
        <p:nvGraphicFramePr>
          <p:cNvPr id="23555" name="Group 3"/>
          <p:cNvGraphicFramePr>
            <a:graphicFrameLocks noGrp="1"/>
          </p:cNvGraphicFramePr>
          <p:nvPr>
            <p:ph idx="1"/>
          </p:nvPr>
        </p:nvGraphicFramePr>
        <p:xfrm>
          <a:off x="152400" y="1341438"/>
          <a:ext cx="8763000" cy="4835208"/>
        </p:xfrm>
        <a:graphic>
          <a:graphicData uri="http://schemas.openxmlformats.org/drawingml/2006/table">
            <a:tbl>
              <a:tblPr/>
              <a:tblGrid>
                <a:gridCol w="609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3144838">
                  <a:extLst>
                    <a:ext uri="{9D8B030D-6E8A-4147-A177-3AD203B41FA5}">
                      <a16:colId xmlns:a16="http://schemas.microsoft.com/office/drawing/2014/main" val="20002"/>
                    </a:ext>
                  </a:extLst>
                </a:gridCol>
                <a:gridCol w="3636962">
                  <a:extLst>
                    <a:ext uri="{9D8B030D-6E8A-4147-A177-3AD203B41FA5}">
                      <a16:colId xmlns:a16="http://schemas.microsoft.com/office/drawing/2014/main" val="20003"/>
                    </a:ext>
                  </a:extLst>
                </a:gridCol>
              </a:tblGrid>
              <a:tr h="363538">
                <a:tc rowSpan="2" gridSpan="2">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en-US"/>
                    </a:p>
                  </a:txBody>
                  <a:tcPr/>
                </a:tc>
                <a:tc gridSpan="2">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Your Counterpart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363538">
                <a:tc gridSpan="2" vMerge="1">
                  <a:txBody>
                    <a:bodyPr/>
                    <a:lstStyle/>
                    <a:p>
                      <a:endParaRPr lang="en-US"/>
                    </a:p>
                  </a:txBody>
                  <a:tcPr/>
                </a:tc>
                <a:tc hMerge="1" vMerge="1">
                  <a:txBody>
                    <a:bodyPr/>
                    <a:lstStyle/>
                    <a:p>
                      <a:endParaRPr lang="en-US"/>
                    </a:p>
                  </a:txBody>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INVEST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NOT INVEST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051050">
                <a:tc rowSpan="2">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You</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INVEST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You lose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1,400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a:t>
                      </a:r>
                      <a:b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b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Your counterpart loses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1,400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You lose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1,800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a:t>
                      </a:r>
                      <a:b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b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Your counterpart loses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1,200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52638">
                <a:tc vMerge="1">
                  <a:txBody>
                    <a:bodyPr/>
                    <a:lstStyle/>
                    <a:p>
                      <a:endParaRPr lang="en-US"/>
                    </a:p>
                  </a:txBody>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NOT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INVEST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You lose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1,200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a:t>
                      </a:r>
                      <a:b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b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Your counterpart loses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1,800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You lose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1,600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a:t>
                      </a:r>
                      <a:b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b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Your counterpart loses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1,600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8271224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IDS: Choices</a:t>
            </a:r>
          </a:p>
        </p:txBody>
      </p:sp>
      <p:sp>
        <p:nvSpPr>
          <p:cNvPr id="25603" name="Rectangle 3"/>
          <p:cNvSpPr>
            <a:spLocks noGrp="1" noChangeArrowheads="1"/>
          </p:cNvSpPr>
          <p:nvPr>
            <p:ph type="body" idx="1"/>
          </p:nvPr>
        </p:nvSpPr>
        <p:spPr/>
        <p:txBody>
          <a:bodyPr/>
          <a:lstStyle/>
          <a:p>
            <a:pPr marL="0" indent="0">
              <a:buFontTx/>
              <a:buNone/>
            </a:pPr>
            <a:r>
              <a:rPr lang="en-US" altLang="en-US" sz="2000" b="1"/>
              <a:t>Will you invest in protection this year?</a:t>
            </a:r>
            <a:r>
              <a:rPr lang="en-US" altLang="en-US"/>
              <a:t> </a:t>
            </a:r>
          </a:p>
          <a:p>
            <a:pPr marL="0" indent="0" algn="ctr">
              <a:buFontTx/>
              <a:buNone/>
            </a:pPr>
            <a:r>
              <a:rPr lang="en-US" altLang="en-US" sz="2000"/>
              <a:t>INVEST | NOT INVEST</a:t>
            </a:r>
            <a:br>
              <a:rPr lang="en-US" altLang="en-US"/>
            </a:br>
            <a:endParaRPr lang="en-US" altLang="en-US"/>
          </a:p>
          <a:p>
            <a:pPr marL="0" indent="0">
              <a:buFontTx/>
              <a:buNone/>
            </a:pPr>
            <a:r>
              <a:rPr lang="en-US" altLang="en-US" sz="2000" b="1"/>
              <a:t>Do you think your counterpart will invest in protection this year?</a:t>
            </a:r>
          </a:p>
          <a:p>
            <a:pPr marL="0" indent="0" algn="ctr">
              <a:buFontTx/>
              <a:buNone/>
            </a:pPr>
            <a:r>
              <a:rPr lang="en-US" altLang="en-US" sz="2000"/>
              <a:t>DEFINITELY | PROBABLY | PROBABLY NOT | DEFINITELY NOT</a:t>
            </a:r>
          </a:p>
        </p:txBody>
      </p:sp>
      <p:sp>
        <p:nvSpPr>
          <p:cNvPr id="25604" name="Oval 4"/>
          <p:cNvSpPr>
            <a:spLocks noChangeArrowheads="1"/>
          </p:cNvSpPr>
          <p:nvPr/>
        </p:nvSpPr>
        <p:spPr bwMode="auto">
          <a:xfrm>
            <a:off x="3048000" y="1828800"/>
            <a:ext cx="1219200" cy="6096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4753335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en-US"/>
              <a:t>Precommitted Condition</a:t>
            </a:r>
          </a:p>
        </p:txBody>
      </p:sp>
      <p:sp>
        <p:nvSpPr>
          <p:cNvPr id="88067" name="Rectangle 3"/>
          <p:cNvSpPr>
            <a:spLocks noGrp="1" noChangeArrowheads="1"/>
          </p:cNvSpPr>
          <p:nvPr>
            <p:ph type="body" idx="1"/>
          </p:nvPr>
        </p:nvSpPr>
        <p:spPr>
          <a:xfrm>
            <a:off x="457200" y="1600200"/>
            <a:ext cx="8229600" cy="5105400"/>
          </a:xfrm>
        </p:spPr>
        <p:txBody>
          <a:bodyPr/>
          <a:lstStyle/>
          <a:p>
            <a:pPr marL="0" indent="0">
              <a:lnSpc>
                <a:spcPct val="90000"/>
              </a:lnSpc>
              <a:buFontTx/>
              <a:buNone/>
            </a:pPr>
            <a:r>
              <a:rPr lang="en-US" altLang="en-US" sz="1800" b="1"/>
              <a:t>Will you invest in protection in year 1?</a:t>
            </a:r>
            <a:r>
              <a:rPr lang="en-US" altLang="en-US" sz="2800"/>
              <a:t> </a:t>
            </a:r>
          </a:p>
          <a:p>
            <a:pPr marL="0" indent="0" algn="ctr">
              <a:lnSpc>
                <a:spcPct val="90000"/>
              </a:lnSpc>
              <a:buFontTx/>
              <a:buNone/>
            </a:pPr>
            <a:r>
              <a:rPr lang="en-US" altLang="en-US" sz="1800"/>
              <a:t>INVEST | NOT INVEST</a:t>
            </a:r>
            <a:endParaRPr lang="en-US" altLang="en-US" sz="2800"/>
          </a:p>
          <a:p>
            <a:pPr marL="0" indent="0">
              <a:lnSpc>
                <a:spcPct val="90000"/>
              </a:lnSpc>
              <a:buFontTx/>
              <a:buNone/>
            </a:pPr>
            <a:r>
              <a:rPr lang="en-US" altLang="en-US" sz="1800" b="1"/>
              <a:t>Do you think your counterpart will invest in protection in year 1?</a:t>
            </a:r>
          </a:p>
          <a:p>
            <a:pPr marL="0" indent="0" algn="ctr">
              <a:lnSpc>
                <a:spcPct val="90000"/>
              </a:lnSpc>
              <a:buFontTx/>
              <a:buNone/>
            </a:pPr>
            <a:r>
              <a:rPr lang="en-US" altLang="en-US" sz="1800"/>
              <a:t>DEFINITELY | PROBABLY | PROBABLY NOT | DEFINITELY NOT</a:t>
            </a:r>
          </a:p>
          <a:p>
            <a:pPr marL="0" indent="0">
              <a:lnSpc>
                <a:spcPct val="90000"/>
              </a:lnSpc>
              <a:buFontTx/>
              <a:buNone/>
            </a:pPr>
            <a:r>
              <a:rPr lang="en-US" altLang="en-US" sz="1400"/>
              <a:t>~~~~~~~~~~~~~~~~~~~~~~~~~~~~~~~~~~~~~~~~~~~~~~~~~~~~~~~~~~~~~~~~~~~~~~</a:t>
            </a:r>
            <a:br>
              <a:rPr lang="en-US" altLang="en-US" sz="1800"/>
            </a:br>
            <a:r>
              <a:rPr lang="en-US" altLang="en-US" sz="1800" b="1"/>
              <a:t>Will you invest in protection in year 2?</a:t>
            </a:r>
            <a:r>
              <a:rPr lang="en-US" altLang="en-US" sz="2800"/>
              <a:t> </a:t>
            </a:r>
          </a:p>
          <a:p>
            <a:pPr marL="0" indent="0" algn="ctr">
              <a:lnSpc>
                <a:spcPct val="90000"/>
              </a:lnSpc>
              <a:buFontTx/>
              <a:buNone/>
            </a:pPr>
            <a:r>
              <a:rPr lang="en-US" altLang="en-US" sz="1800"/>
              <a:t>INVEST | NOT INVEST</a:t>
            </a:r>
            <a:endParaRPr lang="en-US" altLang="en-US" sz="2800"/>
          </a:p>
          <a:p>
            <a:pPr marL="0" indent="0">
              <a:lnSpc>
                <a:spcPct val="90000"/>
              </a:lnSpc>
              <a:buFontTx/>
              <a:buNone/>
            </a:pPr>
            <a:r>
              <a:rPr lang="en-US" altLang="en-US" sz="1800" b="1"/>
              <a:t>Do you think your counterpart will invest in protection in year 2?</a:t>
            </a:r>
          </a:p>
          <a:p>
            <a:pPr marL="0" indent="0" algn="ctr">
              <a:lnSpc>
                <a:spcPct val="90000"/>
              </a:lnSpc>
              <a:buFontTx/>
              <a:buNone/>
            </a:pPr>
            <a:r>
              <a:rPr lang="en-US" altLang="en-US" sz="1800"/>
              <a:t>DEFINITELY | PROBABLY | PROBABLY NOT | DEFINITELY NOT</a:t>
            </a:r>
          </a:p>
          <a:p>
            <a:pPr marL="0" indent="0" algn="ctr">
              <a:lnSpc>
                <a:spcPct val="90000"/>
              </a:lnSpc>
              <a:buFontTx/>
              <a:buNone/>
            </a:pPr>
            <a:r>
              <a:rPr lang="en-US" altLang="en-US" sz="1400"/>
              <a:t>~~~~~~~~~~~~~~~~~~~~~~~~~~~~~~~~~~~~~~~~~~~~~~~~~~~~~~~~~~~~~~~~~~~~~~</a:t>
            </a:r>
            <a:br>
              <a:rPr lang="en-US" altLang="en-US" sz="1400"/>
            </a:br>
            <a:r>
              <a:rPr lang="en-US" altLang="en-US" sz="1400"/>
              <a:t> </a:t>
            </a:r>
            <a:r>
              <a:rPr lang="en-US" altLang="en-US" sz="1800"/>
              <a:t>[...]</a:t>
            </a:r>
            <a:r>
              <a:rPr lang="en-US" altLang="en-US" sz="1400"/>
              <a:t> </a:t>
            </a:r>
          </a:p>
          <a:p>
            <a:pPr marL="0" indent="0">
              <a:lnSpc>
                <a:spcPct val="90000"/>
              </a:lnSpc>
              <a:buFontTx/>
              <a:buNone/>
            </a:pPr>
            <a:r>
              <a:rPr lang="en-US" altLang="en-US" sz="1800" b="1"/>
              <a:t>Will you invest in protection in year 20?</a:t>
            </a:r>
            <a:r>
              <a:rPr lang="en-US" altLang="en-US" sz="2800"/>
              <a:t> </a:t>
            </a:r>
          </a:p>
          <a:p>
            <a:pPr marL="0" indent="0" algn="ctr">
              <a:lnSpc>
                <a:spcPct val="90000"/>
              </a:lnSpc>
              <a:buFontTx/>
              <a:buNone/>
            </a:pPr>
            <a:r>
              <a:rPr lang="en-US" altLang="en-US" sz="1800"/>
              <a:t>INVEST | NOT INVEST</a:t>
            </a:r>
            <a:endParaRPr lang="en-US" altLang="en-US" sz="2800"/>
          </a:p>
          <a:p>
            <a:pPr marL="0" indent="0">
              <a:lnSpc>
                <a:spcPct val="90000"/>
              </a:lnSpc>
              <a:buFontTx/>
              <a:buNone/>
            </a:pPr>
            <a:r>
              <a:rPr lang="en-US" altLang="en-US" sz="1800" b="1"/>
              <a:t>Do you think your counterpart will invest in protection in year 20?</a:t>
            </a:r>
          </a:p>
          <a:p>
            <a:pPr marL="0" indent="0" algn="ctr">
              <a:lnSpc>
                <a:spcPct val="90000"/>
              </a:lnSpc>
              <a:buFontTx/>
              <a:buNone/>
            </a:pPr>
            <a:r>
              <a:rPr lang="en-US" altLang="en-US" sz="1800"/>
              <a:t>DEFINITELY | PROBABLY | PROBABLY NOT | DEFINITELY NOT</a:t>
            </a:r>
          </a:p>
        </p:txBody>
      </p:sp>
    </p:spTree>
    <p:extLst>
      <p:ext uri="{BB962C8B-B14F-4D97-AF65-F5344CB8AC3E}">
        <p14:creationId xmlns:p14="http://schemas.microsoft.com/office/powerpoint/2010/main" val="3299991975"/>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Feedback</a:t>
            </a:r>
          </a:p>
        </p:txBody>
      </p:sp>
      <p:sp>
        <p:nvSpPr>
          <p:cNvPr id="26627" name="Rectangle 3"/>
          <p:cNvSpPr>
            <a:spLocks noGrp="1" noChangeArrowheads="1"/>
          </p:cNvSpPr>
          <p:nvPr>
            <p:ph type="body" idx="1"/>
          </p:nvPr>
        </p:nvSpPr>
        <p:spPr/>
        <p:txBody>
          <a:bodyPr/>
          <a:lstStyle/>
          <a:p>
            <a:pPr marL="0" indent="0" algn="ctr">
              <a:buFontTx/>
              <a:buNone/>
            </a:pPr>
            <a:r>
              <a:rPr lang="en-US" altLang="en-US" sz="2400" b="1"/>
              <a:t>Year 1 Results</a:t>
            </a:r>
          </a:p>
          <a:p>
            <a:pPr marL="0" indent="0">
              <a:buFontTx/>
              <a:buNone/>
            </a:pPr>
            <a:r>
              <a:rPr lang="en-US" altLang="en-US" sz="2400" b="1"/>
              <a:t>Your choice: </a:t>
            </a:r>
            <a:r>
              <a:rPr lang="en-US" altLang="en-US" sz="2400"/>
              <a:t>INVEST</a:t>
            </a:r>
          </a:p>
          <a:p>
            <a:pPr marL="0" indent="0">
              <a:buFontTx/>
              <a:buNone/>
            </a:pPr>
            <a:r>
              <a:rPr lang="en-US" altLang="en-US" sz="2400" b="1"/>
              <a:t>Your counterpart's choice: </a:t>
            </a:r>
            <a:r>
              <a:rPr lang="en-US" altLang="en-US" sz="2400"/>
              <a:t>NOT INVEST</a:t>
            </a:r>
          </a:p>
          <a:p>
            <a:pPr marL="0" indent="0">
              <a:buFontTx/>
              <a:buNone/>
            </a:pPr>
            <a:r>
              <a:rPr lang="en-US" altLang="en-US" sz="2400" b="1"/>
              <a:t>The random number was: </a:t>
            </a:r>
            <a:r>
              <a:rPr lang="en-US" altLang="en-US" sz="2400"/>
              <a:t>88</a:t>
            </a:r>
          </a:p>
          <a:p>
            <a:pPr marL="0" indent="0" algn="ctr">
              <a:buFontTx/>
              <a:buNone/>
            </a:pPr>
            <a:r>
              <a:rPr lang="en-US" altLang="en-US" sz="2400" i="1"/>
              <a:t>This Means</a:t>
            </a:r>
          </a:p>
          <a:p>
            <a:pPr marL="0" indent="0">
              <a:buFontTx/>
              <a:buNone/>
            </a:pPr>
            <a:r>
              <a:rPr lang="en-US" altLang="en-US" sz="2400" b="1"/>
              <a:t>For you, the large loss: </a:t>
            </a:r>
            <a:r>
              <a:rPr lang="en-US" altLang="en-US" sz="2400" b="1">
                <a:solidFill>
                  <a:srgbClr val="009900"/>
                </a:solidFill>
              </a:rPr>
              <a:t>did not occur</a:t>
            </a:r>
          </a:p>
          <a:p>
            <a:pPr marL="0" indent="0">
              <a:buFontTx/>
              <a:buNone/>
            </a:pPr>
            <a:r>
              <a:rPr lang="en-US" altLang="en-US" sz="2400" b="1"/>
              <a:t>For your counterpart, the large loss: </a:t>
            </a:r>
            <a:r>
              <a:rPr lang="en-US" altLang="en-US" sz="2400" b="1">
                <a:solidFill>
                  <a:srgbClr val="009900"/>
                </a:solidFill>
              </a:rPr>
              <a:t>did not occur</a:t>
            </a:r>
          </a:p>
          <a:p>
            <a:pPr marL="0" indent="0">
              <a:buFontTx/>
              <a:buNone/>
            </a:pPr>
            <a:r>
              <a:rPr lang="en-US" altLang="en-US" sz="2400" b="1"/>
              <a:t>Result: </a:t>
            </a:r>
            <a:r>
              <a:rPr lang="en-US" altLang="en-US" sz="2400"/>
              <a:t>You lost 1,400 Rp, and your counterpart lost 0 Rp</a:t>
            </a:r>
          </a:p>
        </p:txBody>
      </p:sp>
    </p:spTree>
    <p:extLst>
      <p:ext uri="{BB962C8B-B14F-4D97-AF65-F5344CB8AC3E}">
        <p14:creationId xmlns:p14="http://schemas.microsoft.com/office/powerpoint/2010/main" val="1465781939"/>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PD vs IDS</a:t>
            </a:r>
          </a:p>
        </p:txBody>
      </p:sp>
      <p:sp>
        <p:nvSpPr>
          <p:cNvPr id="27652" name="AutoShape 4"/>
          <p:cNvSpPr>
            <a:spLocks noChangeAspect="1" noChangeArrowheads="1" noTextEdit="1"/>
          </p:cNvSpPr>
          <p:nvPr/>
        </p:nvSpPr>
        <p:spPr bwMode="auto">
          <a:xfrm>
            <a:off x="0" y="1600200"/>
            <a:ext cx="9144000"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654" name="Line 6"/>
          <p:cNvSpPr>
            <a:spLocks noChangeShapeType="1"/>
          </p:cNvSpPr>
          <p:nvPr/>
        </p:nvSpPr>
        <p:spPr bwMode="auto">
          <a:xfrm>
            <a:off x="954088" y="5754688"/>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5" name="Line 7"/>
          <p:cNvSpPr>
            <a:spLocks noChangeShapeType="1"/>
          </p:cNvSpPr>
          <p:nvPr/>
        </p:nvSpPr>
        <p:spPr bwMode="auto">
          <a:xfrm>
            <a:off x="954088" y="5324475"/>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6" name="Line 8"/>
          <p:cNvSpPr>
            <a:spLocks noChangeShapeType="1"/>
          </p:cNvSpPr>
          <p:nvPr/>
        </p:nvSpPr>
        <p:spPr bwMode="auto">
          <a:xfrm>
            <a:off x="954088" y="4902200"/>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7" name="Line 9"/>
          <p:cNvSpPr>
            <a:spLocks noChangeShapeType="1"/>
          </p:cNvSpPr>
          <p:nvPr/>
        </p:nvSpPr>
        <p:spPr bwMode="auto">
          <a:xfrm>
            <a:off x="954088" y="4470400"/>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8" name="Line 10"/>
          <p:cNvSpPr>
            <a:spLocks noChangeShapeType="1"/>
          </p:cNvSpPr>
          <p:nvPr/>
        </p:nvSpPr>
        <p:spPr bwMode="auto">
          <a:xfrm>
            <a:off x="954088" y="4049713"/>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9" name="Line 11"/>
          <p:cNvSpPr>
            <a:spLocks noChangeShapeType="1"/>
          </p:cNvSpPr>
          <p:nvPr/>
        </p:nvSpPr>
        <p:spPr bwMode="auto">
          <a:xfrm>
            <a:off x="954088" y="3617913"/>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0" name="Line 12"/>
          <p:cNvSpPr>
            <a:spLocks noChangeShapeType="1"/>
          </p:cNvSpPr>
          <p:nvPr/>
        </p:nvSpPr>
        <p:spPr bwMode="auto">
          <a:xfrm>
            <a:off x="954088" y="3195638"/>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1" name="Line 13"/>
          <p:cNvSpPr>
            <a:spLocks noChangeShapeType="1"/>
          </p:cNvSpPr>
          <p:nvPr/>
        </p:nvSpPr>
        <p:spPr bwMode="auto">
          <a:xfrm>
            <a:off x="954088" y="2765425"/>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2" name="Line 14"/>
          <p:cNvSpPr>
            <a:spLocks noChangeShapeType="1"/>
          </p:cNvSpPr>
          <p:nvPr/>
        </p:nvSpPr>
        <p:spPr bwMode="auto">
          <a:xfrm>
            <a:off x="954088" y="2343150"/>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3" name="Line 15"/>
          <p:cNvSpPr>
            <a:spLocks noChangeShapeType="1"/>
          </p:cNvSpPr>
          <p:nvPr/>
        </p:nvSpPr>
        <p:spPr bwMode="auto">
          <a:xfrm>
            <a:off x="954088" y="1911350"/>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4" name="Line 16"/>
          <p:cNvSpPr>
            <a:spLocks noChangeShapeType="1"/>
          </p:cNvSpPr>
          <p:nvPr/>
        </p:nvSpPr>
        <p:spPr bwMode="auto">
          <a:xfrm>
            <a:off x="954088" y="1911350"/>
            <a:ext cx="0" cy="42656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5" name="Line 17"/>
          <p:cNvSpPr>
            <a:spLocks noChangeShapeType="1"/>
          </p:cNvSpPr>
          <p:nvPr/>
        </p:nvSpPr>
        <p:spPr bwMode="auto">
          <a:xfrm>
            <a:off x="889000" y="6176963"/>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6" name="Line 18"/>
          <p:cNvSpPr>
            <a:spLocks noChangeShapeType="1"/>
          </p:cNvSpPr>
          <p:nvPr/>
        </p:nvSpPr>
        <p:spPr bwMode="auto">
          <a:xfrm>
            <a:off x="889000" y="5754688"/>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7" name="Line 19"/>
          <p:cNvSpPr>
            <a:spLocks noChangeShapeType="1"/>
          </p:cNvSpPr>
          <p:nvPr/>
        </p:nvSpPr>
        <p:spPr bwMode="auto">
          <a:xfrm>
            <a:off x="889000" y="5324475"/>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8" name="Line 20"/>
          <p:cNvSpPr>
            <a:spLocks noChangeShapeType="1"/>
          </p:cNvSpPr>
          <p:nvPr/>
        </p:nvSpPr>
        <p:spPr bwMode="auto">
          <a:xfrm>
            <a:off x="889000" y="4902200"/>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9" name="Line 21"/>
          <p:cNvSpPr>
            <a:spLocks noChangeShapeType="1"/>
          </p:cNvSpPr>
          <p:nvPr/>
        </p:nvSpPr>
        <p:spPr bwMode="auto">
          <a:xfrm>
            <a:off x="889000" y="4470400"/>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0" name="Line 22"/>
          <p:cNvSpPr>
            <a:spLocks noChangeShapeType="1"/>
          </p:cNvSpPr>
          <p:nvPr/>
        </p:nvSpPr>
        <p:spPr bwMode="auto">
          <a:xfrm>
            <a:off x="889000" y="4049713"/>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1" name="Line 23"/>
          <p:cNvSpPr>
            <a:spLocks noChangeShapeType="1"/>
          </p:cNvSpPr>
          <p:nvPr/>
        </p:nvSpPr>
        <p:spPr bwMode="auto">
          <a:xfrm>
            <a:off x="889000" y="3617913"/>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2" name="Line 24"/>
          <p:cNvSpPr>
            <a:spLocks noChangeShapeType="1"/>
          </p:cNvSpPr>
          <p:nvPr/>
        </p:nvSpPr>
        <p:spPr bwMode="auto">
          <a:xfrm>
            <a:off x="889000" y="3195638"/>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3" name="Line 25"/>
          <p:cNvSpPr>
            <a:spLocks noChangeShapeType="1"/>
          </p:cNvSpPr>
          <p:nvPr/>
        </p:nvSpPr>
        <p:spPr bwMode="auto">
          <a:xfrm>
            <a:off x="889000" y="2765425"/>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4" name="Line 26"/>
          <p:cNvSpPr>
            <a:spLocks noChangeShapeType="1"/>
          </p:cNvSpPr>
          <p:nvPr/>
        </p:nvSpPr>
        <p:spPr bwMode="auto">
          <a:xfrm>
            <a:off x="889000" y="2343150"/>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5" name="Line 27"/>
          <p:cNvSpPr>
            <a:spLocks noChangeShapeType="1"/>
          </p:cNvSpPr>
          <p:nvPr/>
        </p:nvSpPr>
        <p:spPr bwMode="auto">
          <a:xfrm>
            <a:off x="889000" y="1911350"/>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6" name="Line 28"/>
          <p:cNvSpPr>
            <a:spLocks noChangeShapeType="1"/>
          </p:cNvSpPr>
          <p:nvPr/>
        </p:nvSpPr>
        <p:spPr bwMode="auto">
          <a:xfrm>
            <a:off x="954088" y="6176963"/>
            <a:ext cx="68516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7" name="Line 29"/>
          <p:cNvSpPr>
            <a:spLocks noChangeShapeType="1"/>
          </p:cNvSpPr>
          <p:nvPr/>
        </p:nvSpPr>
        <p:spPr bwMode="auto">
          <a:xfrm flipV="1">
            <a:off x="954088" y="6176963"/>
            <a:ext cx="0" cy="63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8" name="Line 30"/>
          <p:cNvSpPr>
            <a:spLocks noChangeShapeType="1"/>
          </p:cNvSpPr>
          <p:nvPr/>
        </p:nvSpPr>
        <p:spPr bwMode="auto">
          <a:xfrm flipV="1">
            <a:off x="2668588" y="6176963"/>
            <a:ext cx="0" cy="63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9" name="Line 31"/>
          <p:cNvSpPr>
            <a:spLocks noChangeShapeType="1"/>
          </p:cNvSpPr>
          <p:nvPr/>
        </p:nvSpPr>
        <p:spPr bwMode="auto">
          <a:xfrm flipV="1">
            <a:off x="4384675" y="6176963"/>
            <a:ext cx="0" cy="63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80" name="Line 32"/>
          <p:cNvSpPr>
            <a:spLocks noChangeShapeType="1"/>
          </p:cNvSpPr>
          <p:nvPr/>
        </p:nvSpPr>
        <p:spPr bwMode="auto">
          <a:xfrm flipV="1">
            <a:off x="6089650" y="6176963"/>
            <a:ext cx="0" cy="63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81" name="Line 33"/>
          <p:cNvSpPr>
            <a:spLocks noChangeShapeType="1"/>
          </p:cNvSpPr>
          <p:nvPr/>
        </p:nvSpPr>
        <p:spPr bwMode="auto">
          <a:xfrm flipV="1">
            <a:off x="7805738" y="6176963"/>
            <a:ext cx="0" cy="63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82" name="Rectangle 34"/>
          <p:cNvSpPr>
            <a:spLocks noChangeArrowheads="1"/>
          </p:cNvSpPr>
          <p:nvPr/>
        </p:nvSpPr>
        <p:spPr bwMode="auto">
          <a:xfrm>
            <a:off x="687388" y="6067425"/>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a:t>
            </a:r>
            <a:endParaRPr lang="en-US" altLang="en-US"/>
          </a:p>
        </p:txBody>
      </p:sp>
      <p:sp>
        <p:nvSpPr>
          <p:cNvPr id="27683" name="Rectangle 35"/>
          <p:cNvSpPr>
            <a:spLocks noChangeArrowheads="1"/>
          </p:cNvSpPr>
          <p:nvPr/>
        </p:nvSpPr>
        <p:spPr bwMode="auto">
          <a:xfrm>
            <a:off x="522288" y="5645150"/>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0.1</a:t>
            </a:r>
            <a:endParaRPr lang="en-US" altLang="en-US"/>
          </a:p>
        </p:txBody>
      </p:sp>
      <p:sp>
        <p:nvSpPr>
          <p:cNvPr id="27684" name="Rectangle 36"/>
          <p:cNvSpPr>
            <a:spLocks noChangeArrowheads="1"/>
          </p:cNvSpPr>
          <p:nvPr/>
        </p:nvSpPr>
        <p:spPr bwMode="auto">
          <a:xfrm>
            <a:off x="522288" y="5213350"/>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0.2</a:t>
            </a:r>
            <a:endParaRPr lang="en-US" altLang="en-US"/>
          </a:p>
        </p:txBody>
      </p:sp>
      <p:sp>
        <p:nvSpPr>
          <p:cNvPr id="27685" name="Rectangle 37"/>
          <p:cNvSpPr>
            <a:spLocks noChangeArrowheads="1"/>
          </p:cNvSpPr>
          <p:nvPr/>
        </p:nvSpPr>
        <p:spPr bwMode="auto">
          <a:xfrm>
            <a:off x="522288" y="4792663"/>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0.3</a:t>
            </a:r>
            <a:endParaRPr lang="en-US" altLang="en-US"/>
          </a:p>
        </p:txBody>
      </p:sp>
      <p:sp>
        <p:nvSpPr>
          <p:cNvPr id="27686" name="Rectangle 38"/>
          <p:cNvSpPr>
            <a:spLocks noChangeArrowheads="1"/>
          </p:cNvSpPr>
          <p:nvPr/>
        </p:nvSpPr>
        <p:spPr bwMode="auto">
          <a:xfrm>
            <a:off x="522288" y="4360863"/>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0.4</a:t>
            </a:r>
            <a:endParaRPr lang="en-US" altLang="en-US"/>
          </a:p>
        </p:txBody>
      </p:sp>
      <p:sp>
        <p:nvSpPr>
          <p:cNvPr id="27687" name="Rectangle 39"/>
          <p:cNvSpPr>
            <a:spLocks noChangeArrowheads="1"/>
          </p:cNvSpPr>
          <p:nvPr/>
        </p:nvSpPr>
        <p:spPr bwMode="auto">
          <a:xfrm>
            <a:off x="522288" y="3938588"/>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0.5</a:t>
            </a:r>
            <a:endParaRPr lang="en-US" altLang="en-US"/>
          </a:p>
        </p:txBody>
      </p:sp>
      <p:sp>
        <p:nvSpPr>
          <p:cNvPr id="27688" name="Rectangle 40"/>
          <p:cNvSpPr>
            <a:spLocks noChangeArrowheads="1"/>
          </p:cNvSpPr>
          <p:nvPr/>
        </p:nvSpPr>
        <p:spPr bwMode="auto">
          <a:xfrm>
            <a:off x="522288" y="3508375"/>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0.6</a:t>
            </a:r>
            <a:endParaRPr lang="en-US" altLang="en-US"/>
          </a:p>
        </p:txBody>
      </p:sp>
      <p:sp>
        <p:nvSpPr>
          <p:cNvPr id="27689" name="Rectangle 41"/>
          <p:cNvSpPr>
            <a:spLocks noChangeArrowheads="1"/>
          </p:cNvSpPr>
          <p:nvPr/>
        </p:nvSpPr>
        <p:spPr bwMode="auto">
          <a:xfrm>
            <a:off x="522288" y="3086100"/>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0.7</a:t>
            </a:r>
            <a:endParaRPr lang="en-US" altLang="en-US"/>
          </a:p>
        </p:txBody>
      </p:sp>
      <p:sp>
        <p:nvSpPr>
          <p:cNvPr id="27690" name="Rectangle 42"/>
          <p:cNvSpPr>
            <a:spLocks noChangeArrowheads="1"/>
          </p:cNvSpPr>
          <p:nvPr/>
        </p:nvSpPr>
        <p:spPr bwMode="auto">
          <a:xfrm>
            <a:off x="522288" y="2654300"/>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0.8</a:t>
            </a:r>
            <a:endParaRPr lang="en-US" altLang="en-US"/>
          </a:p>
        </p:txBody>
      </p:sp>
      <p:sp>
        <p:nvSpPr>
          <p:cNvPr id="27691" name="Rectangle 43"/>
          <p:cNvSpPr>
            <a:spLocks noChangeArrowheads="1"/>
          </p:cNvSpPr>
          <p:nvPr/>
        </p:nvSpPr>
        <p:spPr bwMode="auto">
          <a:xfrm>
            <a:off x="522288" y="2233613"/>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0.9</a:t>
            </a:r>
            <a:endParaRPr lang="en-US" altLang="en-US"/>
          </a:p>
        </p:txBody>
      </p:sp>
      <p:sp>
        <p:nvSpPr>
          <p:cNvPr id="27692" name="Rectangle 44"/>
          <p:cNvSpPr>
            <a:spLocks noChangeArrowheads="1"/>
          </p:cNvSpPr>
          <p:nvPr/>
        </p:nvSpPr>
        <p:spPr bwMode="auto">
          <a:xfrm>
            <a:off x="687388" y="1801813"/>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1</a:t>
            </a:r>
            <a:endParaRPr lang="en-US" altLang="en-US"/>
          </a:p>
        </p:txBody>
      </p:sp>
      <p:sp>
        <p:nvSpPr>
          <p:cNvPr id="27693" name="Rectangle 45"/>
          <p:cNvSpPr>
            <a:spLocks noChangeArrowheads="1"/>
          </p:cNvSpPr>
          <p:nvPr/>
        </p:nvSpPr>
        <p:spPr bwMode="auto">
          <a:xfrm>
            <a:off x="1485900" y="6369050"/>
            <a:ext cx="7223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000000"/>
                </a:solidFill>
              </a:rPr>
              <a:t>Block 1</a:t>
            </a:r>
            <a:endParaRPr lang="en-US" altLang="en-US" b="1"/>
          </a:p>
        </p:txBody>
      </p:sp>
      <p:sp>
        <p:nvSpPr>
          <p:cNvPr id="27694" name="Rectangle 46"/>
          <p:cNvSpPr>
            <a:spLocks noChangeArrowheads="1"/>
          </p:cNvSpPr>
          <p:nvPr/>
        </p:nvSpPr>
        <p:spPr bwMode="auto">
          <a:xfrm>
            <a:off x="3200400" y="6369050"/>
            <a:ext cx="7223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000000"/>
                </a:solidFill>
              </a:rPr>
              <a:t>Block 2</a:t>
            </a:r>
            <a:endParaRPr lang="en-US" altLang="en-US" b="1"/>
          </a:p>
        </p:txBody>
      </p:sp>
      <p:sp>
        <p:nvSpPr>
          <p:cNvPr id="27695" name="Rectangle 47"/>
          <p:cNvSpPr>
            <a:spLocks noChangeArrowheads="1"/>
          </p:cNvSpPr>
          <p:nvPr/>
        </p:nvSpPr>
        <p:spPr bwMode="auto">
          <a:xfrm>
            <a:off x="4916488" y="6369050"/>
            <a:ext cx="7223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000000"/>
                </a:solidFill>
              </a:rPr>
              <a:t>Block 3</a:t>
            </a:r>
            <a:endParaRPr lang="en-US" altLang="en-US" b="1"/>
          </a:p>
        </p:txBody>
      </p:sp>
      <p:sp>
        <p:nvSpPr>
          <p:cNvPr id="27696" name="Rectangle 48"/>
          <p:cNvSpPr>
            <a:spLocks noChangeArrowheads="1"/>
          </p:cNvSpPr>
          <p:nvPr/>
        </p:nvSpPr>
        <p:spPr bwMode="auto">
          <a:xfrm>
            <a:off x="6630988" y="6369050"/>
            <a:ext cx="7223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000000"/>
                </a:solidFill>
              </a:rPr>
              <a:t>Block 4</a:t>
            </a:r>
            <a:endParaRPr lang="en-US" altLang="en-US" b="1"/>
          </a:p>
        </p:txBody>
      </p:sp>
      <p:sp>
        <p:nvSpPr>
          <p:cNvPr id="27697" name="Rectangle 49"/>
          <p:cNvSpPr>
            <a:spLocks noChangeArrowheads="1"/>
          </p:cNvSpPr>
          <p:nvPr/>
        </p:nvSpPr>
        <p:spPr bwMode="auto">
          <a:xfrm rot="16200000">
            <a:off x="-769937" y="3876675"/>
            <a:ext cx="2168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000000"/>
                </a:solidFill>
              </a:rPr>
              <a:t>Investment Proportion</a:t>
            </a:r>
            <a:endParaRPr lang="en-US" altLang="en-US"/>
          </a:p>
        </p:txBody>
      </p:sp>
      <p:sp>
        <p:nvSpPr>
          <p:cNvPr id="27698" name="Rectangle 50"/>
          <p:cNvSpPr>
            <a:spLocks noChangeArrowheads="1"/>
          </p:cNvSpPr>
          <p:nvPr/>
        </p:nvSpPr>
        <p:spPr bwMode="auto">
          <a:xfrm>
            <a:off x="7905750" y="3617913"/>
            <a:ext cx="1146175" cy="852487"/>
          </a:xfrm>
          <a:prstGeom prst="rect">
            <a:avLst/>
          </a:prstGeom>
          <a:solidFill>
            <a:srgbClr val="FFFFFF"/>
          </a:solidFill>
          <a:ln w="0">
            <a:solidFill>
              <a:srgbClr val="000000"/>
            </a:solidFill>
            <a:miter lim="800000"/>
            <a:headEnd/>
            <a:tailEnd/>
          </a:ln>
        </p:spPr>
        <p:txBody>
          <a:bodyPr/>
          <a:lstStyle/>
          <a:p>
            <a:endParaRPr lang="en-US"/>
          </a:p>
        </p:txBody>
      </p:sp>
      <p:sp>
        <p:nvSpPr>
          <p:cNvPr id="27699" name="Line 51"/>
          <p:cNvSpPr>
            <a:spLocks noChangeShapeType="1"/>
          </p:cNvSpPr>
          <p:nvPr/>
        </p:nvSpPr>
        <p:spPr bwMode="auto">
          <a:xfrm>
            <a:off x="7970838" y="3773488"/>
            <a:ext cx="292100" cy="0"/>
          </a:xfrm>
          <a:prstGeom prst="line">
            <a:avLst/>
          </a:prstGeom>
          <a:noFill/>
          <a:ln w="26988">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00" name="Rectangle 52"/>
          <p:cNvSpPr>
            <a:spLocks noChangeArrowheads="1"/>
          </p:cNvSpPr>
          <p:nvPr/>
        </p:nvSpPr>
        <p:spPr bwMode="auto">
          <a:xfrm>
            <a:off x="8061325" y="3719513"/>
            <a:ext cx="101600" cy="100012"/>
          </a:xfrm>
          <a:prstGeom prst="rect">
            <a:avLst/>
          </a:prstGeom>
          <a:solidFill>
            <a:srgbClr val="000080"/>
          </a:solidFill>
          <a:ln w="9525">
            <a:solidFill>
              <a:srgbClr val="000080"/>
            </a:solidFill>
            <a:miter lim="800000"/>
            <a:headEnd/>
            <a:tailEnd/>
          </a:ln>
        </p:spPr>
        <p:txBody>
          <a:bodyPr/>
          <a:lstStyle/>
          <a:p>
            <a:endParaRPr lang="en-US"/>
          </a:p>
        </p:txBody>
      </p:sp>
      <p:sp>
        <p:nvSpPr>
          <p:cNvPr id="27701" name="Rectangle 53"/>
          <p:cNvSpPr>
            <a:spLocks noChangeArrowheads="1"/>
          </p:cNvSpPr>
          <p:nvPr/>
        </p:nvSpPr>
        <p:spPr bwMode="auto">
          <a:xfrm>
            <a:off x="8318500" y="3663950"/>
            <a:ext cx="688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IDS rep</a:t>
            </a:r>
            <a:endParaRPr lang="en-US" altLang="en-US"/>
          </a:p>
        </p:txBody>
      </p:sp>
      <p:sp>
        <p:nvSpPr>
          <p:cNvPr id="27705" name="Line 57"/>
          <p:cNvSpPr>
            <a:spLocks noChangeShapeType="1"/>
          </p:cNvSpPr>
          <p:nvPr/>
        </p:nvSpPr>
        <p:spPr bwMode="auto">
          <a:xfrm>
            <a:off x="7970838" y="4341813"/>
            <a:ext cx="292100" cy="0"/>
          </a:xfrm>
          <a:prstGeom prst="line">
            <a:avLst/>
          </a:prstGeom>
          <a:noFill/>
          <a:ln w="26988">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06" name="Oval 58"/>
          <p:cNvSpPr>
            <a:spLocks noChangeArrowheads="1"/>
          </p:cNvSpPr>
          <p:nvPr/>
        </p:nvSpPr>
        <p:spPr bwMode="auto">
          <a:xfrm>
            <a:off x="8061325" y="4287838"/>
            <a:ext cx="101600" cy="100012"/>
          </a:xfrm>
          <a:prstGeom prst="ellipse">
            <a:avLst/>
          </a:prstGeom>
          <a:solidFill>
            <a:srgbClr val="800080"/>
          </a:solidFill>
          <a:ln w="9525">
            <a:solidFill>
              <a:srgbClr val="800080"/>
            </a:solidFill>
            <a:round/>
            <a:headEnd/>
            <a:tailEnd/>
          </a:ln>
        </p:spPr>
        <p:txBody>
          <a:bodyPr/>
          <a:lstStyle/>
          <a:p>
            <a:endParaRPr lang="en-US"/>
          </a:p>
        </p:txBody>
      </p:sp>
      <p:sp>
        <p:nvSpPr>
          <p:cNvPr id="27707" name="Rectangle 59"/>
          <p:cNvSpPr>
            <a:spLocks noChangeArrowheads="1"/>
          </p:cNvSpPr>
          <p:nvPr/>
        </p:nvSpPr>
        <p:spPr bwMode="auto">
          <a:xfrm>
            <a:off x="8318500" y="4232275"/>
            <a:ext cx="631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PD rep</a:t>
            </a:r>
            <a:endParaRPr lang="en-US" altLang="en-US"/>
          </a:p>
        </p:txBody>
      </p:sp>
    </p:spTree>
    <p:extLst>
      <p:ext uri="{BB962C8B-B14F-4D97-AF65-F5344CB8AC3E}">
        <p14:creationId xmlns:p14="http://schemas.microsoft.com/office/powerpoint/2010/main" val="2442215747"/>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PD vs IDS</a:t>
            </a:r>
          </a:p>
        </p:txBody>
      </p:sp>
      <p:sp>
        <p:nvSpPr>
          <p:cNvPr id="28676" name="AutoShape 4"/>
          <p:cNvSpPr>
            <a:spLocks noChangeAspect="1" noChangeArrowheads="1" noTextEdit="1"/>
          </p:cNvSpPr>
          <p:nvPr/>
        </p:nvSpPr>
        <p:spPr bwMode="auto">
          <a:xfrm>
            <a:off x="0" y="1600200"/>
            <a:ext cx="9144000"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678" name="Line 6"/>
          <p:cNvSpPr>
            <a:spLocks noChangeShapeType="1"/>
          </p:cNvSpPr>
          <p:nvPr/>
        </p:nvSpPr>
        <p:spPr bwMode="auto">
          <a:xfrm>
            <a:off x="954088" y="5754688"/>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9" name="Line 7"/>
          <p:cNvSpPr>
            <a:spLocks noChangeShapeType="1"/>
          </p:cNvSpPr>
          <p:nvPr/>
        </p:nvSpPr>
        <p:spPr bwMode="auto">
          <a:xfrm>
            <a:off x="954088" y="5324475"/>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0" name="Line 8"/>
          <p:cNvSpPr>
            <a:spLocks noChangeShapeType="1"/>
          </p:cNvSpPr>
          <p:nvPr/>
        </p:nvSpPr>
        <p:spPr bwMode="auto">
          <a:xfrm>
            <a:off x="954088" y="4902200"/>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1" name="Line 9"/>
          <p:cNvSpPr>
            <a:spLocks noChangeShapeType="1"/>
          </p:cNvSpPr>
          <p:nvPr/>
        </p:nvSpPr>
        <p:spPr bwMode="auto">
          <a:xfrm>
            <a:off x="954088" y="4470400"/>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2" name="Line 10"/>
          <p:cNvSpPr>
            <a:spLocks noChangeShapeType="1"/>
          </p:cNvSpPr>
          <p:nvPr/>
        </p:nvSpPr>
        <p:spPr bwMode="auto">
          <a:xfrm>
            <a:off x="954088" y="4049713"/>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3" name="Line 11"/>
          <p:cNvSpPr>
            <a:spLocks noChangeShapeType="1"/>
          </p:cNvSpPr>
          <p:nvPr/>
        </p:nvSpPr>
        <p:spPr bwMode="auto">
          <a:xfrm>
            <a:off x="954088" y="3617913"/>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4" name="Line 12"/>
          <p:cNvSpPr>
            <a:spLocks noChangeShapeType="1"/>
          </p:cNvSpPr>
          <p:nvPr/>
        </p:nvSpPr>
        <p:spPr bwMode="auto">
          <a:xfrm>
            <a:off x="954088" y="3195638"/>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5" name="Line 13"/>
          <p:cNvSpPr>
            <a:spLocks noChangeShapeType="1"/>
          </p:cNvSpPr>
          <p:nvPr/>
        </p:nvSpPr>
        <p:spPr bwMode="auto">
          <a:xfrm>
            <a:off x="954088" y="2765425"/>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6" name="Line 14"/>
          <p:cNvSpPr>
            <a:spLocks noChangeShapeType="1"/>
          </p:cNvSpPr>
          <p:nvPr/>
        </p:nvSpPr>
        <p:spPr bwMode="auto">
          <a:xfrm>
            <a:off x="954088" y="2343150"/>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7" name="Line 15"/>
          <p:cNvSpPr>
            <a:spLocks noChangeShapeType="1"/>
          </p:cNvSpPr>
          <p:nvPr/>
        </p:nvSpPr>
        <p:spPr bwMode="auto">
          <a:xfrm>
            <a:off x="954088" y="1911350"/>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8" name="Line 16"/>
          <p:cNvSpPr>
            <a:spLocks noChangeShapeType="1"/>
          </p:cNvSpPr>
          <p:nvPr/>
        </p:nvSpPr>
        <p:spPr bwMode="auto">
          <a:xfrm>
            <a:off x="954088" y="1911350"/>
            <a:ext cx="0" cy="42656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9" name="Line 17"/>
          <p:cNvSpPr>
            <a:spLocks noChangeShapeType="1"/>
          </p:cNvSpPr>
          <p:nvPr/>
        </p:nvSpPr>
        <p:spPr bwMode="auto">
          <a:xfrm>
            <a:off x="889000" y="6176963"/>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0" name="Line 18"/>
          <p:cNvSpPr>
            <a:spLocks noChangeShapeType="1"/>
          </p:cNvSpPr>
          <p:nvPr/>
        </p:nvSpPr>
        <p:spPr bwMode="auto">
          <a:xfrm>
            <a:off x="889000" y="5754688"/>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1" name="Line 19"/>
          <p:cNvSpPr>
            <a:spLocks noChangeShapeType="1"/>
          </p:cNvSpPr>
          <p:nvPr/>
        </p:nvSpPr>
        <p:spPr bwMode="auto">
          <a:xfrm>
            <a:off x="889000" y="5324475"/>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2" name="Line 20"/>
          <p:cNvSpPr>
            <a:spLocks noChangeShapeType="1"/>
          </p:cNvSpPr>
          <p:nvPr/>
        </p:nvSpPr>
        <p:spPr bwMode="auto">
          <a:xfrm>
            <a:off x="889000" y="4902200"/>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3" name="Line 21"/>
          <p:cNvSpPr>
            <a:spLocks noChangeShapeType="1"/>
          </p:cNvSpPr>
          <p:nvPr/>
        </p:nvSpPr>
        <p:spPr bwMode="auto">
          <a:xfrm>
            <a:off x="889000" y="4470400"/>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4" name="Line 22"/>
          <p:cNvSpPr>
            <a:spLocks noChangeShapeType="1"/>
          </p:cNvSpPr>
          <p:nvPr/>
        </p:nvSpPr>
        <p:spPr bwMode="auto">
          <a:xfrm>
            <a:off x="889000" y="4049713"/>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5" name="Line 23"/>
          <p:cNvSpPr>
            <a:spLocks noChangeShapeType="1"/>
          </p:cNvSpPr>
          <p:nvPr/>
        </p:nvSpPr>
        <p:spPr bwMode="auto">
          <a:xfrm>
            <a:off x="889000" y="3617913"/>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6" name="Line 24"/>
          <p:cNvSpPr>
            <a:spLocks noChangeShapeType="1"/>
          </p:cNvSpPr>
          <p:nvPr/>
        </p:nvSpPr>
        <p:spPr bwMode="auto">
          <a:xfrm>
            <a:off x="889000" y="3195638"/>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7" name="Line 25"/>
          <p:cNvSpPr>
            <a:spLocks noChangeShapeType="1"/>
          </p:cNvSpPr>
          <p:nvPr/>
        </p:nvSpPr>
        <p:spPr bwMode="auto">
          <a:xfrm>
            <a:off x="889000" y="2765425"/>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8" name="Line 26"/>
          <p:cNvSpPr>
            <a:spLocks noChangeShapeType="1"/>
          </p:cNvSpPr>
          <p:nvPr/>
        </p:nvSpPr>
        <p:spPr bwMode="auto">
          <a:xfrm>
            <a:off x="889000" y="2343150"/>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9" name="Line 27"/>
          <p:cNvSpPr>
            <a:spLocks noChangeShapeType="1"/>
          </p:cNvSpPr>
          <p:nvPr/>
        </p:nvSpPr>
        <p:spPr bwMode="auto">
          <a:xfrm>
            <a:off x="889000" y="1911350"/>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0" name="Line 28"/>
          <p:cNvSpPr>
            <a:spLocks noChangeShapeType="1"/>
          </p:cNvSpPr>
          <p:nvPr/>
        </p:nvSpPr>
        <p:spPr bwMode="auto">
          <a:xfrm>
            <a:off x="954088" y="6176963"/>
            <a:ext cx="68516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1" name="Line 29"/>
          <p:cNvSpPr>
            <a:spLocks noChangeShapeType="1"/>
          </p:cNvSpPr>
          <p:nvPr/>
        </p:nvSpPr>
        <p:spPr bwMode="auto">
          <a:xfrm flipV="1">
            <a:off x="954088" y="6176963"/>
            <a:ext cx="0" cy="63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2" name="Line 30"/>
          <p:cNvSpPr>
            <a:spLocks noChangeShapeType="1"/>
          </p:cNvSpPr>
          <p:nvPr/>
        </p:nvSpPr>
        <p:spPr bwMode="auto">
          <a:xfrm flipV="1">
            <a:off x="2668588" y="6176963"/>
            <a:ext cx="0" cy="63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3" name="Line 31"/>
          <p:cNvSpPr>
            <a:spLocks noChangeShapeType="1"/>
          </p:cNvSpPr>
          <p:nvPr/>
        </p:nvSpPr>
        <p:spPr bwMode="auto">
          <a:xfrm flipV="1">
            <a:off x="4384675" y="6176963"/>
            <a:ext cx="0" cy="63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4" name="Line 32"/>
          <p:cNvSpPr>
            <a:spLocks noChangeShapeType="1"/>
          </p:cNvSpPr>
          <p:nvPr/>
        </p:nvSpPr>
        <p:spPr bwMode="auto">
          <a:xfrm flipV="1">
            <a:off x="6089650" y="6176963"/>
            <a:ext cx="0" cy="63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5" name="Line 33"/>
          <p:cNvSpPr>
            <a:spLocks noChangeShapeType="1"/>
          </p:cNvSpPr>
          <p:nvPr/>
        </p:nvSpPr>
        <p:spPr bwMode="auto">
          <a:xfrm flipV="1">
            <a:off x="7805738" y="6176963"/>
            <a:ext cx="0" cy="63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6" name="Freeform 34"/>
          <p:cNvSpPr>
            <a:spLocks/>
          </p:cNvSpPr>
          <p:nvPr/>
        </p:nvSpPr>
        <p:spPr bwMode="auto">
          <a:xfrm>
            <a:off x="1806575" y="2444750"/>
            <a:ext cx="5145088" cy="779463"/>
          </a:xfrm>
          <a:custGeom>
            <a:avLst/>
            <a:gdLst>
              <a:gd name="T0" fmla="*/ 0 w 561"/>
              <a:gd name="T1" fmla="*/ 85 h 85"/>
              <a:gd name="T2" fmla="*/ 187 w 561"/>
              <a:gd name="T3" fmla="*/ 37 h 85"/>
              <a:gd name="T4" fmla="*/ 374 w 561"/>
              <a:gd name="T5" fmla="*/ 0 h 85"/>
              <a:gd name="T6" fmla="*/ 561 w 561"/>
              <a:gd name="T7" fmla="*/ 26 h 85"/>
            </a:gdLst>
            <a:ahLst/>
            <a:cxnLst>
              <a:cxn ang="0">
                <a:pos x="T0" y="T1"/>
              </a:cxn>
              <a:cxn ang="0">
                <a:pos x="T2" y="T3"/>
              </a:cxn>
              <a:cxn ang="0">
                <a:pos x="T4" y="T5"/>
              </a:cxn>
              <a:cxn ang="0">
                <a:pos x="T6" y="T7"/>
              </a:cxn>
            </a:cxnLst>
            <a:rect l="0" t="0" r="r" b="b"/>
            <a:pathLst>
              <a:path w="561" h="85">
                <a:moveTo>
                  <a:pt x="0" y="85"/>
                </a:moveTo>
                <a:lnTo>
                  <a:pt x="187" y="37"/>
                </a:lnTo>
                <a:lnTo>
                  <a:pt x="374" y="0"/>
                </a:lnTo>
                <a:lnTo>
                  <a:pt x="561" y="26"/>
                </a:lnTo>
              </a:path>
            </a:pathLst>
          </a:custGeom>
          <a:noFill/>
          <a:ln w="26988">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07" name="Oval 35"/>
          <p:cNvSpPr>
            <a:spLocks noChangeArrowheads="1"/>
          </p:cNvSpPr>
          <p:nvPr/>
        </p:nvSpPr>
        <p:spPr bwMode="auto">
          <a:xfrm>
            <a:off x="1751013" y="3168650"/>
            <a:ext cx="101600" cy="100013"/>
          </a:xfrm>
          <a:prstGeom prst="ellipse">
            <a:avLst/>
          </a:prstGeom>
          <a:solidFill>
            <a:srgbClr val="800080"/>
          </a:solidFill>
          <a:ln w="9525">
            <a:solidFill>
              <a:srgbClr val="800080"/>
            </a:solidFill>
            <a:round/>
            <a:headEnd/>
            <a:tailEnd/>
          </a:ln>
        </p:spPr>
        <p:txBody>
          <a:bodyPr/>
          <a:lstStyle/>
          <a:p>
            <a:endParaRPr lang="en-US"/>
          </a:p>
        </p:txBody>
      </p:sp>
      <p:sp>
        <p:nvSpPr>
          <p:cNvPr id="28708" name="Oval 36"/>
          <p:cNvSpPr>
            <a:spLocks noChangeArrowheads="1"/>
          </p:cNvSpPr>
          <p:nvPr/>
        </p:nvSpPr>
        <p:spPr bwMode="auto">
          <a:xfrm>
            <a:off x="3467100" y="2728913"/>
            <a:ext cx="100013" cy="100012"/>
          </a:xfrm>
          <a:prstGeom prst="ellipse">
            <a:avLst/>
          </a:prstGeom>
          <a:solidFill>
            <a:srgbClr val="800080"/>
          </a:solidFill>
          <a:ln w="9525">
            <a:solidFill>
              <a:srgbClr val="800080"/>
            </a:solidFill>
            <a:round/>
            <a:headEnd/>
            <a:tailEnd/>
          </a:ln>
        </p:spPr>
        <p:txBody>
          <a:bodyPr/>
          <a:lstStyle/>
          <a:p>
            <a:endParaRPr lang="en-US"/>
          </a:p>
        </p:txBody>
      </p:sp>
      <p:sp>
        <p:nvSpPr>
          <p:cNvPr id="28709" name="Oval 37"/>
          <p:cNvSpPr>
            <a:spLocks noChangeArrowheads="1"/>
          </p:cNvSpPr>
          <p:nvPr/>
        </p:nvSpPr>
        <p:spPr bwMode="auto">
          <a:xfrm>
            <a:off x="5181600" y="2389188"/>
            <a:ext cx="101600" cy="100012"/>
          </a:xfrm>
          <a:prstGeom prst="ellipse">
            <a:avLst/>
          </a:prstGeom>
          <a:solidFill>
            <a:srgbClr val="800080"/>
          </a:solidFill>
          <a:ln w="9525">
            <a:solidFill>
              <a:srgbClr val="800080"/>
            </a:solidFill>
            <a:round/>
            <a:headEnd/>
            <a:tailEnd/>
          </a:ln>
        </p:spPr>
        <p:txBody>
          <a:bodyPr/>
          <a:lstStyle/>
          <a:p>
            <a:endParaRPr lang="en-US"/>
          </a:p>
        </p:txBody>
      </p:sp>
      <p:sp>
        <p:nvSpPr>
          <p:cNvPr id="28710" name="Oval 38"/>
          <p:cNvSpPr>
            <a:spLocks noChangeArrowheads="1"/>
          </p:cNvSpPr>
          <p:nvPr/>
        </p:nvSpPr>
        <p:spPr bwMode="auto">
          <a:xfrm>
            <a:off x="6897688" y="2627313"/>
            <a:ext cx="100012" cy="101600"/>
          </a:xfrm>
          <a:prstGeom prst="ellipse">
            <a:avLst/>
          </a:prstGeom>
          <a:solidFill>
            <a:srgbClr val="800080"/>
          </a:solidFill>
          <a:ln w="9525">
            <a:solidFill>
              <a:srgbClr val="800080"/>
            </a:solidFill>
            <a:round/>
            <a:headEnd/>
            <a:tailEnd/>
          </a:ln>
        </p:spPr>
        <p:txBody>
          <a:bodyPr/>
          <a:lstStyle/>
          <a:p>
            <a:endParaRPr lang="en-US"/>
          </a:p>
        </p:txBody>
      </p:sp>
      <p:sp>
        <p:nvSpPr>
          <p:cNvPr id="28711" name="Rectangle 39"/>
          <p:cNvSpPr>
            <a:spLocks noChangeArrowheads="1"/>
          </p:cNvSpPr>
          <p:nvPr/>
        </p:nvSpPr>
        <p:spPr bwMode="auto">
          <a:xfrm>
            <a:off x="687388" y="6067425"/>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a:t>
            </a:r>
            <a:endParaRPr lang="en-US" altLang="en-US"/>
          </a:p>
        </p:txBody>
      </p:sp>
      <p:sp>
        <p:nvSpPr>
          <p:cNvPr id="28712" name="Rectangle 40"/>
          <p:cNvSpPr>
            <a:spLocks noChangeArrowheads="1"/>
          </p:cNvSpPr>
          <p:nvPr/>
        </p:nvSpPr>
        <p:spPr bwMode="auto">
          <a:xfrm>
            <a:off x="522288" y="5645150"/>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0.1</a:t>
            </a:r>
            <a:endParaRPr lang="en-US" altLang="en-US"/>
          </a:p>
        </p:txBody>
      </p:sp>
      <p:sp>
        <p:nvSpPr>
          <p:cNvPr id="28713" name="Rectangle 41"/>
          <p:cNvSpPr>
            <a:spLocks noChangeArrowheads="1"/>
          </p:cNvSpPr>
          <p:nvPr/>
        </p:nvSpPr>
        <p:spPr bwMode="auto">
          <a:xfrm>
            <a:off x="522288" y="5213350"/>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0.2</a:t>
            </a:r>
            <a:endParaRPr lang="en-US" altLang="en-US"/>
          </a:p>
        </p:txBody>
      </p:sp>
      <p:sp>
        <p:nvSpPr>
          <p:cNvPr id="28714" name="Rectangle 42"/>
          <p:cNvSpPr>
            <a:spLocks noChangeArrowheads="1"/>
          </p:cNvSpPr>
          <p:nvPr/>
        </p:nvSpPr>
        <p:spPr bwMode="auto">
          <a:xfrm>
            <a:off x="522288" y="4792663"/>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0.3</a:t>
            </a:r>
            <a:endParaRPr lang="en-US" altLang="en-US"/>
          </a:p>
        </p:txBody>
      </p:sp>
      <p:sp>
        <p:nvSpPr>
          <p:cNvPr id="28715" name="Rectangle 43"/>
          <p:cNvSpPr>
            <a:spLocks noChangeArrowheads="1"/>
          </p:cNvSpPr>
          <p:nvPr/>
        </p:nvSpPr>
        <p:spPr bwMode="auto">
          <a:xfrm>
            <a:off x="522288" y="4360863"/>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0.4</a:t>
            </a:r>
            <a:endParaRPr lang="en-US" altLang="en-US"/>
          </a:p>
        </p:txBody>
      </p:sp>
      <p:sp>
        <p:nvSpPr>
          <p:cNvPr id="28716" name="Rectangle 44"/>
          <p:cNvSpPr>
            <a:spLocks noChangeArrowheads="1"/>
          </p:cNvSpPr>
          <p:nvPr/>
        </p:nvSpPr>
        <p:spPr bwMode="auto">
          <a:xfrm>
            <a:off x="522288" y="3938588"/>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0.5</a:t>
            </a:r>
            <a:endParaRPr lang="en-US" altLang="en-US"/>
          </a:p>
        </p:txBody>
      </p:sp>
      <p:sp>
        <p:nvSpPr>
          <p:cNvPr id="28717" name="Rectangle 45"/>
          <p:cNvSpPr>
            <a:spLocks noChangeArrowheads="1"/>
          </p:cNvSpPr>
          <p:nvPr/>
        </p:nvSpPr>
        <p:spPr bwMode="auto">
          <a:xfrm>
            <a:off x="522288" y="3508375"/>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0.6</a:t>
            </a:r>
            <a:endParaRPr lang="en-US" altLang="en-US"/>
          </a:p>
        </p:txBody>
      </p:sp>
      <p:sp>
        <p:nvSpPr>
          <p:cNvPr id="28718" name="Rectangle 46"/>
          <p:cNvSpPr>
            <a:spLocks noChangeArrowheads="1"/>
          </p:cNvSpPr>
          <p:nvPr/>
        </p:nvSpPr>
        <p:spPr bwMode="auto">
          <a:xfrm>
            <a:off x="522288" y="3086100"/>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0.7</a:t>
            </a:r>
            <a:endParaRPr lang="en-US" altLang="en-US"/>
          </a:p>
        </p:txBody>
      </p:sp>
      <p:sp>
        <p:nvSpPr>
          <p:cNvPr id="28719" name="Rectangle 47"/>
          <p:cNvSpPr>
            <a:spLocks noChangeArrowheads="1"/>
          </p:cNvSpPr>
          <p:nvPr/>
        </p:nvSpPr>
        <p:spPr bwMode="auto">
          <a:xfrm>
            <a:off x="522288" y="2654300"/>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0.8</a:t>
            </a:r>
            <a:endParaRPr lang="en-US" altLang="en-US"/>
          </a:p>
        </p:txBody>
      </p:sp>
      <p:sp>
        <p:nvSpPr>
          <p:cNvPr id="28720" name="Rectangle 48"/>
          <p:cNvSpPr>
            <a:spLocks noChangeArrowheads="1"/>
          </p:cNvSpPr>
          <p:nvPr/>
        </p:nvSpPr>
        <p:spPr bwMode="auto">
          <a:xfrm>
            <a:off x="522288" y="2233613"/>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0.9</a:t>
            </a:r>
            <a:endParaRPr lang="en-US" altLang="en-US"/>
          </a:p>
        </p:txBody>
      </p:sp>
      <p:sp>
        <p:nvSpPr>
          <p:cNvPr id="28721" name="Rectangle 49"/>
          <p:cNvSpPr>
            <a:spLocks noChangeArrowheads="1"/>
          </p:cNvSpPr>
          <p:nvPr/>
        </p:nvSpPr>
        <p:spPr bwMode="auto">
          <a:xfrm>
            <a:off x="687388" y="1801813"/>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1</a:t>
            </a:r>
            <a:endParaRPr lang="en-US" altLang="en-US"/>
          </a:p>
        </p:txBody>
      </p:sp>
      <p:sp>
        <p:nvSpPr>
          <p:cNvPr id="28722" name="Rectangle 50"/>
          <p:cNvSpPr>
            <a:spLocks noChangeArrowheads="1"/>
          </p:cNvSpPr>
          <p:nvPr/>
        </p:nvSpPr>
        <p:spPr bwMode="auto">
          <a:xfrm>
            <a:off x="1485900" y="6369050"/>
            <a:ext cx="7223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000000"/>
                </a:solidFill>
              </a:rPr>
              <a:t>Block 1</a:t>
            </a:r>
            <a:endParaRPr lang="en-US" altLang="en-US" b="1"/>
          </a:p>
        </p:txBody>
      </p:sp>
      <p:sp>
        <p:nvSpPr>
          <p:cNvPr id="28723" name="Rectangle 51"/>
          <p:cNvSpPr>
            <a:spLocks noChangeArrowheads="1"/>
          </p:cNvSpPr>
          <p:nvPr/>
        </p:nvSpPr>
        <p:spPr bwMode="auto">
          <a:xfrm>
            <a:off x="3200400" y="6369050"/>
            <a:ext cx="7223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000000"/>
                </a:solidFill>
              </a:rPr>
              <a:t>Block 2</a:t>
            </a:r>
            <a:endParaRPr lang="en-US" altLang="en-US" b="1"/>
          </a:p>
        </p:txBody>
      </p:sp>
      <p:sp>
        <p:nvSpPr>
          <p:cNvPr id="28724" name="Rectangle 52"/>
          <p:cNvSpPr>
            <a:spLocks noChangeArrowheads="1"/>
          </p:cNvSpPr>
          <p:nvPr/>
        </p:nvSpPr>
        <p:spPr bwMode="auto">
          <a:xfrm>
            <a:off x="4916488" y="6369050"/>
            <a:ext cx="7223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000000"/>
                </a:solidFill>
              </a:rPr>
              <a:t>Block 3</a:t>
            </a:r>
            <a:endParaRPr lang="en-US" altLang="en-US" b="1"/>
          </a:p>
        </p:txBody>
      </p:sp>
      <p:sp>
        <p:nvSpPr>
          <p:cNvPr id="28725" name="Rectangle 53"/>
          <p:cNvSpPr>
            <a:spLocks noChangeArrowheads="1"/>
          </p:cNvSpPr>
          <p:nvPr/>
        </p:nvSpPr>
        <p:spPr bwMode="auto">
          <a:xfrm>
            <a:off x="6630988" y="6369050"/>
            <a:ext cx="7223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000000"/>
                </a:solidFill>
              </a:rPr>
              <a:t>Block 4</a:t>
            </a:r>
            <a:endParaRPr lang="en-US" altLang="en-US" b="1"/>
          </a:p>
        </p:txBody>
      </p:sp>
      <p:sp>
        <p:nvSpPr>
          <p:cNvPr id="28726" name="Rectangle 54"/>
          <p:cNvSpPr>
            <a:spLocks noChangeArrowheads="1"/>
          </p:cNvSpPr>
          <p:nvPr/>
        </p:nvSpPr>
        <p:spPr bwMode="auto">
          <a:xfrm rot="16200000">
            <a:off x="-769937" y="3876675"/>
            <a:ext cx="2168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000000"/>
                </a:solidFill>
              </a:rPr>
              <a:t>Investment Proportion</a:t>
            </a:r>
            <a:endParaRPr lang="en-US" altLang="en-US"/>
          </a:p>
        </p:txBody>
      </p:sp>
      <p:sp>
        <p:nvSpPr>
          <p:cNvPr id="28727" name="Rectangle 55"/>
          <p:cNvSpPr>
            <a:spLocks noChangeArrowheads="1"/>
          </p:cNvSpPr>
          <p:nvPr/>
        </p:nvSpPr>
        <p:spPr bwMode="auto">
          <a:xfrm>
            <a:off x="7905750" y="3617913"/>
            <a:ext cx="1146175" cy="852487"/>
          </a:xfrm>
          <a:prstGeom prst="rect">
            <a:avLst/>
          </a:prstGeom>
          <a:solidFill>
            <a:srgbClr val="FFFFFF"/>
          </a:solidFill>
          <a:ln w="0">
            <a:solidFill>
              <a:srgbClr val="000000"/>
            </a:solidFill>
            <a:miter lim="800000"/>
            <a:headEnd/>
            <a:tailEnd/>
          </a:ln>
        </p:spPr>
        <p:txBody>
          <a:bodyPr/>
          <a:lstStyle/>
          <a:p>
            <a:endParaRPr lang="en-US"/>
          </a:p>
        </p:txBody>
      </p:sp>
      <p:sp>
        <p:nvSpPr>
          <p:cNvPr id="28728" name="Line 56"/>
          <p:cNvSpPr>
            <a:spLocks noChangeShapeType="1"/>
          </p:cNvSpPr>
          <p:nvPr/>
        </p:nvSpPr>
        <p:spPr bwMode="auto">
          <a:xfrm>
            <a:off x="7970838" y="3773488"/>
            <a:ext cx="292100" cy="0"/>
          </a:xfrm>
          <a:prstGeom prst="line">
            <a:avLst/>
          </a:prstGeom>
          <a:noFill/>
          <a:ln w="26988">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9" name="Rectangle 57"/>
          <p:cNvSpPr>
            <a:spLocks noChangeArrowheads="1"/>
          </p:cNvSpPr>
          <p:nvPr/>
        </p:nvSpPr>
        <p:spPr bwMode="auto">
          <a:xfrm>
            <a:off x="8061325" y="3719513"/>
            <a:ext cx="101600" cy="100012"/>
          </a:xfrm>
          <a:prstGeom prst="rect">
            <a:avLst/>
          </a:prstGeom>
          <a:solidFill>
            <a:srgbClr val="000080"/>
          </a:solidFill>
          <a:ln w="9525">
            <a:solidFill>
              <a:srgbClr val="000080"/>
            </a:solidFill>
            <a:miter lim="800000"/>
            <a:headEnd/>
            <a:tailEnd/>
          </a:ln>
        </p:spPr>
        <p:txBody>
          <a:bodyPr/>
          <a:lstStyle/>
          <a:p>
            <a:endParaRPr lang="en-US"/>
          </a:p>
        </p:txBody>
      </p:sp>
      <p:sp>
        <p:nvSpPr>
          <p:cNvPr id="28730" name="Rectangle 58"/>
          <p:cNvSpPr>
            <a:spLocks noChangeArrowheads="1"/>
          </p:cNvSpPr>
          <p:nvPr/>
        </p:nvSpPr>
        <p:spPr bwMode="auto">
          <a:xfrm>
            <a:off x="8318500" y="3663950"/>
            <a:ext cx="688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IDS rep</a:t>
            </a:r>
            <a:endParaRPr lang="en-US" altLang="en-US"/>
          </a:p>
        </p:txBody>
      </p:sp>
      <p:sp>
        <p:nvSpPr>
          <p:cNvPr id="28734" name="Line 62"/>
          <p:cNvSpPr>
            <a:spLocks noChangeShapeType="1"/>
          </p:cNvSpPr>
          <p:nvPr/>
        </p:nvSpPr>
        <p:spPr bwMode="auto">
          <a:xfrm>
            <a:off x="7970838" y="4341813"/>
            <a:ext cx="292100" cy="0"/>
          </a:xfrm>
          <a:prstGeom prst="line">
            <a:avLst/>
          </a:prstGeom>
          <a:noFill/>
          <a:ln w="26988">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35" name="Oval 63"/>
          <p:cNvSpPr>
            <a:spLocks noChangeArrowheads="1"/>
          </p:cNvSpPr>
          <p:nvPr/>
        </p:nvSpPr>
        <p:spPr bwMode="auto">
          <a:xfrm>
            <a:off x="8061325" y="4287838"/>
            <a:ext cx="101600" cy="100012"/>
          </a:xfrm>
          <a:prstGeom prst="ellipse">
            <a:avLst/>
          </a:prstGeom>
          <a:solidFill>
            <a:srgbClr val="800080"/>
          </a:solidFill>
          <a:ln w="9525">
            <a:solidFill>
              <a:srgbClr val="800080"/>
            </a:solidFill>
            <a:round/>
            <a:headEnd/>
            <a:tailEnd/>
          </a:ln>
        </p:spPr>
        <p:txBody>
          <a:bodyPr/>
          <a:lstStyle/>
          <a:p>
            <a:endParaRPr lang="en-US"/>
          </a:p>
        </p:txBody>
      </p:sp>
      <p:sp>
        <p:nvSpPr>
          <p:cNvPr id="28736" name="Rectangle 64"/>
          <p:cNvSpPr>
            <a:spLocks noChangeArrowheads="1"/>
          </p:cNvSpPr>
          <p:nvPr/>
        </p:nvSpPr>
        <p:spPr bwMode="auto">
          <a:xfrm>
            <a:off x="8318500" y="4232275"/>
            <a:ext cx="631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PD rep</a:t>
            </a:r>
            <a:endParaRPr lang="en-US" altLang="en-US"/>
          </a:p>
        </p:txBody>
      </p:sp>
    </p:spTree>
    <p:extLst>
      <p:ext uri="{BB962C8B-B14F-4D97-AF65-F5344CB8AC3E}">
        <p14:creationId xmlns:p14="http://schemas.microsoft.com/office/powerpoint/2010/main" val="90639934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PD vs IDS</a:t>
            </a:r>
          </a:p>
        </p:txBody>
      </p:sp>
      <p:sp>
        <p:nvSpPr>
          <p:cNvPr id="29700" name="AutoShape 4"/>
          <p:cNvSpPr>
            <a:spLocks noChangeAspect="1" noChangeArrowheads="1" noTextEdit="1"/>
          </p:cNvSpPr>
          <p:nvPr/>
        </p:nvSpPr>
        <p:spPr bwMode="auto">
          <a:xfrm>
            <a:off x="0" y="1600200"/>
            <a:ext cx="9144000"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9702" name="Line 6"/>
          <p:cNvSpPr>
            <a:spLocks noChangeShapeType="1"/>
          </p:cNvSpPr>
          <p:nvPr/>
        </p:nvSpPr>
        <p:spPr bwMode="auto">
          <a:xfrm>
            <a:off x="954088" y="5754688"/>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3" name="Line 7"/>
          <p:cNvSpPr>
            <a:spLocks noChangeShapeType="1"/>
          </p:cNvSpPr>
          <p:nvPr/>
        </p:nvSpPr>
        <p:spPr bwMode="auto">
          <a:xfrm>
            <a:off x="954088" y="5324475"/>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4" name="Line 8"/>
          <p:cNvSpPr>
            <a:spLocks noChangeShapeType="1"/>
          </p:cNvSpPr>
          <p:nvPr/>
        </p:nvSpPr>
        <p:spPr bwMode="auto">
          <a:xfrm>
            <a:off x="954088" y="4902200"/>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5" name="Line 9"/>
          <p:cNvSpPr>
            <a:spLocks noChangeShapeType="1"/>
          </p:cNvSpPr>
          <p:nvPr/>
        </p:nvSpPr>
        <p:spPr bwMode="auto">
          <a:xfrm>
            <a:off x="954088" y="4470400"/>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6" name="Line 10"/>
          <p:cNvSpPr>
            <a:spLocks noChangeShapeType="1"/>
          </p:cNvSpPr>
          <p:nvPr/>
        </p:nvSpPr>
        <p:spPr bwMode="auto">
          <a:xfrm>
            <a:off x="954088" y="4049713"/>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7" name="Line 11"/>
          <p:cNvSpPr>
            <a:spLocks noChangeShapeType="1"/>
          </p:cNvSpPr>
          <p:nvPr/>
        </p:nvSpPr>
        <p:spPr bwMode="auto">
          <a:xfrm>
            <a:off x="954088" y="3617913"/>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8" name="Line 12"/>
          <p:cNvSpPr>
            <a:spLocks noChangeShapeType="1"/>
          </p:cNvSpPr>
          <p:nvPr/>
        </p:nvSpPr>
        <p:spPr bwMode="auto">
          <a:xfrm>
            <a:off x="954088" y="3195638"/>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9" name="Line 13"/>
          <p:cNvSpPr>
            <a:spLocks noChangeShapeType="1"/>
          </p:cNvSpPr>
          <p:nvPr/>
        </p:nvSpPr>
        <p:spPr bwMode="auto">
          <a:xfrm>
            <a:off x="954088" y="2765425"/>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0" name="Line 14"/>
          <p:cNvSpPr>
            <a:spLocks noChangeShapeType="1"/>
          </p:cNvSpPr>
          <p:nvPr/>
        </p:nvSpPr>
        <p:spPr bwMode="auto">
          <a:xfrm>
            <a:off x="954088" y="2343150"/>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1" name="Line 15"/>
          <p:cNvSpPr>
            <a:spLocks noChangeShapeType="1"/>
          </p:cNvSpPr>
          <p:nvPr/>
        </p:nvSpPr>
        <p:spPr bwMode="auto">
          <a:xfrm>
            <a:off x="954088" y="1911350"/>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2" name="Line 16"/>
          <p:cNvSpPr>
            <a:spLocks noChangeShapeType="1"/>
          </p:cNvSpPr>
          <p:nvPr/>
        </p:nvSpPr>
        <p:spPr bwMode="auto">
          <a:xfrm>
            <a:off x="954088" y="1911350"/>
            <a:ext cx="0" cy="42656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3" name="Line 17"/>
          <p:cNvSpPr>
            <a:spLocks noChangeShapeType="1"/>
          </p:cNvSpPr>
          <p:nvPr/>
        </p:nvSpPr>
        <p:spPr bwMode="auto">
          <a:xfrm>
            <a:off x="889000" y="6176963"/>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4" name="Line 18"/>
          <p:cNvSpPr>
            <a:spLocks noChangeShapeType="1"/>
          </p:cNvSpPr>
          <p:nvPr/>
        </p:nvSpPr>
        <p:spPr bwMode="auto">
          <a:xfrm>
            <a:off x="889000" y="5754688"/>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5" name="Line 19"/>
          <p:cNvSpPr>
            <a:spLocks noChangeShapeType="1"/>
          </p:cNvSpPr>
          <p:nvPr/>
        </p:nvSpPr>
        <p:spPr bwMode="auto">
          <a:xfrm>
            <a:off x="889000" y="5324475"/>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6" name="Line 20"/>
          <p:cNvSpPr>
            <a:spLocks noChangeShapeType="1"/>
          </p:cNvSpPr>
          <p:nvPr/>
        </p:nvSpPr>
        <p:spPr bwMode="auto">
          <a:xfrm>
            <a:off x="889000" y="4902200"/>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7" name="Line 21"/>
          <p:cNvSpPr>
            <a:spLocks noChangeShapeType="1"/>
          </p:cNvSpPr>
          <p:nvPr/>
        </p:nvSpPr>
        <p:spPr bwMode="auto">
          <a:xfrm>
            <a:off x="889000" y="4470400"/>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8" name="Line 22"/>
          <p:cNvSpPr>
            <a:spLocks noChangeShapeType="1"/>
          </p:cNvSpPr>
          <p:nvPr/>
        </p:nvSpPr>
        <p:spPr bwMode="auto">
          <a:xfrm>
            <a:off x="889000" y="4049713"/>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9" name="Line 23"/>
          <p:cNvSpPr>
            <a:spLocks noChangeShapeType="1"/>
          </p:cNvSpPr>
          <p:nvPr/>
        </p:nvSpPr>
        <p:spPr bwMode="auto">
          <a:xfrm>
            <a:off x="889000" y="3617913"/>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0" name="Line 24"/>
          <p:cNvSpPr>
            <a:spLocks noChangeShapeType="1"/>
          </p:cNvSpPr>
          <p:nvPr/>
        </p:nvSpPr>
        <p:spPr bwMode="auto">
          <a:xfrm>
            <a:off x="889000" y="3195638"/>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1" name="Line 25"/>
          <p:cNvSpPr>
            <a:spLocks noChangeShapeType="1"/>
          </p:cNvSpPr>
          <p:nvPr/>
        </p:nvSpPr>
        <p:spPr bwMode="auto">
          <a:xfrm>
            <a:off x="889000" y="2765425"/>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2" name="Line 26"/>
          <p:cNvSpPr>
            <a:spLocks noChangeShapeType="1"/>
          </p:cNvSpPr>
          <p:nvPr/>
        </p:nvSpPr>
        <p:spPr bwMode="auto">
          <a:xfrm>
            <a:off x="889000" y="2343150"/>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3" name="Line 27"/>
          <p:cNvSpPr>
            <a:spLocks noChangeShapeType="1"/>
          </p:cNvSpPr>
          <p:nvPr/>
        </p:nvSpPr>
        <p:spPr bwMode="auto">
          <a:xfrm>
            <a:off x="889000" y="1911350"/>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4" name="Line 28"/>
          <p:cNvSpPr>
            <a:spLocks noChangeShapeType="1"/>
          </p:cNvSpPr>
          <p:nvPr/>
        </p:nvSpPr>
        <p:spPr bwMode="auto">
          <a:xfrm>
            <a:off x="954088" y="6176963"/>
            <a:ext cx="68516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5" name="Line 29"/>
          <p:cNvSpPr>
            <a:spLocks noChangeShapeType="1"/>
          </p:cNvSpPr>
          <p:nvPr/>
        </p:nvSpPr>
        <p:spPr bwMode="auto">
          <a:xfrm flipV="1">
            <a:off x="954088" y="6176963"/>
            <a:ext cx="0" cy="63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6" name="Line 30"/>
          <p:cNvSpPr>
            <a:spLocks noChangeShapeType="1"/>
          </p:cNvSpPr>
          <p:nvPr/>
        </p:nvSpPr>
        <p:spPr bwMode="auto">
          <a:xfrm flipV="1">
            <a:off x="2668588" y="6176963"/>
            <a:ext cx="0" cy="63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7" name="Line 31"/>
          <p:cNvSpPr>
            <a:spLocks noChangeShapeType="1"/>
          </p:cNvSpPr>
          <p:nvPr/>
        </p:nvSpPr>
        <p:spPr bwMode="auto">
          <a:xfrm flipV="1">
            <a:off x="4384675" y="6176963"/>
            <a:ext cx="0" cy="63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8" name="Line 32"/>
          <p:cNvSpPr>
            <a:spLocks noChangeShapeType="1"/>
          </p:cNvSpPr>
          <p:nvPr/>
        </p:nvSpPr>
        <p:spPr bwMode="auto">
          <a:xfrm flipV="1">
            <a:off x="6089650" y="6176963"/>
            <a:ext cx="0" cy="63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9" name="Line 33"/>
          <p:cNvSpPr>
            <a:spLocks noChangeShapeType="1"/>
          </p:cNvSpPr>
          <p:nvPr/>
        </p:nvSpPr>
        <p:spPr bwMode="auto">
          <a:xfrm flipV="1">
            <a:off x="7805738" y="6176963"/>
            <a:ext cx="0" cy="63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0" name="Freeform 34"/>
          <p:cNvSpPr>
            <a:spLocks/>
          </p:cNvSpPr>
          <p:nvPr/>
        </p:nvSpPr>
        <p:spPr bwMode="auto">
          <a:xfrm>
            <a:off x="1806575" y="4387850"/>
            <a:ext cx="5145088" cy="742950"/>
          </a:xfrm>
          <a:custGeom>
            <a:avLst/>
            <a:gdLst>
              <a:gd name="T0" fmla="*/ 0 w 561"/>
              <a:gd name="T1" fmla="*/ 0 h 81"/>
              <a:gd name="T2" fmla="*/ 187 w 561"/>
              <a:gd name="T3" fmla="*/ 81 h 81"/>
              <a:gd name="T4" fmla="*/ 374 w 561"/>
              <a:gd name="T5" fmla="*/ 64 h 81"/>
              <a:gd name="T6" fmla="*/ 561 w 561"/>
              <a:gd name="T7" fmla="*/ 64 h 81"/>
            </a:gdLst>
            <a:ahLst/>
            <a:cxnLst>
              <a:cxn ang="0">
                <a:pos x="T0" y="T1"/>
              </a:cxn>
              <a:cxn ang="0">
                <a:pos x="T2" y="T3"/>
              </a:cxn>
              <a:cxn ang="0">
                <a:pos x="T4" y="T5"/>
              </a:cxn>
              <a:cxn ang="0">
                <a:pos x="T6" y="T7"/>
              </a:cxn>
            </a:cxnLst>
            <a:rect l="0" t="0" r="r" b="b"/>
            <a:pathLst>
              <a:path w="561" h="81">
                <a:moveTo>
                  <a:pt x="0" y="0"/>
                </a:moveTo>
                <a:lnTo>
                  <a:pt x="187" y="81"/>
                </a:lnTo>
                <a:lnTo>
                  <a:pt x="374" y="64"/>
                </a:lnTo>
                <a:lnTo>
                  <a:pt x="561" y="64"/>
                </a:lnTo>
              </a:path>
            </a:pathLst>
          </a:custGeom>
          <a:noFill/>
          <a:ln w="26988">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31" name="Freeform 35"/>
          <p:cNvSpPr>
            <a:spLocks/>
          </p:cNvSpPr>
          <p:nvPr/>
        </p:nvSpPr>
        <p:spPr bwMode="auto">
          <a:xfrm>
            <a:off x="1806575" y="2444750"/>
            <a:ext cx="5145088" cy="779463"/>
          </a:xfrm>
          <a:custGeom>
            <a:avLst/>
            <a:gdLst>
              <a:gd name="T0" fmla="*/ 0 w 561"/>
              <a:gd name="T1" fmla="*/ 85 h 85"/>
              <a:gd name="T2" fmla="*/ 187 w 561"/>
              <a:gd name="T3" fmla="*/ 37 h 85"/>
              <a:gd name="T4" fmla="*/ 374 w 561"/>
              <a:gd name="T5" fmla="*/ 0 h 85"/>
              <a:gd name="T6" fmla="*/ 561 w 561"/>
              <a:gd name="T7" fmla="*/ 26 h 85"/>
            </a:gdLst>
            <a:ahLst/>
            <a:cxnLst>
              <a:cxn ang="0">
                <a:pos x="T0" y="T1"/>
              </a:cxn>
              <a:cxn ang="0">
                <a:pos x="T2" y="T3"/>
              </a:cxn>
              <a:cxn ang="0">
                <a:pos x="T4" y="T5"/>
              </a:cxn>
              <a:cxn ang="0">
                <a:pos x="T6" y="T7"/>
              </a:cxn>
            </a:cxnLst>
            <a:rect l="0" t="0" r="r" b="b"/>
            <a:pathLst>
              <a:path w="561" h="85">
                <a:moveTo>
                  <a:pt x="0" y="85"/>
                </a:moveTo>
                <a:lnTo>
                  <a:pt x="187" y="37"/>
                </a:lnTo>
                <a:lnTo>
                  <a:pt x="374" y="0"/>
                </a:lnTo>
                <a:lnTo>
                  <a:pt x="561" y="26"/>
                </a:lnTo>
              </a:path>
            </a:pathLst>
          </a:custGeom>
          <a:noFill/>
          <a:ln w="26988">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32" name="Rectangle 36"/>
          <p:cNvSpPr>
            <a:spLocks noChangeArrowheads="1"/>
          </p:cNvSpPr>
          <p:nvPr/>
        </p:nvSpPr>
        <p:spPr bwMode="auto">
          <a:xfrm>
            <a:off x="1751013" y="4333875"/>
            <a:ext cx="101600" cy="100013"/>
          </a:xfrm>
          <a:prstGeom prst="rect">
            <a:avLst/>
          </a:prstGeom>
          <a:solidFill>
            <a:srgbClr val="000080"/>
          </a:solidFill>
          <a:ln w="9525">
            <a:solidFill>
              <a:srgbClr val="000080"/>
            </a:solidFill>
            <a:miter lim="800000"/>
            <a:headEnd/>
            <a:tailEnd/>
          </a:ln>
        </p:spPr>
        <p:txBody>
          <a:bodyPr/>
          <a:lstStyle/>
          <a:p>
            <a:endParaRPr lang="en-US"/>
          </a:p>
        </p:txBody>
      </p:sp>
      <p:sp>
        <p:nvSpPr>
          <p:cNvPr id="29733" name="Rectangle 37"/>
          <p:cNvSpPr>
            <a:spLocks noChangeArrowheads="1"/>
          </p:cNvSpPr>
          <p:nvPr/>
        </p:nvSpPr>
        <p:spPr bwMode="auto">
          <a:xfrm>
            <a:off x="3467100" y="5076825"/>
            <a:ext cx="100013" cy="100013"/>
          </a:xfrm>
          <a:prstGeom prst="rect">
            <a:avLst/>
          </a:prstGeom>
          <a:solidFill>
            <a:srgbClr val="000080"/>
          </a:solidFill>
          <a:ln w="9525">
            <a:solidFill>
              <a:srgbClr val="000080"/>
            </a:solidFill>
            <a:miter lim="800000"/>
            <a:headEnd/>
            <a:tailEnd/>
          </a:ln>
        </p:spPr>
        <p:txBody>
          <a:bodyPr/>
          <a:lstStyle/>
          <a:p>
            <a:endParaRPr lang="en-US"/>
          </a:p>
        </p:txBody>
      </p:sp>
      <p:sp>
        <p:nvSpPr>
          <p:cNvPr id="29734" name="Rectangle 38"/>
          <p:cNvSpPr>
            <a:spLocks noChangeArrowheads="1"/>
          </p:cNvSpPr>
          <p:nvPr/>
        </p:nvSpPr>
        <p:spPr bwMode="auto">
          <a:xfrm>
            <a:off x="5181600" y="4919663"/>
            <a:ext cx="101600" cy="101600"/>
          </a:xfrm>
          <a:prstGeom prst="rect">
            <a:avLst/>
          </a:prstGeom>
          <a:solidFill>
            <a:srgbClr val="000080"/>
          </a:solidFill>
          <a:ln w="9525">
            <a:solidFill>
              <a:srgbClr val="000080"/>
            </a:solidFill>
            <a:miter lim="800000"/>
            <a:headEnd/>
            <a:tailEnd/>
          </a:ln>
        </p:spPr>
        <p:txBody>
          <a:bodyPr/>
          <a:lstStyle/>
          <a:p>
            <a:endParaRPr lang="en-US"/>
          </a:p>
        </p:txBody>
      </p:sp>
      <p:sp>
        <p:nvSpPr>
          <p:cNvPr id="29735" name="Rectangle 39"/>
          <p:cNvSpPr>
            <a:spLocks noChangeArrowheads="1"/>
          </p:cNvSpPr>
          <p:nvPr/>
        </p:nvSpPr>
        <p:spPr bwMode="auto">
          <a:xfrm>
            <a:off x="6897688" y="4919663"/>
            <a:ext cx="100012" cy="101600"/>
          </a:xfrm>
          <a:prstGeom prst="rect">
            <a:avLst/>
          </a:prstGeom>
          <a:solidFill>
            <a:srgbClr val="000080"/>
          </a:solidFill>
          <a:ln w="9525">
            <a:solidFill>
              <a:srgbClr val="000080"/>
            </a:solidFill>
            <a:miter lim="800000"/>
            <a:headEnd/>
            <a:tailEnd/>
          </a:ln>
        </p:spPr>
        <p:txBody>
          <a:bodyPr/>
          <a:lstStyle/>
          <a:p>
            <a:endParaRPr lang="en-US"/>
          </a:p>
        </p:txBody>
      </p:sp>
      <p:sp>
        <p:nvSpPr>
          <p:cNvPr id="29736" name="Oval 40"/>
          <p:cNvSpPr>
            <a:spLocks noChangeArrowheads="1"/>
          </p:cNvSpPr>
          <p:nvPr/>
        </p:nvSpPr>
        <p:spPr bwMode="auto">
          <a:xfrm>
            <a:off x="1751013" y="3168650"/>
            <a:ext cx="101600" cy="100013"/>
          </a:xfrm>
          <a:prstGeom prst="ellipse">
            <a:avLst/>
          </a:prstGeom>
          <a:solidFill>
            <a:srgbClr val="800080"/>
          </a:solidFill>
          <a:ln w="9525">
            <a:solidFill>
              <a:srgbClr val="800080"/>
            </a:solidFill>
            <a:round/>
            <a:headEnd/>
            <a:tailEnd/>
          </a:ln>
        </p:spPr>
        <p:txBody>
          <a:bodyPr/>
          <a:lstStyle/>
          <a:p>
            <a:endParaRPr lang="en-US"/>
          </a:p>
        </p:txBody>
      </p:sp>
      <p:sp>
        <p:nvSpPr>
          <p:cNvPr id="29737" name="Oval 41"/>
          <p:cNvSpPr>
            <a:spLocks noChangeArrowheads="1"/>
          </p:cNvSpPr>
          <p:nvPr/>
        </p:nvSpPr>
        <p:spPr bwMode="auto">
          <a:xfrm>
            <a:off x="3467100" y="2728913"/>
            <a:ext cx="100013" cy="100012"/>
          </a:xfrm>
          <a:prstGeom prst="ellipse">
            <a:avLst/>
          </a:prstGeom>
          <a:solidFill>
            <a:srgbClr val="800080"/>
          </a:solidFill>
          <a:ln w="9525">
            <a:solidFill>
              <a:srgbClr val="800080"/>
            </a:solidFill>
            <a:round/>
            <a:headEnd/>
            <a:tailEnd/>
          </a:ln>
        </p:spPr>
        <p:txBody>
          <a:bodyPr/>
          <a:lstStyle/>
          <a:p>
            <a:endParaRPr lang="en-US"/>
          </a:p>
        </p:txBody>
      </p:sp>
      <p:sp>
        <p:nvSpPr>
          <p:cNvPr id="29738" name="Oval 42"/>
          <p:cNvSpPr>
            <a:spLocks noChangeArrowheads="1"/>
          </p:cNvSpPr>
          <p:nvPr/>
        </p:nvSpPr>
        <p:spPr bwMode="auto">
          <a:xfrm>
            <a:off x="5181600" y="2389188"/>
            <a:ext cx="101600" cy="100012"/>
          </a:xfrm>
          <a:prstGeom prst="ellipse">
            <a:avLst/>
          </a:prstGeom>
          <a:solidFill>
            <a:srgbClr val="800080"/>
          </a:solidFill>
          <a:ln w="9525">
            <a:solidFill>
              <a:srgbClr val="800080"/>
            </a:solidFill>
            <a:round/>
            <a:headEnd/>
            <a:tailEnd/>
          </a:ln>
        </p:spPr>
        <p:txBody>
          <a:bodyPr/>
          <a:lstStyle/>
          <a:p>
            <a:endParaRPr lang="en-US"/>
          </a:p>
        </p:txBody>
      </p:sp>
      <p:sp>
        <p:nvSpPr>
          <p:cNvPr id="29739" name="Oval 43"/>
          <p:cNvSpPr>
            <a:spLocks noChangeArrowheads="1"/>
          </p:cNvSpPr>
          <p:nvPr/>
        </p:nvSpPr>
        <p:spPr bwMode="auto">
          <a:xfrm>
            <a:off x="6897688" y="2627313"/>
            <a:ext cx="100012" cy="101600"/>
          </a:xfrm>
          <a:prstGeom prst="ellipse">
            <a:avLst/>
          </a:prstGeom>
          <a:solidFill>
            <a:srgbClr val="800080"/>
          </a:solidFill>
          <a:ln w="9525">
            <a:solidFill>
              <a:srgbClr val="800080"/>
            </a:solidFill>
            <a:round/>
            <a:headEnd/>
            <a:tailEnd/>
          </a:ln>
        </p:spPr>
        <p:txBody>
          <a:bodyPr/>
          <a:lstStyle/>
          <a:p>
            <a:endParaRPr lang="en-US"/>
          </a:p>
        </p:txBody>
      </p:sp>
      <p:sp>
        <p:nvSpPr>
          <p:cNvPr id="29740" name="Rectangle 44"/>
          <p:cNvSpPr>
            <a:spLocks noChangeArrowheads="1"/>
          </p:cNvSpPr>
          <p:nvPr/>
        </p:nvSpPr>
        <p:spPr bwMode="auto">
          <a:xfrm>
            <a:off x="687388" y="6067425"/>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a:t>
            </a:r>
            <a:endParaRPr lang="en-US" altLang="en-US"/>
          </a:p>
        </p:txBody>
      </p:sp>
      <p:sp>
        <p:nvSpPr>
          <p:cNvPr id="29741" name="Rectangle 45"/>
          <p:cNvSpPr>
            <a:spLocks noChangeArrowheads="1"/>
          </p:cNvSpPr>
          <p:nvPr/>
        </p:nvSpPr>
        <p:spPr bwMode="auto">
          <a:xfrm>
            <a:off x="522288" y="5645150"/>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0.1</a:t>
            </a:r>
            <a:endParaRPr lang="en-US" altLang="en-US"/>
          </a:p>
        </p:txBody>
      </p:sp>
      <p:sp>
        <p:nvSpPr>
          <p:cNvPr id="29742" name="Rectangle 46"/>
          <p:cNvSpPr>
            <a:spLocks noChangeArrowheads="1"/>
          </p:cNvSpPr>
          <p:nvPr/>
        </p:nvSpPr>
        <p:spPr bwMode="auto">
          <a:xfrm>
            <a:off x="522288" y="5213350"/>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0.2</a:t>
            </a:r>
            <a:endParaRPr lang="en-US" altLang="en-US"/>
          </a:p>
        </p:txBody>
      </p:sp>
      <p:sp>
        <p:nvSpPr>
          <p:cNvPr id="29743" name="Rectangle 47"/>
          <p:cNvSpPr>
            <a:spLocks noChangeArrowheads="1"/>
          </p:cNvSpPr>
          <p:nvPr/>
        </p:nvSpPr>
        <p:spPr bwMode="auto">
          <a:xfrm>
            <a:off x="522288" y="4792663"/>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0.3</a:t>
            </a:r>
            <a:endParaRPr lang="en-US" altLang="en-US"/>
          </a:p>
        </p:txBody>
      </p:sp>
      <p:sp>
        <p:nvSpPr>
          <p:cNvPr id="29744" name="Rectangle 48"/>
          <p:cNvSpPr>
            <a:spLocks noChangeArrowheads="1"/>
          </p:cNvSpPr>
          <p:nvPr/>
        </p:nvSpPr>
        <p:spPr bwMode="auto">
          <a:xfrm>
            <a:off x="522288" y="4360863"/>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0.4</a:t>
            </a:r>
            <a:endParaRPr lang="en-US" altLang="en-US"/>
          </a:p>
        </p:txBody>
      </p:sp>
      <p:sp>
        <p:nvSpPr>
          <p:cNvPr id="29745" name="Rectangle 49"/>
          <p:cNvSpPr>
            <a:spLocks noChangeArrowheads="1"/>
          </p:cNvSpPr>
          <p:nvPr/>
        </p:nvSpPr>
        <p:spPr bwMode="auto">
          <a:xfrm>
            <a:off x="522288" y="3938588"/>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0.5</a:t>
            </a:r>
            <a:endParaRPr lang="en-US" altLang="en-US"/>
          </a:p>
        </p:txBody>
      </p:sp>
      <p:sp>
        <p:nvSpPr>
          <p:cNvPr id="29746" name="Rectangle 50"/>
          <p:cNvSpPr>
            <a:spLocks noChangeArrowheads="1"/>
          </p:cNvSpPr>
          <p:nvPr/>
        </p:nvSpPr>
        <p:spPr bwMode="auto">
          <a:xfrm>
            <a:off x="522288" y="3508375"/>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0.6</a:t>
            </a:r>
            <a:endParaRPr lang="en-US" altLang="en-US"/>
          </a:p>
        </p:txBody>
      </p:sp>
      <p:sp>
        <p:nvSpPr>
          <p:cNvPr id="29747" name="Rectangle 51"/>
          <p:cNvSpPr>
            <a:spLocks noChangeArrowheads="1"/>
          </p:cNvSpPr>
          <p:nvPr/>
        </p:nvSpPr>
        <p:spPr bwMode="auto">
          <a:xfrm>
            <a:off x="522288" y="3086100"/>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0.7</a:t>
            </a:r>
            <a:endParaRPr lang="en-US" altLang="en-US"/>
          </a:p>
        </p:txBody>
      </p:sp>
      <p:sp>
        <p:nvSpPr>
          <p:cNvPr id="29748" name="Rectangle 52"/>
          <p:cNvSpPr>
            <a:spLocks noChangeArrowheads="1"/>
          </p:cNvSpPr>
          <p:nvPr/>
        </p:nvSpPr>
        <p:spPr bwMode="auto">
          <a:xfrm>
            <a:off x="522288" y="2654300"/>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0.8</a:t>
            </a:r>
            <a:endParaRPr lang="en-US" altLang="en-US"/>
          </a:p>
        </p:txBody>
      </p:sp>
      <p:sp>
        <p:nvSpPr>
          <p:cNvPr id="29749" name="Rectangle 53"/>
          <p:cNvSpPr>
            <a:spLocks noChangeArrowheads="1"/>
          </p:cNvSpPr>
          <p:nvPr/>
        </p:nvSpPr>
        <p:spPr bwMode="auto">
          <a:xfrm>
            <a:off x="522288" y="2233613"/>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0.9</a:t>
            </a:r>
            <a:endParaRPr lang="en-US" altLang="en-US"/>
          </a:p>
        </p:txBody>
      </p:sp>
      <p:sp>
        <p:nvSpPr>
          <p:cNvPr id="29750" name="Rectangle 54"/>
          <p:cNvSpPr>
            <a:spLocks noChangeArrowheads="1"/>
          </p:cNvSpPr>
          <p:nvPr/>
        </p:nvSpPr>
        <p:spPr bwMode="auto">
          <a:xfrm>
            <a:off x="687388" y="1801813"/>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1</a:t>
            </a:r>
            <a:endParaRPr lang="en-US" altLang="en-US"/>
          </a:p>
        </p:txBody>
      </p:sp>
      <p:sp>
        <p:nvSpPr>
          <p:cNvPr id="29751" name="Rectangle 55"/>
          <p:cNvSpPr>
            <a:spLocks noChangeArrowheads="1"/>
          </p:cNvSpPr>
          <p:nvPr/>
        </p:nvSpPr>
        <p:spPr bwMode="auto">
          <a:xfrm>
            <a:off x="1485900" y="6369050"/>
            <a:ext cx="7223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000000"/>
                </a:solidFill>
              </a:rPr>
              <a:t>Block 1</a:t>
            </a:r>
            <a:endParaRPr lang="en-US" altLang="en-US" b="1"/>
          </a:p>
        </p:txBody>
      </p:sp>
      <p:sp>
        <p:nvSpPr>
          <p:cNvPr id="29752" name="Rectangle 56"/>
          <p:cNvSpPr>
            <a:spLocks noChangeArrowheads="1"/>
          </p:cNvSpPr>
          <p:nvPr/>
        </p:nvSpPr>
        <p:spPr bwMode="auto">
          <a:xfrm>
            <a:off x="3200400" y="6369050"/>
            <a:ext cx="7223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000000"/>
                </a:solidFill>
              </a:rPr>
              <a:t>Block 2</a:t>
            </a:r>
            <a:endParaRPr lang="en-US" altLang="en-US" b="1"/>
          </a:p>
        </p:txBody>
      </p:sp>
      <p:sp>
        <p:nvSpPr>
          <p:cNvPr id="29753" name="Rectangle 57"/>
          <p:cNvSpPr>
            <a:spLocks noChangeArrowheads="1"/>
          </p:cNvSpPr>
          <p:nvPr/>
        </p:nvSpPr>
        <p:spPr bwMode="auto">
          <a:xfrm>
            <a:off x="4916488" y="6369050"/>
            <a:ext cx="7223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000000"/>
                </a:solidFill>
              </a:rPr>
              <a:t>Block 3</a:t>
            </a:r>
            <a:endParaRPr lang="en-US" altLang="en-US" b="1"/>
          </a:p>
        </p:txBody>
      </p:sp>
      <p:sp>
        <p:nvSpPr>
          <p:cNvPr id="29754" name="Rectangle 58"/>
          <p:cNvSpPr>
            <a:spLocks noChangeArrowheads="1"/>
          </p:cNvSpPr>
          <p:nvPr/>
        </p:nvSpPr>
        <p:spPr bwMode="auto">
          <a:xfrm>
            <a:off x="6630988" y="6369050"/>
            <a:ext cx="7223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000000"/>
                </a:solidFill>
              </a:rPr>
              <a:t>Block 4</a:t>
            </a:r>
            <a:endParaRPr lang="en-US" altLang="en-US" b="1"/>
          </a:p>
        </p:txBody>
      </p:sp>
      <p:sp>
        <p:nvSpPr>
          <p:cNvPr id="29755" name="Rectangle 59"/>
          <p:cNvSpPr>
            <a:spLocks noChangeArrowheads="1"/>
          </p:cNvSpPr>
          <p:nvPr/>
        </p:nvSpPr>
        <p:spPr bwMode="auto">
          <a:xfrm rot="16200000">
            <a:off x="-769937" y="3876675"/>
            <a:ext cx="2168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000000"/>
                </a:solidFill>
              </a:rPr>
              <a:t>Investment Proportion</a:t>
            </a:r>
            <a:endParaRPr lang="en-US" altLang="en-US"/>
          </a:p>
        </p:txBody>
      </p:sp>
      <p:sp>
        <p:nvSpPr>
          <p:cNvPr id="29756" name="Rectangle 60"/>
          <p:cNvSpPr>
            <a:spLocks noChangeArrowheads="1"/>
          </p:cNvSpPr>
          <p:nvPr/>
        </p:nvSpPr>
        <p:spPr bwMode="auto">
          <a:xfrm>
            <a:off x="7905750" y="3617913"/>
            <a:ext cx="1146175" cy="852487"/>
          </a:xfrm>
          <a:prstGeom prst="rect">
            <a:avLst/>
          </a:prstGeom>
          <a:solidFill>
            <a:srgbClr val="FFFFFF"/>
          </a:solidFill>
          <a:ln w="0">
            <a:solidFill>
              <a:srgbClr val="000000"/>
            </a:solidFill>
            <a:miter lim="800000"/>
            <a:headEnd/>
            <a:tailEnd/>
          </a:ln>
        </p:spPr>
        <p:txBody>
          <a:bodyPr/>
          <a:lstStyle/>
          <a:p>
            <a:endParaRPr lang="en-US"/>
          </a:p>
        </p:txBody>
      </p:sp>
      <p:sp>
        <p:nvSpPr>
          <p:cNvPr id="29757" name="Line 61"/>
          <p:cNvSpPr>
            <a:spLocks noChangeShapeType="1"/>
          </p:cNvSpPr>
          <p:nvPr/>
        </p:nvSpPr>
        <p:spPr bwMode="auto">
          <a:xfrm>
            <a:off x="7970838" y="3773488"/>
            <a:ext cx="292100" cy="0"/>
          </a:xfrm>
          <a:prstGeom prst="line">
            <a:avLst/>
          </a:prstGeom>
          <a:noFill/>
          <a:ln w="26988">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8" name="Rectangle 62"/>
          <p:cNvSpPr>
            <a:spLocks noChangeArrowheads="1"/>
          </p:cNvSpPr>
          <p:nvPr/>
        </p:nvSpPr>
        <p:spPr bwMode="auto">
          <a:xfrm>
            <a:off x="8061325" y="3719513"/>
            <a:ext cx="101600" cy="100012"/>
          </a:xfrm>
          <a:prstGeom prst="rect">
            <a:avLst/>
          </a:prstGeom>
          <a:solidFill>
            <a:srgbClr val="000080"/>
          </a:solidFill>
          <a:ln w="9525">
            <a:solidFill>
              <a:srgbClr val="000080"/>
            </a:solidFill>
            <a:miter lim="800000"/>
            <a:headEnd/>
            <a:tailEnd/>
          </a:ln>
        </p:spPr>
        <p:txBody>
          <a:bodyPr/>
          <a:lstStyle/>
          <a:p>
            <a:endParaRPr lang="en-US"/>
          </a:p>
        </p:txBody>
      </p:sp>
      <p:sp>
        <p:nvSpPr>
          <p:cNvPr id="29759" name="Rectangle 63"/>
          <p:cNvSpPr>
            <a:spLocks noChangeArrowheads="1"/>
          </p:cNvSpPr>
          <p:nvPr/>
        </p:nvSpPr>
        <p:spPr bwMode="auto">
          <a:xfrm>
            <a:off x="8318500" y="3663950"/>
            <a:ext cx="688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IDS rep</a:t>
            </a:r>
            <a:endParaRPr lang="en-US" altLang="en-US"/>
          </a:p>
        </p:txBody>
      </p:sp>
      <p:sp>
        <p:nvSpPr>
          <p:cNvPr id="29763" name="Line 67"/>
          <p:cNvSpPr>
            <a:spLocks noChangeShapeType="1"/>
          </p:cNvSpPr>
          <p:nvPr/>
        </p:nvSpPr>
        <p:spPr bwMode="auto">
          <a:xfrm>
            <a:off x="7970838" y="4341813"/>
            <a:ext cx="292100" cy="0"/>
          </a:xfrm>
          <a:prstGeom prst="line">
            <a:avLst/>
          </a:prstGeom>
          <a:noFill/>
          <a:ln w="26988">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4" name="Oval 68"/>
          <p:cNvSpPr>
            <a:spLocks noChangeArrowheads="1"/>
          </p:cNvSpPr>
          <p:nvPr/>
        </p:nvSpPr>
        <p:spPr bwMode="auto">
          <a:xfrm>
            <a:off x="8061325" y="4287838"/>
            <a:ext cx="101600" cy="100012"/>
          </a:xfrm>
          <a:prstGeom prst="ellipse">
            <a:avLst/>
          </a:prstGeom>
          <a:solidFill>
            <a:srgbClr val="800080"/>
          </a:solidFill>
          <a:ln w="9525">
            <a:solidFill>
              <a:srgbClr val="800080"/>
            </a:solidFill>
            <a:round/>
            <a:headEnd/>
            <a:tailEnd/>
          </a:ln>
        </p:spPr>
        <p:txBody>
          <a:bodyPr/>
          <a:lstStyle/>
          <a:p>
            <a:endParaRPr lang="en-US"/>
          </a:p>
        </p:txBody>
      </p:sp>
      <p:sp>
        <p:nvSpPr>
          <p:cNvPr id="29765" name="Rectangle 69"/>
          <p:cNvSpPr>
            <a:spLocks noChangeArrowheads="1"/>
          </p:cNvSpPr>
          <p:nvPr/>
        </p:nvSpPr>
        <p:spPr bwMode="auto">
          <a:xfrm>
            <a:off x="8318500" y="4232275"/>
            <a:ext cx="631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PD rep</a:t>
            </a:r>
            <a:endParaRPr lang="en-US" altLang="en-US"/>
          </a:p>
        </p:txBody>
      </p:sp>
    </p:spTree>
    <p:extLst>
      <p:ext uri="{BB962C8B-B14F-4D97-AF65-F5344CB8AC3E}">
        <p14:creationId xmlns:p14="http://schemas.microsoft.com/office/powerpoint/2010/main" val="1802592743"/>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t>IDS: repeated vs precommitted</a:t>
            </a:r>
          </a:p>
        </p:txBody>
      </p:sp>
      <p:sp>
        <p:nvSpPr>
          <p:cNvPr id="44036" name="AutoShape 4"/>
          <p:cNvSpPr>
            <a:spLocks noChangeAspect="1" noChangeArrowheads="1" noTextEdit="1"/>
          </p:cNvSpPr>
          <p:nvPr/>
        </p:nvSpPr>
        <p:spPr bwMode="auto">
          <a:xfrm>
            <a:off x="0" y="1600200"/>
            <a:ext cx="9144000"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038" name="Line 6"/>
          <p:cNvSpPr>
            <a:spLocks noChangeShapeType="1"/>
          </p:cNvSpPr>
          <p:nvPr/>
        </p:nvSpPr>
        <p:spPr bwMode="auto">
          <a:xfrm>
            <a:off x="954088" y="5754688"/>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39" name="Line 7"/>
          <p:cNvSpPr>
            <a:spLocks noChangeShapeType="1"/>
          </p:cNvSpPr>
          <p:nvPr/>
        </p:nvSpPr>
        <p:spPr bwMode="auto">
          <a:xfrm>
            <a:off x="954088" y="5324475"/>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0" name="Line 8"/>
          <p:cNvSpPr>
            <a:spLocks noChangeShapeType="1"/>
          </p:cNvSpPr>
          <p:nvPr/>
        </p:nvSpPr>
        <p:spPr bwMode="auto">
          <a:xfrm>
            <a:off x="954088" y="4902200"/>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1" name="Line 9"/>
          <p:cNvSpPr>
            <a:spLocks noChangeShapeType="1"/>
          </p:cNvSpPr>
          <p:nvPr/>
        </p:nvSpPr>
        <p:spPr bwMode="auto">
          <a:xfrm>
            <a:off x="954088" y="4470400"/>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2" name="Line 10"/>
          <p:cNvSpPr>
            <a:spLocks noChangeShapeType="1"/>
          </p:cNvSpPr>
          <p:nvPr/>
        </p:nvSpPr>
        <p:spPr bwMode="auto">
          <a:xfrm>
            <a:off x="954088" y="4049713"/>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3" name="Line 11"/>
          <p:cNvSpPr>
            <a:spLocks noChangeShapeType="1"/>
          </p:cNvSpPr>
          <p:nvPr/>
        </p:nvSpPr>
        <p:spPr bwMode="auto">
          <a:xfrm>
            <a:off x="954088" y="3617913"/>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4" name="Line 12"/>
          <p:cNvSpPr>
            <a:spLocks noChangeShapeType="1"/>
          </p:cNvSpPr>
          <p:nvPr/>
        </p:nvSpPr>
        <p:spPr bwMode="auto">
          <a:xfrm>
            <a:off x="954088" y="3195638"/>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5" name="Line 13"/>
          <p:cNvSpPr>
            <a:spLocks noChangeShapeType="1"/>
          </p:cNvSpPr>
          <p:nvPr/>
        </p:nvSpPr>
        <p:spPr bwMode="auto">
          <a:xfrm>
            <a:off x="954088" y="2765425"/>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6" name="Line 14"/>
          <p:cNvSpPr>
            <a:spLocks noChangeShapeType="1"/>
          </p:cNvSpPr>
          <p:nvPr/>
        </p:nvSpPr>
        <p:spPr bwMode="auto">
          <a:xfrm>
            <a:off x="954088" y="2343150"/>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7" name="Line 15"/>
          <p:cNvSpPr>
            <a:spLocks noChangeShapeType="1"/>
          </p:cNvSpPr>
          <p:nvPr/>
        </p:nvSpPr>
        <p:spPr bwMode="auto">
          <a:xfrm>
            <a:off x="954088" y="1911350"/>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8" name="Line 16"/>
          <p:cNvSpPr>
            <a:spLocks noChangeShapeType="1"/>
          </p:cNvSpPr>
          <p:nvPr/>
        </p:nvSpPr>
        <p:spPr bwMode="auto">
          <a:xfrm>
            <a:off x="954088" y="1911350"/>
            <a:ext cx="0" cy="42656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9" name="Line 17"/>
          <p:cNvSpPr>
            <a:spLocks noChangeShapeType="1"/>
          </p:cNvSpPr>
          <p:nvPr/>
        </p:nvSpPr>
        <p:spPr bwMode="auto">
          <a:xfrm>
            <a:off x="889000" y="6176963"/>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0" name="Line 18"/>
          <p:cNvSpPr>
            <a:spLocks noChangeShapeType="1"/>
          </p:cNvSpPr>
          <p:nvPr/>
        </p:nvSpPr>
        <p:spPr bwMode="auto">
          <a:xfrm>
            <a:off x="889000" y="5754688"/>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1" name="Line 19"/>
          <p:cNvSpPr>
            <a:spLocks noChangeShapeType="1"/>
          </p:cNvSpPr>
          <p:nvPr/>
        </p:nvSpPr>
        <p:spPr bwMode="auto">
          <a:xfrm>
            <a:off x="889000" y="5324475"/>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2" name="Line 20"/>
          <p:cNvSpPr>
            <a:spLocks noChangeShapeType="1"/>
          </p:cNvSpPr>
          <p:nvPr/>
        </p:nvSpPr>
        <p:spPr bwMode="auto">
          <a:xfrm>
            <a:off x="889000" y="4902200"/>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3" name="Line 21"/>
          <p:cNvSpPr>
            <a:spLocks noChangeShapeType="1"/>
          </p:cNvSpPr>
          <p:nvPr/>
        </p:nvSpPr>
        <p:spPr bwMode="auto">
          <a:xfrm>
            <a:off x="889000" y="4470400"/>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4" name="Line 22"/>
          <p:cNvSpPr>
            <a:spLocks noChangeShapeType="1"/>
          </p:cNvSpPr>
          <p:nvPr/>
        </p:nvSpPr>
        <p:spPr bwMode="auto">
          <a:xfrm>
            <a:off x="889000" y="4049713"/>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5" name="Line 23"/>
          <p:cNvSpPr>
            <a:spLocks noChangeShapeType="1"/>
          </p:cNvSpPr>
          <p:nvPr/>
        </p:nvSpPr>
        <p:spPr bwMode="auto">
          <a:xfrm>
            <a:off x="889000" y="3617913"/>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6" name="Line 24"/>
          <p:cNvSpPr>
            <a:spLocks noChangeShapeType="1"/>
          </p:cNvSpPr>
          <p:nvPr/>
        </p:nvSpPr>
        <p:spPr bwMode="auto">
          <a:xfrm>
            <a:off x="889000" y="3195638"/>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7" name="Line 25"/>
          <p:cNvSpPr>
            <a:spLocks noChangeShapeType="1"/>
          </p:cNvSpPr>
          <p:nvPr/>
        </p:nvSpPr>
        <p:spPr bwMode="auto">
          <a:xfrm>
            <a:off x="889000" y="2765425"/>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8" name="Line 26"/>
          <p:cNvSpPr>
            <a:spLocks noChangeShapeType="1"/>
          </p:cNvSpPr>
          <p:nvPr/>
        </p:nvSpPr>
        <p:spPr bwMode="auto">
          <a:xfrm>
            <a:off x="889000" y="2343150"/>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9" name="Line 27"/>
          <p:cNvSpPr>
            <a:spLocks noChangeShapeType="1"/>
          </p:cNvSpPr>
          <p:nvPr/>
        </p:nvSpPr>
        <p:spPr bwMode="auto">
          <a:xfrm>
            <a:off x="889000" y="1911350"/>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0" name="Line 28"/>
          <p:cNvSpPr>
            <a:spLocks noChangeShapeType="1"/>
          </p:cNvSpPr>
          <p:nvPr/>
        </p:nvSpPr>
        <p:spPr bwMode="auto">
          <a:xfrm>
            <a:off x="954088" y="6176963"/>
            <a:ext cx="68516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1" name="Line 29"/>
          <p:cNvSpPr>
            <a:spLocks noChangeShapeType="1"/>
          </p:cNvSpPr>
          <p:nvPr/>
        </p:nvSpPr>
        <p:spPr bwMode="auto">
          <a:xfrm flipV="1">
            <a:off x="954088" y="6176963"/>
            <a:ext cx="0" cy="63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2" name="Line 30"/>
          <p:cNvSpPr>
            <a:spLocks noChangeShapeType="1"/>
          </p:cNvSpPr>
          <p:nvPr/>
        </p:nvSpPr>
        <p:spPr bwMode="auto">
          <a:xfrm flipV="1">
            <a:off x="2668588" y="6176963"/>
            <a:ext cx="0" cy="63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3" name="Line 31"/>
          <p:cNvSpPr>
            <a:spLocks noChangeShapeType="1"/>
          </p:cNvSpPr>
          <p:nvPr/>
        </p:nvSpPr>
        <p:spPr bwMode="auto">
          <a:xfrm flipV="1">
            <a:off x="4384675" y="6176963"/>
            <a:ext cx="0" cy="63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4" name="Line 32"/>
          <p:cNvSpPr>
            <a:spLocks noChangeShapeType="1"/>
          </p:cNvSpPr>
          <p:nvPr/>
        </p:nvSpPr>
        <p:spPr bwMode="auto">
          <a:xfrm flipV="1">
            <a:off x="6089650" y="6176963"/>
            <a:ext cx="0" cy="63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5" name="Line 33"/>
          <p:cNvSpPr>
            <a:spLocks noChangeShapeType="1"/>
          </p:cNvSpPr>
          <p:nvPr/>
        </p:nvSpPr>
        <p:spPr bwMode="auto">
          <a:xfrm flipV="1">
            <a:off x="7805738" y="6176963"/>
            <a:ext cx="0" cy="63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6" name="Freeform 34"/>
          <p:cNvSpPr>
            <a:spLocks/>
          </p:cNvSpPr>
          <p:nvPr/>
        </p:nvSpPr>
        <p:spPr bwMode="auto">
          <a:xfrm>
            <a:off x="1806575" y="4387850"/>
            <a:ext cx="5145088" cy="742950"/>
          </a:xfrm>
          <a:custGeom>
            <a:avLst/>
            <a:gdLst>
              <a:gd name="T0" fmla="*/ 0 w 561"/>
              <a:gd name="T1" fmla="*/ 0 h 81"/>
              <a:gd name="T2" fmla="*/ 187 w 561"/>
              <a:gd name="T3" fmla="*/ 81 h 81"/>
              <a:gd name="T4" fmla="*/ 374 w 561"/>
              <a:gd name="T5" fmla="*/ 64 h 81"/>
              <a:gd name="T6" fmla="*/ 561 w 561"/>
              <a:gd name="T7" fmla="*/ 64 h 81"/>
            </a:gdLst>
            <a:ahLst/>
            <a:cxnLst>
              <a:cxn ang="0">
                <a:pos x="T0" y="T1"/>
              </a:cxn>
              <a:cxn ang="0">
                <a:pos x="T2" y="T3"/>
              </a:cxn>
              <a:cxn ang="0">
                <a:pos x="T4" y="T5"/>
              </a:cxn>
              <a:cxn ang="0">
                <a:pos x="T6" y="T7"/>
              </a:cxn>
            </a:cxnLst>
            <a:rect l="0" t="0" r="r" b="b"/>
            <a:pathLst>
              <a:path w="561" h="81">
                <a:moveTo>
                  <a:pt x="0" y="0"/>
                </a:moveTo>
                <a:lnTo>
                  <a:pt x="187" y="81"/>
                </a:lnTo>
                <a:lnTo>
                  <a:pt x="374" y="64"/>
                </a:lnTo>
                <a:lnTo>
                  <a:pt x="561" y="64"/>
                </a:lnTo>
              </a:path>
            </a:pathLst>
          </a:custGeom>
          <a:noFill/>
          <a:ln w="26988">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67" name="Freeform 35"/>
          <p:cNvSpPr>
            <a:spLocks/>
          </p:cNvSpPr>
          <p:nvPr/>
        </p:nvSpPr>
        <p:spPr bwMode="auto">
          <a:xfrm>
            <a:off x="1806575" y="2444750"/>
            <a:ext cx="5145088" cy="779463"/>
          </a:xfrm>
          <a:custGeom>
            <a:avLst/>
            <a:gdLst>
              <a:gd name="T0" fmla="*/ 0 w 561"/>
              <a:gd name="T1" fmla="*/ 85 h 85"/>
              <a:gd name="T2" fmla="*/ 187 w 561"/>
              <a:gd name="T3" fmla="*/ 37 h 85"/>
              <a:gd name="T4" fmla="*/ 374 w 561"/>
              <a:gd name="T5" fmla="*/ 0 h 85"/>
              <a:gd name="T6" fmla="*/ 561 w 561"/>
              <a:gd name="T7" fmla="*/ 26 h 85"/>
            </a:gdLst>
            <a:ahLst/>
            <a:cxnLst>
              <a:cxn ang="0">
                <a:pos x="T0" y="T1"/>
              </a:cxn>
              <a:cxn ang="0">
                <a:pos x="T2" y="T3"/>
              </a:cxn>
              <a:cxn ang="0">
                <a:pos x="T4" y="T5"/>
              </a:cxn>
              <a:cxn ang="0">
                <a:pos x="T6" y="T7"/>
              </a:cxn>
            </a:cxnLst>
            <a:rect l="0" t="0" r="r" b="b"/>
            <a:pathLst>
              <a:path w="561" h="85">
                <a:moveTo>
                  <a:pt x="0" y="85"/>
                </a:moveTo>
                <a:lnTo>
                  <a:pt x="187" y="37"/>
                </a:lnTo>
                <a:lnTo>
                  <a:pt x="374" y="0"/>
                </a:lnTo>
                <a:lnTo>
                  <a:pt x="561" y="26"/>
                </a:lnTo>
              </a:path>
            </a:pathLst>
          </a:custGeom>
          <a:noFill/>
          <a:ln w="26988">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68" name="Rectangle 36"/>
          <p:cNvSpPr>
            <a:spLocks noChangeArrowheads="1"/>
          </p:cNvSpPr>
          <p:nvPr/>
        </p:nvSpPr>
        <p:spPr bwMode="auto">
          <a:xfrm>
            <a:off x="1751013" y="4333875"/>
            <a:ext cx="101600" cy="100013"/>
          </a:xfrm>
          <a:prstGeom prst="rect">
            <a:avLst/>
          </a:prstGeom>
          <a:solidFill>
            <a:srgbClr val="000080"/>
          </a:solidFill>
          <a:ln w="9525">
            <a:solidFill>
              <a:srgbClr val="000080"/>
            </a:solidFill>
            <a:miter lim="800000"/>
            <a:headEnd/>
            <a:tailEnd/>
          </a:ln>
        </p:spPr>
        <p:txBody>
          <a:bodyPr/>
          <a:lstStyle/>
          <a:p>
            <a:endParaRPr lang="en-US"/>
          </a:p>
        </p:txBody>
      </p:sp>
      <p:sp>
        <p:nvSpPr>
          <p:cNvPr id="44069" name="Rectangle 37"/>
          <p:cNvSpPr>
            <a:spLocks noChangeArrowheads="1"/>
          </p:cNvSpPr>
          <p:nvPr/>
        </p:nvSpPr>
        <p:spPr bwMode="auto">
          <a:xfrm>
            <a:off x="3467100" y="5076825"/>
            <a:ext cx="100013" cy="100013"/>
          </a:xfrm>
          <a:prstGeom prst="rect">
            <a:avLst/>
          </a:prstGeom>
          <a:solidFill>
            <a:srgbClr val="000080"/>
          </a:solidFill>
          <a:ln w="9525">
            <a:solidFill>
              <a:srgbClr val="000080"/>
            </a:solidFill>
            <a:miter lim="800000"/>
            <a:headEnd/>
            <a:tailEnd/>
          </a:ln>
        </p:spPr>
        <p:txBody>
          <a:bodyPr/>
          <a:lstStyle/>
          <a:p>
            <a:endParaRPr lang="en-US"/>
          </a:p>
        </p:txBody>
      </p:sp>
      <p:sp>
        <p:nvSpPr>
          <p:cNvPr id="44070" name="Rectangle 38"/>
          <p:cNvSpPr>
            <a:spLocks noChangeArrowheads="1"/>
          </p:cNvSpPr>
          <p:nvPr/>
        </p:nvSpPr>
        <p:spPr bwMode="auto">
          <a:xfrm>
            <a:off x="5181600" y="4919663"/>
            <a:ext cx="101600" cy="101600"/>
          </a:xfrm>
          <a:prstGeom prst="rect">
            <a:avLst/>
          </a:prstGeom>
          <a:solidFill>
            <a:srgbClr val="000080"/>
          </a:solidFill>
          <a:ln w="9525">
            <a:solidFill>
              <a:srgbClr val="000080"/>
            </a:solidFill>
            <a:miter lim="800000"/>
            <a:headEnd/>
            <a:tailEnd/>
          </a:ln>
        </p:spPr>
        <p:txBody>
          <a:bodyPr/>
          <a:lstStyle/>
          <a:p>
            <a:endParaRPr lang="en-US"/>
          </a:p>
        </p:txBody>
      </p:sp>
      <p:sp>
        <p:nvSpPr>
          <p:cNvPr id="44071" name="Rectangle 39"/>
          <p:cNvSpPr>
            <a:spLocks noChangeArrowheads="1"/>
          </p:cNvSpPr>
          <p:nvPr/>
        </p:nvSpPr>
        <p:spPr bwMode="auto">
          <a:xfrm>
            <a:off x="6897688" y="4919663"/>
            <a:ext cx="100012" cy="101600"/>
          </a:xfrm>
          <a:prstGeom prst="rect">
            <a:avLst/>
          </a:prstGeom>
          <a:solidFill>
            <a:srgbClr val="000080"/>
          </a:solidFill>
          <a:ln w="9525">
            <a:solidFill>
              <a:srgbClr val="000080"/>
            </a:solidFill>
            <a:miter lim="800000"/>
            <a:headEnd/>
            <a:tailEnd/>
          </a:ln>
        </p:spPr>
        <p:txBody>
          <a:bodyPr/>
          <a:lstStyle/>
          <a:p>
            <a:endParaRPr lang="en-US"/>
          </a:p>
        </p:txBody>
      </p:sp>
      <p:sp>
        <p:nvSpPr>
          <p:cNvPr id="44072" name="Oval 40"/>
          <p:cNvSpPr>
            <a:spLocks noChangeArrowheads="1"/>
          </p:cNvSpPr>
          <p:nvPr/>
        </p:nvSpPr>
        <p:spPr bwMode="auto">
          <a:xfrm>
            <a:off x="1751013" y="3168650"/>
            <a:ext cx="101600" cy="100013"/>
          </a:xfrm>
          <a:prstGeom prst="ellipse">
            <a:avLst/>
          </a:prstGeom>
          <a:solidFill>
            <a:srgbClr val="800080"/>
          </a:solidFill>
          <a:ln w="9525">
            <a:solidFill>
              <a:srgbClr val="800080"/>
            </a:solidFill>
            <a:round/>
            <a:headEnd/>
            <a:tailEnd/>
          </a:ln>
        </p:spPr>
        <p:txBody>
          <a:bodyPr/>
          <a:lstStyle/>
          <a:p>
            <a:endParaRPr lang="en-US"/>
          </a:p>
        </p:txBody>
      </p:sp>
      <p:sp>
        <p:nvSpPr>
          <p:cNvPr id="44073" name="Oval 41"/>
          <p:cNvSpPr>
            <a:spLocks noChangeArrowheads="1"/>
          </p:cNvSpPr>
          <p:nvPr/>
        </p:nvSpPr>
        <p:spPr bwMode="auto">
          <a:xfrm>
            <a:off x="3467100" y="2728913"/>
            <a:ext cx="100013" cy="100012"/>
          </a:xfrm>
          <a:prstGeom prst="ellipse">
            <a:avLst/>
          </a:prstGeom>
          <a:solidFill>
            <a:srgbClr val="800080"/>
          </a:solidFill>
          <a:ln w="9525">
            <a:solidFill>
              <a:srgbClr val="800080"/>
            </a:solidFill>
            <a:round/>
            <a:headEnd/>
            <a:tailEnd/>
          </a:ln>
        </p:spPr>
        <p:txBody>
          <a:bodyPr/>
          <a:lstStyle/>
          <a:p>
            <a:endParaRPr lang="en-US"/>
          </a:p>
        </p:txBody>
      </p:sp>
      <p:sp>
        <p:nvSpPr>
          <p:cNvPr id="44074" name="Oval 42"/>
          <p:cNvSpPr>
            <a:spLocks noChangeArrowheads="1"/>
          </p:cNvSpPr>
          <p:nvPr/>
        </p:nvSpPr>
        <p:spPr bwMode="auto">
          <a:xfrm>
            <a:off x="5181600" y="2389188"/>
            <a:ext cx="101600" cy="100012"/>
          </a:xfrm>
          <a:prstGeom prst="ellipse">
            <a:avLst/>
          </a:prstGeom>
          <a:solidFill>
            <a:srgbClr val="800080"/>
          </a:solidFill>
          <a:ln w="9525">
            <a:solidFill>
              <a:srgbClr val="800080"/>
            </a:solidFill>
            <a:round/>
            <a:headEnd/>
            <a:tailEnd/>
          </a:ln>
        </p:spPr>
        <p:txBody>
          <a:bodyPr/>
          <a:lstStyle/>
          <a:p>
            <a:endParaRPr lang="en-US"/>
          </a:p>
        </p:txBody>
      </p:sp>
      <p:sp>
        <p:nvSpPr>
          <p:cNvPr id="44075" name="Oval 43"/>
          <p:cNvSpPr>
            <a:spLocks noChangeArrowheads="1"/>
          </p:cNvSpPr>
          <p:nvPr/>
        </p:nvSpPr>
        <p:spPr bwMode="auto">
          <a:xfrm>
            <a:off x="6897688" y="2627313"/>
            <a:ext cx="100012" cy="101600"/>
          </a:xfrm>
          <a:prstGeom prst="ellipse">
            <a:avLst/>
          </a:prstGeom>
          <a:solidFill>
            <a:srgbClr val="800080"/>
          </a:solidFill>
          <a:ln w="9525">
            <a:solidFill>
              <a:srgbClr val="800080"/>
            </a:solidFill>
            <a:round/>
            <a:headEnd/>
            <a:tailEnd/>
          </a:ln>
        </p:spPr>
        <p:txBody>
          <a:bodyPr/>
          <a:lstStyle/>
          <a:p>
            <a:endParaRPr lang="en-US"/>
          </a:p>
        </p:txBody>
      </p:sp>
      <p:sp>
        <p:nvSpPr>
          <p:cNvPr id="44076" name="Rectangle 44"/>
          <p:cNvSpPr>
            <a:spLocks noChangeArrowheads="1"/>
          </p:cNvSpPr>
          <p:nvPr/>
        </p:nvSpPr>
        <p:spPr bwMode="auto">
          <a:xfrm>
            <a:off x="687388" y="6067425"/>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a:t>
            </a:r>
            <a:endParaRPr lang="en-US" altLang="en-US"/>
          </a:p>
        </p:txBody>
      </p:sp>
      <p:sp>
        <p:nvSpPr>
          <p:cNvPr id="44077" name="Rectangle 45"/>
          <p:cNvSpPr>
            <a:spLocks noChangeArrowheads="1"/>
          </p:cNvSpPr>
          <p:nvPr/>
        </p:nvSpPr>
        <p:spPr bwMode="auto">
          <a:xfrm>
            <a:off x="522288" y="5645150"/>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0.1</a:t>
            </a:r>
            <a:endParaRPr lang="en-US" altLang="en-US"/>
          </a:p>
        </p:txBody>
      </p:sp>
      <p:sp>
        <p:nvSpPr>
          <p:cNvPr id="44078" name="Rectangle 46"/>
          <p:cNvSpPr>
            <a:spLocks noChangeArrowheads="1"/>
          </p:cNvSpPr>
          <p:nvPr/>
        </p:nvSpPr>
        <p:spPr bwMode="auto">
          <a:xfrm>
            <a:off x="522288" y="5213350"/>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0.2</a:t>
            </a:r>
            <a:endParaRPr lang="en-US" altLang="en-US"/>
          </a:p>
        </p:txBody>
      </p:sp>
      <p:sp>
        <p:nvSpPr>
          <p:cNvPr id="44079" name="Rectangle 47"/>
          <p:cNvSpPr>
            <a:spLocks noChangeArrowheads="1"/>
          </p:cNvSpPr>
          <p:nvPr/>
        </p:nvSpPr>
        <p:spPr bwMode="auto">
          <a:xfrm>
            <a:off x="522288" y="4792663"/>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0.3</a:t>
            </a:r>
            <a:endParaRPr lang="en-US" altLang="en-US"/>
          </a:p>
        </p:txBody>
      </p:sp>
      <p:sp>
        <p:nvSpPr>
          <p:cNvPr id="44080" name="Rectangle 48"/>
          <p:cNvSpPr>
            <a:spLocks noChangeArrowheads="1"/>
          </p:cNvSpPr>
          <p:nvPr/>
        </p:nvSpPr>
        <p:spPr bwMode="auto">
          <a:xfrm>
            <a:off x="522288" y="4360863"/>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0.4</a:t>
            </a:r>
            <a:endParaRPr lang="en-US" altLang="en-US"/>
          </a:p>
        </p:txBody>
      </p:sp>
      <p:sp>
        <p:nvSpPr>
          <p:cNvPr id="44081" name="Rectangle 49"/>
          <p:cNvSpPr>
            <a:spLocks noChangeArrowheads="1"/>
          </p:cNvSpPr>
          <p:nvPr/>
        </p:nvSpPr>
        <p:spPr bwMode="auto">
          <a:xfrm>
            <a:off x="522288" y="3938588"/>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0.5</a:t>
            </a:r>
            <a:endParaRPr lang="en-US" altLang="en-US"/>
          </a:p>
        </p:txBody>
      </p:sp>
      <p:sp>
        <p:nvSpPr>
          <p:cNvPr id="44082" name="Rectangle 50"/>
          <p:cNvSpPr>
            <a:spLocks noChangeArrowheads="1"/>
          </p:cNvSpPr>
          <p:nvPr/>
        </p:nvSpPr>
        <p:spPr bwMode="auto">
          <a:xfrm>
            <a:off x="522288" y="3508375"/>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0.6</a:t>
            </a:r>
            <a:endParaRPr lang="en-US" altLang="en-US"/>
          </a:p>
        </p:txBody>
      </p:sp>
      <p:sp>
        <p:nvSpPr>
          <p:cNvPr id="44083" name="Rectangle 51"/>
          <p:cNvSpPr>
            <a:spLocks noChangeArrowheads="1"/>
          </p:cNvSpPr>
          <p:nvPr/>
        </p:nvSpPr>
        <p:spPr bwMode="auto">
          <a:xfrm>
            <a:off x="522288" y="3086100"/>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0.7</a:t>
            </a:r>
            <a:endParaRPr lang="en-US" altLang="en-US"/>
          </a:p>
        </p:txBody>
      </p:sp>
      <p:sp>
        <p:nvSpPr>
          <p:cNvPr id="44084" name="Rectangle 52"/>
          <p:cNvSpPr>
            <a:spLocks noChangeArrowheads="1"/>
          </p:cNvSpPr>
          <p:nvPr/>
        </p:nvSpPr>
        <p:spPr bwMode="auto">
          <a:xfrm>
            <a:off x="522288" y="2654300"/>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0.8</a:t>
            </a:r>
            <a:endParaRPr lang="en-US" altLang="en-US"/>
          </a:p>
        </p:txBody>
      </p:sp>
      <p:sp>
        <p:nvSpPr>
          <p:cNvPr id="44085" name="Rectangle 53"/>
          <p:cNvSpPr>
            <a:spLocks noChangeArrowheads="1"/>
          </p:cNvSpPr>
          <p:nvPr/>
        </p:nvSpPr>
        <p:spPr bwMode="auto">
          <a:xfrm>
            <a:off x="522288" y="2233613"/>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0.9</a:t>
            </a:r>
            <a:endParaRPr lang="en-US" altLang="en-US"/>
          </a:p>
        </p:txBody>
      </p:sp>
      <p:sp>
        <p:nvSpPr>
          <p:cNvPr id="44086" name="Rectangle 54"/>
          <p:cNvSpPr>
            <a:spLocks noChangeArrowheads="1"/>
          </p:cNvSpPr>
          <p:nvPr/>
        </p:nvSpPr>
        <p:spPr bwMode="auto">
          <a:xfrm>
            <a:off x="687388" y="1801813"/>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1</a:t>
            </a:r>
            <a:endParaRPr lang="en-US" altLang="en-US"/>
          </a:p>
        </p:txBody>
      </p:sp>
      <p:sp>
        <p:nvSpPr>
          <p:cNvPr id="44087" name="Rectangle 55"/>
          <p:cNvSpPr>
            <a:spLocks noChangeArrowheads="1"/>
          </p:cNvSpPr>
          <p:nvPr/>
        </p:nvSpPr>
        <p:spPr bwMode="auto">
          <a:xfrm>
            <a:off x="1485900" y="6369050"/>
            <a:ext cx="7223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000000"/>
                </a:solidFill>
              </a:rPr>
              <a:t>Block 1</a:t>
            </a:r>
            <a:endParaRPr lang="en-US" altLang="en-US" b="1"/>
          </a:p>
        </p:txBody>
      </p:sp>
      <p:sp>
        <p:nvSpPr>
          <p:cNvPr id="44088" name="Rectangle 56"/>
          <p:cNvSpPr>
            <a:spLocks noChangeArrowheads="1"/>
          </p:cNvSpPr>
          <p:nvPr/>
        </p:nvSpPr>
        <p:spPr bwMode="auto">
          <a:xfrm>
            <a:off x="3200400" y="6369050"/>
            <a:ext cx="7223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000000"/>
                </a:solidFill>
              </a:rPr>
              <a:t>Block 2</a:t>
            </a:r>
            <a:endParaRPr lang="en-US" altLang="en-US" b="1"/>
          </a:p>
        </p:txBody>
      </p:sp>
      <p:sp>
        <p:nvSpPr>
          <p:cNvPr id="44089" name="Rectangle 57"/>
          <p:cNvSpPr>
            <a:spLocks noChangeArrowheads="1"/>
          </p:cNvSpPr>
          <p:nvPr/>
        </p:nvSpPr>
        <p:spPr bwMode="auto">
          <a:xfrm>
            <a:off x="4916488" y="6369050"/>
            <a:ext cx="7223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000000"/>
                </a:solidFill>
              </a:rPr>
              <a:t>Block 3</a:t>
            </a:r>
            <a:endParaRPr lang="en-US" altLang="en-US" b="1"/>
          </a:p>
        </p:txBody>
      </p:sp>
      <p:sp>
        <p:nvSpPr>
          <p:cNvPr id="44090" name="Rectangle 58"/>
          <p:cNvSpPr>
            <a:spLocks noChangeArrowheads="1"/>
          </p:cNvSpPr>
          <p:nvPr/>
        </p:nvSpPr>
        <p:spPr bwMode="auto">
          <a:xfrm>
            <a:off x="6630988" y="6369050"/>
            <a:ext cx="7223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000000"/>
                </a:solidFill>
              </a:rPr>
              <a:t>Block 4</a:t>
            </a:r>
            <a:endParaRPr lang="en-US" altLang="en-US" b="1"/>
          </a:p>
        </p:txBody>
      </p:sp>
      <p:sp>
        <p:nvSpPr>
          <p:cNvPr id="44091" name="Rectangle 59"/>
          <p:cNvSpPr>
            <a:spLocks noChangeArrowheads="1"/>
          </p:cNvSpPr>
          <p:nvPr/>
        </p:nvSpPr>
        <p:spPr bwMode="auto">
          <a:xfrm rot="16200000">
            <a:off x="-769937" y="3876675"/>
            <a:ext cx="2168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000000"/>
                </a:solidFill>
              </a:rPr>
              <a:t>Investment Proportion</a:t>
            </a:r>
            <a:endParaRPr lang="en-US" altLang="en-US"/>
          </a:p>
        </p:txBody>
      </p:sp>
      <p:sp>
        <p:nvSpPr>
          <p:cNvPr id="44092" name="Rectangle 60"/>
          <p:cNvSpPr>
            <a:spLocks noChangeArrowheads="1"/>
          </p:cNvSpPr>
          <p:nvPr/>
        </p:nvSpPr>
        <p:spPr bwMode="auto">
          <a:xfrm>
            <a:off x="7905750" y="3617913"/>
            <a:ext cx="1146175" cy="852487"/>
          </a:xfrm>
          <a:prstGeom prst="rect">
            <a:avLst/>
          </a:prstGeom>
          <a:solidFill>
            <a:srgbClr val="FFFFFF"/>
          </a:solidFill>
          <a:ln w="0">
            <a:solidFill>
              <a:srgbClr val="000000"/>
            </a:solidFill>
            <a:miter lim="800000"/>
            <a:headEnd/>
            <a:tailEnd/>
          </a:ln>
        </p:spPr>
        <p:txBody>
          <a:bodyPr/>
          <a:lstStyle/>
          <a:p>
            <a:endParaRPr lang="en-US"/>
          </a:p>
        </p:txBody>
      </p:sp>
      <p:sp>
        <p:nvSpPr>
          <p:cNvPr id="44093" name="Line 61"/>
          <p:cNvSpPr>
            <a:spLocks noChangeShapeType="1"/>
          </p:cNvSpPr>
          <p:nvPr/>
        </p:nvSpPr>
        <p:spPr bwMode="auto">
          <a:xfrm>
            <a:off x="7970838" y="3773488"/>
            <a:ext cx="292100" cy="0"/>
          </a:xfrm>
          <a:prstGeom prst="line">
            <a:avLst/>
          </a:prstGeom>
          <a:noFill/>
          <a:ln w="26988">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94" name="Rectangle 62"/>
          <p:cNvSpPr>
            <a:spLocks noChangeArrowheads="1"/>
          </p:cNvSpPr>
          <p:nvPr/>
        </p:nvSpPr>
        <p:spPr bwMode="auto">
          <a:xfrm>
            <a:off x="8061325" y="3719513"/>
            <a:ext cx="101600" cy="100012"/>
          </a:xfrm>
          <a:prstGeom prst="rect">
            <a:avLst/>
          </a:prstGeom>
          <a:solidFill>
            <a:srgbClr val="000080"/>
          </a:solidFill>
          <a:ln w="9525">
            <a:solidFill>
              <a:srgbClr val="000080"/>
            </a:solidFill>
            <a:miter lim="800000"/>
            <a:headEnd/>
            <a:tailEnd/>
          </a:ln>
        </p:spPr>
        <p:txBody>
          <a:bodyPr/>
          <a:lstStyle/>
          <a:p>
            <a:endParaRPr lang="en-US"/>
          </a:p>
        </p:txBody>
      </p:sp>
      <p:sp>
        <p:nvSpPr>
          <p:cNvPr id="44095" name="Rectangle 63"/>
          <p:cNvSpPr>
            <a:spLocks noChangeArrowheads="1"/>
          </p:cNvSpPr>
          <p:nvPr/>
        </p:nvSpPr>
        <p:spPr bwMode="auto">
          <a:xfrm>
            <a:off x="8318500" y="3663950"/>
            <a:ext cx="688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IDS rep</a:t>
            </a:r>
            <a:endParaRPr lang="en-US" altLang="en-US"/>
          </a:p>
        </p:txBody>
      </p:sp>
      <p:sp>
        <p:nvSpPr>
          <p:cNvPr id="44096" name="Line 64"/>
          <p:cNvSpPr>
            <a:spLocks noChangeShapeType="1"/>
          </p:cNvSpPr>
          <p:nvPr/>
        </p:nvSpPr>
        <p:spPr bwMode="auto">
          <a:xfrm>
            <a:off x="7970838" y="4057650"/>
            <a:ext cx="292100" cy="0"/>
          </a:xfrm>
          <a:prstGeom prst="line">
            <a:avLst/>
          </a:prstGeom>
          <a:noFill/>
          <a:ln w="26988">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97" name="Freeform 65"/>
          <p:cNvSpPr>
            <a:spLocks/>
          </p:cNvSpPr>
          <p:nvPr/>
        </p:nvSpPr>
        <p:spPr bwMode="auto">
          <a:xfrm>
            <a:off x="8061325" y="4003675"/>
            <a:ext cx="111125" cy="109538"/>
          </a:xfrm>
          <a:custGeom>
            <a:avLst/>
            <a:gdLst>
              <a:gd name="T0" fmla="*/ 35 w 70"/>
              <a:gd name="T1" fmla="*/ 0 h 69"/>
              <a:gd name="T2" fmla="*/ 70 w 70"/>
              <a:gd name="T3" fmla="*/ 69 h 69"/>
              <a:gd name="T4" fmla="*/ 0 w 70"/>
              <a:gd name="T5" fmla="*/ 69 h 69"/>
              <a:gd name="T6" fmla="*/ 35 w 70"/>
              <a:gd name="T7" fmla="*/ 0 h 69"/>
            </a:gdLst>
            <a:ahLst/>
            <a:cxnLst>
              <a:cxn ang="0">
                <a:pos x="T0" y="T1"/>
              </a:cxn>
              <a:cxn ang="0">
                <a:pos x="T2" y="T3"/>
              </a:cxn>
              <a:cxn ang="0">
                <a:pos x="T4" y="T5"/>
              </a:cxn>
              <a:cxn ang="0">
                <a:pos x="T6" y="T7"/>
              </a:cxn>
            </a:cxnLst>
            <a:rect l="0" t="0" r="r" b="b"/>
            <a:pathLst>
              <a:path w="70" h="69">
                <a:moveTo>
                  <a:pt x="35" y="0"/>
                </a:moveTo>
                <a:lnTo>
                  <a:pt x="70" y="69"/>
                </a:lnTo>
                <a:lnTo>
                  <a:pt x="0" y="69"/>
                </a:lnTo>
                <a:lnTo>
                  <a:pt x="35" y="0"/>
                </a:lnTo>
                <a:close/>
              </a:path>
            </a:pathLst>
          </a:custGeom>
          <a:solidFill>
            <a:srgbClr val="00FF00"/>
          </a:solidFill>
          <a:ln w="9525">
            <a:solidFill>
              <a:srgbClr val="00FF00"/>
            </a:solidFill>
            <a:prstDash val="solid"/>
            <a:round/>
            <a:headEnd/>
            <a:tailEnd/>
          </a:ln>
        </p:spPr>
        <p:txBody>
          <a:bodyPr/>
          <a:lstStyle/>
          <a:p>
            <a:endParaRPr lang="en-US"/>
          </a:p>
        </p:txBody>
      </p:sp>
      <p:sp>
        <p:nvSpPr>
          <p:cNvPr id="44098" name="Rectangle 66"/>
          <p:cNvSpPr>
            <a:spLocks noChangeArrowheads="1"/>
          </p:cNvSpPr>
          <p:nvPr/>
        </p:nvSpPr>
        <p:spPr bwMode="auto">
          <a:xfrm>
            <a:off x="8318500" y="3948113"/>
            <a:ext cx="688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IDS pre</a:t>
            </a:r>
            <a:endParaRPr lang="en-US" altLang="en-US"/>
          </a:p>
        </p:txBody>
      </p:sp>
      <p:sp>
        <p:nvSpPr>
          <p:cNvPr id="44099" name="Line 67"/>
          <p:cNvSpPr>
            <a:spLocks noChangeShapeType="1"/>
          </p:cNvSpPr>
          <p:nvPr/>
        </p:nvSpPr>
        <p:spPr bwMode="auto">
          <a:xfrm>
            <a:off x="7970838" y="4341813"/>
            <a:ext cx="292100" cy="0"/>
          </a:xfrm>
          <a:prstGeom prst="line">
            <a:avLst/>
          </a:prstGeom>
          <a:noFill/>
          <a:ln w="26988">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00" name="Oval 68"/>
          <p:cNvSpPr>
            <a:spLocks noChangeArrowheads="1"/>
          </p:cNvSpPr>
          <p:nvPr/>
        </p:nvSpPr>
        <p:spPr bwMode="auto">
          <a:xfrm>
            <a:off x="8061325" y="4287838"/>
            <a:ext cx="101600" cy="100012"/>
          </a:xfrm>
          <a:prstGeom prst="ellipse">
            <a:avLst/>
          </a:prstGeom>
          <a:solidFill>
            <a:srgbClr val="800080"/>
          </a:solidFill>
          <a:ln w="9525">
            <a:solidFill>
              <a:srgbClr val="800080"/>
            </a:solidFill>
            <a:round/>
            <a:headEnd/>
            <a:tailEnd/>
          </a:ln>
        </p:spPr>
        <p:txBody>
          <a:bodyPr/>
          <a:lstStyle/>
          <a:p>
            <a:endParaRPr lang="en-US"/>
          </a:p>
        </p:txBody>
      </p:sp>
      <p:sp>
        <p:nvSpPr>
          <p:cNvPr id="44101" name="Rectangle 69"/>
          <p:cNvSpPr>
            <a:spLocks noChangeArrowheads="1"/>
          </p:cNvSpPr>
          <p:nvPr/>
        </p:nvSpPr>
        <p:spPr bwMode="auto">
          <a:xfrm>
            <a:off x="8318500" y="4232275"/>
            <a:ext cx="631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PD rep</a:t>
            </a:r>
            <a:endParaRPr lang="en-US" altLang="en-US"/>
          </a:p>
        </p:txBody>
      </p:sp>
    </p:spTree>
    <p:extLst>
      <p:ext uri="{BB962C8B-B14F-4D97-AF65-F5344CB8AC3E}">
        <p14:creationId xmlns:p14="http://schemas.microsoft.com/office/powerpoint/2010/main" val="135225768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34039970"/>
              </p:ext>
            </p:extLst>
          </p:nvPr>
        </p:nvGraphicFramePr>
        <p:xfrm>
          <a:off x="250032" y="1134268"/>
          <a:ext cx="8763000" cy="5638801"/>
        </p:xfrm>
        <a:graphic>
          <a:graphicData uri="http://schemas.openxmlformats.org/drawingml/2006/table">
            <a:tbl>
              <a:tblPr firstRow="1" bandRow="1">
                <a:tableStyleId>{5C22544A-7EE6-4342-B048-85BDC9FD1C3A}</a:tableStyleId>
              </a:tblPr>
              <a:tblGrid>
                <a:gridCol w="1767974">
                  <a:extLst>
                    <a:ext uri="{9D8B030D-6E8A-4147-A177-3AD203B41FA5}">
                      <a16:colId xmlns:a16="http://schemas.microsoft.com/office/drawing/2014/main" val="20000"/>
                    </a:ext>
                  </a:extLst>
                </a:gridCol>
                <a:gridCol w="3151605">
                  <a:extLst>
                    <a:ext uri="{9D8B030D-6E8A-4147-A177-3AD203B41FA5}">
                      <a16:colId xmlns:a16="http://schemas.microsoft.com/office/drawing/2014/main" val="20001"/>
                    </a:ext>
                  </a:extLst>
                </a:gridCol>
                <a:gridCol w="3843421">
                  <a:extLst>
                    <a:ext uri="{9D8B030D-6E8A-4147-A177-3AD203B41FA5}">
                      <a16:colId xmlns:a16="http://schemas.microsoft.com/office/drawing/2014/main" val="20002"/>
                    </a:ext>
                  </a:extLst>
                </a:gridCol>
              </a:tblGrid>
              <a:tr h="589129">
                <a:tc>
                  <a:txBody>
                    <a:bodyPr/>
                    <a:lstStyle/>
                    <a:p>
                      <a:endParaRPr lang="en-US" dirty="0"/>
                    </a:p>
                  </a:txBody>
                  <a:tcPr/>
                </a:tc>
                <a:tc>
                  <a:txBody>
                    <a:bodyPr/>
                    <a:lstStyle/>
                    <a:p>
                      <a:r>
                        <a:rPr lang="en-US" dirty="0"/>
                        <a:t>Gains</a:t>
                      </a:r>
                    </a:p>
                  </a:txBody>
                  <a:tcPr/>
                </a:tc>
                <a:tc>
                  <a:txBody>
                    <a:bodyPr/>
                    <a:lstStyle/>
                    <a:p>
                      <a:r>
                        <a:rPr lang="en-US" dirty="0"/>
                        <a:t>Losses</a:t>
                      </a:r>
                    </a:p>
                  </a:txBody>
                  <a:tcPr/>
                </a:tc>
                <a:extLst>
                  <a:ext uri="{0D108BD9-81ED-4DB2-BD59-A6C34878D82A}">
                    <a16:rowId xmlns:a16="http://schemas.microsoft.com/office/drawing/2014/main" val="10000"/>
                  </a:ext>
                </a:extLst>
              </a:tr>
              <a:tr h="1683224">
                <a:tc>
                  <a:txBody>
                    <a:bodyPr/>
                    <a:lstStyle/>
                    <a:p>
                      <a:r>
                        <a:rPr lang="en-US" b="1" dirty="0"/>
                        <a:t>Risk</a:t>
                      </a:r>
                    </a:p>
                  </a:txBody>
                  <a:tcPr/>
                </a:tc>
                <a:tc>
                  <a:txBody>
                    <a:bodyPr/>
                    <a:lstStyle/>
                    <a:p>
                      <a:r>
                        <a:rPr lang="en-US" b="0" dirty="0"/>
                        <a:t>+$100 </a:t>
                      </a:r>
                      <a:br>
                        <a:rPr lang="en-US" dirty="0"/>
                      </a:br>
                      <a:r>
                        <a:rPr lang="en-US" dirty="0"/>
                        <a:t>or </a:t>
                      </a:r>
                      <a:br>
                        <a:rPr lang="en-US" dirty="0"/>
                      </a:br>
                      <a:r>
                        <a:rPr lang="en-US" dirty="0"/>
                        <a:t>50% chance</a:t>
                      </a:r>
                      <a:r>
                        <a:rPr lang="en-US" baseline="0" dirty="0"/>
                        <a:t> of +$200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-$100 </a:t>
                      </a:r>
                      <a:br>
                        <a:rPr lang="en-US" dirty="0"/>
                      </a:br>
                      <a:r>
                        <a:rPr lang="en-US" dirty="0"/>
                        <a:t>or </a:t>
                      </a:r>
                      <a:br>
                        <a:rPr lang="en-US" dirty="0"/>
                      </a:br>
                      <a:r>
                        <a:rPr lang="en-US" b="0" dirty="0"/>
                        <a:t>50% chance</a:t>
                      </a:r>
                      <a:r>
                        <a:rPr lang="en-US" b="0" baseline="0" dirty="0"/>
                        <a:t> of -$200 </a:t>
                      </a:r>
                      <a:endParaRPr lang="en-US" b="0" dirty="0"/>
                    </a:p>
                    <a:p>
                      <a:endParaRPr lang="en-US" dirty="0"/>
                    </a:p>
                  </a:txBody>
                  <a:tcPr/>
                </a:tc>
                <a:extLst>
                  <a:ext uri="{0D108BD9-81ED-4DB2-BD59-A6C34878D82A}">
                    <a16:rowId xmlns:a16="http://schemas.microsoft.com/office/drawing/2014/main" val="10001"/>
                  </a:ext>
                </a:extLst>
              </a:tr>
              <a:tr h="1683224">
                <a:tc>
                  <a:txBody>
                    <a:bodyPr/>
                    <a:lstStyle/>
                    <a:p>
                      <a:r>
                        <a:rPr lang="en-US" b="1" dirty="0"/>
                        <a:t>Time</a:t>
                      </a:r>
                    </a:p>
                  </a:txBody>
                  <a:tcPr/>
                </a:tc>
                <a:tc>
                  <a:txBody>
                    <a:bodyPr/>
                    <a:lstStyle/>
                    <a:p>
                      <a:r>
                        <a:rPr lang="en-US" b="0" dirty="0"/>
                        <a:t>+$100</a:t>
                      </a:r>
                      <a:r>
                        <a:rPr lang="en-US" b="0" baseline="0" dirty="0"/>
                        <a:t> now</a:t>
                      </a:r>
                    </a:p>
                    <a:p>
                      <a:r>
                        <a:rPr lang="en-US" baseline="0" dirty="0"/>
                        <a:t>or </a:t>
                      </a:r>
                    </a:p>
                    <a:p>
                      <a:r>
                        <a:rPr lang="en-US" baseline="0" dirty="0"/>
                        <a:t>+$100 next year </a:t>
                      </a:r>
                      <a:endParaRPr lang="en-US" dirty="0"/>
                    </a:p>
                  </a:txBody>
                  <a:tcPr/>
                </a:tc>
                <a:tc>
                  <a:txBody>
                    <a:bodyPr/>
                    <a:lstStyle/>
                    <a:p>
                      <a:r>
                        <a:rPr lang="en-US" dirty="0"/>
                        <a:t>-$100</a:t>
                      </a:r>
                      <a:r>
                        <a:rPr lang="en-US" baseline="0" dirty="0"/>
                        <a:t> now </a:t>
                      </a:r>
                    </a:p>
                    <a:p>
                      <a:r>
                        <a:rPr lang="en-US" baseline="0" dirty="0"/>
                        <a:t>or</a:t>
                      </a:r>
                    </a:p>
                    <a:p>
                      <a:r>
                        <a:rPr lang="en-US" dirty="0"/>
                        <a:t>-$100 next year</a:t>
                      </a:r>
                    </a:p>
                  </a:txBody>
                  <a:tcPr/>
                </a:tc>
                <a:extLst>
                  <a:ext uri="{0D108BD9-81ED-4DB2-BD59-A6C34878D82A}">
                    <a16:rowId xmlns:a16="http://schemas.microsoft.com/office/drawing/2014/main" val="10002"/>
                  </a:ext>
                </a:extLst>
              </a:tr>
              <a:tr h="1683224">
                <a:tc>
                  <a:txBody>
                    <a:bodyPr/>
                    <a:lstStyle/>
                    <a:p>
                      <a:r>
                        <a:rPr lang="en-US" b="1" dirty="0"/>
                        <a:t>Risk + Time</a:t>
                      </a:r>
                    </a:p>
                  </a:txBody>
                  <a:tcPr/>
                </a:tc>
                <a:tc>
                  <a:txBody>
                    <a:bodyPr/>
                    <a:lstStyle/>
                    <a:p>
                      <a:r>
                        <a:rPr lang="en-US" dirty="0"/>
                        <a:t>+$100</a:t>
                      </a:r>
                      <a:r>
                        <a:rPr lang="en-US" baseline="0" dirty="0"/>
                        <a:t> now</a:t>
                      </a:r>
                    </a:p>
                    <a:p>
                      <a:r>
                        <a:rPr lang="en-US" baseline="0" dirty="0"/>
                        <a:t>or</a:t>
                      </a:r>
                    </a:p>
                    <a:p>
                      <a:r>
                        <a:rPr lang="en-US" dirty="0"/>
                        <a:t>50%</a:t>
                      </a:r>
                      <a:r>
                        <a:rPr lang="en-US" baseline="0" dirty="0"/>
                        <a:t> chance of +$200 next year</a:t>
                      </a:r>
                      <a:endParaRPr lang="en-US" dirty="0"/>
                    </a:p>
                  </a:txBody>
                  <a:tcPr/>
                </a:tc>
                <a:tc>
                  <a:txBody>
                    <a:bodyPr/>
                    <a:lstStyle/>
                    <a:p>
                      <a:r>
                        <a:rPr lang="en-US" dirty="0"/>
                        <a:t>-$100</a:t>
                      </a:r>
                      <a:r>
                        <a:rPr lang="en-US" baseline="0" dirty="0"/>
                        <a:t> now</a:t>
                      </a:r>
                    </a:p>
                    <a:p>
                      <a:r>
                        <a:rPr lang="en-US" baseline="0" dirty="0"/>
                        <a:t>or</a:t>
                      </a:r>
                    </a:p>
                    <a:p>
                      <a:r>
                        <a:rPr lang="en-US" dirty="0"/>
                        <a:t>50%</a:t>
                      </a:r>
                      <a:r>
                        <a:rPr lang="en-US" baseline="0" dirty="0"/>
                        <a:t> chance of -$200 next year</a:t>
                      </a:r>
                      <a:endParaRPr lang="en-US" dirty="0"/>
                    </a:p>
                    <a:p>
                      <a:endParaRPr lang="en-US" dirty="0"/>
                    </a:p>
                  </a:txBody>
                  <a:tcPr/>
                </a:tc>
                <a:extLst>
                  <a:ext uri="{0D108BD9-81ED-4DB2-BD59-A6C34878D82A}">
                    <a16:rowId xmlns:a16="http://schemas.microsoft.com/office/drawing/2014/main" val="10003"/>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a:p>
        </p:txBody>
      </p:sp>
      <p:sp>
        <p:nvSpPr>
          <p:cNvPr id="4" name="Title 3"/>
          <p:cNvSpPr>
            <a:spLocks noGrp="1"/>
          </p:cNvSpPr>
          <p:nvPr>
            <p:ph type="title"/>
          </p:nvPr>
        </p:nvSpPr>
        <p:spPr>
          <a:xfrm>
            <a:off x="417672" y="29308"/>
            <a:ext cx="8229600" cy="1143000"/>
          </a:xfrm>
        </p:spPr>
        <p:txBody>
          <a:bodyPr>
            <a:normAutofit fontScale="90000"/>
          </a:bodyPr>
          <a:lstStyle/>
          <a:p>
            <a:r>
              <a:rPr lang="en-US" dirty="0"/>
              <a:t>Preferences for gains and losses</a:t>
            </a:r>
          </a:p>
        </p:txBody>
      </p:sp>
    </p:spTree>
    <p:extLst>
      <p:ext uri="{BB962C8B-B14F-4D97-AF65-F5344CB8AC3E}">
        <p14:creationId xmlns:p14="http://schemas.microsoft.com/office/powerpoint/2010/main" val="18524530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IDS: repeated vs precommitted</a:t>
            </a:r>
          </a:p>
        </p:txBody>
      </p:sp>
      <p:sp>
        <p:nvSpPr>
          <p:cNvPr id="31748" name="AutoShape 4"/>
          <p:cNvSpPr>
            <a:spLocks noChangeAspect="1" noChangeArrowheads="1" noTextEdit="1"/>
          </p:cNvSpPr>
          <p:nvPr/>
        </p:nvSpPr>
        <p:spPr bwMode="auto">
          <a:xfrm>
            <a:off x="0" y="1600200"/>
            <a:ext cx="9144000"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750" name="Line 6"/>
          <p:cNvSpPr>
            <a:spLocks noChangeShapeType="1"/>
          </p:cNvSpPr>
          <p:nvPr/>
        </p:nvSpPr>
        <p:spPr bwMode="auto">
          <a:xfrm>
            <a:off x="954088" y="5754688"/>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1" name="Line 7"/>
          <p:cNvSpPr>
            <a:spLocks noChangeShapeType="1"/>
          </p:cNvSpPr>
          <p:nvPr/>
        </p:nvSpPr>
        <p:spPr bwMode="auto">
          <a:xfrm>
            <a:off x="954088" y="5324475"/>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2" name="Line 8"/>
          <p:cNvSpPr>
            <a:spLocks noChangeShapeType="1"/>
          </p:cNvSpPr>
          <p:nvPr/>
        </p:nvSpPr>
        <p:spPr bwMode="auto">
          <a:xfrm>
            <a:off x="954088" y="4902200"/>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3" name="Line 9"/>
          <p:cNvSpPr>
            <a:spLocks noChangeShapeType="1"/>
          </p:cNvSpPr>
          <p:nvPr/>
        </p:nvSpPr>
        <p:spPr bwMode="auto">
          <a:xfrm>
            <a:off x="954088" y="4470400"/>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4" name="Line 10"/>
          <p:cNvSpPr>
            <a:spLocks noChangeShapeType="1"/>
          </p:cNvSpPr>
          <p:nvPr/>
        </p:nvSpPr>
        <p:spPr bwMode="auto">
          <a:xfrm>
            <a:off x="954088" y="4049713"/>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5" name="Line 11"/>
          <p:cNvSpPr>
            <a:spLocks noChangeShapeType="1"/>
          </p:cNvSpPr>
          <p:nvPr/>
        </p:nvSpPr>
        <p:spPr bwMode="auto">
          <a:xfrm>
            <a:off x="954088" y="3617913"/>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6" name="Line 12"/>
          <p:cNvSpPr>
            <a:spLocks noChangeShapeType="1"/>
          </p:cNvSpPr>
          <p:nvPr/>
        </p:nvSpPr>
        <p:spPr bwMode="auto">
          <a:xfrm>
            <a:off x="954088" y="3195638"/>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7" name="Line 13"/>
          <p:cNvSpPr>
            <a:spLocks noChangeShapeType="1"/>
          </p:cNvSpPr>
          <p:nvPr/>
        </p:nvSpPr>
        <p:spPr bwMode="auto">
          <a:xfrm>
            <a:off x="954088" y="2765425"/>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8" name="Line 14"/>
          <p:cNvSpPr>
            <a:spLocks noChangeShapeType="1"/>
          </p:cNvSpPr>
          <p:nvPr/>
        </p:nvSpPr>
        <p:spPr bwMode="auto">
          <a:xfrm>
            <a:off x="954088" y="2343150"/>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9" name="Line 15"/>
          <p:cNvSpPr>
            <a:spLocks noChangeShapeType="1"/>
          </p:cNvSpPr>
          <p:nvPr/>
        </p:nvSpPr>
        <p:spPr bwMode="auto">
          <a:xfrm>
            <a:off x="954088" y="1911350"/>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0" name="Line 16"/>
          <p:cNvSpPr>
            <a:spLocks noChangeShapeType="1"/>
          </p:cNvSpPr>
          <p:nvPr/>
        </p:nvSpPr>
        <p:spPr bwMode="auto">
          <a:xfrm>
            <a:off x="954088" y="1911350"/>
            <a:ext cx="0" cy="42656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1" name="Line 17"/>
          <p:cNvSpPr>
            <a:spLocks noChangeShapeType="1"/>
          </p:cNvSpPr>
          <p:nvPr/>
        </p:nvSpPr>
        <p:spPr bwMode="auto">
          <a:xfrm>
            <a:off x="889000" y="6176963"/>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2" name="Line 18"/>
          <p:cNvSpPr>
            <a:spLocks noChangeShapeType="1"/>
          </p:cNvSpPr>
          <p:nvPr/>
        </p:nvSpPr>
        <p:spPr bwMode="auto">
          <a:xfrm>
            <a:off x="889000" y="5754688"/>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3" name="Line 19"/>
          <p:cNvSpPr>
            <a:spLocks noChangeShapeType="1"/>
          </p:cNvSpPr>
          <p:nvPr/>
        </p:nvSpPr>
        <p:spPr bwMode="auto">
          <a:xfrm>
            <a:off x="889000" y="5324475"/>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4" name="Line 20"/>
          <p:cNvSpPr>
            <a:spLocks noChangeShapeType="1"/>
          </p:cNvSpPr>
          <p:nvPr/>
        </p:nvSpPr>
        <p:spPr bwMode="auto">
          <a:xfrm>
            <a:off x="889000" y="4902200"/>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5" name="Line 21"/>
          <p:cNvSpPr>
            <a:spLocks noChangeShapeType="1"/>
          </p:cNvSpPr>
          <p:nvPr/>
        </p:nvSpPr>
        <p:spPr bwMode="auto">
          <a:xfrm>
            <a:off x="889000" y="4470400"/>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6" name="Line 22"/>
          <p:cNvSpPr>
            <a:spLocks noChangeShapeType="1"/>
          </p:cNvSpPr>
          <p:nvPr/>
        </p:nvSpPr>
        <p:spPr bwMode="auto">
          <a:xfrm>
            <a:off x="889000" y="4049713"/>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7" name="Line 23"/>
          <p:cNvSpPr>
            <a:spLocks noChangeShapeType="1"/>
          </p:cNvSpPr>
          <p:nvPr/>
        </p:nvSpPr>
        <p:spPr bwMode="auto">
          <a:xfrm>
            <a:off x="889000" y="3617913"/>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8" name="Line 24"/>
          <p:cNvSpPr>
            <a:spLocks noChangeShapeType="1"/>
          </p:cNvSpPr>
          <p:nvPr/>
        </p:nvSpPr>
        <p:spPr bwMode="auto">
          <a:xfrm>
            <a:off x="889000" y="3195638"/>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9" name="Line 25"/>
          <p:cNvSpPr>
            <a:spLocks noChangeShapeType="1"/>
          </p:cNvSpPr>
          <p:nvPr/>
        </p:nvSpPr>
        <p:spPr bwMode="auto">
          <a:xfrm>
            <a:off x="889000" y="2765425"/>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0" name="Line 26"/>
          <p:cNvSpPr>
            <a:spLocks noChangeShapeType="1"/>
          </p:cNvSpPr>
          <p:nvPr/>
        </p:nvSpPr>
        <p:spPr bwMode="auto">
          <a:xfrm>
            <a:off x="889000" y="2343150"/>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1" name="Line 27"/>
          <p:cNvSpPr>
            <a:spLocks noChangeShapeType="1"/>
          </p:cNvSpPr>
          <p:nvPr/>
        </p:nvSpPr>
        <p:spPr bwMode="auto">
          <a:xfrm>
            <a:off x="889000" y="1911350"/>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2" name="Line 28"/>
          <p:cNvSpPr>
            <a:spLocks noChangeShapeType="1"/>
          </p:cNvSpPr>
          <p:nvPr/>
        </p:nvSpPr>
        <p:spPr bwMode="auto">
          <a:xfrm>
            <a:off x="954088" y="6176963"/>
            <a:ext cx="68516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3" name="Line 29"/>
          <p:cNvSpPr>
            <a:spLocks noChangeShapeType="1"/>
          </p:cNvSpPr>
          <p:nvPr/>
        </p:nvSpPr>
        <p:spPr bwMode="auto">
          <a:xfrm flipV="1">
            <a:off x="954088" y="6176963"/>
            <a:ext cx="0" cy="63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4" name="Line 30"/>
          <p:cNvSpPr>
            <a:spLocks noChangeShapeType="1"/>
          </p:cNvSpPr>
          <p:nvPr/>
        </p:nvSpPr>
        <p:spPr bwMode="auto">
          <a:xfrm flipV="1">
            <a:off x="2668588" y="6176963"/>
            <a:ext cx="0" cy="63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5" name="Line 31"/>
          <p:cNvSpPr>
            <a:spLocks noChangeShapeType="1"/>
          </p:cNvSpPr>
          <p:nvPr/>
        </p:nvSpPr>
        <p:spPr bwMode="auto">
          <a:xfrm flipV="1">
            <a:off x="4384675" y="6176963"/>
            <a:ext cx="0" cy="63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6" name="Line 32"/>
          <p:cNvSpPr>
            <a:spLocks noChangeShapeType="1"/>
          </p:cNvSpPr>
          <p:nvPr/>
        </p:nvSpPr>
        <p:spPr bwMode="auto">
          <a:xfrm flipV="1">
            <a:off x="6089650" y="6176963"/>
            <a:ext cx="0" cy="63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7" name="Line 33"/>
          <p:cNvSpPr>
            <a:spLocks noChangeShapeType="1"/>
          </p:cNvSpPr>
          <p:nvPr/>
        </p:nvSpPr>
        <p:spPr bwMode="auto">
          <a:xfrm flipV="1">
            <a:off x="7805738" y="6176963"/>
            <a:ext cx="0" cy="63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8" name="Freeform 34"/>
          <p:cNvSpPr>
            <a:spLocks/>
          </p:cNvSpPr>
          <p:nvPr/>
        </p:nvSpPr>
        <p:spPr bwMode="auto">
          <a:xfrm>
            <a:off x="1806575" y="4387850"/>
            <a:ext cx="5145088" cy="742950"/>
          </a:xfrm>
          <a:custGeom>
            <a:avLst/>
            <a:gdLst>
              <a:gd name="T0" fmla="*/ 0 w 561"/>
              <a:gd name="T1" fmla="*/ 0 h 81"/>
              <a:gd name="T2" fmla="*/ 187 w 561"/>
              <a:gd name="T3" fmla="*/ 81 h 81"/>
              <a:gd name="T4" fmla="*/ 374 w 561"/>
              <a:gd name="T5" fmla="*/ 64 h 81"/>
              <a:gd name="T6" fmla="*/ 561 w 561"/>
              <a:gd name="T7" fmla="*/ 64 h 81"/>
            </a:gdLst>
            <a:ahLst/>
            <a:cxnLst>
              <a:cxn ang="0">
                <a:pos x="T0" y="T1"/>
              </a:cxn>
              <a:cxn ang="0">
                <a:pos x="T2" y="T3"/>
              </a:cxn>
              <a:cxn ang="0">
                <a:pos x="T4" y="T5"/>
              </a:cxn>
              <a:cxn ang="0">
                <a:pos x="T6" y="T7"/>
              </a:cxn>
            </a:cxnLst>
            <a:rect l="0" t="0" r="r" b="b"/>
            <a:pathLst>
              <a:path w="561" h="81">
                <a:moveTo>
                  <a:pt x="0" y="0"/>
                </a:moveTo>
                <a:lnTo>
                  <a:pt x="187" y="81"/>
                </a:lnTo>
                <a:lnTo>
                  <a:pt x="374" y="64"/>
                </a:lnTo>
                <a:lnTo>
                  <a:pt x="561" y="64"/>
                </a:lnTo>
              </a:path>
            </a:pathLst>
          </a:custGeom>
          <a:noFill/>
          <a:ln w="26988">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79" name="Freeform 35"/>
          <p:cNvSpPr>
            <a:spLocks/>
          </p:cNvSpPr>
          <p:nvPr/>
        </p:nvSpPr>
        <p:spPr bwMode="auto">
          <a:xfrm>
            <a:off x="1806575" y="3892550"/>
            <a:ext cx="5145088" cy="633413"/>
          </a:xfrm>
          <a:custGeom>
            <a:avLst/>
            <a:gdLst>
              <a:gd name="T0" fmla="*/ 0 w 561"/>
              <a:gd name="T1" fmla="*/ 0 h 69"/>
              <a:gd name="T2" fmla="*/ 187 w 561"/>
              <a:gd name="T3" fmla="*/ 46 h 69"/>
              <a:gd name="T4" fmla="*/ 374 w 561"/>
              <a:gd name="T5" fmla="*/ 49 h 69"/>
              <a:gd name="T6" fmla="*/ 561 w 561"/>
              <a:gd name="T7" fmla="*/ 69 h 69"/>
            </a:gdLst>
            <a:ahLst/>
            <a:cxnLst>
              <a:cxn ang="0">
                <a:pos x="T0" y="T1"/>
              </a:cxn>
              <a:cxn ang="0">
                <a:pos x="T2" y="T3"/>
              </a:cxn>
              <a:cxn ang="0">
                <a:pos x="T4" y="T5"/>
              </a:cxn>
              <a:cxn ang="0">
                <a:pos x="T6" y="T7"/>
              </a:cxn>
            </a:cxnLst>
            <a:rect l="0" t="0" r="r" b="b"/>
            <a:pathLst>
              <a:path w="561" h="69">
                <a:moveTo>
                  <a:pt x="0" y="0"/>
                </a:moveTo>
                <a:lnTo>
                  <a:pt x="187" y="46"/>
                </a:lnTo>
                <a:lnTo>
                  <a:pt x="374" y="49"/>
                </a:lnTo>
                <a:lnTo>
                  <a:pt x="561" y="69"/>
                </a:lnTo>
              </a:path>
            </a:pathLst>
          </a:custGeom>
          <a:noFill/>
          <a:ln w="269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80" name="Freeform 36"/>
          <p:cNvSpPr>
            <a:spLocks/>
          </p:cNvSpPr>
          <p:nvPr/>
        </p:nvSpPr>
        <p:spPr bwMode="auto">
          <a:xfrm>
            <a:off x="1806575" y="2444750"/>
            <a:ext cx="5145088" cy="779463"/>
          </a:xfrm>
          <a:custGeom>
            <a:avLst/>
            <a:gdLst>
              <a:gd name="T0" fmla="*/ 0 w 561"/>
              <a:gd name="T1" fmla="*/ 85 h 85"/>
              <a:gd name="T2" fmla="*/ 187 w 561"/>
              <a:gd name="T3" fmla="*/ 37 h 85"/>
              <a:gd name="T4" fmla="*/ 374 w 561"/>
              <a:gd name="T5" fmla="*/ 0 h 85"/>
              <a:gd name="T6" fmla="*/ 561 w 561"/>
              <a:gd name="T7" fmla="*/ 26 h 85"/>
            </a:gdLst>
            <a:ahLst/>
            <a:cxnLst>
              <a:cxn ang="0">
                <a:pos x="T0" y="T1"/>
              </a:cxn>
              <a:cxn ang="0">
                <a:pos x="T2" y="T3"/>
              </a:cxn>
              <a:cxn ang="0">
                <a:pos x="T4" y="T5"/>
              </a:cxn>
              <a:cxn ang="0">
                <a:pos x="T6" y="T7"/>
              </a:cxn>
            </a:cxnLst>
            <a:rect l="0" t="0" r="r" b="b"/>
            <a:pathLst>
              <a:path w="561" h="85">
                <a:moveTo>
                  <a:pt x="0" y="85"/>
                </a:moveTo>
                <a:lnTo>
                  <a:pt x="187" y="37"/>
                </a:lnTo>
                <a:lnTo>
                  <a:pt x="374" y="0"/>
                </a:lnTo>
                <a:lnTo>
                  <a:pt x="561" y="26"/>
                </a:lnTo>
              </a:path>
            </a:pathLst>
          </a:custGeom>
          <a:noFill/>
          <a:ln w="26988">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81" name="Rectangle 37"/>
          <p:cNvSpPr>
            <a:spLocks noChangeArrowheads="1"/>
          </p:cNvSpPr>
          <p:nvPr/>
        </p:nvSpPr>
        <p:spPr bwMode="auto">
          <a:xfrm>
            <a:off x="1751013" y="4333875"/>
            <a:ext cx="101600" cy="100013"/>
          </a:xfrm>
          <a:prstGeom prst="rect">
            <a:avLst/>
          </a:prstGeom>
          <a:solidFill>
            <a:srgbClr val="000080"/>
          </a:solidFill>
          <a:ln w="9525">
            <a:solidFill>
              <a:srgbClr val="000080"/>
            </a:solidFill>
            <a:miter lim="800000"/>
            <a:headEnd/>
            <a:tailEnd/>
          </a:ln>
        </p:spPr>
        <p:txBody>
          <a:bodyPr/>
          <a:lstStyle/>
          <a:p>
            <a:endParaRPr lang="en-US"/>
          </a:p>
        </p:txBody>
      </p:sp>
      <p:sp>
        <p:nvSpPr>
          <p:cNvPr id="31782" name="Rectangle 38"/>
          <p:cNvSpPr>
            <a:spLocks noChangeArrowheads="1"/>
          </p:cNvSpPr>
          <p:nvPr/>
        </p:nvSpPr>
        <p:spPr bwMode="auto">
          <a:xfrm>
            <a:off x="3467100" y="5076825"/>
            <a:ext cx="100013" cy="100013"/>
          </a:xfrm>
          <a:prstGeom prst="rect">
            <a:avLst/>
          </a:prstGeom>
          <a:solidFill>
            <a:srgbClr val="000080"/>
          </a:solidFill>
          <a:ln w="9525">
            <a:solidFill>
              <a:srgbClr val="000080"/>
            </a:solidFill>
            <a:miter lim="800000"/>
            <a:headEnd/>
            <a:tailEnd/>
          </a:ln>
        </p:spPr>
        <p:txBody>
          <a:bodyPr/>
          <a:lstStyle/>
          <a:p>
            <a:endParaRPr lang="en-US"/>
          </a:p>
        </p:txBody>
      </p:sp>
      <p:sp>
        <p:nvSpPr>
          <p:cNvPr id="31783" name="Rectangle 39"/>
          <p:cNvSpPr>
            <a:spLocks noChangeArrowheads="1"/>
          </p:cNvSpPr>
          <p:nvPr/>
        </p:nvSpPr>
        <p:spPr bwMode="auto">
          <a:xfrm>
            <a:off x="5181600" y="4919663"/>
            <a:ext cx="101600" cy="101600"/>
          </a:xfrm>
          <a:prstGeom prst="rect">
            <a:avLst/>
          </a:prstGeom>
          <a:solidFill>
            <a:srgbClr val="000080"/>
          </a:solidFill>
          <a:ln w="9525">
            <a:solidFill>
              <a:srgbClr val="000080"/>
            </a:solidFill>
            <a:miter lim="800000"/>
            <a:headEnd/>
            <a:tailEnd/>
          </a:ln>
        </p:spPr>
        <p:txBody>
          <a:bodyPr/>
          <a:lstStyle/>
          <a:p>
            <a:endParaRPr lang="en-US"/>
          </a:p>
        </p:txBody>
      </p:sp>
      <p:sp>
        <p:nvSpPr>
          <p:cNvPr id="31784" name="Rectangle 40"/>
          <p:cNvSpPr>
            <a:spLocks noChangeArrowheads="1"/>
          </p:cNvSpPr>
          <p:nvPr/>
        </p:nvSpPr>
        <p:spPr bwMode="auto">
          <a:xfrm>
            <a:off x="6897688" y="4919663"/>
            <a:ext cx="100012" cy="101600"/>
          </a:xfrm>
          <a:prstGeom prst="rect">
            <a:avLst/>
          </a:prstGeom>
          <a:solidFill>
            <a:srgbClr val="000080"/>
          </a:solidFill>
          <a:ln w="9525">
            <a:solidFill>
              <a:srgbClr val="000080"/>
            </a:solidFill>
            <a:miter lim="800000"/>
            <a:headEnd/>
            <a:tailEnd/>
          </a:ln>
        </p:spPr>
        <p:txBody>
          <a:bodyPr/>
          <a:lstStyle/>
          <a:p>
            <a:endParaRPr lang="en-US"/>
          </a:p>
        </p:txBody>
      </p:sp>
      <p:sp>
        <p:nvSpPr>
          <p:cNvPr id="31785" name="Freeform 41"/>
          <p:cNvSpPr>
            <a:spLocks/>
          </p:cNvSpPr>
          <p:nvPr/>
        </p:nvSpPr>
        <p:spPr bwMode="auto">
          <a:xfrm>
            <a:off x="1751013" y="3838575"/>
            <a:ext cx="111125" cy="109538"/>
          </a:xfrm>
          <a:custGeom>
            <a:avLst/>
            <a:gdLst>
              <a:gd name="T0" fmla="*/ 35 w 70"/>
              <a:gd name="T1" fmla="*/ 0 h 69"/>
              <a:gd name="T2" fmla="*/ 70 w 70"/>
              <a:gd name="T3" fmla="*/ 69 h 69"/>
              <a:gd name="T4" fmla="*/ 0 w 70"/>
              <a:gd name="T5" fmla="*/ 69 h 69"/>
              <a:gd name="T6" fmla="*/ 35 w 70"/>
              <a:gd name="T7" fmla="*/ 0 h 69"/>
            </a:gdLst>
            <a:ahLst/>
            <a:cxnLst>
              <a:cxn ang="0">
                <a:pos x="T0" y="T1"/>
              </a:cxn>
              <a:cxn ang="0">
                <a:pos x="T2" y="T3"/>
              </a:cxn>
              <a:cxn ang="0">
                <a:pos x="T4" y="T5"/>
              </a:cxn>
              <a:cxn ang="0">
                <a:pos x="T6" y="T7"/>
              </a:cxn>
            </a:cxnLst>
            <a:rect l="0" t="0" r="r" b="b"/>
            <a:pathLst>
              <a:path w="70" h="69">
                <a:moveTo>
                  <a:pt x="35" y="0"/>
                </a:moveTo>
                <a:lnTo>
                  <a:pt x="70" y="69"/>
                </a:lnTo>
                <a:lnTo>
                  <a:pt x="0" y="69"/>
                </a:lnTo>
                <a:lnTo>
                  <a:pt x="35" y="0"/>
                </a:lnTo>
                <a:close/>
              </a:path>
            </a:pathLst>
          </a:custGeom>
          <a:solidFill>
            <a:srgbClr val="00FF00"/>
          </a:solidFill>
          <a:ln w="9525">
            <a:solidFill>
              <a:srgbClr val="00FF00"/>
            </a:solidFill>
            <a:prstDash val="solid"/>
            <a:round/>
            <a:headEnd/>
            <a:tailEnd/>
          </a:ln>
        </p:spPr>
        <p:txBody>
          <a:bodyPr/>
          <a:lstStyle/>
          <a:p>
            <a:endParaRPr lang="en-US"/>
          </a:p>
        </p:txBody>
      </p:sp>
      <p:sp>
        <p:nvSpPr>
          <p:cNvPr id="31786" name="Freeform 42"/>
          <p:cNvSpPr>
            <a:spLocks/>
          </p:cNvSpPr>
          <p:nvPr/>
        </p:nvSpPr>
        <p:spPr bwMode="auto">
          <a:xfrm>
            <a:off x="3467100" y="4259263"/>
            <a:ext cx="109538" cy="111125"/>
          </a:xfrm>
          <a:custGeom>
            <a:avLst/>
            <a:gdLst>
              <a:gd name="T0" fmla="*/ 34 w 69"/>
              <a:gd name="T1" fmla="*/ 0 h 70"/>
              <a:gd name="T2" fmla="*/ 69 w 69"/>
              <a:gd name="T3" fmla="*/ 70 h 70"/>
              <a:gd name="T4" fmla="*/ 0 w 69"/>
              <a:gd name="T5" fmla="*/ 70 h 70"/>
              <a:gd name="T6" fmla="*/ 34 w 69"/>
              <a:gd name="T7" fmla="*/ 0 h 70"/>
            </a:gdLst>
            <a:ahLst/>
            <a:cxnLst>
              <a:cxn ang="0">
                <a:pos x="T0" y="T1"/>
              </a:cxn>
              <a:cxn ang="0">
                <a:pos x="T2" y="T3"/>
              </a:cxn>
              <a:cxn ang="0">
                <a:pos x="T4" y="T5"/>
              </a:cxn>
              <a:cxn ang="0">
                <a:pos x="T6" y="T7"/>
              </a:cxn>
            </a:cxnLst>
            <a:rect l="0" t="0" r="r" b="b"/>
            <a:pathLst>
              <a:path w="69" h="70">
                <a:moveTo>
                  <a:pt x="34" y="0"/>
                </a:moveTo>
                <a:lnTo>
                  <a:pt x="69" y="70"/>
                </a:lnTo>
                <a:lnTo>
                  <a:pt x="0" y="70"/>
                </a:lnTo>
                <a:lnTo>
                  <a:pt x="34" y="0"/>
                </a:lnTo>
                <a:close/>
              </a:path>
            </a:pathLst>
          </a:custGeom>
          <a:solidFill>
            <a:srgbClr val="00FF00"/>
          </a:solidFill>
          <a:ln w="9525">
            <a:solidFill>
              <a:srgbClr val="00FF00"/>
            </a:solidFill>
            <a:prstDash val="solid"/>
            <a:round/>
            <a:headEnd/>
            <a:tailEnd/>
          </a:ln>
        </p:spPr>
        <p:txBody>
          <a:bodyPr/>
          <a:lstStyle/>
          <a:p>
            <a:endParaRPr lang="en-US"/>
          </a:p>
        </p:txBody>
      </p:sp>
      <p:sp>
        <p:nvSpPr>
          <p:cNvPr id="31787" name="Freeform 43"/>
          <p:cNvSpPr>
            <a:spLocks/>
          </p:cNvSpPr>
          <p:nvPr/>
        </p:nvSpPr>
        <p:spPr bwMode="auto">
          <a:xfrm>
            <a:off x="5181600" y="4287838"/>
            <a:ext cx="111125" cy="109537"/>
          </a:xfrm>
          <a:custGeom>
            <a:avLst/>
            <a:gdLst>
              <a:gd name="T0" fmla="*/ 35 w 70"/>
              <a:gd name="T1" fmla="*/ 0 h 69"/>
              <a:gd name="T2" fmla="*/ 70 w 70"/>
              <a:gd name="T3" fmla="*/ 69 h 69"/>
              <a:gd name="T4" fmla="*/ 0 w 70"/>
              <a:gd name="T5" fmla="*/ 69 h 69"/>
              <a:gd name="T6" fmla="*/ 35 w 70"/>
              <a:gd name="T7" fmla="*/ 0 h 69"/>
            </a:gdLst>
            <a:ahLst/>
            <a:cxnLst>
              <a:cxn ang="0">
                <a:pos x="T0" y="T1"/>
              </a:cxn>
              <a:cxn ang="0">
                <a:pos x="T2" y="T3"/>
              </a:cxn>
              <a:cxn ang="0">
                <a:pos x="T4" y="T5"/>
              </a:cxn>
              <a:cxn ang="0">
                <a:pos x="T6" y="T7"/>
              </a:cxn>
            </a:cxnLst>
            <a:rect l="0" t="0" r="r" b="b"/>
            <a:pathLst>
              <a:path w="70" h="69">
                <a:moveTo>
                  <a:pt x="35" y="0"/>
                </a:moveTo>
                <a:lnTo>
                  <a:pt x="70" y="69"/>
                </a:lnTo>
                <a:lnTo>
                  <a:pt x="0" y="69"/>
                </a:lnTo>
                <a:lnTo>
                  <a:pt x="35" y="0"/>
                </a:lnTo>
                <a:close/>
              </a:path>
            </a:pathLst>
          </a:custGeom>
          <a:solidFill>
            <a:srgbClr val="00FF00"/>
          </a:solidFill>
          <a:ln w="9525">
            <a:solidFill>
              <a:srgbClr val="00FF00"/>
            </a:solidFill>
            <a:prstDash val="solid"/>
            <a:round/>
            <a:headEnd/>
            <a:tailEnd/>
          </a:ln>
        </p:spPr>
        <p:txBody>
          <a:bodyPr/>
          <a:lstStyle/>
          <a:p>
            <a:endParaRPr lang="en-US"/>
          </a:p>
        </p:txBody>
      </p:sp>
      <p:sp>
        <p:nvSpPr>
          <p:cNvPr id="31788" name="Freeform 44"/>
          <p:cNvSpPr>
            <a:spLocks/>
          </p:cNvSpPr>
          <p:nvPr/>
        </p:nvSpPr>
        <p:spPr bwMode="auto">
          <a:xfrm>
            <a:off x="6897688" y="4470400"/>
            <a:ext cx="109537" cy="111125"/>
          </a:xfrm>
          <a:custGeom>
            <a:avLst/>
            <a:gdLst>
              <a:gd name="T0" fmla="*/ 34 w 69"/>
              <a:gd name="T1" fmla="*/ 0 h 70"/>
              <a:gd name="T2" fmla="*/ 69 w 69"/>
              <a:gd name="T3" fmla="*/ 70 h 70"/>
              <a:gd name="T4" fmla="*/ 0 w 69"/>
              <a:gd name="T5" fmla="*/ 70 h 70"/>
              <a:gd name="T6" fmla="*/ 34 w 69"/>
              <a:gd name="T7" fmla="*/ 0 h 70"/>
            </a:gdLst>
            <a:ahLst/>
            <a:cxnLst>
              <a:cxn ang="0">
                <a:pos x="T0" y="T1"/>
              </a:cxn>
              <a:cxn ang="0">
                <a:pos x="T2" y="T3"/>
              </a:cxn>
              <a:cxn ang="0">
                <a:pos x="T4" y="T5"/>
              </a:cxn>
              <a:cxn ang="0">
                <a:pos x="T6" y="T7"/>
              </a:cxn>
            </a:cxnLst>
            <a:rect l="0" t="0" r="r" b="b"/>
            <a:pathLst>
              <a:path w="69" h="70">
                <a:moveTo>
                  <a:pt x="34" y="0"/>
                </a:moveTo>
                <a:lnTo>
                  <a:pt x="69" y="70"/>
                </a:lnTo>
                <a:lnTo>
                  <a:pt x="0" y="70"/>
                </a:lnTo>
                <a:lnTo>
                  <a:pt x="34" y="0"/>
                </a:lnTo>
                <a:close/>
              </a:path>
            </a:pathLst>
          </a:custGeom>
          <a:solidFill>
            <a:srgbClr val="00FF00"/>
          </a:solidFill>
          <a:ln w="9525">
            <a:solidFill>
              <a:srgbClr val="00FF00"/>
            </a:solidFill>
            <a:prstDash val="solid"/>
            <a:round/>
            <a:headEnd/>
            <a:tailEnd/>
          </a:ln>
        </p:spPr>
        <p:txBody>
          <a:bodyPr/>
          <a:lstStyle/>
          <a:p>
            <a:endParaRPr lang="en-US"/>
          </a:p>
        </p:txBody>
      </p:sp>
      <p:sp>
        <p:nvSpPr>
          <p:cNvPr id="31789" name="Oval 45"/>
          <p:cNvSpPr>
            <a:spLocks noChangeArrowheads="1"/>
          </p:cNvSpPr>
          <p:nvPr/>
        </p:nvSpPr>
        <p:spPr bwMode="auto">
          <a:xfrm>
            <a:off x="1751013" y="3168650"/>
            <a:ext cx="101600" cy="100013"/>
          </a:xfrm>
          <a:prstGeom prst="ellipse">
            <a:avLst/>
          </a:prstGeom>
          <a:solidFill>
            <a:srgbClr val="800080"/>
          </a:solidFill>
          <a:ln w="9525">
            <a:solidFill>
              <a:srgbClr val="800080"/>
            </a:solidFill>
            <a:round/>
            <a:headEnd/>
            <a:tailEnd/>
          </a:ln>
        </p:spPr>
        <p:txBody>
          <a:bodyPr/>
          <a:lstStyle/>
          <a:p>
            <a:endParaRPr lang="en-US"/>
          </a:p>
        </p:txBody>
      </p:sp>
      <p:sp>
        <p:nvSpPr>
          <p:cNvPr id="31790" name="Oval 46"/>
          <p:cNvSpPr>
            <a:spLocks noChangeArrowheads="1"/>
          </p:cNvSpPr>
          <p:nvPr/>
        </p:nvSpPr>
        <p:spPr bwMode="auto">
          <a:xfrm>
            <a:off x="3467100" y="2728913"/>
            <a:ext cx="100013" cy="100012"/>
          </a:xfrm>
          <a:prstGeom prst="ellipse">
            <a:avLst/>
          </a:prstGeom>
          <a:solidFill>
            <a:srgbClr val="800080"/>
          </a:solidFill>
          <a:ln w="9525">
            <a:solidFill>
              <a:srgbClr val="800080"/>
            </a:solidFill>
            <a:round/>
            <a:headEnd/>
            <a:tailEnd/>
          </a:ln>
        </p:spPr>
        <p:txBody>
          <a:bodyPr/>
          <a:lstStyle/>
          <a:p>
            <a:endParaRPr lang="en-US"/>
          </a:p>
        </p:txBody>
      </p:sp>
      <p:sp>
        <p:nvSpPr>
          <p:cNvPr id="31791" name="Oval 47"/>
          <p:cNvSpPr>
            <a:spLocks noChangeArrowheads="1"/>
          </p:cNvSpPr>
          <p:nvPr/>
        </p:nvSpPr>
        <p:spPr bwMode="auto">
          <a:xfrm>
            <a:off x="5181600" y="2389188"/>
            <a:ext cx="101600" cy="100012"/>
          </a:xfrm>
          <a:prstGeom prst="ellipse">
            <a:avLst/>
          </a:prstGeom>
          <a:solidFill>
            <a:srgbClr val="800080"/>
          </a:solidFill>
          <a:ln w="9525">
            <a:solidFill>
              <a:srgbClr val="800080"/>
            </a:solidFill>
            <a:round/>
            <a:headEnd/>
            <a:tailEnd/>
          </a:ln>
        </p:spPr>
        <p:txBody>
          <a:bodyPr/>
          <a:lstStyle/>
          <a:p>
            <a:endParaRPr lang="en-US"/>
          </a:p>
        </p:txBody>
      </p:sp>
      <p:sp>
        <p:nvSpPr>
          <p:cNvPr id="31792" name="Oval 48"/>
          <p:cNvSpPr>
            <a:spLocks noChangeArrowheads="1"/>
          </p:cNvSpPr>
          <p:nvPr/>
        </p:nvSpPr>
        <p:spPr bwMode="auto">
          <a:xfrm>
            <a:off x="6897688" y="2627313"/>
            <a:ext cx="100012" cy="101600"/>
          </a:xfrm>
          <a:prstGeom prst="ellipse">
            <a:avLst/>
          </a:prstGeom>
          <a:solidFill>
            <a:srgbClr val="800080"/>
          </a:solidFill>
          <a:ln w="9525">
            <a:solidFill>
              <a:srgbClr val="800080"/>
            </a:solidFill>
            <a:round/>
            <a:headEnd/>
            <a:tailEnd/>
          </a:ln>
        </p:spPr>
        <p:txBody>
          <a:bodyPr/>
          <a:lstStyle/>
          <a:p>
            <a:endParaRPr lang="en-US"/>
          </a:p>
        </p:txBody>
      </p:sp>
      <p:sp>
        <p:nvSpPr>
          <p:cNvPr id="31793" name="Rectangle 49"/>
          <p:cNvSpPr>
            <a:spLocks noChangeArrowheads="1"/>
          </p:cNvSpPr>
          <p:nvPr/>
        </p:nvSpPr>
        <p:spPr bwMode="auto">
          <a:xfrm>
            <a:off x="687388" y="6067425"/>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a:t>
            </a:r>
            <a:endParaRPr lang="en-US" altLang="en-US"/>
          </a:p>
        </p:txBody>
      </p:sp>
      <p:sp>
        <p:nvSpPr>
          <p:cNvPr id="31794" name="Rectangle 50"/>
          <p:cNvSpPr>
            <a:spLocks noChangeArrowheads="1"/>
          </p:cNvSpPr>
          <p:nvPr/>
        </p:nvSpPr>
        <p:spPr bwMode="auto">
          <a:xfrm>
            <a:off x="522288" y="5645150"/>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0.1</a:t>
            </a:r>
            <a:endParaRPr lang="en-US" altLang="en-US"/>
          </a:p>
        </p:txBody>
      </p:sp>
      <p:sp>
        <p:nvSpPr>
          <p:cNvPr id="31795" name="Rectangle 51"/>
          <p:cNvSpPr>
            <a:spLocks noChangeArrowheads="1"/>
          </p:cNvSpPr>
          <p:nvPr/>
        </p:nvSpPr>
        <p:spPr bwMode="auto">
          <a:xfrm>
            <a:off x="522288" y="5213350"/>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0.2</a:t>
            </a:r>
            <a:endParaRPr lang="en-US" altLang="en-US"/>
          </a:p>
        </p:txBody>
      </p:sp>
      <p:sp>
        <p:nvSpPr>
          <p:cNvPr id="31796" name="Rectangle 52"/>
          <p:cNvSpPr>
            <a:spLocks noChangeArrowheads="1"/>
          </p:cNvSpPr>
          <p:nvPr/>
        </p:nvSpPr>
        <p:spPr bwMode="auto">
          <a:xfrm>
            <a:off x="522288" y="4792663"/>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0.3</a:t>
            </a:r>
            <a:endParaRPr lang="en-US" altLang="en-US"/>
          </a:p>
        </p:txBody>
      </p:sp>
      <p:sp>
        <p:nvSpPr>
          <p:cNvPr id="31797" name="Rectangle 53"/>
          <p:cNvSpPr>
            <a:spLocks noChangeArrowheads="1"/>
          </p:cNvSpPr>
          <p:nvPr/>
        </p:nvSpPr>
        <p:spPr bwMode="auto">
          <a:xfrm>
            <a:off x="522288" y="4360863"/>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0.4</a:t>
            </a:r>
            <a:endParaRPr lang="en-US" altLang="en-US"/>
          </a:p>
        </p:txBody>
      </p:sp>
      <p:sp>
        <p:nvSpPr>
          <p:cNvPr id="31798" name="Rectangle 54"/>
          <p:cNvSpPr>
            <a:spLocks noChangeArrowheads="1"/>
          </p:cNvSpPr>
          <p:nvPr/>
        </p:nvSpPr>
        <p:spPr bwMode="auto">
          <a:xfrm>
            <a:off x="522288" y="3938588"/>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0.5</a:t>
            </a:r>
            <a:endParaRPr lang="en-US" altLang="en-US"/>
          </a:p>
        </p:txBody>
      </p:sp>
      <p:sp>
        <p:nvSpPr>
          <p:cNvPr id="31799" name="Rectangle 55"/>
          <p:cNvSpPr>
            <a:spLocks noChangeArrowheads="1"/>
          </p:cNvSpPr>
          <p:nvPr/>
        </p:nvSpPr>
        <p:spPr bwMode="auto">
          <a:xfrm>
            <a:off x="522288" y="3508375"/>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0.6</a:t>
            </a:r>
            <a:endParaRPr lang="en-US" altLang="en-US"/>
          </a:p>
        </p:txBody>
      </p:sp>
      <p:sp>
        <p:nvSpPr>
          <p:cNvPr id="31800" name="Rectangle 56"/>
          <p:cNvSpPr>
            <a:spLocks noChangeArrowheads="1"/>
          </p:cNvSpPr>
          <p:nvPr/>
        </p:nvSpPr>
        <p:spPr bwMode="auto">
          <a:xfrm>
            <a:off x="522288" y="3086100"/>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0.7</a:t>
            </a:r>
            <a:endParaRPr lang="en-US" altLang="en-US"/>
          </a:p>
        </p:txBody>
      </p:sp>
      <p:sp>
        <p:nvSpPr>
          <p:cNvPr id="31801" name="Rectangle 57"/>
          <p:cNvSpPr>
            <a:spLocks noChangeArrowheads="1"/>
          </p:cNvSpPr>
          <p:nvPr/>
        </p:nvSpPr>
        <p:spPr bwMode="auto">
          <a:xfrm>
            <a:off x="522288" y="2654300"/>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0.8</a:t>
            </a:r>
            <a:endParaRPr lang="en-US" altLang="en-US"/>
          </a:p>
        </p:txBody>
      </p:sp>
      <p:sp>
        <p:nvSpPr>
          <p:cNvPr id="31802" name="Rectangle 58"/>
          <p:cNvSpPr>
            <a:spLocks noChangeArrowheads="1"/>
          </p:cNvSpPr>
          <p:nvPr/>
        </p:nvSpPr>
        <p:spPr bwMode="auto">
          <a:xfrm>
            <a:off x="522288" y="2233613"/>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0.9</a:t>
            </a:r>
            <a:endParaRPr lang="en-US" altLang="en-US"/>
          </a:p>
        </p:txBody>
      </p:sp>
      <p:sp>
        <p:nvSpPr>
          <p:cNvPr id="31803" name="Rectangle 59"/>
          <p:cNvSpPr>
            <a:spLocks noChangeArrowheads="1"/>
          </p:cNvSpPr>
          <p:nvPr/>
        </p:nvSpPr>
        <p:spPr bwMode="auto">
          <a:xfrm>
            <a:off x="687388" y="1801813"/>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1</a:t>
            </a:r>
            <a:endParaRPr lang="en-US" altLang="en-US"/>
          </a:p>
        </p:txBody>
      </p:sp>
      <p:sp>
        <p:nvSpPr>
          <p:cNvPr id="31804" name="Rectangle 60"/>
          <p:cNvSpPr>
            <a:spLocks noChangeArrowheads="1"/>
          </p:cNvSpPr>
          <p:nvPr/>
        </p:nvSpPr>
        <p:spPr bwMode="auto">
          <a:xfrm>
            <a:off x="1485900" y="6369050"/>
            <a:ext cx="7223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000000"/>
                </a:solidFill>
              </a:rPr>
              <a:t>Block 1</a:t>
            </a:r>
            <a:endParaRPr lang="en-US" altLang="en-US" b="1"/>
          </a:p>
        </p:txBody>
      </p:sp>
      <p:sp>
        <p:nvSpPr>
          <p:cNvPr id="31805" name="Rectangle 61"/>
          <p:cNvSpPr>
            <a:spLocks noChangeArrowheads="1"/>
          </p:cNvSpPr>
          <p:nvPr/>
        </p:nvSpPr>
        <p:spPr bwMode="auto">
          <a:xfrm>
            <a:off x="3200400" y="6369050"/>
            <a:ext cx="7223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000000"/>
                </a:solidFill>
              </a:rPr>
              <a:t>Block 2</a:t>
            </a:r>
            <a:endParaRPr lang="en-US" altLang="en-US" b="1"/>
          </a:p>
        </p:txBody>
      </p:sp>
      <p:sp>
        <p:nvSpPr>
          <p:cNvPr id="31806" name="Rectangle 62"/>
          <p:cNvSpPr>
            <a:spLocks noChangeArrowheads="1"/>
          </p:cNvSpPr>
          <p:nvPr/>
        </p:nvSpPr>
        <p:spPr bwMode="auto">
          <a:xfrm>
            <a:off x="4916488" y="6369050"/>
            <a:ext cx="7223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000000"/>
                </a:solidFill>
              </a:rPr>
              <a:t>Block 3</a:t>
            </a:r>
            <a:endParaRPr lang="en-US" altLang="en-US" b="1"/>
          </a:p>
        </p:txBody>
      </p:sp>
      <p:sp>
        <p:nvSpPr>
          <p:cNvPr id="31807" name="Rectangle 63"/>
          <p:cNvSpPr>
            <a:spLocks noChangeArrowheads="1"/>
          </p:cNvSpPr>
          <p:nvPr/>
        </p:nvSpPr>
        <p:spPr bwMode="auto">
          <a:xfrm>
            <a:off x="6630988" y="6369050"/>
            <a:ext cx="7223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000000"/>
                </a:solidFill>
              </a:rPr>
              <a:t>Block 4</a:t>
            </a:r>
            <a:endParaRPr lang="en-US" altLang="en-US" b="1"/>
          </a:p>
        </p:txBody>
      </p:sp>
      <p:sp>
        <p:nvSpPr>
          <p:cNvPr id="31808" name="Rectangle 64"/>
          <p:cNvSpPr>
            <a:spLocks noChangeArrowheads="1"/>
          </p:cNvSpPr>
          <p:nvPr/>
        </p:nvSpPr>
        <p:spPr bwMode="auto">
          <a:xfrm rot="16200000">
            <a:off x="-769937" y="3876675"/>
            <a:ext cx="2168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000000"/>
                </a:solidFill>
              </a:rPr>
              <a:t>Investment Proportion</a:t>
            </a:r>
            <a:endParaRPr lang="en-US" altLang="en-US"/>
          </a:p>
        </p:txBody>
      </p:sp>
      <p:sp>
        <p:nvSpPr>
          <p:cNvPr id="31809" name="Rectangle 65"/>
          <p:cNvSpPr>
            <a:spLocks noChangeArrowheads="1"/>
          </p:cNvSpPr>
          <p:nvPr/>
        </p:nvSpPr>
        <p:spPr bwMode="auto">
          <a:xfrm>
            <a:off x="7905750" y="3617913"/>
            <a:ext cx="1146175" cy="852487"/>
          </a:xfrm>
          <a:prstGeom prst="rect">
            <a:avLst/>
          </a:prstGeom>
          <a:solidFill>
            <a:srgbClr val="FFFFFF"/>
          </a:solidFill>
          <a:ln w="0">
            <a:solidFill>
              <a:srgbClr val="000000"/>
            </a:solidFill>
            <a:miter lim="800000"/>
            <a:headEnd/>
            <a:tailEnd/>
          </a:ln>
        </p:spPr>
        <p:txBody>
          <a:bodyPr/>
          <a:lstStyle/>
          <a:p>
            <a:endParaRPr lang="en-US"/>
          </a:p>
        </p:txBody>
      </p:sp>
      <p:sp>
        <p:nvSpPr>
          <p:cNvPr id="31810" name="Line 66"/>
          <p:cNvSpPr>
            <a:spLocks noChangeShapeType="1"/>
          </p:cNvSpPr>
          <p:nvPr/>
        </p:nvSpPr>
        <p:spPr bwMode="auto">
          <a:xfrm>
            <a:off x="7970838" y="3773488"/>
            <a:ext cx="292100" cy="0"/>
          </a:xfrm>
          <a:prstGeom prst="line">
            <a:avLst/>
          </a:prstGeom>
          <a:noFill/>
          <a:ln w="26988">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1" name="Rectangle 67"/>
          <p:cNvSpPr>
            <a:spLocks noChangeArrowheads="1"/>
          </p:cNvSpPr>
          <p:nvPr/>
        </p:nvSpPr>
        <p:spPr bwMode="auto">
          <a:xfrm>
            <a:off x="8061325" y="3719513"/>
            <a:ext cx="101600" cy="100012"/>
          </a:xfrm>
          <a:prstGeom prst="rect">
            <a:avLst/>
          </a:prstGeom>
          <a:solidFill>
            <a:srgbClr val="000080"/>
          </a:solidFill>
          <a:ln w="9525">
            <a:solidFill>
              <a:srgbClr val="000080"/>
            </a:solidFill>
            <a:miter lim="800000"/>
            <a:headEnd/>
            <a:tailEnd/>
          </a:ln>
        </p:spPr>
        <p:txBody>
          <a:bodyPr/>
          <a:lstStyle/>
          <a:p>
            <a:endParaRPr lang="en-US"/>
          </a:p>
        </p:txBody>
      </p:sp>
      <p:sp>
        <p:nvSpPr>
          <p:cNvPr id="31812" name="Rectangle 68"/>
          <p:cNvSpPr>
            <a:spLocks noChangeArrowheads="1"/>
          </p:cNvSpPr>
          <p:nvPr/>
        </p:nvSpPr>
        <p:spPr bwMode="auto">
          <a:xfrm>
            <a:off x="8318500" y="3663950"/>
            <a:ext cx="688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IDS rep</a:t>
            </a:r>
            <a:endParaRPr lang="en-US" altLang="en-US"/>
          </a:p>
        </p:txBody>
      </p:sp>
      <p:sp>
        <p:nvSpPr>
          <p:cNvPr id="31813" name="Line 69"/>
          <p:cNvSpPr>
            <a:spLocks noChangeShapeType="1"/>
          </p:cNvSpPr>
          <p:nvPr/>
        </p:nvSpPr>
        <p:spPr bwMode="auto">
          <a:xfrm>
            <a:off x="7970838" y="4057650"/>
            <a:ext cx="292100" cy="0"/>
          </a:xfrm>
          <a:prstGeom prst="line">
            <a:avLst/>
          </a:prstGeom>
          <a:noFill/>
          <a:ln w="26988">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4" name="Freeform 70"/>
          <p:cNvSpPr>
            <a:spLocks/>
          </p:cNvSpPr>
          <p:nvPr/>
        </p:nvSpPr>
        <p:spPr bwMode="auto">
          <a:xfrm>
            <a:off x="8061325" y="4003675"/>
            <a:ext cx="111125" cy="109538"/>
          </a:xfrm>
          <a:custGeom>
            <a:avLst/>
            <a:gdLst>
              <a:gd name="T0" fmla="*/ 35 w 70"/>
              <a:gd name="T1" fmla="*/ 0 h 69"/>
              <a:gd name="T2" fmla="*/ 70 w 70"/>
              <a:gd name="T3" fmla="*/ 69 h 69"/>
              <a:gd name="T4" fmla="*/ 0 w 70"/>
              <a:gd name="T5" fmla="*/ 69 h 69"/>
              <a:gd name="T6" fmla="*/ 35 w 70"/>
              <a:gd name="T7" fmla="*/ 0 h 69"/>
            </a:gdLst>
            <a:ahLst/>
            <a:cxnLst>
              <a:cxn ang="0">
                <a:pos x="T0" y="T1"/>
              </a:cxn>
              <a:cxn ang="0">
                <a:pos x="T2" y="T3"/>
              </a:cxn>
              <a:cxn ang="0">
                <a:pos x="T4" y="T5"/>
              </a:cxn>
              <a:cxn ang="0">
                <a:pos x="T6" y="T7"/>
              </a:cxn>
            </a:cxnLst>
            <a:rect l="0" t="0" r="r" b="b"/>
            <a:pathLst>
              <a:path w="70" h="69">
                <a:moveTo>
                  <a:pt x="35" y="0"/>
                </a:moveTo>
                <a:lnTo>
                  <a:pt x="70" y="69"/>
                </a:lnTo>
                <a:lnTo>
                  <a:pt x="0" y="69"/>
                </a:lnTo>
                <a:lnTo>
                  <a:pt x="35" y="0"/>
                </a:lnTo>
                <a:close/>
              </a:path>
            </a:pathLst>
          </a:custGeom>
          <a:solidFill>
            <a:srgbClr val="00FF00"/>
          </a:solidFill>
          <a:ln w="9525">
            <a:solidFill>
              <a:srgbClr val="00FF00"/>
            </a:solidFill>
            <a:prstDash val="solid"/>
            <a:round/>
            <a:headEnd/>
            <a:tailEnd/>
          </a:ln>
        </p:spPr>
        <p:txBody>
          <a:bodyPr/>
          <a:lstStyle/>
          <a:p>
            <a:endParaRPr lang="en-US"/>
          </a:p>
        </p:txBody>
      </p:sp>
      <p:sp>
        <p:nvSpPr>
          <p:cNvPr id="31815" name="Rectangle 71"/>
          <p:cNvSpPr>
            <a:spLocks noChangeArrowheads="1"/>
          </p:cNvSpPr>
          <p:nvPr/>
        </p:nvSpPr>
        <p:spPr bwMode="auto">
          <a:xfrm>
            <a:off x="8318500" y="3948113"/>
            <a:ext cx="688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IDS pre</a:t>
            </a:r>
            <a:endParaRPr lang="en-US" altLang="en-US"/>
          </a:p>
        </p:txBody>
      </p:sp>
      <p:sp>
        <p:nvSpPr>
          <p:cNvPr id="31816" name="Line 72"/>
          <p:cNvSpPr>
            <a:spLocks noChangeShapeType="1"/>
          </p:cNvSpPr>
          <p:nvPr/>
        </p:nvSpPr>
        <p:spPr bwMode="auto">
          <a:xfrm>
            <a:off x="7970838" y="4341813"/>
            <a:ext cx="292100" cy="0"/>
          </a:xfrm>
          <a:prstGeom prst="line">
            <a:avLst/>
          </a:prstGeom>
          <a:noFill/>
          <a:ln w="26988">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7" name="Oval 73"/>
          <p:cNvSpPr>
            <a:spLocks noChangeArrowheads="1"/>
          </p:cNvSpPr>
          <p:nvPr/>
        </p:nvSpPr>
        <p:spPr bwMode="auto">
          <a:xfrm>
            <a:off x="8061325" y="4287838"/>
            <a:ext cx="101600" cy="100012"/>
          </a:xfrm>
          <a:prstGeom prst="ellipse">
            <a:avLst/>
          </a:prstGeom>
          <a:solidFill>
            <a:srgbClr val="800080"/>
          </a:solidFill>
          <a:ln w="9525">
            <a:solidFill>
              <a:srgbClr val="800080"/>
            </a:solidFill>
            <a:round/>
            <a:headEnd/>
            <a:tailEnd/>
          </a:ln>
        </p:spPr>
        <p:txBody>
          <a:bodyPr/>
          <a:lstStyle/>
          <a:p>
            <a:endParaRPr lang="en-US"/>
          </a:p>
        </p:txBody>
      </p:sp>
      <p:sp>
        <p:nvSpPr>
          <p:cNvPr id="31818" name="Rectangle 74"/>
          <p:cNvSpPr>
            <a:spLocks noChangeArrowheads="1"/>
          </p:cNvSpPr>
          <p:nvPr/>
        </p:nvSpPr>
        <p:spPr bwMode="auto">
          <a:xfrm>
            <a:off x="8318500" y="4232275"/>
            <a:ext cx="631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PD rep</a:t>
            </a:r>
            <a:endParaRPr lang="en-US" altLang="en-US"/>
          </a:p>
        </p:txBody>
      </p:sp>
    </p:spTree>
    <p:extLst>
      <p:ext uri="{BB962C8B-B14F-4D97-AF65-F5344CB8AC3E}">
        <p14:creationId xmlns:p14="http://schemas.microsoft.com/office/powerpoint/2010/main" val="2104415072"/>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dirty="0"/>
              <a:t>Study 1 Discussion</a:t>
            </a:r>
          </a:p>
        </p:txBody>
      </p:sp>
      <p:sp>
        <p:nvSpPr>
          <p:cNvPr id="30723" name="Rectangle 3"/>
          <p:cNvSpPr>
            <a:spLocks noGrp="1" noChangeArrowheads="1"/>
          </p:cNvSpPr>
          <p:nvPr>
            <p:ph type="body" idx="1"/>
          </p:nvPr>
        </p:nvSpPr>
        <p:spPr/>
        <p:txBody>
          <a:bodyPr>
            <a:normAutofit fontScale="92500" lnSpcReduction="20000"/>
          </a:bodyPr>
          <a:lstStyle/>
          <a:p>
            <a:pPr>
              <a:lnSpc>
                <a:spcPct val="90000"/>
              </a:lnSpc>
            </a:pPr>
            <a:r>
              <a:rPr lang="en-US" altLang="en-US" dirty="0"/>
              <a:t>Uncertainty lowers cooperation between individuals playing loss framed dilemma</a:t>
            </a:r>
          </a:p>
          <a:p>
            <a:pPr>
              <a:lnSpc>
                <a:spcPct val="90000"/>
              </a:lnSpc>
            </a:pPr>
            <a:r>
              <a:rPr lang="en-US" altLang="en-US" dirty="0"/>
              <a:t>Why? </a:t>
            </a:r>
            <a:br>
              <a:rPr lang="en-US" altLang="en-US" dirty="0"/>
            </a:br>
            <a:r>
              <a:rPr lang="en-US" altLang="en-US" dirty="0"/>
              <a:t>- Perhaps uncertainty transforms the game from a social dilemma to a game of chance</a:t>
            </a:r>
          </a:p>
          <a:p>
            <a:pPr>
              <a:lnSpc>
                <a:spcPct val="90000"/>
              </a:lnSpc>
            </a:pPr>
            <a:endParaRPr lang="en-US" altLang="en-US" dirty="0"/>
          </a:p>
          <a:p>
            <a:r>
              <a:rPr lang="en-US" altLang="en-US" dirty="0"/>
              <a:t>Under uncertainty, </a:t>
            </a:r>
            <a:r>
              <a:rPr lang="en-US" altLang="en-US" dirty="0" err="1"/>
              <a:t>precommitment</a:t>
            </a:r>
            <a:r>
              <a:rPr lang="en-US" altLang="en-US" dirty="0"/>
              <a:t> raises cooperation </a:t>
            </a:r>
          </a:p>
          <a:p>
            <a:r>
              <a:rPr lang="en-US" altLang="en-US" dirty="0"/>
              <a:t>Why? </a:t>
            </a:r>
            <a:br>
              <a:rPr lang="en-US" altLang="en-US" dirty="0"/>
            </a:br>
            <a:r>
              <a:rPr lang="en-US" altLang="en-US" dirty="0"/>
              <a:t>- Perhaps </a:t>
            </a:r>
            <a:r>
              <a:rPr lang="en-US" altLang="en-US" dirty="0" err="1"/>
              <a:t>precommitment</a:t>
            </a:r>
            <a:r>
              <a:rPr lang="en-US" altLang="en-US" dirty="0"/>
              <a:t> raises subjective probability of the loss</a:t>
            </a:r>
            <a:br>
              <a:rPr lang="en-US" altLang="en-US" dirty="0"/>
            </a:br>
            <a:r>
              <a:rPr lang="en-US" altLang="en-US" dirty="0"/>
              <a:t>- We know that in intertemporal contexts, people are risk averse for losses (Project 1)</a:t>
            </a:r>
          </a:p>
          <a:p>
            <a:r>
              <a:rPr lang="en-US" altLang="en-US" dirty="0"/>
              <a:t>We can investigate these in a solo game</a:t>
            </a:r>
          </a:p>
          <a:p>
            <a:pPr>
              <a:lnSpc>
                <a:spcPct val="90000"/>
              </a:lnSpc>
            </a:pPr>
            <a:endParaRPr lang="en-US" altLang="en-US" dirty="0"/>
          </a:p>
        </p:txBody>
      </p:sp>
    </p:spTree>
    <p:extLst>
      <p:ext uri="{BB962C8B-B14F-4D97-AF65-F5344CB8AC3E}">
        <p14:creationId xmlns:p14="http://schemas.microsoft.com/office/powerpoint/2010/main" val="28389256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p:txBody>
          <a:bodyPr/>
          <a:lstStyle/>
          <a:p>
            <a:r>
              <a:rPr lang="en-US" altLang="en-US" sz="7200"/>
              <a:t>Study 2</a:t>
            </a:r>
          </a:p>
        </p:txBody>
      </p:sp>
      <p:sp>
        <p:nvSpPr>
          <p:cNvPr id="18435" name="Rectangle 3"/>
          <p:cNvSpPr>
            <a:spLocks noGrp="1" noChangeArrowheads="1"/>
          </p:cNvSpPr>
          <p:nvPr>
            <p:ph type="subTitle" idx="1"/>
          </p:nvPr>
        </p:nvSpPr>
        <p:spPr/>
        <p:txBody>
          <a:bodyPr>
            <a:normAutofit fontScale="92500" lnSpcReduction="10000"/>
          </a:bodyPr>
          <a:lstStyle/>
          <a:p>
            <a:pPr marL="914400" indent="-914400" algn="l"/>
            <a:r>
              <a:rPr lang="en-US" altLang="en-US" sz="2800"/>
              <a:t>Question: Do individuals playing a (non-dilemma) </a:t>
            </a:r>
            <a:r>
              <a:rPr lang="en-US" altLang="en-US" sz="2800" i="1"/>
              <a:t>solo</a:t>
            </a:r>
            <a:r>
              <a:rPr lang="en-US" altLang="en-US" sz="2800"/>
              <a:t> game invest more often when precommitting? </a:t>
            </a:r>
          </a:p>
        </p:txBody>
      </p:sp>
    </p:spTree>
    <p:extLst>
      <p:ext uri="{BB962C8B-B14F-4D97-AF65-F5344CB8AC3E}">
        <p14:creationId xmlns:p14="http://schemas.microsoft.com/office/powerpoint/2010/main" val="23218551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Solo payoff matrix</a:t>
            </a:r>
          </a:p>
        </p:txBody>
      </p:sp>
      <p:graphicFrame>
        <p:nvGraphicFramePr>
          <p:cNvPr id="34819" name="Group 3"/>
          <p:cNvGraphicFramePr>
            <a:graphicFrameLocks noGrp="1"/>
          </p:cNvGraphicFramePr>
          <p:nvPr>
            <p:ph idx="1"/>
          </p:nvPr>
        </p:nvGraphicFramePr>
        <p:xfrm>
          <a:off x="457200" y="1600200"/>
          <a:ext cx="8229600" cy="2514600"/>
        </p:xfrm>
        <a:graphic>
          <a:graphicData uri="http://schemas.openxmlformats.org/drawingml/2006/table">
            <a:tbl>
              <a:tblPr/>
              <a:tblGrid>
                <a:gridCol w="2274888">
                  <a:extLst>
                    <a:ext uri="{9D8B030D-6E8A-4147-A177-3AD203B41FA5}">
                      <a16:colId xmlns:a16="http://schemas.microsoft.com/office/drawing/2014/main" val="20000"/>
                    </a:ext>
                  </a:extLst>
                </a:gridCol>
                <a:gridCol w="5954712">
                  <a:extLst>
                    <a:ext uri="{9D8B030D-6E8A-4147-A177-3AD203B41FA5}">
                      <a16:colId xmlns:a16="http://schemas.microsoft.com/office/drawing/2014/main" val="20001"/>
                    </a:ext>
                  </a:extLst>
                </a:gridCol>
              </a:tblGrid>
              <a:tr h="1257300">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INVEST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You definitely lose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1,400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and have a 0% chance of the large loss occurring.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57300">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NOT INVEST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You have a 4% chance of losing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40,000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and a 96% chance of losing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83332867"/>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IDS repeated vs Solo repeated</a:t>
            </a:r>
          </a:p>
        </p:txBody>
      </p:sp>
      <p:graphicFrame>
        <p:nvGraphicFramePr>
          <p:cNvPr id="35843" name="Object 3"/>
          <p:cNvGraphicFramePr>
            <a:graphicFrameLocks noGrp="1" noChangeAspect="1"/>
          </p:cNvGraphicFramePr>
          <p:nvPr>
            <p:ph idx="1"/>
          </p:nvPr>
        </p:nvGraphicFramePr>
        <p:xfrm>
          <a:off x="0" y="1600200"/>
          <a:ext cx="9144000" cy="5191125"/>
        </p:xfrm>
        <a:graphic>
          <a:graphicData uri="http://schemas.openxmlformats.org/presentationml/2006/ole">
            <mc:AlternateContent xmlns:mc="http://schemas.openxmlformats.org/markup-compatibility/2006">
              <mc:Choice xmlns:v="urn:schemas-microsoft-com:vml" Requires="v">
                <p:oleObj name="Chart" r:id="rId2" imgW="9496425" imgH="5391150" progId="Excel.Chart.8">
                  <p:embed/>
                </p:oleObj>
              </mc:Choice>
              <mc:Fallback>
                <p:oleObj name="Chart" r:id="rId2" imgW="9496425" imgH="5391150" progId="Excel.Chart.8">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9144000" cy="519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2181887"/>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IDS repeated vs Solo repeated</a:t>
            </a:r>
          </a:p>
        </p:txBody>
      </p:sp>
      <p:graphicFrame>
        <p:nvGraphicFramePr>
          <p:cNvPr id="36867" name="Object 3"/>
          <p:cNvGraphicFramePr>
            <a:graphicFrameLocks noGrp="1" noChangeAspect="1"/>
          </p:cNvGraphicFramePr>
          <p:nvPr>
            <p:ph idx="1"/>
          </p:nvPr>
        </p:nvGraphicFramePr>
        <p:xfrm>
          <a:off x="0" y="1600200"/>
          <a:ext cx="9144000" cy="5191125"/>
        </p:xfrm>
        <a:graphic>
          <a:graphicData uri="http://schemas.openxmlformats.org/presentationml/2006/ole">
            <mc:AlternateContent xmlns:mc="http://schemas.openxmlformats.org/markup-compatibility/2006">
              <mc:Choice xmlns:v="urn:schemas-microsoft-com:vml" Requires="v">
                <p:oleObj name="Chart" r:id="rId2" imgW="9496425" imgH="5391150" progId="Excel.Chart.8">
                  <p:embed/>
                </p:oleObj>
              </mc:Choice>
              <mc:Fallback>
                <p:oleObj name="Chart" r:id="rId2" imgW="9496425" imgH="5391150" progId="Excel.Chart.8">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9144000" cy="519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53369294"/>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dirty="0"/>
              <a:t>Conclusion</a:t>
            </a:r>
          </a:p>
        </p:txBody>
      </p:sp>
      <p:sp>
        <p:nvSpPr>
          <p:cNvPr id="40963" name="Rectangle 3"/>
          <p:cNvSpPr>
            <a:spLocks noGrp="1" noChangeArrowheads="1"/>
          </p:cNvSpPr>
          <p:nvPr>
            <p:ph type="body" idx="1"/>
          </p:nvPr>
        </p:nvSpPr>
        <p:spPr/>
        <p:txBody>
          <a:bodyPr/>
          <a:lstStyle/>
          <a:p>
            <a:r>
              <a:rPr lang="en-US" altLang="en-US"/>
              <a:t>IDS players are mostly playing a game of chance, showing risk-seeking for losses</a:t>
            </a:r>
          </a:p>
        </p:txBody>
      </p:sp>
    </p:spTree>
    <p:extLst>
      <p:ext uri="{BB962C8B-B14F-4D97-AF65-F5344CB8AC3E}">
        <p14:creationId xmlns:p14="http://schemas.microsoft.com/office/powerpoint/2010/main" val="21848116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dirty="0"/>
              <a:t>Support</a:t>
            </a:r>
          </a:p>
        </p:txBody>
      </p:sp>
      <p:pic>
        <p:nvPicPr>
          <p:cNvPr id="471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43000"/>
            <a:ext cx="7162800" cy="573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8286282"/>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Solo: repeated vs precommited</a:t>
            </a:r>
          </a:p>
        </p:txBody>
      </p:sp>
      <p:graphicFrame>
        <p:nvGraphicFramePr>
          <p:cNvPr id="46083" name="Object 3"/>
          <p:cNvGraphicFramePr>
            <a:graphicFrameLocks noGrp="1" noChangeAspect="1"/>
          </p:cNvGraphicFramePr>
          <p:nvPr>
            <p:ph idx="1"/>
          </p:nvPr>
        </p:nvGraphicFramePr>
        <p:xfrm>
          <a:off x="0" y="1600200"/>
          <a:ext cx="9144000" cy="5191125"/>
        </p:xfrm>
        <a:graphic>
          <a:graphicData uri="http://schemas.openxmlformats.org/presentationml/2006/ole">
            <mc:AlternateContent xmlns:mc="http://schemas.openxmlformats.org/markup-compatibility/2006">
              <mc:Choice xmlns:v="urn:schemas-microsoft-com:vml" Requires="v">
                <p:oleObj name="Chart" r:id="rId2" imgW="9496425" imgH="5391150" progId="Excel.Chart.8">
                  <p:embed/>
                </p:oleObj>
              </mc:Choice>
              <mc:Fallback>
                <p:oleObj name="Chart" r:id="rId2" imgW="9496425" imgH="5391150" progId="Excel.Chart.8">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9144000" cy="519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34685186"/>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Solo: repeated vs precommited</a:t>
            </a:r>
          </a:p>
        </p:txBody>
      </p:sp>
      <p:sp>
        <p:nvSpPr>
          <p:cNvPr id="37892" name="AutoShape 4"/>
          <p:cNvSpPr>
            <a:spLocks noChangeAspect="1" noChangeArrowheads="1" noTextEdit="1"/>
          </p:cNvSpPr>
          <p:nvPr/>
        </p:nvSpPr>
        <p:spPr bwMode="auto">
          <a:xfrm>
            <a:off x="0" y="1600200"/>
            <a:ext cx="9144000"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894" name="Line 6"/>
          <p:cNvSpPr>
            <a:spLocks noChangeShapeType="1"/>
          </p:cNvSpPr>
          <p:nvPr/>
        </p:nvSpPr>
        <p:spPr bwMode="auto">
          <a:xfrm>
            <a:off x="954088" y="5754688"/>
            <a:ext cx="666750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5" name="Line 7"/>
          <p:cNvSpPr>
            <a:spLocks noChangeShapeType="1"/>
          </p:cNvSpPr>
          <p:nvPr/>
        </p:nvSpPr>
        <p:spPr bwMode="auto">
          <a:xfrm>
            <a:off x="954088" y="5324475"/>
            <a:ext cx="666750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6" name="Line 8"/>
          <p:cNvSpPr>
            <a:spLocks noChangeShapeType="1"/>
          </p:cNvSpPr>
          <p:nvPr/>
        </p:nvSpPr>
        <p:spPr bwMode="auto">
          <a:xfrm>
            <a:off x="954088" y="4902200"/>
            <a:ext cx="666750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7" name="Line 9"/>
          <p:cNvSpPr>
            <a:spLocks noChangeShapeType="1"/>
          </p:cNvSpPr>
          <p:nvPr/>
        </p:nvSpPr>
        <p:spPr bwMode="auto">
          <a:xfrm>
            <a:off x="954088" y="4470400"/>
            <a:ext cx="666750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8" name="Line 10"/>
          <p:cNvSpPr>
            <a:spLocks noChangeShapeType="1"/>
          </p:cNvSpPr>
          <p:nvPr/>
        </p:nvSpPr>
        <p:spPr bwMode="auto">
          <a:xfrm>
            <a:off x="954088" y="4049713"/>
            <a:ext cx="666750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9" name="Line 11"/>
          <p:cNvSpPr>
            <a:spLocks noChangeShapeType="1"/>
          </p:cNvSpPr>
          <p:nvPr/>
        </p:nvSpPr>
        <p:spPr bwMode="auto">
          <a:xfrm>
            <a:off x="954088" y="3617913"/>
            <a:ext cx="666750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0" name="Line 12"/>
          <p:cNvSpPr>
            <a:spLocks noChangeShapeType="1"/>
          </p:cNvSpPr>
          <p:nvPr/>
        </p:nvSpPr>
        <p:spPr bwMode="auto">
          <a:xfrm>
            <a:off x="954088" y="3195638"/>
            <a:ext cx="666750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1" name="Line 13"/>
          <p:cNvSpPr>
            <a:spLocks noChangeShapeType="1"/>
          </p:cNvSpPr>
          <p:nvPr/>
        </p:nvSpPr>
        <p:spPr bwMode="auto">
          <a:xfrm>
            <a:off x="954088" y="2765425"/>
            <a:ext cx="666750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2" name="Line 14"/>
          <p:cNvSpPr>
            <a:spLocks noChangeShapeType="1"/>
          </p:cNvSpPr>
          <p:nvPr/>
        </p:nvSpPr>
        <p:spPr bwMode="auto">
          <a:xfrm>
            <a:off x="954088" y="2343150"/>
            <a:ext cx="666750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3" name="Line 15"/>
          <p:cNvSpPr>
            <a:spLocks noChangeShapeType="1"/>
          </p:cNvSpPr>
          <p:nvPr/>
        </p:nvSpPr>
        <p:spPr bwMode="auto">
          <a:xfrm>
            <a:off x="954088" y="1911350"/>
            <a:ext cx="666750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4" name="Line 16"/>
          <p:cNvSpPr>
            <a:spLocks noChangeShapeType="1"/>
          </p:cNvSpPr>
          <p:nvPr/>
        </p:nvSpPr>
        <p:spPr bwMode="auto">
          <a:xfrm>
            <a:off x="954088" y="1911350"/>
            <a:ext cx="0" cy="42656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5" name="Line 17"/>
          <p:cNvSpPr>
            <a:spLocks noChangeShapeType="1"/>
          </p:cNvSpPr>
          <p:nvPr/>
        </p:nvSpPr>
        <p:spPr bwMode="auto">
          <a:xfrm>
            <a:off x="889000" y="6176963"/>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6" name="Line 18"/>
          <p:cNvSpPr>
            <a:spLocks noChangeShapeType="1"/>
          </p:cNvSpPr>
          <p:nvPr/>
        </p:nvSpPr>
        <p:spPr bwMode="auto">
          <a:xfrm>
            <a:off x="889000" y="5754688"/>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7" name="Line 19"/>
          <p:cNvSpPr>
            <a:spLocks noChangeShapeType="1"/>
          </p:cNvSpPr>
          <p:nvPr/>
        </p:nvSpPr>
        <p:spPr bwMode="auto">
          <a:xfrm>
            <a:off x="889000" y="5324475"/>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8" name="Line 20"/>
          <p:cNvSpPr>
            <a:spLocks noChangeShapeType="1"/>
          </p:cNvSpPr>
          <p:nvPr/>
        </p:nvSpPr>
        <p:spPr bwMode="auto">
          <a:xfrm>
            <a:off x="889000" y="4902200"/>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9" name="Line 21"/>
          <p:cNvSpPr>
            <a:spLocks noChangeShapeType="1"/>
          </p:cNvSpPr>
          <p:nvPr/>
        </p:nvSpPr>
        <p:spPr bwMode="auto">
          <a:xfrm>
            <a:off x="889000" y="4470400"/>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0" name="Line 22"/>
          <p:cNvSpPr>
            <a:spLocks noChangeShapeType="1"/>
          </p:cNvSpPr>
          <p:nvPr/>
        </p:nvSpPr>
        <p:spPr bwMode="auto">
          <a:xfrm>
            <a:off x="889000" y="4049713"/>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1" name="Line 23"/>
          <p:cNvSpPr>
            <a:spLocks noChangeShapeType="1"/>
          </p:cNvSpPr>
          <p:nvPr/>
        </p:nvSpPr>
        <p:spPr bwMode="auto">
          <a:xfrm>
            <a:off x="889000" y="3617913"/>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2" name="Line 24"/>
          <p:cNvSpPr>
            <a:spLocks noChangeShapeType="1"/>
          </p:cNvSpPr>
          <p:nvPr/>
        </p:nvSpPr>
        <p:spPr bwMode="auto">
          <a:xfrm>
            <a:off x="889000" y="3195638"/>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3" name="Line 25"/>
          <p:cNvSpPr>
            <a:spLocks noChangeShapeType="1"/>
          </p:cNvSpPr>
          <p:nvPr/>
        </p:nvSpPr>
        <p:spPr bwMode="auto">
          <a:xfrm>
            <a:off x="889000" y="2765425"/>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4" name="Line 26"/>
          <p:cNvSpPr>
            <a:spLocks noChangeShapeType="1"/>
          </p:cNvSpPr>
          <p:nvPr/>
        </p:nvSpPr>
        <p:spPr bwMode="auto">
          <a:xfrm>
            <a:off x="889000" y="2343150"/>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5" name="Line 27"/>
          <p:cNvSpPr>
            <a:spLocks noChangeShapeType="1"/>
          </p:cNvSpPr>
          <p:nvPr/>
        </p:nvSpPr>
        <p:spPr bwMode="auto">
          <a:xfrm>
            <a:off x="889000" y="1911350"/>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6" name="Line 28"/>
          <p:cNvSpPr>
            <a:spLocks noChangeShapeType="1"/>
          </p:cNvSpPr>
          <p:nvPr/>
        </p:nvSpPr>
        <p:spPr bwMode="auto">
          <a:xfrm>
            <a:off x="954088" y="6176963"/>
            <a:ext cx="666750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7" name="Line 29"/>
          <p:cNvSpPr>
            <a:spLocks noChangeShapeType="1"/>
          </p:cNvSpPr>
          <p:nvPr/>
        </p:nvSpPr>
        <p:spPr bwMode="auto">
          <a:xfrm flipV="1">
            <a:off x="954088" y="6176963"/>
            <a:ext cx="0" cy="63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8" name="Line 30"/>
          <p:cNvSpPr>
            <a:spLocks noChangeShapeType="1"/>
          </p:cNvSpPr>
          <p:nvPr/>
        </p:nvSpPr>
        <p:spPr bwMode="auto">
          <a:xfrm flipV="1">
            <a:off x="2622550" y="6176963"/>
            <a:ext cx="0" cy="63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9" name="Line 31"/>
          <p:cNvSpPr>
            <a:spLocks noChangeShapeType="1"/>
          </p:cNvSpPr>
          <p:nvPr/>
        </p:nvSpPr>
        <p:spPr bwMode="auto">
          <a:xfrm flipV="1">
            <a:off x="4292600" y="6176963"/>
            <a:ext cx="0" cy="63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0" name="Line 32"/>
          <p:cNvSpPr>
            <a:spLocks noChangeShapeType="1"/>
          </p:cNvSpPr>
          <p:nvPr/>
        </p:nvSpPr>
        <p:spPr bwMode="auto">
          <a:xfrm flipV="1">
            <a:off x="5951538" y="6176963"/>
            <a:ext cx="0" cy="63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1" name="Line 33"/>
          <p:cNvSpPr>
            <a:spLocks noChangeShapeType="1"/>
          </p:cNvSpPr>
          <p:nvPr/>
        </p:nvSpPr>
        <p:spPr bwMode="auto">
          <a:xfrm flipV="1">
            <a:off x="7621588" y="6176963"/>
            <a:ext cx="0" cy="63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2" name="Freeform 34"/>
          <p:cNvSpPr>
            <a:spLocks/>
          </p:cNvSpPr>
          <p:nvPr/>
        </p:nvSpPr>
        <p:spPr bwMode="auto">
          <a:xfrm>
            <a:off x="1789113" y="4387850"/>
            <a:ext cx="4997450" cy="742950"/>
          </a:xfrm>
          <a:custGeom>
            <a:avLst/>
            <a:gdLst>
              <a:gd name="T0" fmla="*/ 0 w 545"/>
              <a:gd name="T1" fmla="*/ 0 h 81"/>
              <a:gd name="T2" fmla="*/ 182 w 545"/>
              <a:gd name="T3" fmla="*/ 81 h 81"/>
              <a:gd name="T4" fmla="*/ 363 w 545"/>
              <a:gd name="T5" fmla="*/ 64 h 81"/>
              <a:gd name="T6" fmla="*/ 545 w 545"/>
              <a:gd name="T7" fmla="*/ 64 h 81"/>
            </a:gdLst>
            <a:ahLst/>
            <a:cxnLst>
              <a:cxn ang="0">
                <a:pos x="T0" y="T1"/>
              </a:cxn>
              <a:cxn ang="0">
                <a:pos x="T2" y="T3"/>
              </a:cxn>
              <a:cxn ang="0">
                <a:pos x="T4" y="T5"/>
              </a:cxn>
              <a:cxn ang="0">
                <a:pos x="T6" y="T7"/>
              </a:cxn>
            </a:cxnLst>
            <a:rect l="0" t="0" r="r" b="b"/>
            <a:pathLst>
              <a:path w="545" h="81">
                <a:moveTo>
                  <a:pt x="0" y="0"/>
                </a:moveTo>
                <a:lnTo>
                  <a:pt x="182" y="81"/>
                </a:lnTo>
                <a:lnTo>
                  <a:pt x="363" y="64"/>
                </a:lnTo>
                <a:lnTo>
                  <a:pt x="545" y="64"/>
                </a:lnTo>
              </a:path>
            </a:pathLst>
          </a:custGeom>
          <a:noFill/>
          <a:ln w="26988">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23" name="Freeform 35"/>
          <p:cNvSpPr>
            <a:spLocks/>
          </p:cNvSpPr>
          <p:nvPr/>
        </p:nvSpPr>
        <p:spPr bwMode="auto">
          <a:xfrm>
            <a:off x="1789113" y="3892550"/>
            <a:ext cx="4997450" cy="633413"/>
          </a:xfrm>
          <a:custGeom>
            <a:avLst/>
            <a:gdLst>
              <a:gd name="T0" fmla="*/ 0 w 545"/>
              <a:gd name="T1" fmla="*/ 0 h 69"/>
              <a:gd name="T2" fmla="*/ 182 w 545"/>
              <a:gd name="T3" fmla="*/ 46 h 69"/>
              <a:gd name="T4" fmla="*/ 363 w 545"/>
              <a:gd name="T5" fmla="*/ 49 h 69"/>
              <a:gd name="T6" fmla="*/ 545 w 545"/>
              <a:gd name="T7" fmla="*/ 69 h 69"/>
            </a:gdLst>
            <a:ahLst/>
            <a:cxnLst>
              <a:cxn ang="0">
                <a:pos x="T0" y="T1"/>
              </a:cxn>
              <a:cxn ang="0">
                <a:pos x="T2" y="T3"/>
              </a:cxn>
              <a:cxn ang="0">
                <a:pos x="T4" y="T5"/>
              </a:cxn>
              <a:cxn ang="0">
                <a:pos x="T6" y="T7"/>
              </a:cxn>
            </a:cxnLst>
            <a:rect l="0" t="0" r="r" b="b"/>
            <a:pathLst>
              <a:path w="545" h="69">
                <a:moveTo>
                  <a:pt x="0" y="0"/>
                </a:moveTo>
                <a:lnTo>
                  <a:pt x="182" y="46"/>
                </a:lnTo>
                <a:lnTo>
                  <a:pt x="363" y="49"/>
                </a:lnTo>
                <a:lnTo>
                  <a:pt x="545" y="69"/>
                </a:lnTo>
              </a:path>
            </a:pathLst>
          </a:custGeom>
          <a:noFill/>
          <a:ln w="269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24" name="Freeform 36"/>
          <p:cNvSpPr>
            <a:spLocks/>
          </p:cNvSpPr>
          <p:nvPr/>
        </p:nvSpPr>
        <p:spPr bwMode="auto">
          <a:xfrm>
            <a:off x="1789113" y="4654550"/>
            <a:ext cx="192087" cy="36513"/>
          </a:xfrm>
          <a:custGeom>
            <a:avLst/>
            <a:gdLst>
              <a:gd name="T0" fmla="*/ 0 w 121"/>
              <a:gd name="T1" fmla="*/ 0 h 23"/>
              <a:gd name="T2" fmla="*/ 121 w 121"/>
              <a:gd name="T3" fmla="*/ 6 h 23"/>
              <a:gd name="T4" fmla="*/ 121 w 121"/>
              <a:gd name="T5" fmla="*/ 23 h 23"/>
              <a:gd name="T6" fmla="*/ 0 w 121"/>
              <a:gd name="T7" fmla="*/ 17 h 23"/>
              <a:gd name="T8" fmla="*/ 0 w 121"/>
              <a:gd name="T9" fmla="*/ 0 h 23"/>
            </a:gdLst>
            <a:ahLst/>
            <a:cxnLst>
              <a:cxn ang="0">
                <a:pos x="T0" y="T1"/>
              </a:cxn>
              <a:cxn ang="0">
                <a:pos x="T2" y="T3"/>
              </a:cxn>
              <a:cxn ang="0">
                <a:pos x="T4" y="T5"/>
              </a:cxn>
              <a:cxn ang="0">
                <a:pos x="T6" y="T7"/>
              </a:cxn>
              <a:cxn ang="0">
                <a:pos x="T8" y="T9"/>
              </a:cxn>
            </a:cxnLst>
            <a:rect l="0" t="0" r="r" b="b"/>
            <a:pathLst>
              <a:path w="121" h="23">
                <a:moveTo>
                  <a:pt x="0" y="0"/>
                </a:moveTo>
                <a:lnTo>
                  <a:pt x="121" y="6"/>
                </a:lnTo>
                <a:lnTo>
                  <a:pt x="121" y="23"/>
                </a:lnTo>
                <a:lnTo>
                  <a:pt x="0" y="17"/>
                </a:lnTo>
                <a:lnTo>
                  <a:pt x="0"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5" name="Freeform 37"/>
          <p:cNvSpPr>
            <a:spLocks/>
          </p:cNvSpPr>
          <p:nvPr/>
        </p:nvSpPr>
        <p:spPr bwMode="auto">
          <a:xfrm>
            <a:off x="2090738" y="4672013"/>
            <a:ext cx="193675" cy="38100"/>
          </a:xfrm>
          <a:custGeom>
            <a:avLst/>
            <a:gdLst>
              <a:gd name="T0" fmla="*/ 0 w 122"/>
              <a:gd name="T1" fmla="*/ 0 h 24"/>
              <a:gd name="T2" fmla="*/ 122 w 122"/>
              <a:gd name="T3" fmla="*/ 6 h 24"/>
              <a:gd name="T4" fmla="*/ 122 w 122"/>
              <a:gd name="T5" fmla="*/ 24 h 24"/>
              <a:gd name="T6" fmla="*/ 0 w 122"/>
              <a:gd name="T7" fmla="*/ 18 h 24"/>
              <a:gd name="T8" fmla="*/ 0 w 122"/>
              <a:gd name="T9" fmla="*/ 0 h 24"/>
            </a:gdLst>
            <a:ahLst/>
            <a:cxnLst>
              <a:cxn ang="0">
                <a:pos x="T0" y="T1"/>
              </a:cxn>
              <a:cxn ang="0">
                <a:pos x="T2" y="T3"/>
              </a:cxn>
              <a:cxn ang="0">
                <a:pos x="T4" y="T5"/>
              </a:cxn>
              <a:cxn ang="0">
                <a:pos x="T6" y="T7"/>
              </a:cxn>
              <a:cxn ang="0">
                <a:pos x="T8" y="T9"/>
              </a:cxn>
            </a:cxnLst>
            <a:rect l="0" t="0" r="r" b="b"/>
            <a:pathLst>
              <a:path w="122" h="24">
                <a:moveTo>
                  <a:pt x="0" y="0"/>
                </a:moveTo>
                <a:lnTo>
                  <a:pt x="122" y="6"/>
                </a:lnTo>
                <a:lnTo>
                  <a:pt x="122" y="24"/>
                </a:lnTo>
                <a:lnTo>
                  <a:pt x="0" y="18"/>
                </a:lnTo>
                <a:lnTo>
                  <a:pt x="0"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6" name="Freeform 38"/>
          <p:cNvSpPr>
            <a:spLocks/>
          </p:cNvSpPr>
          <p:nvPr/>
        </p:nvSpPr>
        <p:spPr bwMode="auto">
          <a:xfrm>
            <a:off x="2393950" y="4691063"/>
            <a:ext cx="192088" cy="36512"/>
          </a:xfrm>
          <a:custGeom>
            <a:avLst/>
            <a:gdLst>
              <a:gd name="T0" fmla="*/ 0 w 121"/>
              <a:gd name="T1" fmla="*/ 0 h 23"/>
              <a:gd name="T2" fmla="*/ 121 w 121"/>
              <a:gd name="T3" fmla="*/ 6 h 23"/>
              <a:gd name="T4" fmla="*/ 121 w 121"/>
              <a:gd name="T5" fmla="*/ 23 h 23"/>
              <a:gd name="T6" fmla="*/ 0 w 121"/>
              <a:gd name="T7" fmla="*/ 17 h 23"/>
              <a:gd name="T8" fmla="*/ 0 w 121"/>
              <a:gd name="T9" fmla="*/ 0 h 23"/>
            </a:gdLst>
            <a:ahLst/>
            <a:cxnLst>
              <a:cxn ang="0">
                <a:pos x="T0" y="T1"/>
              </a:cxn>
              <a:cxn ang="0">
                <a:pos x="T2" y="T3"/>
              </a:cxn>
              <a:cxn ang="0">
                <a:pos x="T4" y="T5"/>
              </a:cxn>
              <a:cxn ang="0">
                <a:pos x="T6" y="T7"/>
              </a:cxn>
              <a:cxn ang="0">
                <a:pos x="T8" y="T9"/>
              </a:cxn>
            </a:cxnLst>
            <a:rect l="0" t="0" r="r" b="b"/>
            <a:pathLst>
              <a:path w="121" h="23">
                <a:moveTo>
                  <a:pt x="0" y="0"/>
                </a:moveTo>
                <a:lnTo>
                  <a:pt x="121" y="6"/>
                </a:lnTo>
                <a:lnTo>
                  <a:pt x="121" y="23"/>
                </a:lnTo>
                <a:lnTo>
                  <a:pt x="0" y="17"/>
                </a:lnTo>
                <a:lnTo>
                  <a:pt x="0"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7" name="Freeform 39"/>
          <p:cNvSpPr>
            <a:spLocks/>
          </p:cNvSpPr>
          <p:nvPr/>
        </p:nvSpPr>
        <p:spPr bwMode="auto">
          <a:xfrm>
            <a:off x="2697163" y="4710113"/>
            <a:ext cx="192087" cy="36512"/>
          </a:xfrm>
          <a:custGeom>
            <a:avLst/>
            <a:gdLst>
              <a:gd name="T0" fmla="*/ 0 w 121"/>
              <a:gd name="T1" fmla="*/ 0 h 23"/>
              <a:gd name="T2" fmla="*/ 121 w 121"/>
              <a:gd name="T3" fmla="*/ 5 h 23"/>
              <a:gd name="T4" fmla="*/ 121 w 121"/>
              <a:gd name="T5" fmla="*/ 23 h 23"/>
              <a:gd name="T6" fmla="*/ 0 w 121"/>
              <a:gd name="T7" fmla="*/ 17 h 23"/>
              <a:gd name="T8" fmla="*/ 0 w 121"/>
              <a:gd name="T9" fmla="*/ 0 h 23"/>
            </a:gdLst>
            <a:ahLst/>
            <a:cxnLst>
              <a:cxn ang="0">
                <a:pos x="T0" y="T1"/>
              </a:cxn>
              <a:cxn ang="0">
                <a:pos x="T2" y="T3"/>
              </a:cxn>
              <a:cxn ang="0">
                <a:pos x="T4" y="T5"/>
              </a:cxn>
              <a:cxn ang="0">
                <a:pos x="T6" y="T7"/>
              </a:cxn>
              <a:cxn ang="0">
                <a:pos x="T8" y="T9"/>
              </a:cxn>
            </a:cxnLst>
            <a:rect l="0" t="0" r="r" b="b"/>
            <a:pathLst>
              <a:path w="121" h="23">
                <a:moveTo>
                  <a:pt x="0" y="0"/>
                </a:moveTo>
                <a:lnTo>
                  <a:pt x="121" y="5"/>
                </a:lnTo>
                <a:lnTo>
                  <a:pt x="121" y="23"/>
                </a:lnTo>
                <a:lnTo>
                  <a:pt x="0" y="17"/>
                </a:lnTo>
                <a:lnTo>
                  <a:pt x="0"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8" name="Freeform 40"/>
          <p:cNvSpPr>
            <a:spLocks/>
          </p:cNvSpPr>
          <p:nvPr/>
        </p:nvSpPr>
        <p:spPr bwMode="auto">
          <a:xfrm>
            <a:off x="2998788" y="4727575"/>
            <a:ext cx="193675" cy="36513"/>
          </a:xfrm>
          <a:custGeom>
            <a:avLst/>
            <a:gdLst>
              <a:gd name="T0" fmla="*/ 0 w 122"/>
              <a:gd name="T1" fmla="*/ 0 h 23"/>
              <a:gd name="T2" fmla="*/ 122 w 122"/>
              <a:gd name="T3" fmla="*/ 6 h 23"/>
              <a:gd name="T4" fmla="*/ 122 w 122"/>
              <a:gd name="T5" fmla="*/ 23 h 23"/>
              <a:gd name="T6" fmla="*/ 0 w 122"/>
              <a:gd name="T7" fmla="*/ 17 h 23"/>
              <a:gd name="T8" fmla="*/ 0 w 122"/>
              <a:gd name="T9" fmla="*/ 0 h 23"/>
            </a:gdLst>
            <a:ahLst/>
            <a:cxnLst>
              <a:cxn ang="0">
                <a:pos x="T0" y="T1"/>
              </a:cxn>
              <a:cxn ang="0">
                <a:pos x="T2" y="T3"/>
              </a:cxn>
              <a:cxn ang="0">
                <a:pos x="T4" y="T5"/>
              </a:cxn>
              <a:cxn ang="0">
                <a:pos x="T6" y="T7"/>
              </a:cxn>
              <a:cxn ang="0">
                <a:pos x="T8" y="T9"/>
              </a:cxn>
            </a:cxnLst>
            <a:rect l="0" t="0" r="r" b="b"/>
            <a:pathLst>
              <a:path w="122" h="23">
                <a:moveTo>
                  <a:pt x="0" y="0"/>
                </a:moveTo>
                <a:lnTo>
                  <a:pt x="122" y="6"/>
                </a:lnTo>
                <a:lnTo>
                  <a:pt x="122" y="23"/>
                </a:lnTo>
                <a:lnTo>
                  <a:pt x="0" y="17"/>
                </a:lnTo>
                <a:lnTo>
                  <a:pt x="0"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9" name="Freeform 41"/>
          <p:cNvSpPr>
            <a:spLocks/>
          </p:cNvSpPr>
          <p:nvPr/>
        </p:nvSpPr>
        <p:spPr bwMode="auto">
          <a:xfrm>
            <a:off x="3302000" y="4746625"/>
            <a:ext cx="155575" cy="36513"/>
          </a:xfrm>
          <a:custGeom>
            <a:avLst/>
            <a:gdLst>
              <a:gd name="T0" fmla="*/ 0 w 98"/>
              <a:gd name="T1" fmla="*/ 0 h 23"/>
              <a:gd name="T2" fmla="*/ 98 w 98"/>
              <a:gd name="T3" fmla="*/ 5 h 23"/>
              <a:gd name="T4" fmla="*/ 98 w 98"/>
              <a:gd name="T5" fmla="*/ 23 h 23"/>
              <a:gd name="T6" fmla="*/ 0 w 98"/>
              <a:gd name="T7" fmla="*/ 17 h 23"/>
              <a:gd name="T8" fmla="*/ 0 w 98"/>
              <a:gd name="T9" fmla="*/ 0 h 23"/>
            </a:gdLst>
            <a:ahLst/>
            <a:cxnLst>
              <a:cxn ang="0">
                <a:pos x="T0" y="T1"/>
              </a:cxn>
              <a:cxn ang="0">
                <a:pos x="T2" y="T3"/>
              </a:cxn>
              <a:cxn ang="0">
                <a:pos x="T4" y="T5"/>
              </a:cxn>
              <a:cxn ang="0">
                <a:pos x="T6" y="T7"/>
              </a:cxn>
              <a:cxn ang="0">
                <a:pos x="T8" y="T9"/>
              </a:cxn>
            </a:cxnLst>
            <a:rect l="0" t="0" r="r" b="b"/>
            <a:pathLst>
              <a:path w="98" h="23">
                <a:moveTo>
                  <a:pt x="0" y="0"/>
                </a:moveTo>
                <a:lnTo>
                  <a:pt x="98" y="5"/>
                </a:lnTo>
                <a:lnTo>
                  <a:pt x="98" y="23"/>
                </a:lnTo>
                <a:lnTo>
                  <a:pt x="0" y="17"/>
                </a:lnTo>
                <a:lnTo>
                  <a:pt x="0"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0" name="Rectangle 42"/>
          <p:cNvSpPr>
            <a:spLocks noChangeArrowheads="1"/>
          </p:cNvSpPr>
          <p:nvPr/>
        </p:nvSpPr>
        <p:spPr bwMode="auto">
          <a:xfrm>
            <a:off x="3457575" y="4754563"/>
            <a:ext cx="36513" cy="285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931" name="Rectangle 43"/>
          <p:cNvSpPr>
            <a:spLocks noChangeArrowheads="1"/>
          </p:cNvSpPr>
          <p:nvPr/>
        </p:nvSpPr>
        <p:spPr bwMode="auto">
          <a:xfrm>
            <a:off x="3603625" y="4764088"/>
            <a:ext cx="193675" cy="285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932" name="Rectangle 44"/>
          <p:cNvSpPr>
            <a:spLocks noChangeArrowheads="1"/>
          </p:cNvSpPr>
          <p:nvPr/>
        </p:nvSpPr>
        <p:spPr bwMode="auto">
          <a:xfrm>
            <a:off x="3906838" y="4773613"/>
            <a:ext cx="192087" cy="2698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933" name="Rectangle 45"/>
          <p:cNvSpPr>
            <a:spLocks noChangeArrowheads="1"/>
          </p:cNvSpPr>
          <p:nvPr/>
        </p:nvSpPr>
        <p:spPr bwMode="auto">
          <a:xfrm>
            <a:off x="4210050" y="4783138"/>
            <a:ext cx="192088" cy="2698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934" name="Freeform 46"/>
          <p:cNvSpPr>
            <a:spLocks/>
          </p:cNvSpPr>
          <p:nvPr/>
        </p:nvSpPr>
        <p:spPr bwMode="auto">
          <a:xfrm>
            <a:off x="4511675" y="4792663"/>
            <a:ext cx="193675" cy="36512"/>
          </a:xfrm>
          <a:custGeom>
            <a:avLst/>
            <a:gdLst>
              <a:gd name="T0" fmla="*/ 0 w 122"/>
              <a:gd name="T1" fmla="*/ 0 h 23"/>
              <a:gd name="T2" fmla="*/ 122 w 122"/>
              <a:gd name="T3" fmla="*/ 5 h 23"/>
              <a:gd name="T4" fmla="*/ 122 w 122"/>
              <a:gd name="T5" fmla="*/ 23 h 23"/>
              <a:gd name="T6" fmla="*/ 0 w 122"/>
              <a:gd name="T7" fmla="*/ 17 h 23"/>
              <a:gd name="T8" fmla="*/ 0 w 122"/>
              <a:gd name="T9" fmla="*/ 0 h 23"/>
            </a:gdLst>
            <a:ahLst/>
            <a:cxnLst>
              <a:cxn ang="0">
                <a:pos x="T0" y="T1"/>
              </a:cxn>
              <a:cxn ang="0">
                <a:pos x="T2" y="T3"/>
              </a:cxn>
              <a:cxn ang="0">
                <a:pos x="T4" y="T5"/>
              </a:cxn>
              <a:cxn ang="0">
                <a:pos x="T6" y="T7"/>
              </a:cxn>
              <a:cxn ang="0">
                <a:pos x="T8" y="T9"/>
              </a:cxn>
            </a:cxnLst>
            <a:rect l="0" t="0" r="r" b="b"/>
            <a:pathLst>
              <a:path w="122" h="23">
                <a:moveTo>
                  <a:pt x="0" y="0"/>
                </a:moveTo>
                <a:lnTo>
                  <a:pt x="122" y="5"/>
                </a:lnTo>
                <a:lnTo>
                  <a:pt x="122" y="23"/>
                </a:lnTo>
                <a:lnTo>
                  <a:pt x="0" y="17"/>
                </a:lnTo>
                <a:lnTo>
                  <a:pt x="0"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5" name="Freeform 47"/>
          <p:cNvSpPr>
            <a:spLocks/>
          </p:cNvSpPr>
          <p:nvPr/>
        </p:nvSpPr>
        <p:spPr bwMode="auto">
          <a:xfrm>
            <a:off x="4814888" y="4800600"/>
            <a:ext cx="192087" cy="36513"/>
          </a:xfrm>
          <a:custGeom>
            <a:avLst/>
            <a:gdLst>
              <a:gd name="T0" fmla="*/ 0 w 121"/>
              <a:gd name="T1" fmla="*/ 0 h 23"/>
              <a:gd name="T2" fmla="*/ 121 w 121"/>
              <a:gd name="T3" fmla="*/ 6 h 23"/>
              <a:gd name="T4" fmla="*/ 121 w 121"/>
              <a:gd name="T5" fmla="*/ 23 h 23"/>
              <a:gd name="T6" fmla="*/ 0 w 121"/>
              <a:gd name="T7" fmla="*/ 18 h 23"/>
              <a:gd name="T8" fmla="*/ 0 w 121"/>
              <a:gd name="T9" fmla="*/ 0 h 23"/>
            </a:gdLst>
            <a:ahLst/>
            <a:cxnLst>
              <a:cxn ang="0">
                <a:pos x="T0" y="T1"/>
              </a:cxn>
              <a:cxn ang="0">
                <a:pos x="T2" y="T3"/>
              </a:cxn>
              <a:cxn ang="0">
                <a:pos x="T4" y="T5"/>
              </a:cxn>
              <a:cxn ang="0">
                <a:pos x="T6" y="T7"/>
              </a:cxn>
              <a:cxn ang="0">
                <a:pos x="T8" y="T9"/>
              </a:cxn>
            </a:cxnLst>
            <a:rect l="0" t="0" r="r" b="b"/>
            <a:pathLst>
              <a:path w="121" h="23">
                <a:moveTo>
                  <a:pt x="0" y="0"/>
                </a:moveTo>
                <a:lnTo>
                  <a:pt x="121" y="6"/>
                </a:lnTo>
                <a:lnTo>
                  <a:pt x="121" y="23"/>
                </a:lnTo>
                <a:lnTo>
                  <a:pt x="0" y="18"/>
                </a:lnTo>
                <a:lnTo>
                  <a:pt x="0"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6" name="Freeform 48"/>
          <p:cNvSpPr>
            <a:spLocks/>
          </p:cNvSpPr>
          <p:nvPr/>
        </p:nvSpPr>
        <p:spPr bwMode="auto">
          <a:xfrm>
            <a:off x="5118100" y="4810125"/>
            <a:ext cx="192088" cy="36513"/>
          </a:xfrm>
          <a:custGeom>
            <a:avLst/>
            <a:gdLst>
              <a:gd name="T0" fmla="*/ 0 w 121"/>
              <a:gd name="T1" fmla="*/ 0 h 23"/>
              <a:gd name="T2" fmla="*/ 121 w 121"/>
              <a:gd name="T3" fmla="*/ 6 h 23"/>
              <a:gd name="T4" fmla="*/ 121 w 121"/>
              <a:gd name="T5" fmla="*/ 23 h 23"/>
              <a:gd name="T6" fmla="*/ 0 w 121"/>
              <a:gd name="T7" fmla="*/ 17 h 23"/>
              <a:gd name="T8" fmla="*/ 0 w 121"/>
              <a:gd name="T9" fmla="*/ 0 h 23"/>
            </a:gdLst>
            <a:ahLst/>
            <a:cxnLst>
              <a:cxn ang="0">
                <a:pos x="T0" y="T1"/>
              </a:cxn>
              <a:cxn ang="0">
                <a:pos x="T2" y="T3"/>
              </a:cxn>
              <a:cxn ang="0">
                <a:pos x="T4" y="T5"/>
              </a:cxn>
              <a:cxn ang="0">
                <a:pos x="T6" y="T7"/>
              </a:cxn>
              <a:cxn ang="0">
                <a:pos x="T8" y="T9"/>
              </a:cxn>
            </a:cxnLst>
            <a:rect l="0" t="0" r="r" b="b"/>
            <a:pathLst>
              <a:path w="121" h="23">
                <a:moveTo>
                  <a:pt x="0" y="0"/>
                </a:moveTo>
                <a:lnTo>
                  <a:pt x="121" y="6"/>
                </a:lnTo>
                <a:lnTo>
                  <a:pt x="121" y="23"/>
                </a:lnTo>
                <a:lnTo>
                  <a:pt x="0" y="17"/>
                </a:lnTo>
                <a:lnTo>
                  <a:pt x="0"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7" name="Freeform 49"/>
          <p:cNvSpPr>
            <a:spLocks/>
          </p:cNvSpPr>
          <p:nvPr/>
        </p:nvSpPr>
        <p:spPr bwMode="auto">
          <a:xfrm>
            <a:off x="5419725" y="4819650"/>
            <a:ext cx="193675" cy="36513"/>
          </a:xfrm>
          <a:custGeom>
            <a:avLst/>
            <a:gdLst>
              <a:gd name="T0" fmla="*/ 0 w 122"/>
              <a:gd name="T1" fmla="*/ 0 h 23"/>
              <a:gd name="T2" fmla="*/ 122 w 122"/>
              <a:gd name="T3" fmla="*/ 6 h 23"/>
              <a:gd name="T4" fmla="*/ 122 w 122"/>
              <a:gd name="T5" fmla="*/ 23 h 23"/>
              <a:gd name="T6" fmla="*/ 0 w 122"/>
              <a:gd name="T7" fmla="*/ 17 h 23"/>
              <a:gd name="T8" fmla="*/ 0 w 122"/>
              <a:gd name="T9" fmla="*/ 0 h 23"/>
            </a:gdLst>
            <a:ahLst/>
            <a:cxnLst>
              <a:cxn ang="0">
                <a:pos x="T0" y="T1"/>
              </a:cxn>
              <a:cxn ang="0">
                <a:pos x="T2" y="T3"/>
              </a:cxn>
              <a:cxn ang="0">
                <a:pos x="T4" y="T5"/>
              </a:cxn>
              <a:cxn ang="0">
                <a:pos x="T6" y="T7"/>
              </a:cxn>
              <a:cxn ang="0">
                <a:pos x="T8" y="T9"/>
              </a:cxn>
            </a:cxnLst>
            <a:rect l="0" t="0" r="r" b="b"/>
            <a:pathLst>
              <a:path w="122" h="23">
                <a:moveTo>
                  <a:pt x="0" y="0"/>
                </a:moveTo>
                <a:lnTo>
                  <a:pt x="122" y="6"/>
                </a:lnTo>
                <a:lnTo>
                  <a:pt x="122" y="23"/>
                </a:lnTo>
                <a:lnTo>
                  <a:pt x="0" y="17"/>
                </a:lnTo>
                <a:lnTo>
                  <a:pt x="0"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8" name="Freeform 50"/>
          <p:cNvSpPr>
            <a:spLocks/>
          </p:cNvSpPr>
          <p:nvPr/>
        </p:nvSpPr>
        <p:spPr bwMode="auto">
          <a:xfrm>
            <a:off x="5722938" y="4837113"/>
            <a:ext cx="192087" cy="38100"/>
          </a:xfrm>
          <a:custGeom>
            <a:avLst/>
            <a:gdLst>
              <a:gd name="T0" fmla="*/ 0 w 121"/>
              <a:gd name="T1" fmla="*/ 0 h 24"/>
              <a:gd name="T2" fmla="*/ 121 w 121"/>
              <a:gd name="T3" fmla="*/ 6 h 24"/>
              <a:gd name="T4" fmla="*/ 121 w 121"/>
              <a:gd name="T5" fmla="*/ 24 h 24"/>
              <a:gd name="T6" fmla="*/ 0 w 121"/>
              <a:gd name="T7" fmla="*/ 18 h 24"/>
              <a:gd name="T8" fmla="*/ 0 w 121"/>
              <a:gd name="T9" fmla="*/ 0 h 24"/>
            </a:gdLst>
            <a:ahLst/>
            <a:cxnLst>
              <a:cxn ang="0">
                <a:pos x="T0" y="T1"/>
              </a:cxn>
              <a:cxn ang="0">
                <a:pos x="T2" y="T3"/>
              </a:cxn>
              <a:cxn ang="0">
                <a:pos x="T4" y="T5"/>
              </a:cxn>
              <a:cxn ang="0">
                <a:pos x="T6" y="T7"/>
              </a:cxn>
              <a:cxn ang="0">
                <a:pos x="T8" y="T9"/>
              </a:cxn>
            </a:cxnLst>
            <a:rect l="0" t="0" r="r" b="b"/>
            <a:pathLst>
              <a:path w="121" h="24">
                <a:moveTo>
                  <a:pt x="0" y="0"/>
                </a:moveTo>
                <a:lnTo>
                  <a:pt x="121" y="6"/>
                </a:lnTo>
                <a:lnTo>
                  <a:pt x="121" y="24"/>
                </a:lnTo>
                <a:lnTo>
                  <a:pt x="0" y="18"/>
                </a:lnTo>
                <a:lnTo>
                  <a:pt x="0"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9" name="Freeform 51"/>
          <p:cNvSpPr>
            <a:spLocks/>
          </p:cNvSpPr>
          <p:nvPr/>
        </p:nvSpPr>
        <p:spPr bwMode="auto">
          <a:xfrm>
            <a:off x="6026150" y="4846638"/>
            <a:ext cx="192088" cy="36512"/>
          </a:xfrm>
          <a:custGeom>
            <a:avLst/>
            <a:gdLst>
              <a:gd name="T0" fmla="*/ 0 w 121"/>
              <a:gd name="T1" fmla="*/ 0 h 23"/>
              <a:gd name="T2" fmla="*/ 121 w 121"/>
              <a:gd name="T3" fmla="*/ 6 h 23"/>
              <a:gd name="T4" fmla="*/ 121 w 121"/>
              <a:gd name="T5" fmla="*/ 23 h 23"/>
              <a:gd name="T6" fmla="*/ 0 w 121"/>
              <a:gd name="T7" fmla="*/ 18 h 23"/>
              <a:gd name="T8" fmla="*/ 0 w 121"/>
              <a:gd name="T9" fmla="*/ 0 h 23"/>
            </a:gdLst>
            <a:ahLst/>
            <a:cxnLst>
              <a:cxn ang="0">
                <a:pos x="T0" y="T1"/>
              </a:cxn>
              <a:cxn ang="0">
                <a:pos x="T2" y="T3"/>
              </a:cxn>
              <a:cxn ang="0">
                <a:pos x="T4" y="T5"/>
              </a:cxn>
              <a:cxn ang="0">
                <a:pos x="T6" y="T7"/>
              </a:cxn>
              <a:cxn ang="0">
                <a:pos x="T8" y="T9"/>
              </a:cxn>
            </a:cxnLst>
            <a:rect l="0" t="0" r="r" b="b"/>
            <a:pathLst>
              <a:path w="121" h="23">
                <a:moveTo>
                  <a:pt x="0" y="0"/>
                </a:moveTo>
                <a:lnTo>
                  <a:pt x="121" y="6"/>
                </a:lnTo>
                <a:lnTo>
                  <a:pt x="121" y="23"/>
                </a:lnTo>
                <a:lnTo>
                  <a:pt x="0" y="18"/>
                </a:lnTo>
                <a:lnTo>
                  <a:pt x="0"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0" name="Freeform 52"/>
          <p:cNvSpPr>
            <a:spLocks/>
          </p:cNvSpPr>
          <p:nvPr/>
        </p:nvSpPr>
        <p:spPr bwMode="auto">
          <a:xfrm>
            <a:off x="6327775" y="4865688"/>
            <a:ext cx="193675" cy="36512"/>
          </a:xfrm>
          <a:custGeom>
            <a:avLst/>
            <a:gdLst>
              <a:gd name="T0" fmla="*/ 0 w 122"/>
              <a:gd name="T1" fmla="*/ 0 h 23"/>
              <a:gd name="T2" fmla="*/ 122 w 122"/>
              <a:gd name="T3" fmla="*/ 6 h 23"/>
              <a:gd name="T4" fmla="*/ 122 w 122"/>
              <a:gd name="T5" fmla="*/ 23 h 23"/>
              <a:gd name="T6" fmla="*/ 0 w 122"/>
              <a:gd name="T7" fmla="*/ 17 h 23"/>
              <a:gd name="T8" fmla="*/ 0 w 122"/>
              <a:gd name="T9" fmla="*/ 0 h 23"/>
            </a:gdLst>
            <a:ahLst/>
            <a:cxnLst>
              <a:cxn ang="0">
                <a:pos x="T0" y="T1"/>
              </a:cxn>
              <a:cxn ang="0">
                <a:pos x="T2" y="T3"/>
              </a:cxn>
              <a:cxn ang="0">
                <a:pos x="T4" y="T5"/>
              </a:cxn>
              <a:cxn ang="0">
                <a:pos x="T6" y="T7"/>
              </a:cxn>
              <a:cxn ang="0">
                <a:pos x="T8" y="T9"/>
              </a:cxn>
            </a:cxnLst>
            <a:rect l="0" t="0" r="r" b="b"/>
            <a:pathLst>
              <a:path w="122" h="23">
                <a:moveTo>
                  <a:pt x="0" y="0"/>
                </a:moveTo>
                <a:lnTo>
                  <a:pt x="122" y="6"/>
                </a:lnTo>
                <a:lnTo>
                  <a:pt x="122" y="23"/>
                </a:lnTo>
                <a:lnTo>
                  <a:pt x="0" y="17"/>
                </a:lnTo>
                <a:lnTo>
                  <a:pt x="0"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1" name="Freeform 53"/>
          <p:cNvSpPr>
            <a:spLocks/>
          </p:cNvSpPr>
          <p:nvPr/>
        </p:nvSpPr>
        <p:spPr bwMode="auto">
          <a:xfrm>
            <a:off x="6630988" y="4875213"/>
            <a:ext cx="155575" cy="36512"/>
          </a:xfrm>
          <a:custGeom>
            <a:avLst/>
            <a:gdLst>
              <a:gd name="T0" fmla="*/ 0 w 98"/>
              <a:gd name="T1" fmla="*/ 0 h 23"/>
              <a:gd name="T2" fmla="*/ 98 w 98"/>
              <a:gd name="T3" fmla="*/ 5 h 23"/>
              <a:gd name="T4" fmla="*/ 98 w 98"/>
              <a:gd name="T5" fmla="*/ 23 h 23"/>
              <a:gd name="T6" fmla="*/ 0 w 98"/>
              <a:gd name="T7" fmla="*/ 17 h 23"/>
              <a:gd name="T8" fmla="*/ 0 w 98"/>
              <a:gd name="T9" fmla="*/ 0 h 23"/>
            </a:gdLst>
            <a:ahLst/>
            <a:cxnLst>
              <a:cxn ang="0">
                <a:pos x="T0" y="T1"/>
              </a:cxn>
              <a:cxn ang="0">
                <a:pos x="T2" y="T3"/>
              </a:cxn>
              <a:cxn ang="0">
                <a:pos x="T4" y="T5"/>
              </a:cxn>
              <a:cxn ang="0">
                <a:pos x="T6" y="T7"/>
              </a:cxn>
              <a:cxn ang="0">
                <a:pos x="T8" y="T9"/>
              </a:cxn>
            </a:cxnLst>
            <a:rect l="0" t="0" r="r" b="b"/>
            <a:pathLst>
              <a:path w="98" h="23">
                <a:moveTo>
                  <a:pt x="0" y="0"/>
                </a:moveTo>
                <a:lnTo>
                  <a:pt x="98" y="5"/>
                </a:lnTo>
                <a:lnTo>
                  <a:pt x="98" y="23"/>
                </a:lnTo>
                <a:lnTo>
                  <a:pt x="0" y="17"/>
                </a:lnTo>
                <a:lnTo>
                  <a:pt x="0"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2" name="Freeform 54"/>
          <p:cNvSpPr>
            <a:spLocks/>
          </p:cNvSpPr>
          <p:nvPr/>
        </p:nvSpPr>
        <p:spPr bwMode="auto">
          <a:xfrm>
            <a:off x="1789113" y="3544888"/>
            <a:ext cx="192087" cy="46037"/>
          </a:xfrm>
          <a:custGeom>
            <a:avLst/>
            <a:gdLst>
              <a:gd name="T0" fmla="*/ 0 w 121"/>
              <a:gd name="T1" fmla="*/ 0 h 29"/>
              <a:gd name="T2" fmla="*/ 121 w 121"/>
              <a:gd name="T3" fmla="*/ 11 h 29"/>
              <a:gd name="T4" fmla="*/ 121 w 121"/>
              <a:gd name="T5" fmla="*/ 29 h 29"/>
              <a:gd name="T6" fmla="*/ 0 w 121"/>
              <a:gd name="T7" fmla="*/ 17 h 29"/>
              <a:gd name="T8" fmla="*/ 0 w 121"/>
              <a:gd name="T9" fmla="*/ 0 h 29"/>
            </a:gdLst>
            <a:ahLst/>
            <a:cxnLst>
              <a:cxn ang="0">
                <a:pos x="T0" y="T1"/>
              </a:cxn>
              <a:cxn ang="0">
                <a:pos x="T2" y="T3"/>
              </a:cxn>
              <a:cxn ang="0">
                <a:pos x="T4" y="T5"/>
              </a:cxn>
              <a:cxn ang="0">
                <a:pos x="T6" y="T7"/>
              </a:cxn>
              <a:cxn ang="0">
                <a:pos x="T8" y="T9"/>
              </a:cxn>
            </a:cxnLst>
            <a:rect l="0" t="0" r="r" b="b"/>
            <a:pathLst>
              <a:path w="121" h="29">
                <a:moveTo>
                  <a:pt x="0" y="0"/>
                </a:moveTo>
                <a:lnTo>
                  <a:pt x="121" y="11"/>
                </a:lnTo>
                <a:lnTo>
                  <a:pt x="121" y="29"/>
                </a:lnTo>
                <a:lnTo>
                  <a:pt x="0" y="17"/>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3" name="Freeform 55"/>
          <p:cNvSpPr>
            <a:spLocks/>
          </p:cNvSpPr>
          <p:nvPr/>
        </p:nvSpPr>
        <p:spPr bwMode="auto">
          <a:xfrm>
            <a:off x="2090738" y="3571875"/>
            <a:ext cx="193675" cy="36513"/>
          </a:xfrm>
          <a:custGeom>
            <a:avLst/>
            <a:gdLst>
              <a:gd name="T0" fmla="*/ 0 w 122"/>
              <a:gd name="T1" fmla="*/ 0 h 23"/>
              <a:gd name="T2" fmla="*/ 122 w 122"/>
              <a:gd name="T3" fmla="*/ 6 h 23"/>
              <a:gd name="T4" fmla="*/ 122 w 122"/>
              <a:gd name="T5" fmla="*/ 23 h 23"/>
              <a:gd name="T6" fmla="*/ 0 w 122"/>
              <a:gd name="T7" fmla="*/ 17 h 23"/>
              <a:gd name="T8" fmla="*/ 0 w 122"/>
              <a:gd name="T9" fmla="*/ 0 h 23"/>
            </a:gdLst>
            <a:ahLst/>
            <a:cxnLst>
              <a:cxn ang="0">
                <a:pos x="T0" y="T1"/>
              </a:cxn>
              <a:cxn ang="0">
                <a:pos x="T2" y="T3"/>
              </a:cxn>
              <a:cxn ang="0">
                <a:pos x="T4" y="T5"/>
              </a:cxn>
              <a:cxn ang="0">
                <a:pos x="T6" y="T7"/>
              </a:cxn>
              <a:cxn ang="0">
                <a:pos x="T8" y="T9"/>
              </a:cxn>
            </a:cxnLst>
            <a:rect l="0" t="0" r="r" b="b"/>
            <a:pathLst>
              <a:path w="122" h="23">
                <a:moveTo>
                  <a:pt x="0" y="0"/>
                </a:moveTo>
                <a:lnTo>
                  <a:pt x="122" y="6"/>
                </a:lnTo>
                <a:lnTo>
                  <a:pt x="122" y="23"/>
                </a:lnTo>
                <a:lnTo>
                  <a:pt x="0" y="17"/>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4" name="Freeform 56"/>
          <p:cNvSpPr>
            <a:spLocks/>
          </p:cNvSpPr>
          <p:nvPr/>
        </p:nvSpPr>
        <p:spPr bwMode="auto">
          <a:xfrm>
            <a:off x="2393950" y="3590925"/>
            <a:ext cx="192088" cy="46038"/>
          </a:xfrm>
          <a:custGeom>
            <a:avLst/>
            <a:gdLst>
              <a:gd name="T0" fmla="*/ 0 w 121"/>
              <a:gd name="T1" fmla="*/ 0 h 29"/>
              <a:gd name="T2" fmla="*/ 121 w 121"/>
              <a:gd name="T3" fmla="*/ 11 h 29"/>
              <a:gd name="T4" fmla="*/ 121 w 121"/>
              <a:gd name="T5" fmla="*/ 29 h 29"/>
              <a:gd name="T6" fmla="*/ 0 w 121"/>
              <a:gd name="T7" fmla="*/ 17 h 29"/>
              <a:gd name="T8" fmla="*/ 0 w 121"/>
              <a:gd name="T9" fmla="*/ 0 h 29"/>
            </a:gdLst>
            <a:ahLst/>
            <a:cxnLst>
              <a:cxn ang="0">
                <a:pos x="T0" y="T1"/>
              </a:cxn>
              <a:cxn ang="0">
                <a:pos x="T2" y="T3"/>
              </a:cxn>
              <a:cxn ang="0">
                <a:pos x="T4" y="T5"/>
              </a:cxn>
              <a:cxn ang="0">
                <a:pos x="T6" y="T7"/>
              </a:cxn>
              <a:cxn ang="0">
                <a:pos x="T8" y="T9"/>
              </a:cxn>
            </a:cxnLst>
            <a:rect l="0" t="0" r="r" b="b"/>
            <a:pathLst>
              <a:path w="121" h="29">
                <a:moveTo>
                  <a:pt x="0" y="0"/>
                </a:moveTo>
                <a:lnTo>
                  <a:pt x="121" y="11"/>
                </a:lnTo>
                <a:lnTo>
                  <a:pt x="121" y="29"/>
                </a:lnTo>
                <a:lnTo>
                  <a:pt x="0" y="17"/>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5" name="Freeform 57"/>
          <p:cNvSpPr>
            <a:spLocks/>
          </p:cNvSpPr>
          <p:nvPr/>
        </p:nvSpPr>
        <p:spPr bwMode="auto">
          <a:xfrm>
            <a:off x="2697163" y="3617913"/>
            <a:ext cx="192087" cy="36512"/>
          </a:xfrm>
          <a:custGeom>
            <a:avLst/>
            <a:gdLst>
              <a:gd name="T0" fmla="*/ 0 w 121"/>
              <a:gd name="T1" fmla="*/ 0 h 23"/>
              <a:gd name="T2" fmla="*/ 121 w 121"/>
              <a:gd name="T3" fmla="*/ 6 h 23"/>
              <a:gd name="T4" fmla="*/ 121 w 121"/>
              <a:gd name="T5" fmla="*/ 23 h 23"/>
              <a:gd name="T6" fmla="*/ 0 w 121"/>
              <a:gd name="T7" fmla="*/ 17 h 23"/>
              <a:gd name="T8" fmla="*/ 0 w 121"/>
              <a:gd name="T9" fmla="*/ 0 h 23"/>
            </a:gdLst>
            <a:ahLst/>
            <a:cxnLst>
              <a:cxn ang="0">
                <a:pos x="T0" y="T1"/>
              </a:cxn>
              <a:cxn ang="0">
                <a:pos x="T2" y="T3"/>
              </a:cxn>
              <a:cxn ang="0">
                <a:pos x="T4" y="T5"/>
              </a:cxn>
              <a:cxn ang="0">
                <a:pos x="T6" y="T7"/>
              </a:cxn>
              <a:cxn ang="0">
                <a:pos x="T8" y="T9"/>
              </a:cxn>
            </a:cxnLst>
            <a:rect l="0" t="0" r="r" b="b"/>
            <a:pathLst>
              <a:path w="121" h="23">
                <a:moveTo>
                  <a:pt x="0" y="0"/>
                </a:moveTo>
                <a:lnTo>
                  <a:pt x="121" y="6"/>
                </a:lnTo>
                <a:lnTo>
                  <a:pt x="121" y="23"/>
                </a:lnTo>
                <a:lnTo>
                  <a:pt x="0" y="17"/>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6" name="Freeform 58"/>
          <p:cNvSpPr>
            <a:spLocks/>
          </p:cNvSpPr>
          <p:nvPr/>
        </p:nvSpPr>
        <p:spPr bwMode="auto">
          <a:xfrm>
            <a:off x="2998788" y="3636963"/>
            <a:ext cx="193675" cy="44450"/>
          </a:xfrm>
          <a:custGeom>
            <a:avLst/>
            <a:gdLst>
              <a:gd name="T0" fmla="*/ 0 w 122"/>
              <a:gd name="T1" fmla="*/ 0 h 28"/>
              <a:gd name="T2" fmla="*/ 122 w 122"/>
              <a:gd name="T3" fmla="*/ 11 h 28"/>
              <a:gd name="T4" fmla="*/ 122 w 122"/>
              <a:gd name="T5" fmla="*/ 28 h 28"/>
              <a:gd name="T6" fmla="*/ 0 w 122"/>
              <a:gd name="T7" fmla="*/ 17 h 28"/>
              <a:gd name="T8" fmla="*/ 0 w 122"/>
              <a:gd name="T9" fmla="*/ 0 h 28"/>
            </a:gdLst>
            <a:ahLst/>
            <a:cxnLst>
              <a:cxn ang="0">
                <a:pos x="T0" y="T1"/>
              </a:cxn>
              <a:cxn ang="0">
                <a:pos x="T2" y="T3"/>
              </a:cxn>
              <a:cxn ang="0">
                <a:pos x="T4" y="T5"/>
              </a:cxn>
              <a:cxn ang="0">
                <a:pos x="T6" y="T7"/>
              </a:cxn>
              <a:cxn ang="0">
                <a:pos x="T8" y="T9"/>
              </a:cxn>
            </a:cxnLst>
            <a:rect l="0" t="0" r="r" b="b"/>
            <a:pathLst>
              <a:path w="122" h="28">
                <a:moveTo>
                  <a:pt x="0" y="0"/>
                </a:moveTo>
                <a:lnTo>
                  <a:pt x="122" y="11"/>
                </a:lnTo>
                <a:lnTo>
                  <a:pt x="122" y="28"/>
                </a:lnTo>
                <a:lnTo>
                  <a:pt x="0" y="17"/>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7" name="Freeform 59"/>
          <p:cNvSpPr>
            <a:spLocks/>
          </p:cNvSpPr>
          <p:nvPr/>
        </p:nvSpPr>
        <p:spPr bwMode="auto">
          <a:xfrm>
            <a:off x="3302000" y="3663950"/>
            <a:ext cx="155575" cy="36513"/>
          </a:xfrm>
          <a:custGeom>
            <a:avLst/>
            <a:gdLst>
              <a:gd name="T0" fmla="*/ 0 w 98"/>
              <a:gd name="T1" fmla="*/ 0 h 23"/>
              <a:gd name="T2" fmla="*/ 98 w 98"/>
              <a:gd name="T3" fmla="*/ 6 h 23"/>
              <a:gd name="T4" fmla="*/ 98 w 98"/>
              <a:gd name="T5" fmla="*/ 23 h 23"/>
              <a:gd name="T6" fmla="*/ 0 w 98"/>
              <a:gd name="T7" fmla="*/ 17 h 23"/>
              <a:gd name="T8" fmla="*/ 0 w 98"/>
              <a:gd name="T9" fmla="*/ 0 h 23"/>
            </a:gdLst>
            <a:ahLst/>
            <a:cxnLst>
              <a:cxn ang="0">
                <a:pos x="T0" y="T1"/>
              </a:cxn>
              <a:cxn ang="0">
                <a:pos x="T2" y="T3"/>
              </a:cxn>
              <a:cxn ang="0">
                <a:pos x="T4" y="T5"/>
              </a:cxn>
              <a:cxn ang="0">
                <a:pos x="T6" y="T7"/>
              </a:cxn>
              <a:cxn ang="0">
                <a:pos x="T8" y="T9"/>
              </a:cxn>
            </a:cxnLst>
            <a:rect l="0" t="0" r="r" b="b"/>
            <a:pathLst>
              <a:path w="98" h="23">
                <a:moveTo>
                  <a:pt x="0" y="0"/>
                </a:moveTo>
                <a:lnTo>
                  <a:pt x="98" y="6"/>
                </a:lnTo>
                <a:lnTo>
                  <a:pt x="98" y="23"/>
                </a:lnTo>
                <a:lnTo>
                  <a:pt x="0" y="17"/>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8" name="Rectangle 60"/>
          <p:cNvSpPr>
            <a:spLocks noChangeArrowheads="1"/>
          </p:cNvSpPr>
          <p:nvPr/>
        </p:nvSpPr>
        <p:spPr bwMode="auto">
          <a:xfrm>
            <a:off x="3457575" y="3673475"/>
            <a:ext cx="36513" cy="26988"/>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949" name="Freeform 61"/>
          <p:cNvSpPr>
            <a:spLocks/>
          </p:cNvSpPr>
          <p:nvPr/>
        </p:nvSpPr>
        <p:spPr bwMode="auto">
          <a:xfrm>
            <a:off x="3603625" y="3654425"/>
            <a:ext cx="193675" cy="36513"/>
          </a:xfrm>
          <a:custGeom>
            <a:avLst/>
            <a:gdLst>
              <a:gd name="T0" fmla="*/ 0 w 122"/>
              <a:gd name="T1" fmla="*/ 6 h 23"/>
              <a:gd name="T2" fmla="*/ 122 w 122"/>
              <a:gd name="T3" fmla="*/ 0 h 23"/>
              <a:gd name="T4" fmla="*/ 122 w 122"/>
              <a:gd name="T5" fmla="*/ 17 h 23"/>
              <a:gd name="T6" fmla="*/ 0 w 122"/>
              <a:gd name="T7" fmla="*/ 23 h 23"/>
              <a:gd name="T8" fmla="*/ 0 w 122"/>
              <a:gd name="T9" fmla="*/ 6 h 23"/>
            </a:gdLst>
            <a:ahLst/>
            <a:cxnLst>
              <a:cxn ang="0">
                <a:pos x="T0" y="T1"/>
              </a:cxn>
              <a:cxn ang="0">
                <a:pos x="T2" y="T3"/>
              </a:cxn>
              <a:cxn ang="0">
                <a:pos x="T4" y="T5"/>
              </a:cxn>
              <a:cxn ang="0">
                <a:pos x="T6" y="T7"/>
              </a:cxn>
              <a:cxn ang="0">
                <a:pos x="T8" y="T9"/>
              </a:cxn>
            </a:cxnLst>
            <a:rect l="0" t="0" r="r" b="b"/>
            <a:pathLst>
              <a:path w="122" h="23">
                <a:moveTo>
                  <a:pt x="0" y="6"/>
                </a:moveTo>
                <a:lnTo>
                  <a:pt x="122" y="0"/>
                </a:lnTo>
                <a:lnTo>
                  <a:pt x="122" y="17"/>
                </a:lnTo>
                <a:lnTo>
                  <a:pt x="0" y="23"/>
                </a:lnTo>
                <a:lnTo>
                  <a:pt x="0" y="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0" name="Freeform 62"/>
          <p:cNvSpPr>
            <a:spLocks/>
          </p:cNvSpPr>
          <p:nvPr/>
        </p:nvSpPr>
        <p:spPr bwMode="auto">
          <a:xfrm>
            <a:off x="3906838" y="3644900"/>
            <a:ext cx="192087" cy="36513"/>
          </a:xfrm>
          <a:custGeom>
            <a:avLst/>
            <a:gdLst>
              <a:gd name="T0" fmla="*/ 0 w 121"/>
              <a:gd name="T1" fmla="*/ 6 h 23"/>
              <a:gd name="T2" fmla="*/ 121 w 121"/>
              <a:gd name="T3" fmla="*/ 0 h 23"/>
              <a:gd name="T4" fmla="*/ 121 w 121"/>
              <a:gd name="T5" fmla="*/ 18 h 23"/>
              <a:gd name="T6" fmla="*/ 0 w 121"/>
              <a:gd name="T7" fmla="*/ 23 h 23"/>
              <a:gd name="T8" fmla="*/ 0 w 121"/>
              <a:gd name="T9" fmla="*/ 6 h 23"/>
            </a:gdLst>
            <a:ahLst/>
            <a:cxnLst>
              <a:cxn ang="0">
                <a:pos x="T0" y="T1"/>
              </a:cxn>
              <a:cxn ang="0">
                <a:pos x="T2" y="T3"/>
              </a:cxn>
              <a:cxn ang="0">
                <a:pos x="T4" y="T5"/>
              </a:cxn>
              <a:cxn ang="0">
                <a:pos x="T6" y="T7"/>
              </a:cxn>
              <a:cxn ang="0">
                <a:pos x="T8" y="T9"/>
              </a:cxn>
            </a:cxnLst>
            <a:rect l="0" t="0" r="r" b="b"/>
            <a:pathLst>
              <a:path w="121" h="23">
                <a:moveTo>
                  <a:pt x="0" y="6"/>
                </a:moveTo>
                <a:lnTo>
                  <a:pt x="121" y="0"/>
                </a:lnTo>
                <a:lnTo>
                  <a:pt x="121" y="18"/>
                </a:lnTo>
                <a:lnTo>
                  <a:pt x="0" y="23"/>
                </a:lnTo>
                <a:lnTo>
                  <a:pt x="0" y="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1" name="Freeform 63"/>
          <p:cNvSpPr>
            <a:spLocks/>
          </p:cNvSpPr>
          <p:nvPr/>
        </p:nvSpPr>
        <p:spPr bwMode="auto">
          <a:xfrm>
            <a:off x="4210050" y="3627438"/>
            <a:ext cx="192088" cy="36512"/>
          </a:xfrm>
          <a:custGeom>
            <a:avLst/>
            <a:gdLst>
              <a:gd name="T0" fmla="*/ 0 w 121"/>
              <a:gd name="T1" fmla="*/ 6 h 23"/>
              <a:gd name="T2" fmla="*/ 121 w 121"/>
              <a:gd name="T3" fmla="*/ 0 h 23"/>
              <a:gd name="T4" fmla="*/ 121 w 121"/>
              <a:gd name="T5" fmla="*/ 17 h 23"/>
              <a:gd name="T6" fmla="*/ 0 w 121"/>
              <a:gd name="T7" fmla="*/ 23 h 23"/>
              <a:gd name="T8" fmla="*/ 0 w 121"/>
              <a:gd name="T9" fmla="*/ 6 h 23"/>
            </a:gdLst>
            <a:ahLst/>
            <a:cxnLst>
              <a:cxn ang="0">
                <a:pos x="T0" y="T1"/>
              </a:cxn>
              <a:cxn ang="0">
                <a:pos x="T2" y="T3"/>
              </a:cxn>
              <a:cxn ang="0">
                <a:pos x="T4" y="T5"/>
              </a:cxn>
              <a:cxn ang="0">
                <a:pos x="T6" y="T7"/>
              </a:cxn>
              <a:cxn ang="0">
                <a:pos x="T8" y="T9"/>
              </a:cxn>
            </a:cxnLst>
            <a:rect l="0" t="0" r="r" b="b"/>
            <a:pathLst>
              <a:path w="121" h="23">
                <a:moveTo>
                  <a:pt x="0" y="6"/>
                </a:moveTo>
                <a:lnTo>
                  <a:pt x="121" y="0"/>
                </a:lnTo>
                <a:lnTo>
                  <a:pt x="121" y="17"/>
                </a:lnTo>
                <a:lnTo>
                  <a:pt x="0" y="23"/>
                </a:lnTo>
                <a:lnTo>
                  <a:pt x="0" y="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2" name="Freeform 64"/>
          <p:cNvSpPr>
            <a:spLocks/>
          </p:cNvSpPr>
          <p:nvPr/>
        </p:nvSpPr>
        <p:spPr bwMode="auto">
          <a:xfrm>
            <a:off x="4511675" y="3608388"/>
            <a:ext cx="193675" cy="36512"/>
          </a:xfrm>
          <a:custGeom>
            <a:avLst/>
            <a:gdLst>
              <a:gd name="T0" fmla="*/ 0 w 122"/>
              <a:gd name="T1" fmla="*/ 6 h 23"/>
              <a:gd name="T2" fmla="*/ 122 w 122"/>
              <a:gd name="T3" fmla="*/ 0 h 23"/>
              <a:gd name="T4" fmla="*/ 122 w 122"/>
              <a:gd name="T5" fmla="*/ 18 h 23"/>
              <a:gd name="T6" fmla="*/ 0 w 122"/>
              <a:gd name="T7" fmla="*/ 23 h 23"/>
              <a:gd name="T8" fmla="*/ 0 w 122"/>
              <a:gd name="T9" fmla="*/ 6 h 23"/>
            </a:gdLst>
            <a:ahLst/>
            <a:cxnLst>
              <a:cxn ang="0">
                <a:pos x="T0" y="T1"/>
              </a:cxn>
              <a:cxn ang="0">
                <a:pos x="T2" y="T3"/>
              </a:cxn>
              <a:cxn ang="0">
                <a:pos x="T4" y="T5"/>
              </a:cxn>
              <a:cxn ang="0">
                <a:pos x="T6" y="T7"/>
              </a:cxn>
              <a:cxn ang="0">
                <a:pos x="T8" y="T9"/>
              </a:cxn>
            </a:cxnLst>
            <a:rect l="0" t="0" r="r" b="b"/>
            <a:pathLst>
              <a:path w="122" h="23">
                <a:moveTo>
                  <a:pt x="0" y="6"/>
                </a:moveTo>
                <a:lnTo>
                  <a:pt x="122" y="0"/>
                </a:lnTo>
                <a:lnTo>
                  <a:pt x="122" y="18"/>
                </a:lnTo>
                <a:lnTo>
                  <a:pt x="0" y="23"/>
                </a:lnTo>
                <a:lnTo>
                  <a:pt x="0" y="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3" name="Freeform 65"/>
          <p:cNvSpPr>
            <a:spLocks/>
          </p:cNvSpPr>
          <p:nvPr/>
        </p:nvSpPr>
        <p:spPr bwMode="auto">
          <a:xfrm>
            <a:off x="4814888" y="3598863"/>
            <a:ext cx="192087" cy="38100"/>
          </a:xfrm>
          <a:custGeom>
            <a:avLst/>
            <a:gdLst>
              <a:gd name="T0" fmla="*/ 0 w 121"/>
              <a:gd name="T1" fmla="*/ 6 h 24"/>
              <a:gd name="T2" fmla="*/ 121 w 121"/>
              <a:gd name="T3" fmla="*/ 0 h 24"/>
              <a:gd name="T4" fmla="*/ 121 w 121"/>
              <a:gd name="T5" fmla="*/ 18 h 24"/>
              <a:gd name="T6" fmla="*/ 0 w 121"/>
              <a:gd name="T7" fmla="*/ 24 h 24"/>
              <a:gd name="T8" fmla="*/ 0 w 121"/>
              <a:gd name="T9" fmla="*/ 6 h 24"/>
            </a:gdLst>
            <a:ahLst/>
            <a:cxnLst>
              <a:cxn ang="0">
                <a:pos x="T0" y="T1"/>
              </a:cxn>
              <a:cxn ang="0">
                <a:pos x="T2" y="T3"/>
              </a:cxn>
              <a:cxn ang="0">
                <a:pos x="T4" y="T5"/>
              </a:cxn>
              <a:cxn ang="0">
                <a:pos x="T6" y="T7"/>
              </a:cxn>
              <a:cxn ang="0">
                <a:pos x="T8" y="T9"/>
              </a:cxn>
            </a:cxnLst>
            <a:rect l="0" t="0" r="r" b="b"/>
            <a:pathLst>
              <a:path w="121" h="24">
                <a:moveTo>
                  <a:pt x="0" y="6"/>
                </a:moveTo>
                <a:lnTo>
                  <a:pt x="121" y="0"/>
                </a:lnTo>
                <a:lnTo>
                  <a:pt x="121" y="18"/>
                </a:lnTo>
                <a:lnTo>
                  <a:pt x="0" y="24"/>
                </a:lnTo>
                <a:lnTo>
                  <a:pt x="0" y="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4" name="Freeform 66"/>
          <p:cNvSpPr>
            <a:spLocks/>
          </p:cNvSpPr>
          <p:nvPr/>
        </p:nvSpPr>
        <p:spPr bwMode="auto">
          <a:xfrm>
            <a:off x="5118100" y="3571875"/>
            <a:ext cx="192088" cy="46038"/>
          </a:xfrm>
          <a:custGeom>
            <a:avLst/>
            <a:gdLst>
              <a:gd name="T0" fmla="*/ 0 w 121"/>
              <a:gd name="T1" fmla="*/ 12 h 29"/>
              <a:gd name="T2" fmla="*/ 121 w 121"/>
              <a:gd name="T3" fmla="*/ 0 h 29"/>
              <a:gd name="T4" fmla="*/ 121 w 121"/>
              <a:gd name="T5" fmla="*/ 17 h 29"/>
              <a:gd name="T6" fmla="*/ 0 w 121"/>
              <a:gd name="T7" fmla="*/ 29 h 29"/>
              <a:gd name="T8" fmla="*/ 0 w 121"/>
              <a:gd name="T9" fmla="*/ 12 h 29"/>
            </a:gdLst>
            <a:ahLst/>
            <a:cxnLst>
              <a:cxn ang="0">
                <a:pos x="T0" y="T1"/>
              </a:cxn>
              <a:cxn ang="0">
                <a:pos x="T2" y="T3"/>
              </a:cxn>
              <a:cxn ang="0">
                <a:pos x="T4" y="T5"/>
              </a:cxn>
              <a:cxn ang="0">
                <a:pos x="T6" y="T7"/>
              </a:cxn>
              <a:cxn ang="0">
                <a:pos x="T8" y="T9"/>
              </a:cxn>
            </a:cxnLst>
            <a:rect l="0" t="0" r="r" b="b"/>
            <a:pathLst>
              <a:path w="121" h="29">
                <a:moveTo>
                  <a:pt x="0" y="12"/>
                </a:moveTo>
                <a:lnTo>
                  <a:pt x="121" y="0"/>
                </a:lnTo>
                <a:lnTo>
                  <a:pt x="121" y="17"/>
                </a:lnTo>
                <a:lnTo>
                  <a:pt x="0" y="29"/>
                </a:lnTo>
                <a:lnTo>
                  <a:pt x="0" y="1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5" name="Freeform 67"/>
          <p:cNvSpPr>
            <a:spLocks/>
          </p:cNvSpPr>
          <p:nvPr/>
        </p:nvSpPr>
        <p:spPr bwMode="auto">
          <a:xfrm>
            <a:off x="5419725" y="3544888"/>
            <a:ext cx="193675" cy="46037"/>
          </a:xfrm>
          <a:custGeom>
            <a:avLst/>
            <a:gdLst>
              <a:gd name="T0" fmla="*/ 0 w 122"/>
              <a:gd name="T1" fmla="*/ 11 h 29"/>
              <a:gd name="T2" fmla="*/ 122 w 122"/>
              <a:gd name="T3" fmla="*/ 0 h 29"/>
              <a:gd name="T4" fmla="*/ 122 w 122"/>
              <a:gd name="T5" fmla="*/ 17 h 29"/>
              <a:gd name="T6" fmla="*/ 0 w 122"/>
              <a:gd name="T7" fmla="*/ 29 h 29"/>
              <a:gd name="T8" fmla="*/ 0 w 122"/>
              <a:gd name="T9" fmla="*/ 11 h 29"/>
            </a:gdLst>
            <a:ahLst/>
            <a:cxnLst>
              <a:cxn ang="0">
                <a:pos x="T0" y="T1"/>
              </a:cxn>
              <a:cxn ang="0">
                <a:pos x="T2" y="T3"/>
              </a:cxn>
              <a:cxn ang="0">
                <a:pos x="T4" y="T5"/>
              </a:cxn>
              <a:cxn ang="0">
                <a:pos x="T6" y="T7"/>
              </a:cxn>
              <a:cxn ang="0">
                <a:pos x="T8" y="T9"/>
              </a:cxn>
            </a:cxnLst>
            <a:rect l="0" t="0" r="r" b="b"/>
            <a:pathLst>
              <a:path w="122" h="29">
                <a:moveTo>
                  <a:pt x="0" y="11"/>
                </a:moveTo>
                <a:lnTo>
                  <a:pt x="122" y="0"/>
                </a:lnTo>
                <a:lnTo>
                  <a:pt x="122" y="17"/>
                </a:lnTo>
                <a:lnTo>
                  <a:pt x="0" y="29"/>
                </a:lnTo>
                <a:lnTo>
                  <a:pt x="0" y="1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6" name="Freeform 68"/>
          <p:cNvSpPr>
            <a:spLocks/>
          </p:cNvSpPr>
          <p:nvPr/>
        </p:nvSpPr>
        <p:spPr bwMode="auto">
          <a:xfrm>
            <a:off x="5722938" y="3508375"/>
            <a:ext cx="192087" cy="46038"/>
          </a:xfrm>
          <a:custGeom>
            <a:avLst/>
            <a:gdLst>
              <a:gd name="T0" fmla="*/ 0 w 121"/>
              <a:gd name="T1" fmla="*/ 11 h 29"/>
              <a:gd name="T2" fmla="*/ 121 w 121"/>
              <a:gd name="T3" fmla="*/ 0 h 29"/>
              <a:gd name="T4" fmla="*/ 121 w 121"/>
              <a:gd name="T5" fmla="*/ 17 h 29"/>
              <a:gd name="T6" fmla="*/ 0 w 121"/>
              <a:gd name="T7" fmla="*/ 29 h 29"/>
              <a:gd name="T8" fmla="*/ 0 w 121"/>
              <a:gd name="T9" fmla="*/ 11 h 29"/>
            </a:gdLst>
            <a:ahLst/>
            <a:cxnLst>
              <a:cxn ang="0">
                <a:pos x="T0" y="T1"/>
              </a:cxn>
              <a:cxn ang="0">
                <a:pos x="T2" y="T3"/>
              </a:cxn>
              <a:cxn ang="0">
                <a:pos x="T4" y="T5"/>
              </a:cxn>
              <a:cxn ang="0">
                <a:pos x="T6" y="T7"/>
              </a:cxn>
              <a:cxn ang="0">
                <a:pos x="T8" y="T9"/>
              </a:cxn>
            </a:cxnLst>
            <a:rect l="0" t="0" r="r" b="b"/>
            <a:pathLst>
              <a:path w="121" h="29">
                <a:moveTo>
                  <a:pt x="0" y="11"/>
                </a:moveTo>
                <a:lnTo>
                  <a:pt x="121" y="0"/>
                </a:lnTo>
                <a:lnTo>
                  <a:pt x="121" y="17"/>
                </a:lnTo>
                <a:lnTo>
                  <a:pt x="0" y="29"/>
                </a:lnTo>
                <a:lnTo>
                  <a:pt x="0" y="1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7" name="Freeform 69"/>
          <p:cNvSpPr>
            <a:spLocks/>
          </p:cNvSpPr>
          <p:nvPr/>
        </p:nvSpPr>
        <p:spPr bwMode="auto">
          <a:xfrm>
            <a:off x="6026150" y="3479800"/>
            <a:ext cx="192088" cy="46038"/>
          </a:xfrm>
          <a:custGeom>
            <a:avLst/>
            <a:gdLst>
              <a:gd name="T0" fmla="*/ 0 w 121"/>
              <a:gd name="T1" fmla="*/ 12 h 29"/>
              <a:gd name="T2" fmla="*/ 121 w 121"/>
              <a:gd name="T3" fmla="*/ 0 h 29"/>
              <a:gd name="T4" fmla="*/ 121 w 121"/>
              <a:gd name="T5" fmla="*/ 18 h 29"/>
              <a:gd name="T6" fmla="*/ 0 w 121"/>
              <a:gd name="T7" fmla="*/ 29 h 29"/>
              <a:gd name="T8" fmla="*/ 0 w 121"/>
              <a:gd name="T9" fmla="*/ 12 h 29"/>
            </a:gdLst>
            <a:ahLst/>
            <a:cxnLst>
              <a:cxn ang="0">
                <a:pos x="T0" y="T1"/>
              </a:cxn>
              <a:cxn ang="0">
                <a:pos x="T2" y="T3"/>
              </a:cxn>
              <a:cxn ang="0">
                <a:pos x="T4" y="T5"/>
              </a:cxn>
              <a:cxn ang="0">
                <a:pos x="T6" y="T7"/>
              </a:cxn>
              <a:cxn ang="0">
                <a:pos x="T8" y="T9"/>
              </a:cxn>
            </a:cxnLst>
            <a:rect l="0" t="0" r="r" b="b"/>
            <a:pathLst>
              <a:path w="121" h="29">
                <a:moveTo>
                  <a:pt x="0" y="12"/>
                </a:moveTo>
                <a:lnTo>
                  <a:pt x="121" y="0"/>
                </a:lnTo>
                <a:lnTo>
                  <a:pt x="121" y="18"/>
                </a:lnTo>
                <a:lnTo>
                  <a:pt x="0" y="29"/>
                </a:lnTo>
                <a:lnTo>
                  <a:pt x="0" y="1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8" name="Freeform 70"/>
          <p:cNvSpPr>
            <a:spLocks/>
          </p:cNvSpPr>
          <p:nvPr/>
        </p:nvSpPr>
        <p:spPr bwMode="auto">
          <a:xfrm>
            <a:off x="6327775" y="3452813"/>
            <a:ext cx="193675" cy="46037"/>
          </a:xfrm>
          <a:custGeom>
            <a:avLst/>
            <a:gdLst>
              <a:gd name="T0" fmla="*/ 0 w 122"/>
              <a:gd name="T1" fmla="*/ 12 h 29"/>
              <a:gd name="T2" fmla="*/ 122 w 122"/>
              <a:gd name="T3" fmla="*/ 0 h 29"/>
              <a:gd name="T4" fmla="*/ 122 w 122"/>
              <a:gd name="T5" fmla="*/ 17 h 29"/>
              <a:gd name="T6" fmla="*/ 0 w 122"/>
              <a:gd name="T7" fmla="*/ 29 h 29"/>
              <a:gd name="T8" fmla="*/ 0 w 122"/>
              <a:gd name="T9" fmla="*/ 12 h 29"/>
            </a:gdLst>
            <a:ahLst/>
            <a:cxnLst>
              <a:cxn ang="0">
                <a:pos x="T0" y="T1"/>
              </a:cxn>
              <a:cxn ang="0">
                <a:pos x="T2" y="T3"/>
              </a:cxn>
              <a:cxn ang="0">
                <a:pos x="T4" y="T5"/>
              </a:cxn>
              <a:cxn ang="0">
                <a:pos x="T6" y="T7"/>
              </a:cxn>
              <a:cxn ang="0">
                <a:pos x="T8" y="T9"/>
              </a:cxn>
            </a:cxnLst>
            <a:rect l="0" t="0" r="r" b="b"/>
            <a:pathLst>
              <a:path w="122" h="29">
                <a:moveTo>
                  <a:pt x="0" y="12"/>
                </a:moveTo>
                <a:lnTo>
                  <a:pt x="122" y="0"/>
                </a:lnTo>
                <a:lnTo>
                  <a:pt x="122" y="17"/>
                </a:lnTo>
                <a:lnTo>
                  <a:pt x="0" y="29"/>
                </a:lnTo>
                <a:lnTo>
                  <a:pt x="0" y="1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9" name="Freeform 71"/>
          <p:cNvSpPr>
            <a:spLocks/>
          </p:cNvSpPr>
          <p:nvPr/>
        </p:nvSpPr>
        <p:spPr bwMode="auto">
          <a:xfrm>
            <a:off x="6630988" y="3425825"/>
            <a:ext cx="155575" cy="46038"/>
          </a:xfrm>
          <a:custGeom>
            <a:avLst/>
            <a:gdLst>
              <a:gd name="T0" fmla="*/ 0 w 98"/>
              <a:gd name="T1" fmla="*/ 11 h 29"/>
              <a:gd name="T2" fmla="*/ 98 w 98"/>
              <a:gd name="T3" fmla="*/ 0 h 29"/>
              <a:gd name="T4" fmla="*/ 98 w 98"/>
              <a:gd name="T5" fmla="*/ 17 h 29"/>
              <a:gd name="T6" fmla="*/ 0 w 98"/>
              <a:gd name="T7" fmla="*/ 29 h 29"/>
              <a:gd name="T8" fmla="*/ 0 w 98"/>
              <a:gd name="T9" fmla="*/ 11 h 29"/>
            </a:gdLst>
            <a:ahLst/>
            <a:cxnLst>
              <a:cxn ang="0">
                <a:pos x="T0" y="T1"/>
              </a:cxn>
              <a:cxn ang="0">
                <a:pos x="T2" y="T3"/>
              </a:cxn>
              <a:cxn ang="0">
                <a:pos x="T4" y="T5"/>
              </a:cxn>
              <a:cxn ang="0">
                <a:pos x="T6" y="T7"/>
              </a:cxn>
              <a:cxn ang="0">
                <a:pos x="T8" y="T9"/>
              </a:cxn>
            </a:cxnLst>
            <a:rect l="0" t="0" r="r" b="b"/>
            <a:pathLst>
              <a:path w="98" h="29">
                <a:moveTo>
                  <a:pt x="0" y="11"/>
                </a:moveTo>
                <a:lnTo>
                  <a:pt x="98" y="0"/>
                </a:lnTo>
                <a:lnTo>
                  <a:pt x="98" y="17"/>
                </a:lnTo>
                <a:lnTo>
                  <a:pt x="0" y="29"/>
                </a:lnTo>
                <a:lnTo>
                  <a:pt x="0" y="1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0" name="Rectangle 72"/>
          <p:cNvSpPr>
            <a:spLocks noChangeArrowheads="1"/>
          </p:cNvSpPr>
          <p:nvPr/>
        </p:nvSpPr>
        <p:spPr bwMode="auto">
          <a:xfrm>
            <a:off x="1733550" y="4333875"/>
            <a:ext cx="100013" cy="100013"/>
          </a:xfrm>
          <a:prstGeom prst="rect">
            <a:avLst/>
          </a:prstGeom>
          <a:solidFill>
            <a:srgbClr val="000080"/>
          </a:solidFill>
          <a:ln w="9525">
            <a:solidFill>
              <a:srgbClr val="000080"/>
            </a:solidFill>
            <a:miter lim="800000"/>
            <a:headEnd/>
            <a:tailEnd/>
          </a:ln>
        </p:spPr>
        <p:txBody>
          <a:bodyPr/>
          <a:lstStyle/>
          <a:p>
            <a:endParaRPr lang="en-US"/>
          </a:p>
        </p:txBody>
      </p:sp>
      <p:sp>
        <p:nvSpPr>
          <p:cNvPr id="37961" name="Rectangle 73"/>
          <p:cNvSpPr>
            <a:spLocks noChangeArrowheads="1"/>
          </p:cNvSpPr>
          <p:nvPr/>
        </p:nvSpPr>
        <p:spPr bwMode="auto">
          <a:xfrm>
            <a:off x="3402013" y="5076825"/>
            <a:ext cx="101600" cy="100013"/>
          </a:xfrm>
          <a:prstGeom prst="rect">
            <a:avLst/>
          </a:prstGeom>
          <a:solidFill>
            <a:srgbClr val="000080"/>
          </a:solidFill>
          <a:ln w="9525">
            <a:solidFill>
              <a:srgbClr val="000080"/>
            </a:solidFill>
            <a:miter lim="800000"/>
            <a:headEnd/>
            <a:tailEnd/>
          </a:ln>
        </p:spPr>
        <p:txBody>
          <a:bodyPr/>
          <a:lstStyle/>
          <a:p>
            <a:endParaRPr lang="en-US"/>
          </a:p>
        </p:txBody>
      </p:sp>
      <p:sp>
        <p:nvSpPr>
          <p:cNvPr id="37962" name="Rectangle 74"/>
          <p:cNvSpPr>
            <a:spLocks noChangeArrowheads="1"/>
          </p:cNvSpPr>
          <p:nvPr/>
        </p:nvSpPr>
        <p:spPr bwMode="auto">
          <a:xfrm>
            <a:off x="5062538" y="4919663"/>
            <a:ext cx="101600" cy="101600"/>
          </a:xfrm>
          <a:prstGeom prst="rect">
            <a:avLst/>
          </a:prstGeom>
          <a:solidFill>
            <a:srgbClr val="000080"/>
          </a:solidFill>
          <a:ln w="9525">
            <a:solidFill>
              <a:srgbClr val="000080"/>
            </a:solidFill>
            <a:miter lim="800000"/>
            <a:headEnd/>
            <a:tailEnd/>
          </a:ln>
        </p:spPr>
        <p:txBody>
          <a:bodyPr/>
          <a:lstStyle/>
          <a:p>
            <a:endParaRPr lang="en-US"/>
          </a:p>
        </p:txBody>
      </p:sp>
      <p:sp>
        <p:nvSpPr>
          <p:cNvPr id="37963" name="Rectangle 75"/>
          <p:cNvSpPr>
            <a:spLocks noChangeArrowheads="1"/>
          </p:cNvSpPr>
          <p:nvPr/>
        </p:nvSpPr>
        <p:spPr bwMode="auto">
          <a:xfrm>
            <a:off x="6732588" y="4919663"/>
            <a:ext cx="100012" cy="101600"/>
          </a:xfrm>
          <a:prstGeom prst="rect">
            <a:avLst/>
          </a:prstGeom>
          <a:solidFill>
            <a:srgbClr val="000080"/>
          </a:solidFill>
          <a:ln w="9525">
            <a:solidFill>
              <a:srgbClr val="000080"/>
            </a:solidFill>
            <a:miter lim="800000"/>
            <a:headEnd/>
            <a:tailEnd/>
          </a:ln>
        </p:spPr>
        <p:txBody>
          <a:bodyPr/>
          <a:lstStyle/>
          <a:p>
            <a:endParaRPr lang="en-US"/>
          </a:p>
        </p:txBody>
      </p:sp>
      <p:sp>
        <p:nvSpPr>
          <p:cNvPr id="37964" name="Freeform 76"/>
          <p:cNvSpPr>
            <a:spLocks/>
          </p:cNvSpPr>
          <p:nvPr/>
        </p:nvSpPr>
        <p:spPr bwMode="auto">
          <a:xfrm>
            <a:off x="1733550" y="3838575"/>
            <a:ext cx="109538" cy="109538"/>
          </a:xfrm>
          <a:custGeom>
            <a:avLst/>
            <a:gdLst>
              <a:gd name="T0" fmla="*/ 35 w 69"/>
              <a:gd name="T1" fmla="*/ 0 h 69"/>
              <a:gd name="T2" fmla="*/ 69 w 69"/>
              <a:gd name="T3" fmla="*/ 69 h 69"/>
              <a:gd name="T4" fmla="*/ 0 w 69"/>
              <a:gd name="T5" fmla="*/ 69 h 69"/>
              <a:gd name="T6" fmla="*/ 35 w 69"/>
              <a:gd name="T7" fmla="*/ 0 h 69"/>
            </a:gdLst>
            <a:ahLst/>
            <a:cxnLst>
              <a:cxn ang="0">
                <a:pos x="T0" y="T1"/>
              </a:cxn>
              <a:cxn ang="0">
                <a:pos x="T2" y="T3"/>
              </a:cxn>
              <a:cxn ang="0">
                <a:pos x="T4" y="T5"/>
              </a:cxn>
              <a:cxn ang="0">
                <a:pos x="T6" y="T7"/>
              </a:cxn>
            </a:cxnLst>
            <a:rect l="0" t="0" r="r" b="b"/>
            <a:pathLst>
              <a:path w="69" h="69">
                <a:moveTo>
                  <a:pt x="35" y="0"/>
                </a:moveTo>
                <a:lnTo>
                  <a:pt x="69" y="69"/>
                </a:lnTo>
                <a:lnTo>
                  <a:pt x="0" y="69"/>
                </a:lnTo>
                <a:lnTo>
                  <a:pt x="35" y="0"/>
                </a:lnTo>
                <a:close/>
              </a:path>
            </a:pathLst>
          </a:custGeom>
          <a:solidFill>
            <a:srgbClr val="00FF00"/>
          </a:solidFill>
          <a:ln w="9525">
            <a:solidFill>
              <a:srgbClr val="00FF00"/>
            </a:solidFill>
            <a:prstDash val="solid"/>
            <a:round/>
            <a:headEnd/>
            <a:tailEnd/>
          </a:ln>
        </p:spPr>
        <p:txBody>
          <a:bodyPr/>
          <a:lstStyle/>
          <a:p>
            <a:endParaRPr lang="en-US"/>
          </a:p>
        </p:txBody>
      </p:sp>
      <p:sp>
        <p:nvSpPr>
          <p:cNvPr id="37965" name="Freeform 77"/>
          <p:cNvSpPr>
            <a:spLocks/>
          </p:cNvSpPr>
          <p:nvPr/>
        </p:nvSpPr>
        <p:spPr bwMode="auto">
          <a:xfrm>
            <a:off x="3402013" y="4259263"/>
            <a:ext cx="111125" cy="111125"/>
          </a:xfrm>
          <a:custGeom>
            <a:avLst/>
            <a:gdLst>
              <a:gd name="T0" fmla="*/ 35 w 70"/>
              <a:gd name="T1" fmla="*/ 0 h 70"/>
              <a:gd name="T2" fmla="*/ 70 w 70"/>
              <a:gd name="T3" fmla="*/ 70 h 70"/>
              <a:gd name="T4" fmla="*/ 0 w 70"/>
              <a:gd name="T5" fmla="*/ 70 h 70"/>
              <a:gd name="T6" fmla="*/ 35 w 70"/>
              <a:gd name="T7" fmla="*/ 0 h 70"/>
            </a:gdLst>
            <a:ahLst/>
            <a:cxnLst>
              <a:cxn ang="0">
                <a:pos x="T0" y="T1"/>
              </a:cxn>
              <a:cxn ang="0">
                <a:pos x="T2" y="T3"/>
              </a:cxn>
              <a:cxn ang="0">
                <a:pos x="T4" y="T5"/>
              </a:cxn>
              <a:cxn ang="0">
                <a:pos x="T6" y="T7"/>
              </a:cxn>
            </a:cxnLst>
            <a:rect l="0" t="0" r="r" b="b"/>
            <a:pathLst>
              <a:path w="70" h="70">
                <a:moveTo>
                  <a:pt x="35" y="0"/>
                </a:moveTo>
                <a:lnTo>
                  <a:pt x="70" y="70"/>
                </a:lnTo>
                <a:lnTo>
                  <a:pt x="0" y="70"/>
                </a:lnTo>
                <a:lnTo>
                  <a:pt x="35" y="0"/>
                </a:lnTo>
                <a:close/>
              </a:path>
            </a:pathLst>
          </a:custGeom>
          <a:solidFill>
            <a:srgbClr val="00FF00"/>
          </a:solidFill>
          <a:ln w="9525">
            <a:solidFill>
              <a:srgbClr val="00FF00"/>
            </a:solidFill>
            <a:prstDash val="solid"/>
            <a:round/>
            <a:headEnd/>
            <a:tailEnd/>
          </a:ln>
        </p:spPr>
        <p:txBody>
          <a:bodyPr/>
          <a:lstStyle/>
          <a:p>
            <a:endParaRPr lang="en-US"/>
          </a:p>
        </p:txBody>
      </p:sp>
      <p:sp>
        <p:nvSpPr>
          <p:cNvPr id="37966" name="Freeform 78"/>
          <p:cNvSpPr>
            <a:spLocks/>
          </p:cNvSpPr>
          <p:nvPr/>
        </p:nvSpPr>
        <p:spPr bwMode="auto">
          <a:xfrm>
            <a:off x="5062538" y="4287838"/>
            <a:ext cx="109537" cy="109537"/>
          </a:xfrm>
          <a:custGeom>
            <a:avLst/>
            <a:gdLst>
              <a:gd name="T0" fmla="*/ 35 w 69"/>
              <a:gd name="T1" fmla="*/ 0 h 69"/>
              <a:gd name="T2" fmla="*/ 69 w 69"/>
              <a:gd name="T3" fmla="*/ 69 h 69"/>
              <a:gd name="T4" fmla="*/ 0 w 69"/>
              <a:gd name="T5" fmla="*/ 69 h 69"/>
              <a:gd name="T6" fmla="*/ 35 w 69"/>
              <a:gd name="T7" fmla="*/ 0 h 69"/>
            </a:gdLst>
            <a:ahLst/>
            <a:cxnLst>
              <a:cxn ang="0">
                <a:pos x="T0" y="T1"/>
              </a:cxn>
              <a:cxn ang="0">
                <a:pos x="T2" y="T3"/>
              </a:cxn>
              <a:cxn ang="0">
                <a:pos x="T4" y="T5"/>
              </a:cxn>
              <a:cxn ang="0">
                <a:pos x="T6" y="T7"/>
              </a:cxn>
            </a:cxnLst>
            <a:rect l="0" t="0" r="r" b="b"/>
            <a:pathLst>
              <a:path w="69" h="69">
                <a:moveTo>
                  <a:pt x="35" y="0"/>
                </a:moveTo>
                <a:lnTo>
                  <a:pt x="69" y="69"/>
                </a:lnTo>
                <a:lnTo>
                  <a:pt x="0" y="69"/>
                </a:lnTo>
                <a:lnTo>
                  <a:pt x="35" y="0"/>
                </a:lnTo>
                <a:close/>
              </a:path>
            </a:pathLst>
          </a:custGeom>
          <a:solidFill>
            <a:srgbClr val="00FF00"/>
          </a:solidFill>
          <a:ln w="9525">
            <a:solidFill>
              <a:srgbClr val="00FF00"/>
            </a:solidFill>
            <a:prstDash val="solid"/>
            <a:round/>
            <a:headEnd/>
            <a:tailEnd/>
          </a:ln>
        </p:spPr>
        <p:txBody>
          <a:bodyPr/>
          <a:lstStyle/>
          <a:p>
            <a:endParaRPr lang="en-US"/>
          </a:p>
        </p:txBody>
      </p:sp>
      <p:sp>
        <p:nvSpPr>
          <p:cNvPr id="37967" name="Freeform 79"/>
          <p:cNvSpPr>
            <a:spLocks/>
          </p:cNvSpPr>
          <p:nvPr/>
        </p:nvSpPr>
        <p:spPr bwMode="auto">
          <a:xfrm>
            <a:off x="6732588" y="4470400"/>
            <a:ext cx="109537" cy="111125"/>
          </a:xfrm>
          <a:custGeom>
            <a:avLst/>
            <a:gdLst>
              <a:gd name="T0" fmla="*/ 34 w 69"/>
              <a:gd name="T1" fmla="*/ 0 h 70"/>
              <a:gd name="T2" fmla="*/ 69 w 69"/>
              <a:gd name="T3" fmla="*/ 70 h 70"/>
              <a:gd name="T4" fmla="*/ 0 w 69"/>
              <a:gd name="T5" fmla="*/ 70 h 70"/>
              <a:gd name="T6" fmla="*/ 34 w 69"/>
              <a:gd name="T7" fmla="*/ 0 h 70"/>
            </a:gdLst>
            <a:ahLst/>
            <a:cxnLst>
              <a:cxn ang="0">
                <a:pos x="T0" y="T1"/>
              </a:cxn>
              <a:cxn ang="0">
                <a:pos x="T2" y="T3"/>
              </a:cxn>
              <a:cxn ang="0">
                <a:pos x="T4" y="T5"/>
              </a:cxn>
              <a:cxn ang="0">
                <a:pos x="T6" y="T7"/>
              </a:cxn>
            </a:cxnLst>
            <a:rect l="0" t="0" r="r" b="b"/>
            <a:pathLst>
              <a:path w="69" h="70">
                <a:moveTo>
                  <a:pt x="34" y="0"/>
                </a:moveTo>
                <a:lnTo>
                  <a:pt x="69" y="70"/>
                </a:lnTo>
                <a:lnTo>
                  <a:pt x="0" y="70"/>
                </a:lnTo>
                <a:lnTo>
                  <a:pt x="34" y="0"/>
                </a:lnTo>
                <a:close/>
              </a:path>
            </a:pathLst>
          </a:custGeom>
          <a:solidFill>
            <a:srgbClr val="00FF00"/>
          </a:solidFill>
          <a:ln w="9525">
            <a:solidFill>
              <a:srgbClr val="00FF00"/>
            </a:solidFill>
            <a:prstDash val="solid"/>
            <a:round/>
            <a:headEnd/>
            <a:tailEnd/>
          </a:ln>
        </p:spPr>
        <p:txBody>
          <a:bodyPr/>
          <a:lstStyle/>
          <a:p>
            <a:endParaRPr lang="en-US"/>
          </a:p>
        </p:txBody>
      </p:sp>
      <p:sp>
        <p:nvSpPr>
          <p:cNvPr id="37968" name="Rectangle 80"/>
          <p:cNvSpPr>
            <a:spLocks noChangeArrowheads="1"/>
          </p:cNvSpPr>
          <p:nvPr/>
        </p:nvSpPr>
        <p:spPr bwMode="auto">
          <a:xfrm>
            <a:off x="1733550" y="4618038"/>
            <a:ext cx="100013" cy="100012"/>
          </a:xfrm>
          <a:prstGeom prst="rect">
            <a:avLst/>
          </a:prstGeom>
          <a:solidFill>
            <a:srgbClr val="000080"/>
          </a:solidFill>
          <a:ln w="9525">
            <a:solidFill>
              <a:srgbClr val="000080"/>
            </a:solidFill>
            <a:miter lim="800000"/>
            <a:headEnd/>
            <a:tailEnd/>
          </a:ln>
        </p:spPr>
        <p:txBody>
          <a:bodyPr/>
          <a:lstStyle/>
          <a:p>
            <a:endParaRPr lang="en-US"/>
          </a:p>
        </p:txBody>
      </p:sp>
      <p:sp>
        <p:nvSpPr>
          <p:cNvPr id="37969" name="Rectangle 81"/>
          <p:cNvSpPr>
            <a:spLocks noChangeArrowheads="1"/>
          </p:cNvSpPr>
          <p:nvPr/>
        </p:nvSpPr>
        <p:spPr bwMode="auto">
          <a:xfrm>
            <a:off x="3402013" y="4718050"/>
            <a:ext cx="101600" cy="101600"/>
          </a:xfrm>
          <a:prstGeom prst="rect">
            <a:avLst/>
          </a:prstGeom>
          <a:solidFill>
            <a:srgbClr val="000080"/>
          </a:solidFill>
          <a:ln w="9525">
            <a:solidFill>
              <a:srgbClr val="000080"/>
            </a:solidFill>
            <a:miter lim="800000"/>
            <a:headEnd/>
            <a:tailEnd/>
          </a:ln>
        </p:spPr>
        <p:txBody>
          <a:bodyPr/>
          <a:lstStyle/>
          <a:p>
            <a:endParaRPr lang="en-US"/>
          </a:p>
        </p:txBody>
      </p:sp>
      <p:sp>
        <p:nvSpPr>
          <p:cNvPr id="37970" name="Rectangle 82"/>
          <p:cNvSpPr>
            <a:spLocks noChangeArrowheads="1"/>
          </p:cNvSpPr>
          <p:nvPr/>
        </p:nvSpPr>
        <p:spPr bwMode="auto">
          <a:xfrm>
            <a:off x="5062538" y="4773613"/>
            <a:ext cx="101600" cy="101600"/>
          </a:xfrm>
          <a:prstGeom prst="rect">
            <a:avLst/>
          </a:prstGeom>
          <a:solidFill>
            <a:srgbClr val="000080"/>
          </a:solidFill>
          <a:ln w="9525">
            <a:solidFill>
              <a:srgbClr val="000080"/>
            </a:solidFill>
            <a:miter lim="800000"/>
            <a:headEnd/>
            <a:tailEnd/>
          </a:ln>
        </p:spPr>
        <p:txBody>
          <a:bodyPr/>
          <a:lstStyle/>
          <a:p>
            <a:endParaRPr lang="en-US"/>
          </a:p>
        </p:txBody>
      </p:sp>
      <p:sp>
        <p:nvSpPr>
          <p:cNvPr id="37971" name="Rectangle 83"/>
          <p:cNvSpPr>
            <a:spLocks noChangeArrowheads="1"/>
          </p:cNvSpPr>
          <p:nvPr/>
        </p:nvSpPr>
        <p:spPr bwMode="auto">
          <a:xfrm>
            <a:off x="6732588" y="4846638"/>
            <a:ext cx="100012" cy="101600"/>
          </a:xfrm>
          <a:prstGeom prst="rect">
            <a:avLst/>
          </a:prstGeom>
          <a:solidFill>
            <a:srgbClr val="000080"/>
          </a:solidFill>
          <a:ln w="9525">
            <a:solidFill>
              <a:srgbClr val="000080"/>
            </a:solidFill>
            <a:miter lim="800000"/>
            <a:headEnd/>
            <a:tailEnd/>
          </a:ln>
        </p:spPr>
        <p:txBody>
          <a:bodyPr/>
          <a:lstStyle/>
          <a:p>
            <a:endParaRPr lang="en-US"/>
          </a:p>
        </p:txBody>
      </p:sp>
      <p:sp>
        <p:nvSpPr>
          <p:cNvPr id="37972" name="Freeform 84"/>
          <p:cNvSpPr>
            <a:spLocks/>
          </p:cNvSpPr>
          <p:nvPr/>
        </p:nvSpPr>
        <p:spPr bwMode="auto">
          <a:xfrm>
            <a:off x="1733550" y="3508375"/>
            <a:ext cx="109538" cy="109538"/>
          </a:xfrm>
          <a:custGeom>
            <a:avLst/>
            <a:gdLst>
              <a:gd name="T0" fmla="*/ 35 w 69"/>
              <a:gd name="T1" fmla="*/ 0 h 69"/>
              <a:gd name="T2" fmla="*/ 69 w 69"/>
              <a:gd name="T3" fmla="*/ 69 h 69"/>
              <a:gd name="T4" fmla="*/ 0 w 69"/>
              <a:gd name="T5" fmla="*/ 69 h 69"/>
              <a:gd name="T6" fmla="*/ 35 w 69"/>
              <a:gd name="T7" fmla="*/ 0 h 69"/>
            </a:gdLst>
            <a:ahLst/>
            <a:cxnLst>
              <a:cxn ang="0">
                <a:pos x="T0" y="T1"/>
              </a:cxn>
              <a:cxn ang="0">
                <a:pos x="T2" y="T3"/>
              </a:cxn>
              <a:cxn ang="0">
                <a:pos x="T4" y="T5"/>
              </a:cxn>
              <a:cxn ang="0">
                <a:pos x="T6" y="T7"/>
              </a:cxn>
            </a:cxnLst>
            <a:rect l="0" t="0" r="r" b="b"/>
            <a:pathLst>
              <a:path w="69" h="69">
                <a:moveTo>
                  <a:pt x="35" y="0"/>
                </a:moveTo>
                <a:lnTo>
                  <a:pt x="69" y="69"/>
                </a:lnTo>
                <a:lnTo>
                  <a:pt x="0" y="69"/>
                </a:lnTo>
                <a:lnTo>
                  <a:pt x="35" y="0"/>
                </a:lnTo>
                <a:close/>
              </a:path>
            </a:pathLst>
          </a:custGeom>
          <a:solidFill>
            <a:srgbClr val="00FF00"/>
          </a:solidFill>
          <a:ln w="9525">
            <a:solidFill>
              <a:srgbClr val="00FF00"/>
            </a:solidFill>
            <a:prstDash val="solid"/>
            <a:round/>
            <a:headEnd/>
            <a:tailEnd/>
          </a:ln>
        </p:spPr>
        <p:txBody>
          <a:bodyPr/>
          <a:lstStyle/>
          <a:p>
            <a:endParaRPr lang="en-US"/>
          </a:p>
        </p:txBody>
      </p:sp>
      <p:sp>
        <p:nvSpPr>
          <p:cNvPr id="37973" name="Freeform 85"/>
          <p:cNvSpPr>
            <a:spLocks/>
          </p:cNvSpPr>
          <p:nvPr/>
        </p:nvSpPr>
        <p:spPr bwMode="auto">
          <a:xfrm>
            <a:off x="3402013" y="3636963"/>
            <a:ext cx="111125" cy="109537"/>
          </a:xfrm>
          <a:custGeom>
            <a:avLst/>
            <a:gdLst>
              <a:gd name="T0" fmla="*/ 35 w 70"/>
              <a:gd name="T1" fmla="*/ 0 h 69"/>
              <a:gd name="T2" fmla="*/ 70 w 70"/>
              <a:gd name="T3" fmla="*/ 69 h 69"/>
              <a:gd name="T4" fmla="*/ 0 w 70"/>
              <a:gd name="T5" fmla="*/ 69 h 69"/>
              <a:gd name="T6" fmla="*/ 35 w 70"/>
              <a:gd name="T7" fmla="*/ 0 h 69"/>
            </a:gdLst>
            <a:ahLst/>
            <a:cxnLst>
              <a:cxn ang="0">
                <a:pos x="T0" y="T1"/>
              </a:cxn>
              <a:cxn ang="0">
                <a:pos x="T2" y="T3"/>
              </a:cxn>
              <a:cxn ang="0">
                <a:pos x="T4" y="T5"/>
              </a:cxn>
              <a:cxn ang="0">
                <a:pos x="T6" y="T7"/>
              </a:cxn>
            </a:cxnLst>
            <a:rect l="0" t="0" r="r" b="b"/>
            <a:pathLst>
              <a:path w="70" h="69">
                <a:moveTo>
                  <a:pt x="35" y="0"/>
                </a:moveTo>
                <a:lnTo>
                  <a:pt x="70" y="69"/>
                </a:lnTo>
                <a:lnTo>
                  <a:pt x="0" y="69"/>
                </a:lnTo>
                <a:lnTo>
                  <a:pt x="35" y="0"/>
                </a:lnTo>
                <a:close/>
              </a:path>
            </a:pathLst>
          </a:custGeom>
          <a:solidFill>
            <a:srgbClr val="00FF00"/>
          </a:solidFill>
          <a:ln w="9525">
            <a:solidFill>
              <a:srgbClr val="00FF00"/>
            </a:solidFill>
            <a:prstDash val="solid"/>
            <a:round/>
            <a:headEnd/>
            <a:tailEnd/>
          </a:ln>
        </p:spPr>
        <p:txBody>
          <a:bodyPr/>
          <a:lstStyle/>
          <a:p>
            <a:endParaRPr lang="en-US"/>
          </a:p>
        </p:txBody>
      </p:sp>
      <p:sp>
        <p:nvSpPr>
          <p:cNvPr id="37974" name="Freeform 86"/>
          <p:cNvSpPr>
            <a:spLocks/>
          </p:cNvSpPr>
          <p:nvPr/>
        </p:nvSpPr>
        <p:spPr bwMode="auto">
          <a:xfrm>
            <a:off x="5062538" y="3554413"/>
            <a:ext cx="109537" cy="109537"/>
          </a:xfrm>
          <a:custGeom>
            <a:avLst/>
            <a:gdLst>
              <a:gd name="T0" fmla="*/ 35 w 69"/>
              <a:gd name="T1" fmla="*/ 0 h 69"/>
              <a:gd name="T2" fmla="*/ 69 w 69"/>
              <a:gd name="T3" fmla="*/ 69 h 69"/>
              <a:gd name="T4" fmla="*/ 0 w 69"/>
              <a:gd name="T5" fmla="*/ 69 h 69"/>
              <a:gd name="T6" fmla="*/ 35 w 69"/>
              <a:gd name="T7" fmla="*/ 0 h 69"/>
            </a:gdLst>
            <a:ahLst/>
            <a:cxnLst>
              <a:cxn ang="0">
                <a:pos x="T0" y="T1"/>
              </a:cxn>
              <a:cxn ang="0">
                <a:pos x="T2" y="T3"/>
              </a:cxn>
              <a:cxn ang="0">
                <a:pos x="T4" y="T5"/>
              </a:cxn>
              <a:cxn ang="0">
                <a:pos x="T6" y="T7"/>
              </a:cxn>
            </a:cxnLst>
            <a:rect l="0" t="0" r="r" b="b"/>
            <a:pathLst>
              <a:path w="69" h="69">
                <a:moveTo>
                  <a:pt x="35" y="0"/>
                </a:moveTo>
                <a:lnTo>
                  <a:pt x="69" y="69"/>
                </a:lnTo>
                <a:lnTo>
                  <a:pt x="0" y="69"/>
                </a:lnTo>
                <a:lnTo>
                  <a:pt x="35" y="0"/>
                </a:lnTo>
                <a:close/>
              </a:path>
            </a:pathLst>
          </a:custGeom>
          <a:solidFill>
            <a:srgbClr val="00FF00"/>
          </a:solidFill>
          <a:ln w="9525">
            <a:solidFill>
              <a:srgbClr val="00FF00"/>
            </a:solidFill>
            <a:prstDash val="solid"/>
            <a:round/>
            <a:headEnd/>
            <a:tailEnd/>
          </a:ln>
        </p:spPr>
        <p:txBody>
          <a:bodyPr/>
          <a:lstStyle/>
          <a:p>
            <a:endParaRPr lang="en-US"/>
          </a:p>
        </p:txBody>
      </p:sp>
      <p:sp>
        <p:nvSpPr>
          <p:cNvPr id="37975" name="Freeform 87"/>
          <p:cNvSpPr>
            <a:spLocks/>
          </p:cNvSpPr>
          <p:nvPr/>
        </p:nvSpPr>
        <p:spPr bwMode="auto">
          <a:xfrm>
            <a:off x="6732588" y="3389313"/>
            <a:ext cx="109537" cy="109537"/>
          </a:xfrm>
          <a:custGeom>
            <a:avLst/>
            <a:gdLst>
              <a:gd name="T0" fmla="*/ 34 w 69"/>
              <a:gd name="T1" fmla="*/ 0 h 69"/>
              <a:gd name="T2" fmla="*/ 69 w 69"/>
              <a:gd name="T3" fmla="*/ 69 h 69"/>
              <a:gd name="T4" fmla="*/ 0 w 69"/>
              <a:gd name="T5" fmla="*/ 69 h 69"/>
              <a:gd name="T6" fmla="*/ 34 w 69"/>
              <a:gd name="T7" fmla="*/ 0 h 69"/>
            </a:gdLst>
            <a:ahLst/>
            <a:cxnLst>
              <a:cxn ang="0">
                <a:pos x="T0" y="T1"/>
              </a:cxn>
              <a:cxn ang="0">
                <a:pos x="T2" y="T3"/>
              </a:cxn>
              <a:cxn ang="0">
                <a:pos x="T4" y="T5"/>
              </a:cxn>
              <a:cxn ang="0">
                <a:pos x="T6" y="T7"/>
              </a:cxn>
            </a:cxnLst>
            <a:rect l="0" t="0" r="r" b="b"/>
            <a:pathLst>
              <a:path w="69" h="69">
                <a:moveTo>
                  <a:pt x="34" y="0"/>
                </a:moveTo>
                <a:lnTo>
                  <a:pt x="69" y="69"/>
                </a:lnTo>
                <a:lnTo>
                  <a:pt x="0" y="69"/>
                </a:lnTo>
                <a:lnTo>
                  <a:pt x="34" y="0"/>
                </a:lnTo>
                <a:close/>
              </a:path>
            </a:pathLst>
          </a:custGeom>
          <a:solidFill>
            <a:srgbClr val="00FF00"/>
          </a:solidFill>
          <a:ln w="9525">
            <a:solidFill>
              <a:srgbClr val="00FF00"/>
            </a:solidFill>
            <a:prstDash val="solid"/>
            <a:round/>
            <a:headEnd/>
            <a:tailEnd/>
          </a:ln>
        </p:spPr>
        <p:txBody>
          <a:bodyPr/>
          <a:lstStyle/>
          <a:p>
            <a:endParaRPr lang="en-US"/>
          </a:p>
        </p:txBody>
      </p:sp>
      <p:sp>
        <p:nvSpPr>
          <p:cNvPr id="37976" name="Rectangle 88"/>
          <p:cNvSpPr>
            <a:spLocks noChangeArrowheads="1"/>
          </p:cNvSpPr>
          <p:nvPr/>
        </p:nvSpPr>
        <p:spPr bwMode="auto">
          <a:xfrm>
            <a:off x="687388" y="6067425"/>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a:t>
            </a:r>
            <a:endParaRPr lang="en-US" altLang="en-US"/>
          </a:p>
        </p:txBody>
      </p:sp>
      <p:sp>
        <p:nvSpPr>
          <p:cNvPr id="37977" name="Rectangle 89"/>
          <p:cNvSpPr>
            <a:spLocks noChangeArrowheads="1"/>
          </p:cNvSpPr>
          <p:nvPr/>
        </p:nvSpPr>
        <p:spPr bwMode="auto">
          <a:xfrm>
            <a:off x="522288" y="5645150"/>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0.1</a:t>
            </a:r>
            <a:endParaRPr lang="en-US" altLang="en-US"/>
          </a:p>
        </p:txBody>
      </p:sp>
      <p:sp>
        <p:nvSpPr>
          <p:cNvPr id="37978" name="Rectangle 90"/>
          <p:cNvSpPr>
            <a:spLocks noChangeArrowheads="1"/>
          </p:cNvSpPr>
          <p:nvPr/>
        </p:nvSpPr>
        <p:spPr bwMode="auto">
          <a:xfrm>
            <a:off x="522288" y="5213350"/>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0.2</a:t>
            </a:r>
            <a:endParaRPr lang="en-US" altLang="en-US"/>
          </a:p>
        </p:txBody>
      </p:sp>
      <p:sp>
        <p:nvSpPr>
          <p:cNvPr id="37979" name="Rectangle 91"/>
          <p:cNvSpPr>
            <a:spLocks noChangeArrowheads="1"/>
          </p:cNvSpPr>
          <p:nvPr/>
        </p:nvSpPr>
        <p:spPr bwMode="auto">
          <a:xfrm>
            <a:off x="522288" y="4792663"/>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0.3</a:t>
            </a:r>
            <a:endParaRPr lang="en-US" altLang="en-US"/>
          </a:p>
        </p:txBody>
      </p:sp>
      <p:sp>
        <p:nvSpPr>
          <p:cNvPr id="37980" name="Rectangle 92"/>
          <p:cNvSpPr>
            <a:spLocks noChangeArrowheads="1"/>
          </p:cNvSpPr>
          <p:nvPr/>
        </p:nvSpPr>
        <p:spPr bwMode="auto">
          <a:xfrm>
            <a:off x="522288" y="4360863"/>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0.4</a:t>
            </a:r>
            <a:endParaRPr lang="en-US" altLang="en-US"/>
          </a:p>
        </p:txBody>
      </p:sp>
      <p:sp>
        <p:nvSpPr>
          <p:cNvPr id="37981" name="Rectangle 93"/>
          <p:cNvSpPr>
            <a:spLocks noChangeArrowheads="1"/>
          </p:cNvSpPr>
          <p:nvPr/>
        </p:nvSpPr>
        <p:spPr bwMode="auto">
          <a:xfrm>
            <a:off x="522288" y="3938588"/>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0.5</a:t>
            </a:r>
            <a:endParaRPr lang="en-US" altLang="en-US"/>
          </a:p>
        </p:txBody>
      </p:sp>
      <p:sp>
        <p:nvSpPr>
          <p:cNvPr id="37982" name="Rectangle 94"/>
          <p:cNvSpPr>
            <a:spLocks noChangeArrowheads="1"/>
          </p:cNvSpPr>
          <p:nvPr/>
        </p:nvSpPr>
        <p:spPr bwMode="auto">
          <a:xfrm>
            <a:off x="522288" y="3508375"/>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0.6</a:t>
            </a:r>
            <a:endParaRPr lang="en-US" altLang="en-US"/>
          </a:p>
        </p:txBody>
      </p:sp>
      <p:sp>
        <p:nvSpPr>
          <p:cNvPr id="37983" name="Rectangle 95"/>
          <p:cNvSpPr>
            <a:spLocks noChangeArrowheads="1"/>
          </p:cNvSpPr>
          <p:nvPr/>
        </p:nvSpPr>
        <p:spPr bwMode="auto">
          <a:xfrm>
            <a:off x="522288" y="3086100"/>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0.7</a:t>
            </a:r>
            <a:endParaRPr lang="en-US" altLang="en-US"/>
          </a:p>
        </p:txBody>
      </p:sp>
      <p:sp>
        <p:nvSpPr>
          <p:cNvPr id="37984" name="Rectangle 96"/>
          <p:cNvSpPr>
            <a:spLocks noChangeArrowheads="1"/>
          </p:cNvSpPr>
          <p:nvPr/>
        </p:nvSpPr>
        <p:spPr bwMode="auto">
          <a:xfrm>
            <a:off x="522288" y="2654300"/>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0.8</a:t>
            </a:r>
            <a:endParaRPr lang="en-US" altLang="en-US"/>
          </a:p>
        </p:txBody>
      </p:sp>
      <p:sp>
        <p:nvSpPr>
          <p:cNvPr id="37985" name="Rectangle 97"/>
          <p:cNvSpPr>
            <a:spLocks noChangeArrowheads="1"/>
          </p:cNvSpPr>
          <p:nvPr/>
        </p:nvSpPr>
        <p:spPr bwMode="auto">
          <a:xfrm>
            <a:off x="522288" y="2233613"/>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0.9</a:t>
            </a:r>
            <a:endParaRPr lang="en-US" altLang="en-US"/>
          </a:p>
        </p:txBody>
      </p:sp>
      <p:sp>
        <p:nvSpPr>
          <p:cNvPr id="37986" name="Rectangle 98"/>
          <p:cNvSpPr>
            <a:spLocks noChangeArrowheads="1"/>
          </p:cNvSpPr>
          <p:nvPr/>
        </p:nvSpPr>
        <p:spPr bwMode="auto">
          <a:xfrm>
            <a:off x="687388" y="1801813"/>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1</a:t>
            </a:r>
            <a:endParaRPr lang="en-US" altLang="en-US"/>
          </a:p>
        </p:txBody>
      </p:sp>
      <p:sp>
        <p:nvSpPr>
          <p:cNvPr id="37987" name="Rectangle 99"/>
          <p:cNvSpPr>
            <a:spLocks noChangeArrowheads="1"/>
          </p:cNvSpPr>
          <p:nvPr/>
        </p:nvSpPr>
        <p:spPr bwMode="auto">
          <a:xfrm>
            <a:off x="1466850" y="6369050"/>
            <a:ext cx="665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Block 1</a:t>
            </a:r>
            <a:endParaRPr lang="en-US" altLang="en-US"/>
          </a:p>
        </p:txBody>
      </p:sp>
      <p:sp>
        <p:nvSpPr>
          <p:cNvPr id="37988" name="Rectangle 100"/>
          <p:cNvSpPr>
            <a:spLocks noChangeArrowheads="1"/>
          </p:cNvSpPr>
          <p:nvPr/>
        </p:nvSpPr>
        <p:spPr bwMode="auto">
          <a:xfrm>
            <a:off x="3136900" y="6369050"/>
            <a:ext cx="665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Block 2</a:t>
            </a:r>
            <a:endParaRPr lang="en-US" altLang="en-US"/>
          </a:p>
        </p:txBody>
      </p:sp>
      <p:sp>
        <p:nvSpPr>
          <p:cNvPr id="37989" name="Rectangle 101"/>
          <p:cNvSpPr>
            <a:spLocks noChangeArrowheads="1"/>
          </p:cNvSpPr>
          <p:nvPr/>
        </p:nvSpPr>
        <p:spPr bwMode="auto">
          <a:xfrm>
            <a:off x="4797425" y="6369050"/>
            <a:ext cx="665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Block 3</a:t>
            </a:r>
            <a:endParaRPr lang="en-US" altLang="en-US"/>
          </a:p>
        </p:txBody>
      </p:sp>
      <p:sp>
        <p:nvSpPr>
          <p:cNvPr id="37990" name="Rectangle 102"/>
          <p:cNvSpPr>
            <a:spLocks noChangeArrowheads="1"/>
          </p:cNvSpPr>
          <p:nvPr/>
        </p:nvSpPr>
        <p:spPr bwMode="auto">
          <a:xfrm>
            <a:off x="6465888" y="6369050"/>
            <a:ext cx="6651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Block 4</a:t>
            </a:r>
            <a:endParaRPr lang="en-US" altLang="en-US"/>
          </a:p>
        </p:txBody>
      </p:sp>
      <p:sp>
        <p:nvSpPr>
          <p:cNvPr id="37991" name="Rectangle 103"/>
          <p:cNvSpPr>
            <a:spLocks noChangeArrowheads="1"/>
          </p:cNvSpPr>
          <p:nvPr/>
        </p:nvSpPr>
        <p:spPr bwMode="auto">
          <a:xfrm rot="16200000">
            <a:off x="-769937" y="3876675"/>
            <a:ext cx="2168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000000"/>
                </a:solidFill>
              </a:rPr>
              <a:t>Investment Proportion</a:t>
            </a:r>
            <a:endParaRPr lang="en-US" altLang="en-US"/>
          </a:p>
        </p:txBody>
      </p:sp>
      <p:sp>
        <p:nvSpPr>
          <p:cNvPr id="37992" name="Rectangle 104"/>
          <p:cNvSpPr>
            <a:spLocks noChangeArrowheads="1"/>
          </p:cNvSpPr>
          <p:nvPr/>
        </p:nvSpPr>
        <p:spPr bwMode="auto">
          <a:xfrm>
            <a:off x="7723188" y="3471863"/>
            <a:ext cx="1328737" cy="1136650"/>
          </a:xfrm>
          <a:prstGeom prst="rect">
            <a:avLst/>
          </a:prstGeom>
          <a:solidFill>
            <a:srgbClr val="FFFFFF"/>
          </a:solidFill>
          <a:ln w="0">
            <a:solidFill>
              <a:srgbClr val="000000"/>
            </a:solidFill>
            <a:miter lim="800000"/>
            <a:headEnd/>
            <a:tailEnd/>
          </a:ln>
        </p:spPr>
        <p:txBody>
          <a:bodyPr/>
          <a:lstStyle/>
          <a:p>
            <a:endParaRPr lang="en-US"/>
          </a:p>
        </p:txBody>
      </p:sp>
      <p:sp>
        <p:nvSpPr>
          <p:cNvPr id="37993" name="Line 105"/>
          <p:cNvSpPr>
            <a:spLocks noChangeShapeType="1"/>
          </p:cNvSpPr>
          <p:nvPr/>
        </p:nvSpPr>
        <p:spPr bwMode="auto">
          <a:xfrm>
            <a:off x="7786688" y="3627438"/>
            <a:ext cx="412750" cy="0"/>
          </a:xfrm>
          <a:prstGeom prst="line">
            <a:avLst/>
          </a:prstGeom>
          <a:noFill/>
          <a:ln w="26988">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94" name="Rectangle 106"/>
          <p:cNvSpPr>
            <a:spLocks noChangeArrowheads="1"/>
          </p:cNvSpPr>
          <p:nvPr/>
        </p:nvSpPr>
        <p:spPr bwMode="auto">
          <a:xfrm>
            <a:off x="7932738" y="3571875"/>
            <a:ext cx="101600" cy="101600"/>
          </a:xfrm>
          <a:prstGeom prst="rect">
            <a:avLst/>
          </a:prstGeom>
          <a:solidFill>
            <a:srgbClr val="000080"/>
          </a:solidFill>
          <a:ln w="9525">
            <a:solidFill>
              <a:srgbClr val="000080"/>
            </a:solidFill>
            <a:miter lim="800000"/>
            <a:headEnd/>
            <a:tailEnd/>
          </a:ln>
        </p:spPr>
        <p:txBody>
          <a:bodyPr/>
          <a:lstStyle/>
          <a:p>
            <a:endParaRPr lang="en-US"/>
          </a:p>
        </p:txBody>
      </p:sp>
      <p:sp>
        <p:nvSpPr>
          <p:cNvPr id="37995" name="Rectangle 107"/>
          <p:cNvSpPr>
            <a:spLocks noChangeArrowheads="1"/>
          </p:cNvSpPr>
          <p:nvPr/>
        </p:nvSpPr>
        <p:spPr bwMode="auto">
          <a:xfrm>
            <a:off x="8255000" y="3516313"/>
            <a:ext cx="688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IDS rep</a:t>
            </a:r>
            <a:endParaRPr lang="en-US" altLang="en-US"/>
          </a:p>
        </p:txBody>
      </p:sp>
      <p:sp>
        <p:nvSpPr>
          <p:cNvPr id="37996" name="Line 108"/>
          <p:cNvSpPr>
            <a:spLocks noChangeShapeType="1"/>
          </p:cNvSpPr>
          <p:nvPr/>
        </p:nvSpPr>
        <p:spPr bwMode="auto">
          <a:xfrm>
            <a:off x="7786688" y="3911600"/>
            <a:ext cx="412750" cy="0"/>
          </a:xfrm>
          <a:prstGeom prst="line">
            <a:avLst/>
          </a:prstGeom>
          <a:noFill/>
          <a:ln w="26988">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97" name="Freeform 109"/>
          <p:cNvSpPr>
            <a:spLocks/>
          </p:cNvSpPr>
          <p:nvPr/>
        </p:nvSpPr>
        <p:spPr bwMode="auto">
          <a:xfrm>
            <a:off x="7932738" y="3856038"/>
            <a:ext cx="111125" cy="111125"/>
          </a:xfrm>
          <a:custGeom>
            <a:avLst/>
            <a:gdLst>
              <a:gd name="T0" fmla="*/ 35 w 70"/>
              <a:gd name="T1" fmla="*/ 0 h 70"/>
              <a:gd name="T2" fmla="*/ 70 w 70"/>
              <a:gd name="T3" fmla="*/ 70 h 70"/>
              <a:gd name="T4" fmla="*/ 0 w 70"/>
              <a:gd name="T5" fmla="*/ 70 h 70"/>
              <a:gd name="T6" fmla="*/ 35 w 70"/>
              <a:gd name="T7" fmla="*/ 0 h 70"/>
            </a:gdLst>
            <a:ahLst/>
            <a:cxnLst>
              <a:cxn ang="0">
                <a:pos x="T0" y="T1"/>
              </a:cxn>
              <a:cxn ang="0">
                <a:pos x="T2" y="T3"/>
              </a:cxn>
              <a:cxn ang="0">
                <a:pos x="T4" y="T5"/>
              </a:cxn>
              <a:cxn ang="0">
                <a:pos x="T6" y="T7"/>
              </a:cxn>
            </a:cxnLst>
            <a:rect l="0" t="0" r="r" b="b"/>
            <a:pathLst>
              <a:path w="70" h="70">
                <a:moveTo>
                  <a:pt x="35" y="0"/>
                </a:moveTo>
                <a:lnTo>
                  <a:pt x="70" y="70"/>
                </a:lnTo>
                <a:lnTo>
                  <a:pt x="0" y="70"/>
                </a:lnTo>
                <a:lnTo>
                  <a:pt x="35" y="0"/>
                </a:lnTo>
                <a:close/>
              </a:path>
            </a:pathLst>
          </a:custGeom>
          <a:solidFill>
            <a:srgbClr val="00FF00"/>
          </a:solidFill>
          <a:ln w="9525">
            <a:solidFill>
              <a:srgbClr val="00FF00"/>
            </a:solidFill>
            <a:prstDash val="solid"/>
            <a:round/>
            <a:headEnd/>
            <a:tailEnd/>
          </a:ln>
        </p:spPr>
        <p:txBody>
          <a:bodyPr/>
          <a:lstStyle/>
          <a:p>
            <a:endParaRPr lang="en-US"/>
          </a:p>
        </p:txBody>
      </p:sp>
      <p:sp>
        <p:nvSpPr>
          <p:cNvPr id="37998" name="Rectangle 110"/>
          <p:cNvSpPr>
            <a:spLocks noChangeArrowheads="1"/>
          </p:cNvSpPr>
          <p:nvPr/>
        </p:nvSpPr>
        <p:spPr bwMode="auto">
          <a:xfrm>
            <a:off x="8255000" y="3802063"/>
            <a:ext cx="688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IDS pre</a:t>
            </a:r>
            <a:endParaRPr lang="en-US" altLang="en-US"/>
          </a:p>
        </p:txBody>
      </p:sp>
      <p:sp>
        <p:nvSpPr>
          <p:cNvPr id="37999" name="Rectangle 111"/>
          <p:cNvSpPr>
            <a:spLocks noChangeArrowheads="1"/>
          </p:cNvSpPr>
          <p:nvPr/>
        </p:nvSpPr>
        <p:spPr bwMode="auto">
          <a:xfrm>
            <a:off x="7786688" y="4176713"/>
            <a:ext cx="192087" cy="285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000" name="Rectangle 112"/>
          <p:cNvSpPr>
            <a:spLocks noChangeArrowheads="1"/>
          </p:cNvSpPr>
          <p:nvPr/>
        </p:nvSpPr>
        <p:spPr bwMode="auto">
          <a:xfrm>
            <a:off x="8089900" y="4176713"/>
            <a:ext cx="109538" cy="285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001" name="Rectangle 113"/>
          <p:cNvSpPr>
            <a:spLocks noChangeArrowheads="1"/>
          </p:cNvSpPr>
          <p:nvPr/>
        </p:nvSpPr>
        <p:spPr bwMode="auto">
          <a:xfrm>
            <a:off x="7932738" y="4140200"/>
            <a:ext cx="101600" cy="101600"/>
          </a:xfrm>
          <a:prstGeom prst="rect">
            <a:avLst/>
          </a:prstGeom>
          <a:solidFill>
            <a:srgbClr val="000080"/>
          </a:solidFill>
          <a:ln w="9525">
            <a:solidFill>
              <a:srgbClr val="000080"/>
            </a:solidFill>
            <a:miter lim="800000"/>
            <a:headEnd/>
            <a:tailEnd/>
          </a:ln>
        </p:spPr>
        <p:txBody>
          <a:bodyPr/>
          <a:lstStyle/>
          <a:p>
            <a:endParaRPr lang="en-US"/>
          </a:p>
        </p:txBody>
      </p:sp>
      <p:sp>
        <p:nvSpPr>
          <p:cNvPr id="38002" name="Rectangle 114"/>
          <p:cNvSpPr>
            <a:spLocks noChangeArrowheads="1"/>
          </p:cNvSpPr>
          <p:nvPr/>
        </p:nvSpPr>
        <p:spPr bwMode="auto">
          <a:xfrm>
            <a:off x="8255000" y="4086225"/>
            <a:ext cx="755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Solo rep</a:t>
            </a:r>
            <a:endParaRPr lang="en-US" altLang="en-US"/>
          </a:p>
        </p:txBody>
      </p:sp>
      <p:sp>
        <p:nvSpPr>
          <p:cNvPr id="38003" name="Rectangle 115"/>
          <p:cNvSpPr>
            <a:spLocks noChangeArrowheads="1"/>
          </p:cNvSpPr>
          <p:nvPr/>
        </p:nvSpPr>
        <p:spPr bwMode="auto">
          <a:xfrm>
            <a:off x="7786688" y="4462463"/>
            <a:ext cx="192087" cy="2698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004" name="Rectangle 116"/>
          <p:cNvSpPr>
            <a:spLocks noChangeArrowheads="1"/>
          </p:cNvSpPr>
          <p:nvPr/>
        </p:nvSpPr>
        <p:spPr bwMode="auto">
          <a:xfrm>
            <a:off x="8089900" y="4462463"/>
            <a:ext cx="109538" cy="2698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005" name="Freeform 117"/>
          <p:cNvSpPr>
            <a:spLocks/>
          </p:cNvSpPr>
          <p:nvPr/>
        </p:nvSpPr>
        <p:spPr bwMode="auto">
          <a:xfrm>
            <a:off x="7932738" y="4424363"/>
            <a:ext cx="111125" cy="111125"/>
          </a:xfrm>
          <a:custGeom>
            <a:avLst/>
            <a:gdLst>
              <a:gd name="T0" fmla="*/ 35 w 70"/>
              <a:gd name="T1" fmla="*/ 0 h 70"/>
              <a:gd name="T2" fmla="*/ 70 w 70"/>
              <a:gd name="T3" fmla="*/ 70 h 70"/>
              <a:gd name="T4" fmla="*/ 0 w 70"/>
              <a:gd name="T5" fmla="*/ 70 h 70"/>
              <a:gd name="T6" fmla="*/ 35 w 70"/>
              <a:gd name="T7" fmla="*/ 0 h 70"/>
            </a:gdLst>
            <a:ahLst/>
            <a:cxnLst>
              <a:cxn ang="0">
                <a:pos x="T0" y="T1"/>
              </a:cxn>
              <a:cxn ang="0">
                <a:pos x="T2" y="T3"/>
              </a:cxn>
              <a:cxn ang="0">
                <a:pos x="T4" y="T5"/>
              </a:cxn>
              <a:cxn ang="0">
                <a:pos x="T6" y="T7"/>
              </a:cxn>
            </a:cxnLst>
            <a:rect l="0" t="0" r="r" b="b"/>
            <a:pathLst>
              <a:path w="70" h="70">
                <a:moveTo>
                  <a:pt x="35" y="0"/>
                </a:moveTo>
                <a:lnTo>
                  <a:pt x="70" y="70"/>
                </a:lnTo>
                <a:lnTo>
                  <a:pt x="0" y="70"/>
                </a:lnTo>
                <a:lnTo>
                  <a:pt x="35" y="0"/>
                </a:lnTo>
                <a:close/>
              </a:path>
            </a:pathLst>
          </a:custGeom>
          <a:solidFill>
            <a:srgbClr val="00FF00"/>
          </a:solidFill>
          <a:ln w="9525">
            <a:solidFill>
              <a:srgbClr val="00FF00"/>
            </a:solidFill>
            <a:prstDash val="solid"/>
            <a:round/>
            <a:headEnd/>
            <a:tailEnd/>
          </a:ln>
        </p:spPr>
        <p:txBody>
          <a:bodyPr/>
          <a:lstStyle/>
          <a:p>
            <a:endParaRPr lang="en-US"/>
          </a:p>
        </p:txBody>
      </p:sp>
      <p:sp>
        <p:nvSpPr>
          <p:cNvPr id="38006" name="Rectangle 118"/>
          <p:cNvSpPr>
            <a:spLocks noChangeArrowheads="1"/>
          </p:cNvSpPr>
          <p:nvPr/>
        </p:nvSpPr>
        <p:spPr bwMode="auto">
          <a:xfrm>
            <a:off x="8255000" y="4370388"/>
            <a:ext cx="755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Solo pre</a:t>
            </a:r>
            <a:endParaRPr lang="en-US" altLang="en-US"/>
          </a:p>
        </p:txBody>
      </p:sp>
    </p:spTree>
    <p:extLst>
      <p:ext uri="{BB962C8B-B14F-4D97-AF65-F5344CB8AC3E}">
        <p14:creationId xmlns:p14="http://schemas.microsoft.com/office/powerpoint/2010/main" val="402229420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3600" b="1" dirty="0">
                <a:latin typeface="Calibri" pitchFamily="34" charset="0"/>
                <a:cs typeface="Calibri" pitchFamily="34" charset="0"/>
              </a:rPr>
              <a:t>Receive</a:t>
            </a:r>
            <a:r>
              <a:rPr lang="en-US" sz="3600" dirty="0">
                <a:latin typeface="Calibri" pitchFamily="34" charset="0"/>
                <a:cs typeface="Calibri" pitchFamily="34" charset="0"/>
              </a:rPr>
              <a:t> $70 now or in a month? </a:t>
            </a:r>
            <a:br>
              <a:rPr lang="en-US" sz="3600" dirty="0">
                <a:latin typeface="Calibri" pitchFamily="34" charset="0"/>
                <a:cs typeface="Calibri" pitchFamily="34" charset="0"/>
              </a:rPr>
            </a:br>
            <a:r>
              <a:rPr lang="en-US" sz="3600" dirty="0">
                <a:latin typeface="Calibri" pitchFamily="34" charset="0"/>
                <a:cs typeface="Calibri" pitchFamily="34" charset="0"/>
              </a:rPr>
              <a:t>100% choose now. </a:t>
            </a:r>
          </a:p>
          <a:p>
            <a:pPr lvl="0"/>
            <a:r>
              <a:rPr lang="en-US" sz="3600" b="1" dirty="0">
                <a:latin typeface="Calibri" pitchFamily="34" charset="0"/>
                <a:cs typeface="Calibri" pitchFamily="34" charset="0"/>
              </a:rPr>
              <a:t>Pay </a:t>
            </a:r>
            <a:r>
              <a:rPr lang="en-US" sz="3600" dirty="0">
                <a:latin typeface="Calibri" pitchFamily="34" charset="0"/>
                <a:cs typeface="Calibri" pitchFamily="34" charset="0"/>
              </a:rPr>
              <a:t>$70 now or in a month?</a:t>
            </a:r>
            <a:br>
              <a:rPr lang="en-US" sz="3600" dirty="0">
                <a:latin typeface="Calibri" pitchFamily="34" charset="0"/>
                <a:cs typeface="Calibri" pitchFamily="34" charset="0"/>
              </a:rPr>
            </a:br>
            <a:r>
              <a:rPr lang="en-US" sz="3600" dirty="0">
                <a:latin typeface="Calibri" pitchFamily="34" charset="0"/>
                <a:cs typeface="Calibri" pitchFamily="34" charset="0"/>
              </a:rPr>
              <a:t>53% choose now.</a:t>
            </a:r>
          </a:p>
          <a:p>
            <a:pPr marL="109728" lvl="0" indent="0">
              <a:buNone/>
            </a:pPr>
            <a:endParaRPr lang="en-US" sz="3600" dirty="0">
              <a:latin typeface="Calibri" pitchFamily="34" charset="0"/>
              <a:cs typeface="Calibri" pitchFamily="34" charset="0"/>
            </a:endParaRPr>
          </a:p>
          <a:p>
            <a:pPr marL="109728" lvl="0" indent="0">
              <a:buNone/>
            </a:pPr>
            <a:r>
              <a:rPr lang="en-US" sz="2400" dirty="0">
                <a:latin typeface="Calibri" pitchFamily="34" charset="0"/>
                <a:cs typeface="Calibri" pitchFamily="34" charset="0"/>
              </a:rPr>
              <a:t>(Hardisty &amp; Weber, 2009; </a:t>
            </a:r>
            <a:r>
              <a:rPr lang="en-US" sz="2400" dirty="0" err="1">
                <a:latin typeface="Calibri" pitchFamily="34" charset="0"/>
                <a:cs typeface="Calibri" pitchFamily="34" charset="0"/>
              </a:rPr>
              <a:t>Mischel</a:t>
            </a:r>
            <a:r>
              <a:rPr lang="en-US" sz="2400" dirty="0">
                <a:latin typeface="Calibri" pitchFamily="34" charset="0"/>
                <a:cs typeface="Calibri" pitchFamily="34" charset="0"/>
              </a:rPr>
              <a:t>, W., </a:t>
            </a:r>
            <a:r>
              <a:rPr lang="en-US" sz="2400" dirty="0" err="1">
                <a:latin typeface="Calibri" pitchFamily="34" charset="0"/>
                <a:cs typeface="Calibri" pitchFamily="34" charset="0"/>
              </a:rPr>
              <a:t>Grusec</a:t>
            </a:r>
            <a:r>
              <a:rPr lang="en-US" sz="2400" dirty="0">
                <a:latin typeface="Calibri" pitchFamily="34" charset="0"/>
                <a:cs typeface="Calibri" pitchFamily="34" charset="0"/>
              </a:rPr>
              <a:t>, &amp; Masters, 1969; </a:t>
            </a:r>
            <a:r>
              <a:rPr lang="en-US" sz="2400" dirty="0" err="1">
                <a:latin typeface="Calibri" pitchFamily="34" charset="0"/>
                <a:cs typeface="Calibri" pitchFamily="34" charset="0"/>
              </a:rPr>
              <a:t>Thaler</a:t>
            </a:r>
            <a:r>
              <a:rPr lang="en-US" sz="2400" dirty="0">
                <a:latin typeface="Calibri" pitchFamily="34" charset="0"/>
                <a:cs typeface="Calibri" pitchFamily="34" charset="0"/>
              </a:rPr>
              <a:t>, 1981)</a:t>
            </a:r>
          </a:p>
          <a:p>
            <a:pPr lvl="0"/>
            <a:endParaRPr lang="en-US" sz="3600" dirty="0">
              <a:latin typeface="Calibri" pitchFamily="34" charset="0"/>
              <a:cs typeface="Calibri" pitchFamily="34" charset="0"/>
            </a:endParaRPr>
          </a:p>
          <a:p>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sp>
        <p:nvSpPr>
          <p:cNvPr id="4" name="Title 3"/>
          <p:cNvSpPr>
            <a:spLocks noGrp="1"/>
          </p:cNvSpPr>
          <p:nvPr>
            <p:ph type="title"/>
          </p:nvPr>
        </p:nvSpPr>
        <p:spPr/>
        <p:txBody>
          <a:bodyPr>
            <a:normAutofit fontScale="90000"/>
          </a:bodyPr>
          <a:lstStyle/>
          <a:p>
            <a:r>
              <a:rPr lang="en-US" dirty="0"/>
              <a:t>Time preferences for gains and losses: the “sign effect”</a:t>
            </a:r>
          </a:p>
        </p:txBody>
      </p:sp>
    </p:spTree>
    <p:extLst>
      <p:ext uri="{BB962C8B-B14F-4D97-AF65-F5344CB8AC3E}">
        <p14:creationId xmlns:p14="http://schemas.microsoft.com/office/powerpoint/2010/main" val="20981746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dirty="0"/>
              <a:t>Conclusion</a:t>
            </a:r>
          </a:p>
        </p:txBody>
      </p:sp>
      <p:sp>
        <p:nvSpPr>
          <p:cNvPr id="41987" name="Rectangle 3"/>
          <p:cNvSpPr>
            <a:spLocks noGrp="1" noChangeArrowheads="1"/>
          </p:cNvSpPr>
          <p:nvPr>
            <p:ph type="body" idx="1"/>
          </p:nvPr>
        </p:nvSpPr>
        <p:spPr/>
        <p:txBody>
          <a:bodyPr/>
          <a:lstStyle/>
          <a:p>
            <a:r>
              <a:rPr lang="en-US" altLang="en-US" dirty="0" err="1"/>
              <a:t>Precommitment</a:t>
            </a:r>
            <a:r>
              <a:rPr lang="en-US" altLang="en-US" dirty="0"/>
              <a:t> raises investment rates by individuals </a:t>
            </a:r>
          </a:p>
          <a:p>
            <a:r>
              <a:rPr lang="en-US" altLang="en-US" dirty="0"/>
              <a:t>Why? </a:t>
            </a:r>
            <a:br>
              <a:rPr lang="en-US" altLang="en-US" dirty="0"/>
            </a:br>
            <a:r>
              <a:rPr lang="en-US" altLang="en-US" dirty="0"/>
              <a:t>- Perhaps subjective probability is increased</a:t>
            </a:r>
            <a:br>
              <a:rPr lang="en-US" altLang="en-US" dirty="0"/>
            </a:br>
            <a:r>
              <a:rPr lang="en-US" altLang="en-US" dirty="0"/>
              <a:t>- People are risk seeking for losses in intertemporal situations</a:t>
            </a:r>
          </a:p>
        </p:txBody>
      </p:sp>
    </p:spTree>
    <p:extLst>
      <p:ext uri="{BB962C8B-B14F-4D97-AF65-F5344CB8AC3E}">
        <p14:creationId xmlns:p14="http://schemas.microsoft.com/office/powerpoint/2010/main" val="647450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en-US" altLang="en-US" sz="4000"/>
              <a:t>How else can we improve investment under uncertainty?</a:t>
            </a:r>
          </a:p>
        </p:txBody>
      </p:sp>
      <p:sp>
        <p:nvSpPr>
          <p:cNvPr id="17411" name="Rectangle 3"/>
          <p:cNvSpPr>
            <a:spLocks noGrp="1" noChangeArrowheads="1"/>
          </p:cNvSpPr>
          <p:nvPr>
            <p:ph type="body" idx="1"/>
          </p:nvPr>
        </p:nvSpPr>
        <p:spPr/>
        <p:txBody>
          <a:bodyPr/>
          <a:lstStyle/>
          <a:p>
            <a:r>
              <a:rPr lang="en-US" altLang="en-US" dirty="0"/>
              <a:t>Perhaps environmental framing can highlight social goals and raise investment rates</a:t>
            </a:r>
          </a:p>
        </p:txBody>
      </p:sp>
    </p:spTree>
    <p:extLst>
      <p:ext uri="{BB962C8B-B14F-4D97-AF65-F5344CB8AC3E}">
        <p14:creationId xmlns:p14="http://schemas.microsoft.com/office/powerpoint/2010/main" val="41368534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p:txBody>
          <a:bodyPr/>
          <a:lstStyle/>
          <a:p>
            <a:r>
              <a:rPr lang="en-US" altLang="en-US" sz="7200"/>
              <a:t>Study 3</a:t>
            </a:r>
          </a:p>
        </p:txBody>
      </p:sp>
      <p:sp>
        <p:nvSpPr>
          <p:cNvPr id="19459" name="Rectangle 3"/>
          <p:cNvSpPr>
            <a:spLocks noGrp="1" noChangeArrowheads="1"/>
          </p:cNvSpPr>
          <p:nvPr>
            <p:ph type="subTitle" idx="1"/>
          </p:nvPr>
        </p:nvSpPr>
        <p:spPr/>
        <p:txBody>
          <a:bodyPr/>
          <a:lstStyle/>
          <a:p>
            <a:pPr marL="914400" indent="-914400" algn="l"/>
            <a:r>
              <a:rPr lang="en-US" altLang="en-US"/>
              <a:t>Question: Will environmental framing will increase investment rates?</a:t>
            </a:r>
          </a:p>
        </p:txBody>
      </p:sp>
    </p:spTree>
    <p:extLst>
      <p:ext uri="{BB962C8B-B14F-4D97-AF65-F5344CB8AC3E}">
        <p14:creationId xmlns:p14="http://schemas.microsoft.com/office/powerpoint/2010/main" val="41606557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a:t>IDS environmental instructions</a:t>
            </a:r>
          </a:p>
        </p:txBody>
      </p:sp>
      <p:sp>
        <p:nvSpPr>
          <p:cNvPr id="49155" name="Rectangle 3"/>
          <p:cNvSpPr>
            <a:spLocks noGrp="1" noChangeArrowheads="1"/>
          </p:cNvSpPr>
          <p:nvPr>
            <p:ph type="body" idx="1"/>
          </p:nvPr>
        </p:nvSpPr>
        <p:spPr/>
        <p:txBody>
          <a:bodyPr>
            <a:normAutofit lnSpcReduction="10000"/>
          </a:bodyPr>
          <a:lstStyle/>
          <a:p>
            <a:pPr>
              <a:lnSpc>
                <a:spcPct val="80000"/>
              </a:lnSpc>
              <a:buFontTx/>
              <a:buNone/>
            </a:pPr>
            <a:r>
              <a:rPr lang="en-US" altLang="en-US" sz="2400"/>
              <a:t>Scenario: </a:t>
            </a:r>
            <a:r>
              <a:rPr lang="en-US" altLang="en-US" sz="2400">
                <a:solidFill>
                  <a:srgbClr val="B2B2B2"/>
                </a:solidFill>
              </a:rPr>
              <a:t>Imagine you are a farmer in Indonesia. You get an annual yield of 8,500 Rupiah (Rp) from your potato crops.</a:t>
            </a:r>
            <a:r>
              <a:rPr lang="en-US" altLang="en-US" sz="2400"/>
              <a:t> </a:t>
            </a:r>
            <a:r>
              <a:rPr lang="en-US" altLang="en-US" sz="2400">
                <a:solidFill>
                  <a:srgbClr val="FF0000"/>
                </a:solidFill>
              </a:rPr>
              <a:t>Both you and a neighboring farmer use the pesticide Aldicarb on your potato crops. However, there is a small risk of groundwater contamination each year from this pesticide, which is toxic.</a:t>
            </a:r>
            <a:r>
              <a:rPr lang="en-US" altLang="en-US" sz="2400"/>
              <a:t> </a:t>
            </a:r>
            <a:r>
              <a:rPr lang="en-US" altLang="en-US" sz="2400">
                <a:solidFill>
                  <a:srgbClr val="B2B2B2"/>
                </a:solidFill>
              </a:rPr>
              <a:t>If contamination occurs, you and/or your neighboring farmer will suffer a loss of 40,000 Rp, to pay for groundwater cleanup. </a:t>
            </a:r>
            <a:r>
              <a:rPr lang="en-US" altLang="en-US" sz="2400">
                <a:solidFill>
                  <a:srgbClr val="FF0000"/>
                </a:solidFill>
              </a:rPr>
              <a:t>You have the option to switch to a more expensive, though safer, pesticide</a:t>
            </a:r>
            <a:r>
              <a:rPr lang="en-US" altLang="en-US" sz="2400">
                <a:solidFill>
                  <a:srgbClr val="B2B2B2"/>
                </a:solidFill>
              </a:rPr>
              <a:t>, at the cost of 1,400 Rp annually, to avoid groundwater contamination. However, you will only be fully protected if both you and your counterpart invest in the safer pesticide. The groundwater contamination has an equal chance of happening each year, regardless of whether it occurred in the previous year.</a:t>
            </a:r>
            <a:r>
              <a:rPr lang="en-US" altLang="en-US" sz="2400"/>
              <a:t> </a:t>
            </a:r>
          </a:p>
        </p:txBody>
      </p:sp>
    </p:spTree>
    <p:extLst>
      <p:ext uri="{BB962C8B-B14F-4D97-AF65-F5344CB8AC3E}">
        <p14:creationId xmlns:p14="http://schemas.microsoft.com/office/powerpoint/2010/main" val="11634737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r>
              <a:rPr lang="en-US" altLang="en-US"/>
              <a:t>IDS environmental payoff matrix</a:t>
            </a:r>
          </a:p>
        </p:txBody>
      </p:sp>
      <p:graphicFrame>
        <p:nvGraphicFramePr>
          <p:cNvPr id="50179" name="Group 3"/>
          <p:cNvGraphicFramePr>
            <a:graphicFrameLocks noGrp="1"/>
          </p:cNvGraphicFramePr>
          <p:nvPr>
            <p:ph idx="1"/>
          </p:nvPr>
        </p:nvGraphicFramePr>
        <p:xfrm>
          <a:off x="152400" y="1219200"/>
          <a:ext cx="8763000" cy="5542916"/>
        </p:xfrm>
        <a:graphic>
          <a:graphicData uri="http://schemas.openxmlformats.org/drawingml/2006/table">
            <a:tbl>
              <a:tblPr/>
              <a:tblGrid>
                <a:gridCol w="609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3144838">
                  <a:extLst>
                    <a:ext uri="{9D8B030D-6E8A-4147-A177-3AD203B41FA5}">
                      <a16:colId xmlns:a16="http://schemas.microsoft.com/office/drawing/2014/main" val="20002"/>
                    </a:ext>
                  </a:extLst>
                </a:gridCol>
                <a:gridCol w="3636962">
                  <a:extLst>
                    <a:ext uri="{9D8B030D-6E8A-4147-A177-3AD203B41FA5}">
                      <a16:colId xmlns:a16="http://schemas.microsoft.com/office/drawing/2014/main" val="20003"/>
                    </a:ext>
                  </a:extLst>
                </a:gridCol>
              </a:tblGrid>
              <a:tr h="363538">
                <a:tc rowSpan="2" gridSpan="2">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en-US"/>
                    </a:p>
                  </a:txBody>
                  <a:tcPr/>
                </a:tc>
                <a:tc gridSpan="2">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charset="0"/>
                          <a:ea typeface="Times New Roman" pitchFamily="18" charset="0"/>
                          <a:cs typeface="Arial" charset="0"/>
                        </a:rPr>
                        <a:t>Your Counterpart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363538">
                <a:tc gridSpan="2" vMerge="1">
                  <a:txBody>
                    <a:bodyPr/>
                    <a:lstStyle/>
                    <a:p>
                      <a:endParaRPr lang="en-US"/>
                    </a:p>
                  </a:txBody>
                  <a:tcPr/>
                </a:tc>
                <a:tc hMerge="1" vMerge="1">
                  <a:txBody>
                    <a:bodyPr/>
                    <a:lstStyle/>
                    <a:p>
                      <a:endParaRPr lang="en-US"/>
                    </a:p>
                  </a:txBody>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charset="0"/>
                          <a:ea typeface="Times New Roman" pitchFamily="18" charset="0"/>
                          <a:cs typeface="Arial" charset="0"/>
                        </a:rPr>
                        <a:t>INVEST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charset="0"/>
                          <a:ea typeface="Times New Roman" pitchFamily="18" charset="0"/>
                          <a:cs typeface="Arial" charset="0"/>
                        </a:rPr>
                        <a:t>NOT INVEST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051050">
                <a:tc rowSpan="2">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charset="0"/>
                          <a:ea typeface="Times New Roman" pitchFamily="18" charset="0"/>
                          <a:cs typeface="Arial" charset="0"/>
                        </a:rPr>
                        <a:t>You</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charset="0"/>
                          <a:ea typeface="Times New Roman" pitchFamily="18" charset="0"/>
                          <a:cs typeface="Arial" charset="0"/>
                        </a:rPr>
                        <a:t>INVEST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B2B2B2"/>
                          </a:solidFill>
                          <a:effectLst/>
                          <a:latin typeface="Arial" charset="0"/>
                        </a:rPr>
                        <a:t>- You definitely lose </a:t>
                      </a:r>
                      <a:r>
                        <a:rPr kumimoji="0" lang="en-US" altLang="en-US" sz="1600" b="1" i="0" u="none" strike="noStrike" cap="none" normalizeH="0" baseline="0">
                          <a:ln>
                            <a:noFill/>
                          </a:ln>
                          <a:solidFill>
                            <a:srgbClr val="B2B2B2"/>
                          </a:solidFill>
                          <a:effectLst/>
                          <a:latin typeface="Arial" charset="0"/>
                        </a:rPr>
                        <a:t>1,400 Rp</a:t>
                      </a:r>
                      <a:r>
                        <a:rPr kumimoji="0" lang="en-US" altLang="en-US" sz="1600" b="0" i="0" u="none" strike="noStrike" cap="none" normalizeH="0" baseline="0">
                          <a:ln>
                            <a:noFill/>
                          </a:ln>
                          <a:solidFill>
                            <a:srgbClr val="B2B2B2"/>
                          </a:solidFill>
                          <a:effectLst/>
                          <a:latin typeface="Arial" charset="0"/>
                        </a:rPr>
                        <a:t>, and have a </a:t>
                      </a:r>
                      <a:r>
                        <a:rPr kumimoji="0" lang="en-US" altLang="en-US" sz="1600" b="0" i="0" u="none" strike="noStrike" cap="none" normalizeH="0" baseline="0">
                          <a:ln>
                            <a:noFill/>
                          </a:ln>
                          <a:solidFill>
                            <a:srgbClr val="FF0000"/>
                          </a:solidFill>
                          <a:effectLst/>
                          <a:latin typeface="Arial" charset="0"/>
                        </a:rPr>
                        <a:t>0% chance of groundwater contamination</a:t>
                      </a:r>
                      <a:r>
                        <a:rPr kumimoji="0" lang="en-US" altLang="en-US" sz="1600" b="0" i="0" u="none" strike="noStrike" cap="none" normalizeH="0" baseline="0">
                          <a:ln>
                            <a:noFill/>
                          </a:ln>
                          <a:solidFill>
                            <a:srgbClr val="B2B2B2"/>
                          </a:solidFill>
                          <a:effectLst/>
                          <a:latin typeface="Arial" charset="0"/>
                        </a:rPr>
                        <a:t>.</a:t>
                      </a:r>
                      <a:br>
                        <a:rPr kumimoji="0" lang="en-US" altLang="en-US" sz="1600" b="0" i="0" u="none" strike="noStrike" cap="none" normalizeH="0" baseline="0">
                          <a:ln>
                            <a:noFill/>
                          </a:ln>
                          <a:solidFill>
                            <a:srgbClr val="B2B2B2"/>
                          </a:solidFill>
                          <a:effectLst/>
                          <a:latin typeface="Arial" charset="0"/>
                        </a:rPr>
                      </a:br>
                      <a:br>
                        <a:rPr kumimoji="0" lang="en-US" altLang="en-US" sz="1600" b="0" i="0" u="none" strike="noStrike" cap="none" normalizeH="0" baseline="0">
                          <a:ln>
                            <a:noFill/>
                          </a:ln>
                          <a:solidFill>
                            <a:srgbClr val="B2B2B2"/>
                          </a:solidFill>
                          <a:effectLst/>
                          <a:latin typeface="Arial" charset="0"/>
                        </a:rPr>
                      </a:br>
                      <a:r>
                        <a:rPr kumimoji="0" lang="en-US" altLang="en-US" sz="1600" b="0" i="0" u="none" strike="noStrike" cap="none" normalizeH="0" baseline="0">
                          <a:ln>
                            <a:noFill/>
                          </a:ln>
                          <a:solidFill>
                            <a:srgbClr val="B2B2B2"/>
                          </a:solidFill>
                          <a:effectLst/>
                          <a:latin typeface="Arial" charset="0"/>
                        </a:rPr>
                        <a:t>- Your counterpart definitely loses </a:t>
                      </a:r>
                      <a:r>
                        <a:rPr kumimoji="0" lang="en-US" altLang="en-US" sz="1600" b="1" i="0" u="none" strike="noStrike" cap="none" normalizeH="0" baseline="0">
                          <a:ln>
                            <a:noFill/>
                          </a:ln>
                          <a:solidFill>
                            <a:srgbClr val="B2B2B2"/>
                          </a:solidFill>
                          <a:effectLst/>
                          <a:latin typeface="Arial" charset="0"/>
                        </a:rPr>
                        <a:t>1,400 Rp</a:t>
                      </a:r>
                      <a:r>
                        <a:rPr kumimoji="0" lang="en-US" altLang="en-US" sz="1600" b="0" i="0" u="none" strike="noStrike" cap="none" normalizeH="0" baseline="0">
                          <a:ln>
                            <a:noFill/>
                          </a:ln>
                          <a:solidFill>
                            <a:srgbClr val="B2B2B2"/>
                          </a:solidFill>
                          <a:effectLst/>
                          <a:latin typeface="Arial" charset="0"/>
                        </a:rPr>
                        <a:t>, and has a 0% chance of groundwater contamination.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B2B2B2"/>
                          </a:solidFill>
                          <a:effectLst/>
                          <a:latin typeface="Arial" charset="0"/>
                        </a:rPr>
                        <a:t>- You definitely lose </a:t>
                      </a:r>
                      <a:r>
                        <a:rPr kumimoji="0" lang="en-US" altLang="en-US" sz="1600" b="1" i="0" u="none" strike="noStrike" cap="none" normalizeH="0" baseline="0">
                          <a:ln>
                            <a:noFill/>
                          </a:ln>
                          <a:solidFill>
                            <a:srgbClr val="B2B2B2"/>
                          </a:solidFill>
                          <a:effectLst/>
                          <a:latin typeface="Arial" charset="0"/>
                        </a:rPr>
                        <a:t>1,400 Rp</a:t>
                      </a:r>
                      <a:r>
                        <a:rPr kumimoji="0" lang="en-US" altLang="en-US" sz="1600" b="0" i="0" u="none" strike="noStrike" cap="none" normalizeH="0" baseline="0">
                          <a:ln>
                            <a:noFill/>
                          </a:ln>
                          <a:solidFill>
                            <a:srgbClr val="B2B2B2"/>
                          </a:solidFill>
                          <a:effectLst/>
                          <a:latin typeface="Arial" charset="0"/>
                        </a:rPr>
                        <a:t> and have a 1% chance of groundwater contamination occuring and losing an additional </a:t>
                      </a:r>
                      <a:r>
                        <a:rPr kumimoji="0" lang="en-US" altLang="en-US" sz="1600" b="1" i="0" u="none" strike="noStrike" cap="none" normalizeH="0" baseline="0">
                          <a:ln>
                            <a:noFill/>
                          </a:ln>
                          <a:solidFill>
                            <a:srgbClr val="B2B2B2"/>
                          </a:solidFill>
                          <a:effectLst/>
                          <a:latin typeface="Arial" charset="0"/>
                        </a:rPr>
                        <a:t>40,000 Rp</a:t>
                      </a:r>
                      <a:r>
                        <a:rPr kumimoji="0" lang="en-US" altLang="en-US" sz="1600" b="0" i="0" u="none" strike="noStrike" cap="none" normalizeH="0" baseline="0">
                          <a:ln>
                            <a:noFill/>
                          </a:ln>
                          <a:solidFill>
                            <a:srgbClr val="B2B2B2"/>
                          </a:solidFill>
                          <a:effectLst/>
                          <a:latin typeface="Arial" charset="0"/>
                        </a:rPr>
                        <a:t>.</a:t>
                      </a:r>
                      <a:br>
                        <a:rPr kumimoji="0" lang="en-US" altLang="en-US" sz="1600" b="0" i="0" u="none" strike="noStrike" cap="none" normalizeH="0" baseline="0">
                          <a:ln>
                            <a:noFill/>
                          </a:ln>
                          <a:solidFill>
                            <a:srgbClr val="B2B2B2"/>
                          </a:solidFill>
                          <a:effectLst/>
                          <a:latin typeface="Arial" charset="0"/>
                        </a:rPr>
                      </a:br>
                      <a:br>
                        <a:rPr kumimoji="0" lang="en-US" altLang="en-US" sz="1600" b="0" i="0" u="none" strike="noStrike" cap="none" normalizeH="0" baseline="0">
                          <a:ln>
                            <a:noFill/>
                          </a:ln>
                          <a:solidFill>
                            <a:srgbClr val="B2B2B2"/>
                          </a:solidFill>
                          <a:effectLst/>
                          <a:latin typeface="Arial" charset="0"/>
                        </a:rPr>
                      </a:br>
                      <a:r>
                        <a:rPr kumimoji="0" lang="en-US" altLang="en-US" sz="1600" b="0" i="0" u="none" strike="noStrike" cap="none" normalizeH="0" baseline="0">
                          <a:ln>
                            <a:noFill/>
                          </a:ln>
                          <a:solidFill>
                            <a:srgbClr val="B2B2B2"/>
                          </a:solidFill>
                          <a:effectLst/>
                          <a:latin typeface="Arial" charset="0"/>
                        </a:rPr>
                        <a:t>- Your counterpart has a 3% chance of losing </a:t>
                      </a:r>
                      <a:r>
                        <a:rPr kumimoji="0" lang="en-US" altLang="en-US" sz="1600" b="1" i="0" u="none" strike="noStrike" cap="none" normalizeH="0" baseline="0">
                          <a:ln>
                            <a:noFill/>
                          </a:ln>
                          <a:solidFill>
                            <a:srgbClr val="B2B2B2"/>
                          </a:solidFill>
                          <a:effectLst/>
                          <a:latin typeface="Arial" charset="0"/>
                        </a:rPr>
                        <a:t>40,000 Rp</a:t>
                      </a:r>
                      <a:r>
                        <a:rPr kumimoji="0" lang="en-US" altLang="en-US" sz="1600" b="0" i="0" u="none" strike="noStrike" cap="none" normalizeH="0" baseline="0">
                          <a:ln>
                            <a:noFill/>
                          </a:ln>
                          <a:solidFill>
                            <a:srgbClr val="B2B2B2"/>
                          </a:solidFill>
                          <a:effectLst/>
                          <a:latin typeface="Arial" charset="0"/>
                        </a:rPr>
                        <a:t> due to groundwater contamination and a 97% chance of losing </a:t>
                      </a:r>
                      <a:r>
                        <a:rPr kumimoji="0" lang="en-US" altLang="en-US" sz="1600" b="1" i="0" u="none" strike="noStrike" cap="none" normalizeH="0" baseline="0">
                          <a:ln>
                            <a:noFill/>
                          </a:ln>
                          <a:solidFill>
                            <a:srgbClr val="B2B2B2"/>
                          </a:solidFill>
                          <a:effectLst/>
                          <a:latin typeface="Arial" charset="0"/>
                        </a:rPr>
                        <a:t>0 Rp</a:t>
                      </a:r>
                      <a:r>
                        <a:rPr kumimoji="0" lang="en-US" altLang="en-US" sz="1600" b="0" i="0" u="none" strike="noStrike" cap="none" normalizeH="0" baseline="0">
                          <a:ln>
                            <a:noFill/>
                          </a:ln>
                          <a:solidFill>
                            <a:srgbClr val="B2B2B2"/>
                          </a:solidFill>
                          <a:effectLst/>
                          <a:latin typeface="Arial" charset="0"/>
                          <a:ea typeface="Times New Roman" pitchFamily="18" charset="0"/>
                          <a:cs typeface="Arial"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52638">
                <a:tc vMerge="1">
                  <a:txBody>
                    <a:bodyPr/>
                    <a:lstStyle/>
                    <a:p>
                      <a:endParaRPr lang="en-US"/>
                    </a:p>
                  </a:txBody>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charset="0"/>
                          <a:ea typeface="Times New Roman" pitchFamily="18" charset="0"/>
                          <a:cs typeface="Arial" charset="0"/>
                        </a:rPr>
                        <a:t>NOT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charset="0"/>
                          <a:ea typeface="Times New Roman" pitchFamily="18" charset="0"/>
                          <a:cs typeface="Arial" charset="0"/>
                        </a:rPr>
                        <a:t>INVEST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B2B2B2"/>
                          </a:solidFill>
                          <a:effectLst/>
                          <a:latin typeface="Arial" charset="0"/>
                        </a:rPr>
                        <a:t>- You have a 3% chance of losing </a:t>
                      </a:r>
                      <a:r>
                        <a:rPr kumimoji="0" lang="en-US" altLang="en-US" sz="1600" b="1" i="0" u="none" strike="noStrike" cap="none" normalizeH="0" baseline="0">
                          <a:ln>
                            <a:noFill/>
                          </a:ln>
                          <a:solidFill>
                            <a:srgbClr val="B2B2B2"/>
                          </a:solidFill>
                          <a:effectLst/>
                          <a:latin typeface="Arial" charset="0"/>
                        </a:rPr>
                        <a:t>40,000 Rp</a:t>
                      </a:r>
                      <a:r>
                        <a:rPr kumimoji="0" lang="en-US" altLang="en-US" sz="1600" b="0" i="0" u="none" strike="noStrike" cap="none" normalizeH="0" baseline="0">
                          <a:ln>
                            <a:noFill/>
                          </a:ln>
                          <a:solidFill>
                            <a:srgbClr val="B2B2B2"/>
                          </a:solidFill>
                          <a:effectLst/>
                          <a:latin typeface="Arial" charset="0"/>
                        </a:rPr>
                        <a:t> due to groundwater contamination and a 97% chance of losing </a:t>
                      </a:r>
                      <a:r>
                        <a:rPr kumimoji="0" lang="en-US" altLang="en-US" sz="1600" b="1" i="0" u="none" strike="noStrike" cap="none" normalizeH="0" baseline="0">
                          <a:ln>
                            <a:noFill/>
                          </a:ln>
                          <a:solidFill>
                            <a:srgbClr val="B2B2B2"/>
                          </a:solidFill>
                          <a:effectLst/>
                          <a:latin typeface="Arial" charset="0"/>
                        </a:rPr>
                        <a:t>0 Rp</a:t>
                      </a:r>
                      <a:r>
                        <a:rPr kumimoji="0" lang="en-US" altLang="en-US" sz="1600" b="0" i="0" u="none" strike="noStrike" cap="none" normalizeH="0" baseline="0">
                          <a:ln>
                            <a:noFill/>
                          </a:ln>
                          <a:solidFill>
                            <a:srgbClr val="B2B2B2"/>
                          </a:solidFill>
                          <a:effectLst/>
                          <a:latin typeface="Arial" charset="0"/>
                        </a:rPr>
                        <a:t>.</a:t>
                      </a:r>
                      <a:br>
                        <a:rPr kumimoji="0" lang="en-US" altLang="en-US" sz="1600" b="0" i="0" u="none" strike="noStrike" cap="none" normalizeH="0" baseline="0">
                          <a:ln>
                            <a:noFill/>
                          </a:ln>
                          <a:solidFill>
                            <a:srgbClr val="B2B2B2"/>
                          </a:solidFill>
                          <a:effectLst/>
                          <a:latin typeface="Arial" charset="0"/>
                        </a:rPr>
                      </a:br>
                      <a:br>
                        <a:rPr kumimoji="0" lang="en-US" altLang="en-US" sz="1600" b="0" i="0" u="none" strike="noStrike" cap="none" normalizeH="0" baseline="0">
                          <a:ln>
                            <a:noFill/>
                          </a:ln>
                          <a:solidFill>
                            <a:srgbClr val="B2B2B2"/>
                          </a:solidFill>
                          <a:effectLst/>
                          <a:latin typeface="Arial" charset="0"/>
                        </a:rPr>
                      </a:br>
                      <a:r>
                        <a:rPr kumimoji="0" lang="en-US" altLang="en-US" sz="1600" b="0" i="0" u="none" strike="noStrike" cap="none" normalizeH="0" baseline="0">
                          <a:ln>
                            <a:noFill/>
                          </a:ln>
                          <a:solidFill>
                            <a:srgbClr val="B2B2B2"/>
                          </a:solidFill>
                          <a:effectLst/>
                          <a:latin typeface="Arial" charset="0"/>
                        </a:rPr>
                        <a:t>- Your counterpart definitely loses </a:t>
                      </a:r>
                      <a:r>
                        <a:rPr kumimoji="0" lang="en-US" altLang="en-US" sz="1600" b="1" i="0" u="none" strike="noStrike" cap="none" normalizeH="0" baseline="0">
                          <a:ln>
                            <a:noFill/>
                          </a:ln>
                          <a:solidFill>
                            <a:srgbClr val="B2B2B2"/>
                          </a:solidFill>
                          <a:effectLst/>
                          <a:latin typeface="Arial" charset="0"/>
                        </a:rPr>
                        <a:t>1,400 Rp</a:t>
                      </a:r>
                      <a:r>
                        <a:rPr kumimoji="0" lang="en-US" altLang="en-US" sz="1600" b="0" i="0" u="none" strike="noStrike" cap="none" normalizeH="0" baseline="0">
                          <a:ln>
                            <a:noFill/>
                          </a:ln>
                          <a:solidFill>
                            <a:srgbClr val="B2B2B2"/>
                          </a:solidFill>
                          <a:effectLst/>
                          <a:latin typeface="Arial" charset="0"/>
                        </a:rPr>
                        <a:t> and has a 1% chance of groundwater contamination occuring and losing an additional </a:t>
                      </a:r>
                      <a:r>
                        <a:rPr kumimoji="0" lang="en-US" altLang="en-US" sz="1600" b="1" i="0" u="none" strike="noStrike" cap="none" normalizeH="0" baseline="0">
                          <a:ln>
                            <a:noFill/>
                          </a:ln>
                          <a:solidFill>
                            <a:srgbClr val="B2B2B2"/>
                          </a:solidFill>
                          <a:effectLst/>
                          <a:latin typeface="Arial" charset="0"/>
                        </a:rPr>
                        <a:t>40,000 Rp</a:t>
                      </a:r>
                      <a:r>
                        <a:rPr kumimoji="0" lang="en-US" altLang="en-US" sz="1600" b="0" i="0" u="none" strike="noStrike" cap="none" normalizeH="0" baseline="0">
                          <a:ln>
                            <a:noFill/>
                          </a:ln>
                          <a:solidFill>
                            <a:srgbClr val="B2B2B2"/>
                          </a:solidFill>
                          <a:effectLst/>
                          <a:latin typeface="Arial"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B2B2B2"/>
                          </a:solidFill>
                          <a:effectLst/>
                          <a:latin typeface="Arial" charset="0"/>
                        </a:rPr>
                        <a:t>- You have a 4% chance of groundwater contamination occurring and losing </a:t>
                      </a:r>
                      <a:r>
                        <a:rPr kumimoji="0" lang="en-US" altLang="en-US" sz="1600" b="1" i="0" u="none" strike="noStrike" cap="none" normalizeH="0" baseline="0">
                          <a:ln>
                            <a:noFill/>
                          </a:ln>
                          <a:solidFill>
                            <a:srgbClr val="B2B2B2"/>
                          </a:solidFill>
                          <a:effectLst/>
                          <a:latin typeface="Arial" charset="0"/>
                        </a:rPr>
                        <a:t>40,000 Rp</a:t>
                      </a:r>
                      <a:r>
                        <a:rPr kumimoji="0" lang="en-US" altLang="en-US" sz="1600" b="0" i="0" u="none" strike="noStrike" cap="none" normalizeH="0" baseline="0">
                          <a:ln>
                            <a:noFill/>
                          </a:ln>
                          <a:solidFill>
                            <a:srgbClr val="B2B2B2"/>
                          </a:solidFill>
                          <a:effectLst/>
                          <a:latin typeface="Arial" charset="0"/>
                        </a:rPr>
                        <a:t> and a 96% chance of losing </a:t>
                      </a:r>
                      <a:r>
                        <a:rPr kumimoji="0" lang="en-US" altLang="en-US" sz="1600" b="1" i="0" u="none" strike="noStrike" cap="none" normalizeH="0" baseline="0">
                          <a:ln>
                            <a:noFill/>
                          </a:ln>
                          <a:solidFill>
                            <a:srgbClr val="B2B2B2"/>
                          </a:solidFill>
                          <a:effectLst/>
                          <a:latin typeface="Arial" charset="0"/>
                        </a:rPr>
                        <a:t>0 Rp</a:t>
                      </a:r>
                      <a:r>
                        <a:rPr kumimoji="0" lang="en-US" altLang="en-US" sz="1600" b="0" i="0" u="none" strike="noStrike" cap="none" normalizeH="0" baseline="0">
                          <a:ln>
                            <a:noFill/>
                          </a:ln>
                          <a:solidFill>
                            <a:srgbClr val="B2B2B2"/>
                          </a:solidFill>
                          <a:effectLst/>
                          <a:latin typeface="Arial" charset="0"/>
                        </a:rPr>
                        <a:t>.</a:t>
                      </a:r>
                      <a:br>
                        <a:rPr kumimoji="0" lang="en-US" altLang="en-US" sz="1600" b="0" i="0" u="none" strike="noStrike" cap="none" normalizeH="0" baseline="0">
                          <a:ln>
                            <a:noFill/>
                          </a:ln>
                          <a:solidFill>
                            <a:srgbClr val="B2B2B2"/>
                          </a:solidFill>
                          <a:effectLst/>
                          <a:latin typeface="Arial" charset="0"/>
                        </a:rPr>
                      </a:br>
                      <a:br>
                        <a:rPr kumimoji="0" lang="en-US" altLang="en-US" sz="1600" b="0" i="0" u="none" strike="noStrike" cap="none" normalizeH="0" baseline="0">
                          <a:ln>
                            <a:noFill/>
                          </a:ln>
                          <a:solidFill>
                            <a:srgbClr val="B2B2B2"/>
                          </a:solidFill>
                          <a:effectLst/>
                          <a:latin typeface="Arial" charset="0"/>
                        </a:rPr>
                      </a:br>
                      <a:r>
                        <a:rPr kumimoji="0" lang="en-US" altLang="en-US" sz="1600" b="0" i="0" u="none" strike="noStrike" cap="none" normalizeH="0" baseline="0">
                          <a:ln>
                            <a:noFill/>
                          </a:ln>
                          <a:solidFill>
                            <a:srgbClr val="B2B2B2"/>
                          </a:solidFill>
                          <a:effectLst/>
                          <a:latin typeface="Arial" charset="0"/>
                        </a:rPr>
                        <a:t>- Your counterpart has a 4% chance of groundwater contamination occurring and losing </a:t>
                      </a:r>
                      <a:r>
                        <a:rPr kumimoji="0" lang="en-US" altLang="en-US" sz="1600" b="1" i="0" u="none" strike="noStrike" cap="none" normalizeH="0" baseline="0">
                          <a:ln>
                            <a:noFill/>
                          </a:ln>
                          <a:solidFill>
                            <a:srgbClr val="B2B2B2"/>
                          </a:solidFill>
                          <a:effectLst/>
                          <a:latin typeface="Arial" charset="0"/>
                        </a:rPr>
                        <a:t>40,000 Rp</a:t>
                      </a:r>
                      <a:r>
                        <a:rPr kumimoji="0" lang="en-US" altLang="en-US" sz="1600" b="0" i="0" u="none" strike="noStrike" cap="none" normalizeH="0" baseline="0">
                          <a:ln>
                            <a:noFill/>
                          </a:ln>
                          <a:solidFill>
                            <a:srgbClr val="B2B2B2"/>
                          </a:solidFill>
                          <a:effectLst/>
                          <a:latin typeface="Arial" charset="0"/>
                        </a:rPr>
                        <a:t> and a 96% chance of losing </a:t>
                      </a:r>
                      <a:r>
                        <a:rPr kumimoji="0" lang="en-US" altLang="en-US" sz="1600" b="1" i="0" u="none" strike="noStrike" cap="none" normalizeH="0" baseline="0">
                          <a:ln>
                            <a:noFill/>
                          </a:ln>
                          <a:solidFill>
                            <a:srgbClr val="B2B2B2"/>
                          </a:solidFill>
                          <a:effectLst/>
                          <a:latin typeface="Arial" charset="0"/>
                        </a:rPr>
                        <a:t>0 Rp</a:t>
                      </a:r>
                      <a:r>
                        <a:rPr kumimoji="0" lang="en-US" altLang="en-US" sz="1600" b="0" i="0" u="none" strike="noStrike" cap="none" normalizeH="0" baseline="0">
                          <a:ln>
                            <a:noFill/>
                          </a:ln>
                          <a:solidFill>
                            <a:srgbClr val="B2B2B2"/>
                          </a:solidFill>
                          <a:effectLst/>
                          <a:latin typeface="Arial"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2921263"/>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t>IDS Environmental: Choices</a:t>
            </a:r>
          </a:p>
        </p:txBody>
      </p:sp>
      <p:sp>
        <p:nvSpPr>
          <p:cNvPr id="51203" name="Rectangle 3"/>
          <p:cNvSpPr>
            <a:spLocks noGrp="1" noChangeArrowheads="1"/>
          </p:cNvSpPr>
          <p:nvPr>
            <p:ph type="body" idx="1"/>
          </p:nvPr>
        </p:nvSpPr>
        <p:spPr/>
        <p:txBody>
          <a:bodyPr/>
          <a:lstStyle/>
          <a:p>
            <a:pPr marL="0" indent="0">
              <a:buFontTx/>
              <a:buNone/>
            </a:pPr>
            <a:r>
              <a:rPr lang="en-US" altLang="en-US" sz="2000" b="1" dirty="0">
                <a:solidFill>
                  <a:srgbClr val="B2B2B2"/>
                </a:solidFill>
              </a:rPr>
              <a:t>Will you invest in the </a:t>
            </a:r>
            <a:r>
              <a:rPr lang="en-US" altLang="en-US" sz="2000" b="1" dirty="0">
                <a:solidFill>
                  <a:srgbClr val="FF0000"/>
                </a:solidFill>
              </a:rPr>
              <a:t>safer pesticide</a:t>
            </a:r>
            <a:r>
              <a:rPr lang="en-US" altLang="en-US" sz="2000" b="1" dirty="0">
                <a:solidFill>
                  <a:srgbClr val="B2B2B2"/>
                </a:solidFill>
              </a:rPr>
              <a:t> this year?</a:t>
            </a:r>
            <a:r>
              <a:rPr lang="en-US" altLang="en-US" dirty="0">
                <a:solidFill>
                  <a:srgbClr val="B2B2B2"/>
                </a:solidFill>
              </a:rPr>
              <a:t> </a:t>
            </a:r>
          </a:p>
          <a:p>
            <a:pPr marL="0" indent="0" algn="ctr">
              <a:buFontTx/>
              <a:buNone/>
            </a:pPr>
            <a:r>
              <a:rPr lang="en-US" altLang="en-US" sz="2000" dirty="0">
                <a:solidFill>
                  <a:srgbClr val="B2B2B2"/>
                </a:solidFill>
              </a:rPr>
              <a:t>INVEST | NOT INVEST</a:t>
            </a:r>
            <a:br>
              <a:rPr lang="en-US" altLang="en-US" dirty="0">
                <a:solidFill>
                  <a:srgbClr val="B2B2B2"/>
                </a:solidFill>
              </a:rPr>
            </a:br>
            <a:endParaRPr lang="en-US" altLang="en-US" dirty="0">
              <a:solidFill>
                <a:srgbClr val="B2B2B2"/>
              </a:solidFill>
            </a:endParaRPr>
          </a:p>
          <a:p>
            <a:pPr marL="0" indent="0">
              <a:buFontTx/>
              <a:buNone/>
            </a:pPr>
            <a:r>
              <a:rPr lang="en-US" altLang="en-US" sz="2000" b="1" dirty="0">
                <a:solidFill>
                  <a:srgbClr val="B2B2B2"/>
                </a:solidFill>
              </a:rPr>
              <a:t>Do you think your counterpart will invest in the </a:t>
            </a:r>
            <a:r>
              <a:rPr lang="en-US" altLang="en-US" sz="2000" b="1" dirty="0">
                <a:solidFill>
                  <a:srgbClr val="FF0000"/>
                </a:solidFill>
              </a:rPr>
              <a:t>safer pesticide</a:t>
            </a:r>
            <a:r>
              <a:rPr lang="en-US" altLang="en-US" sz="2000" b="1" dirty="0">
                <a:solidFill>
                  <a:srgbClr val="B2B2B2"/>
                </a:solidFill>
              </a:rPr>
              <a:t> this year?</a:t>
            </a:r>
          </a:p>
          <a:p>
            <a:pPr marL="0" indent="0" algn="ctr">
              <a:buFontTx/>
              <a:buNone/>
            </a:pPr>
            <a:r>
              <a:rPr lang="en-US" altLang="en-US" sz="2000" dirty="0">
                <a:solidFill>
                  <a:srgbClr val="B2B2B2"/>
                </a:solidFill>
              </a:rPr>
              <a:t>DEFINITELY | PROBABLY | PROBABLY NOT | DEFINITELY NOT</a:t>
            </a:r>
          </a:p>
        </p:txBody>
      </p:sp>
      <p:sp>
        <p:nvSpPr>
          <p:cNvPr id="51204" name="Oval 4"/>
          <p:cNvSpPr>
            <a:spLocks noChangeArrowheads="1"/>
          </p:cNvSpPr>
          <p:nvPr/>
        </p:nvSpPr>
        <p:spPr bwMode="auto">
          <a:xfrm>
            <a:off x="3048000" y="1828800"/>
            <a:ext cx="1219200" cy="6096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5603383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t>Feedback</a:t>
            </a:r>
          </a:p>
        </p:txBody>
      </p:sp>
      <p:sp>
        <p:nvSpPr>
          <p:cNvPr id="52227" name="Rectangle 3"/>
          <p:cNvSpPr>
            <a:spLocks noGrp="1" noChangeArrowheads="1"/>
          </p:cNvSpPr>
          <p:nvPr>
            <p:ph type="body" idx="1"/>
          </p:nvPr>
        </p:nvSpPr>
        <p:spPr/>
        <p:txBody>
          <a:bodyPr/>
          <a:lstStyle/>
          <a:p>
            <a:pPr marL="0" indent="0" algn="ctr">
              <a:buFontTx/>
              <a:buNone/>
            </a:pPr>
            <a:r>
              <a:rPr lang="en-US" altLang="en-US" sz="2400" b="1">
                <a:solidFill>
                  <a:srgbClr val="B2B2B2"/>
                </a:solidFill>
              </a:rPr>
              <a:t>Year 1 Results</a:t>
            </a:r>
          </a:p>
          <a:p>
            <a:pPr marL="0" indent="0">
              <a:buFontTx/>
              <a:buNone/>
            </a:pPr>
            <a:r>
              <a:rPr lang="en-US" altLang="en-US" sz="2400" b="1">
                <a:solidFill>
                  <a:srgbClr val="B2B2B2"/>
                </a:solidFill>
              </a:rPr>
              <a:t>Your choice: </a:t>
            </a:r>
            <a:r>
              <a:rPr lang="en-US" altLang="en-US" sz="2400">
                <a:solidFill>
                  <a:srgbClr val="B2B2B2"/>
                </a:solidFill>
              </a:rPr>
              <a:t>INVEST</a:t>
            </a:r>
          </a:p>
          <a:p>
            <a:pPr marL="0" indent="0">
              <a:buFontTx/>
              <a:buNone/>
            </a:pPr>
            <a:r>
              <a:rPr lang="en-US" altLang="en-US" sz="2400" b="1">
                <a:solidFill>
                  <a:srgbClr val="B2B2B2"/>
                </a:solidFill>
              </a:rPr>
              <a:t>Your counterpart's choice: </a:t>
            </a:r>
            <a:r>
              <a:rPr lang="en-US" altLang="en-US" sz="2400">
                <a:solidFill>
                  <a:srgbClr val="B2B2B2"/>
                </a:solidFill>
              </a:rPr>
              <a:t>NOT INVEST</a:t>
            </a:r>
          </a:p>
          <a:p>
            <a:pPr marL="0" indent="0">
              <a:buFontTx/>
              <a:buNone/>
            </a:pPr>
            <a:r>
              <a:rPr lang="en-US" altLang="en-US" sz="2400" b="1">
                <a:solidFill>
                  <a:srgbClr val="B2B2B2"/>
                </a:solidFill>
              </a:rPr>
              <a:t>The random number was: </a:t>
            </a:r>
            <a:r>
              <a:rPr lang="en-US" altLang="en-US" sz="2400">
                <a:solidFill>
                  <a:srgbClr val="B2B2B2"/>
                </a:solidFill>
              </a:rPr>
              <a:t>88</a:t>
            </a:r>
          </a:p>
          <a:p>
            <a:pPr marL="0" indent="0" algn="ctr">
              <a:buFontTx/>
              <a:buNone/>
            </a:pPr>
            <a:r>
              <a:rPr lang="en-US" altLang="en-US" sz="2400" i="1">
                <a:solidFill>
                  <a:srgbClr val="B2B2B2"/>
                </a:solidFill>
              </a:rPr>
              <a:t>This Means</a:t>
            </a:r>
          </a:p>
          <a:p>
            <a:pPr marL="0" indent="0">
              <a:buFontTx/>
              <a:buNone/>
            </a:pPr>
            <a:r>
              <a:rPr lang="en-US" altLang="en-US" sz="2400" b="1">
                <a:solidFill>
                  <a:srgbClr val="B2B2B2"/>
                </a:solidFill>
              </a:rPr>
              <a:t>For you,</a:t>
            </a:r>
            <a:r>
              <a:rPr lang="en-US" altLang="en-US" sz="2400" b="1"/>
              <a:t> </a:t>
            </a:r>
            <a:r>
              <a:rPr lang="en-US" altLang="en-US" sz="2400" b="1">
                <a:solidFill>
                  <a:srgbClr val="FF0000"/>
                </a:solidFill>
              </a:rPr>
              <a:t>groundwater contamination</a:t>
            </a:r>
            <a:r>
              <a:rPr lang="en-US" altLang="en-US" sz="2400" b="1"/>
              <a:t>: </a:t>
            </a:r>
            <a:r>
              <a:rPr lang="en-US" altLang="en-US" sz="2400" b="1">
                <a:solidFill>
                  <a:srgbClr val="99FF66"/>
                </a:solidFill>
              </a:rPr>
              <a:t>did not occur</a:t>
            </a:r>
          </a:p>
          <a:p>
            <a:pPr marL="0" indent="0">
              <a:buFontTx/>
              <a:buNone/>
            </a:pPr>
            <a:r>
              <a:rPr lang="en-US" altLang="en-US" sz="2400" b="1">
                <a:solidFill>
                  <a:srgbClr val="B2B2B2"/>
                </a:solidFill>
              </a:rPr>
              <a:t>For your counterpart,</a:t>
            </a:r>
            <a:r>
              <a:rPr lang="en-US" altLang="en-US" sz="2400" b="1"/>
              <a:t> </a:t>
            </a:r>
            <a:r>
              <a:rPr lang="en-US" altLang="en-US" sz="2400" b="1">
                <a:solidFill>
                  <a:srgbClr val="FF0000"/>
                </a:solidFill>
              </a:rPr>
              <a:t>groundwater contamination</a:t>
            </a:r>
            <a:r>
              <a:rPr lang="en-US" altLang="en-US" sz="2400" b="1"/>
              <a:t> : </a:t>
            </a:r>
            <a:r>
              <a:rPr lang="en-US" altLang="en-US" sz="2400" b="1">
                <a:solidFill>
                  <a:srgbClr val="99FF66"/>
                </a:solidFill>
              </a:rPr>
              <a:t>did not occur</a:t>
            </a:r>
          </a:p>
          <a:p>
            <a:pPr marL="0" indent="0">
              <a:buFontTx/>
              <a:buNone/>
            </a:pPr>
            <a:r>
              <a:rPr lang="en-US" altLang="en-US" sz="2400" b="1">
                <a:solidFill>
                  <a:srgbClr val="B2B2B2"/>
                </a:solidFill>
              </a:rPr>
              <a:t>Result: </a:t>
            </a:r>
            <a:r>
              <a:rPr lang="en-US" altLang="en-US" sz="2400">
                <a:solidFill>
                  <a:srgbClr val="B2B2B2"/>
                </a:solidFill>
              </a:rPr>
              <a:t>You lost 1,400 Rp, and your counterpart lost 0 Rp</a:t>
            </a:r>
          </a:p>
        </p:txBody>
      </p:sp>
    </p:spTree>
    <p:extLst>
      <p:ext uri="{BB962C8B-B14F-4D97-AF65-F5344CB8AC3E}">
        <p14:creationId xmlns:p14="http://schemas.microsoft.com/office/powerpoint/2010/main" val="3071972267"/>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a:t>Environmental Frame Results</a:t>
            </a:r>
          </a:p>
        </p:txBody>
      </p:sp>
      <p:graphicFrame>
        <p:nvGraphicFramePr>
          <p:cNvPr id="53251" name="Object 3"/>
          <p:cNvGraphicFramePr>
            <a:graphicFrameLocks noGrp="1" noChangeAspect="1"/>
          </p:cNvGraphicFramePr>
          <p:nvPr>
            <p:ph idx="1"/>
          </p:nvPr>
        </p:nvGraphicFramePr>
        <p:xfrm>
          <a:off x="0" y="1600200"/>
          <a:ext cx="9144000" cy="5191125"/>
        </p:xfrm>
        <a:graphic>
          <a:graphicData uri="http://schemas.openxmlformats.org/presentationml/2006/ole">
            <mc:AlternateContent xmlns:mc="http://schemas.openxmlformats.org/markup-compatibility/2006">
              <mc:Choice xmlns:v="urn:schemas-microsoft-com:vml" Requires="v">
                <p:oleObj name="Chart" r:id="rId2" imgW="9496425" imgH="5391150" progId="Excel.Chart.8">
                  <p:embed/>
                </p:oleObj>
              </mc:Choice>
              <mc:Fallback>
                <p:oleObj name="Chart" r:id="rId2" imgW="9496425" imgH="5391150" progId="Excel.Chart.8">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9144000" cy="5191125"/>
                      </a:xfrm>
                      <a:prstGeom prst="rect">
                        <a:avLst/>
                      </a:prstGeom>
                    </p:spPr>
                  </p:pic>
                </p:oleObj>
              </mc:Fallback>
            </mc:AlternateContent>
          </a:graphicData>
        </a:graphic>
      </p:graphicFrame>
    </p:spTree>
    <p:extLst>
      <p:ext uri="{BB962C8B-B14F-4D97-AF65-F5344CB8AC3E}">
        <p14:creationId xmlns:p14="http://schemas.microsoft.com/office/powerpoint/2010/main" val="1544407461"/>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a:t>Environmental Frame Results</a:t>
            </a:r>
          </a:p>
        </p:txBody>
      </p:sp>
      <p:graphicFrame>
        <p:nvGraphicFramePr>
          <p:cNvPr id="55299" name="Object 3"/>
          <p:cNvGraphicFramePr>
            <a:graphicFrameLocks noGrp="1" noChangeAspect="1"/>
          </p:cNvGraphicFramePr>
          <p:nvPr>
            <p:ph idx="1"/>
          </p:nvPr>
        </p:nvGraphicFramePr>
        <p:xfrm>
          <a:off x="0" y="1600200"/>
          <a:ext cx="9144000" cy="5191125"/>
        </p:xfrm>
        <a:graphic>
          <a:graphicData uri="http://schemas.openxmlformats.org/presentationml/2006/ole">
            <mc:AlternateContent xmlns:mc="http://schemas.openxmlformats.org/markup-compatibility/2006">
              <mc:Choice xmlns:v="urn:schemas-microsoft-com:vml" Requires="v">
                <p:oleObj name="Chart" r:id="rId2" imgW="9496425" imgH="5391150" progId="Excel.Chart.8">
                  <p:embed/>
                </p:oleObj>
              </mc:Choice>
              <mc:Fallback>
                <p:oleObj name="Chart" r:id="rId2" imgW="9496425" imgH="5391150" progId="Excel.Chart.8">
                  <p:embed/>
                  <p:pic>
                    <p:nvPicPr>
                      <p:cNvPr id="0" name=""/>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9144000" cy="519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14736006"/>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dirty="0"/>
              <a:t>Conclusion</a:t>
            </a:r>
          </a:p>
        </p:txBody>
      </p:sp>
      <p:sp>
        <p:nvSpPr>
          <p:cNvPr id="56323" name="Rectangle 3"/>
          <p:cNvSpPr>
            <a:spLocks noGrp="1" noChangeArrowheads="1"/>
          </p:cNvSpPr>
          <p:nvPr>
            <p:ph type="body" idx="1"/>
          </p:nvPr>
        </p:nvSpPr>
        <p:spPr/>
        <p:txBody>
          <a:bodyPr/>
          <a:lstStyle/>
          <a:p>
            <a:r>
              <a:rPr lang="en-US" altLang="en-US"/>
              <a:t>Environmental framing may not have a significant effect on investment rates</a:t>
            </a:r>
          </a:p>
        </p:txBody>
      </p:sp>
    </p:spTree>
    <p:extLst>
      <p:ext uri="{BB962C8B-B14F-4D97-AF65-F5344CB8AC3E}">
        <p14:creationId xmlns:p14="http://schemas.microsoft.com/office/powerpoint/2010/main" val="34408278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00843876"/>
              </p:ext>
            </p:extLst>
          </p:nvPr>
        </p:nvGraphicFramePr>
        <p:xfrm>
          <a:off x="152400" y="228600"/>
          <a:ext cx="8763000" cy="6172201"/>
        </p:xfrm>
        <a:graphic>
          <a:graphicData uri="http://schemas.openxmlformats.org/drawingml/2006/table">
            <a:tbl>
              <a:tblPr firstRow="1" bandRow="1">
                <a:tableStyleId>{5C22544A-7EE6-4342-B048-85BDC9FD1C3A}</a:tableStyleId>
              </a:tblPr>
              <a:tblGrid>
                <a:gridCol w="1767974">
                  <a:extLst>
                    <a:ext uri="{9D8B030D-6E8A-4147-A177-3AD203B41FA5}">
                      <a16:colId xmlns:a16="http://schemas.microsoft.com/office/drawing/2014/main" val="20000"/>
                    </a:ext>
                  </a:extLst>
                </a:gridCol>
                <a:gridCol w="3151605">
                  <a:extLst>
                    <a:ext uri="{9D8B030D-6E8A-4147-A177-3AD203B41FA5}">
                      <a16:colId xmlns:a16="http://schemas.microsoft.com/office/drawing/2014/main" val="20001"/>
                    </a:ext>
                  </a:extLst>
                </a:gridCol>
                <a:gridCol w="3843421">
                  <a:extLst>
                    <a:ext uri="{9D8B030D-6E8A-4147-A177-3AD203B41FA5}">
                      <a16:colId xmlns:a16="http://schemas.microsoft.com/office/drawing/2014/main" val="20002"/>
                    </a:ext>
                  </a:extLst>
                </a:gridCol>
              </a:tblGrid>
              <a:tr h="644857">
                <a:tc>
                  <a:txBody>
                    <a:bodyPr/>
                    <a:lstStyle/>
                    <a:p>
                      <a:endParaRPr lang="en-US" dirty="0"/>
                    </a:p>
                  </a:txBody>
                  <a:tcPr/>
                </a:tc>
                <a:tc>
                  <a:txBody>
                    <a:bodyPr/>
                    <a:lstStyle/>
                    <a:p>
                      <a:r>
                        <a:rPr lang="en-US" dirty="0"/>
                        <a:t>Gains</a:t>
                      </a:r>
                    </a:p>
                  </a:txBody>
                  <a:tcPr/>
                </a:tc>
                <a:tc>
                  <a:txBody>
                    <a:bodyPr/>
                    <a:lstStyle/>
                    <a:p>
                      <a:r>
                        <a:rPr lang="en-US" dirty="0"/>
                        <a:t>Losses</a:t>
                      </a:r>
                    </a:p>
                  </a:txBody>
                  <a:tcPr/>
                </a:tc>
                <a:extLst>
                  <a:ext uri="{0D108BD9-81ED-4DB2-BD59-A6C34878D82A}">
                    <a16:rowId xmlns:a16="http://schemas.microsoft.com/office/drawing/2014/main" val="10000"/>
                  </a:ext>
                </a:extLst>
              </a:tr>
              <a:tr h="1842448">
                <a:tc>
                  <a:txBody>
                    <a:bodyPr/>
                    <a:lstStyle/>
                    <a:p>
                      <a:r>
                        <a:rPr lang="en-US" b="1" dirty="0"/>
                        <a:t>Risk</a:t>
                      </a:r>
                    </a:p>
                  </a:txBody>
                  <a:tcPr/>
                </a:tc>
                <a:tc>
                  <a:txBody>
                    <a:bodyPr/>
                    <a:lstStyle/>
                    <a:p>
                      <a:r>
                        <a:rPr lang="en-US" b="1" i="1" dirty="0"/>
                        <a:t>+$100 </a:t>
                      </a:r>
                      <a:br>
                        <a:rPr lang="en-US" dirty="0"/>
                      </a:br>
                      <a:r>
                        <a:rPr lang="en-US" dirty="0"/>
                        <a:t>or </a:t>
                      </a:r>
                      <a:br>
                        <a:rPr lang="en-US" dirty="0"/>
                      </a:br>
                      <a:r>
                        <a:rPr lang="en-US" dirty="0"/>
                        <a:t>50% chance</a:t>
                      </a:r>
                      <a:r>
                        <a:rPr lang="en-US" baseline="0" dirty="0"/>
                        <a:t> of +$200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-$100 </a:t>
                      </a:r>
                      <a:br>
                        <a:rPr lang="en-US" dirty="0"/>
                      </a:br>
                      <a:r>
                        <a:rPr lang="en-US" dirty="0"/>
                        <a:t>or </a:t>
                      </a:r>
                      <a:br>
                        <a:rPr lang="en-US" dirty="0"/>
                      </a:br>
                      <a:r>
                        <a:rPr lang="en-US" b="1" i="1" dirty="0"/>
                        <a:t>50% chance</a:t>
                      </a:r>
                      <a:r>
                        <a:rPr lang="en-US" b="1" i="1" baseline="0" dirty="0"/>
                        <a:t> of -$200 </a:t>
                      </a:r>
                      <a:endParaRPr lang="en-US" b="1" i="1" dirty="0"/>
                    </a:p>
                    <a:p>
                      <a:endParaRPr lang="en-US" dirty="0"/>
                    </a:p>
                  </a:txBody>
                  <a:tcPr/>
                </a:tc>
                <a:extLst>
                  <a:ext uri="{0D108BD9-81ED-4DB2-BD59-A6C34878D82A}">
                    <a16:rowId xmlns:a16="http://schemas.microsoft.com/office/drawing/2014/main" val="10001"/>
                  </a:ext>
                </a:extLst>
              </a:tr>
              <a:tr h="1842448">
                <a:tc>
                  <a:txBody>
                    <a:bodyPr/>
                    <a:lstStyle/>
                    <a:p>
                      <a:r>
                        <a:rPr lang="en-US" b="1" dirty="0"/>
                        <a:t>Time</a:t>
                      </a:r>
                    </a:p>
                  </a:txBody>
                  <a:tcPr/>
                </a:tc>
                <a:tc>
                  <a:txBody>
                    <a:bodyPr/>
                    <a:lstStyle/>
                    <a:p>
                      <a:r>
                        <a:rPr lang="en-US" b="1" i="1" dirty="0"/>
                        <a:t>+$100</a:t>
                      </a:r>
                      <a:r>
                        <a:rPr lang="en-US" b="1" i="1" baseline="0" dirty="0"/>
                        <a:t> now</a:t>
                      </a:r>
                    </a:p>
                    <a:p>
                      <a:r>
                        <a:rPr lang="en-US" baseline="0" dirty="0"/>
                        <a:t>or </a:t>
                      </a:r>
                    </a:p>
                    <a:p>
                      <a:r>
                        <a:rPr lang="en-US" baseline="0" dirty="0"/>
                        <a:t>+$100 next year </a:t>
                      </a:r>
                      <a:endParaRPr lang="en-US" dirty="0"/>
                    </a:p>
                  </a:txBody>
                  <a:tcPr/>
                </a:tc>
                <a:tc>
                  <a:txBody>
                    <a:bodyPr/>
                    <a:lstStyle/>
                    <a:p>
                      <a:r>
                        <a:rPr lang="en-US" b="1" i="1" dirty="0"/>
                        <a:t>-$100</a:t>
                      </a:r>
                      <a:r>
                        <a:rPr lang="en-US" b="1" i="1" baseline="0" dirty="0"/>
                        <a:t> now </a:t>
                      </a:r>
                    </a:p>
                    <a:p>
                      <a:r>
                        <a:rPr lang="en-US" b="0" baseline="0" dirty="0"/>
                        <a:t>or</a:t>
                      </a:r>
                    </a:p>
                    <a:p>
                      <a:r>
                        <a:rPr lang="en-US" b="1" i="1" dirty="0"/>
                        <a:t>-$100 next year</a:t>
                      </a:r>
                    </a:p>
                  </a:txBody>
                  <a:tcPr/>
                </a:tc>
                <a:extLst>
                  <a:ext uri="{0D108BD9-81ED-4DB2-BD59-A6C34878D82A}">
                    <a16:rowId xmlns:a16="http://schemas.microsoft.com/office/drawing/2014/main" val="10002"/>
                  </a:ext>
                </a:extLst>
              </a:tr>
              <a:tr h="1842448">
                <a:tc>
                  <a:txBody>
                    <a:bodyPr/>
                    <a:lstStyle/>
                    <a:p>
                      <a:r>
                        <a:rPr lang="en-US" b="1" dirty="0"/>
                        <a:t>Risk + Time</a:t>
                      </a:r>
                    </a:p>
                  </a:txBody>
                  <a:tcPr/>
                </a:tc>
                <a:tc>
                  <a:txBody>
                    <a:bodyPr/>
                    <a:lstStyle/>
                    <a:p>
                      <a:r>
                        <a:rPr lang="en-US" b="1" i="1" dirty="0"/>
                        <a:t>+$100</a:t>
                      </a:r>
                      <a:r>
                        <a:rPr lang="en-US" b="1" i="1" baseline="0" dirty="0"/>
                        <a:t> now</a:t>
                      </a:r>
                    </a:p>
                    <a:p>
                      <a:r>
                        <a:rPr lang="en-US" baseline="0" dirty="0"/>
                        <a:t>or</a:t>
                      </a:r>
                    </a:p>
                    <a:p>
                      <a:r>
                        <a:rPr lang="en-US" dirty="0"/>
                        <a:t>50%</a:t>
                      </a:r>
                      <a:r>
                        <a:rPr lang="en-US" baseline="0" dirty="0"/>
                        <a:t> chance of +$200 next year</a:t>
                      </a:r>
                      <a:endParaRPr lang="en-US" dirty="0"/>
                    </a:p>
                  </a:txBody>
                  <a:tcPr/>
                </a:tc>
                <a:tc>
                  <a:txBody>
                    <a:bodyPr/>
                    <a:lstStyle/>
                    <a:p>
                      <a:r>
                        <a:rPr lang="en-US" dirty="0"/>
                        <a:t>-$100</a:t>
                      </a:r>
                      <a:r>
                        <a:rPr lang="en-US" baseline="0" dirty="0"/>
                        <a:t> now</a:t>
                      </a:r>
                    </a:p>
                    <a:p>
                      <a:r>
                        <a:rPr lang="en-US" baseline="0" dirty="0"/>
                        <a:t>or</a:t>
                      </a:r>
                    </a:p>
                    <a:p>
                      <a:r>
                        <a:rPr lang="en-US" dirty="0"/>
                        <a:t>50%</a:t>
                      </a:r>
                      <a:r>
                        <a:rPr lang="en-US" baseline="0" dirty="0"/>
                        <a:t> chance of -$200 next year</a:t>
                      </a:r>
                    </a:p>
                    <a:p>
                      <a:endParaRPr lang="en-US" baseline="0" dirty="0"/>
                    </a:p>
                    <a:p>
                      <a:r>
                        <a:rPr lang="en-US" b="1" baseline="0" dirty="0">
                          <a:solidFill>
                            <a:srgbClr val="FF0000"/>
                          </a:solidFill>
                        </a:rPr>
                        <a:t>???? </a:t>
                      </a:r>
                      <a:endParaRPr lang="en-US"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11458457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p:txBody>
          <a:bodyPr/>
          <a:lstStyle/>
          <a:p>
            <a:r>
              <a:rPr lang="en-US" altLang="en-US" sz="7200"/>
              <a:t>Study 4</a:t>
            </a:r>
          </a:p>
        </p:txBody>
      </p:sp>
      <p:sp>
        <p:nvSpPr>
          <p:cNvPr id="20483" name="Rectangle 3"/>
          <p:cNvSpPr>
            <a:spLocks noGrp="1" noChangeArrowheads="1"/>
          </p:cNvSpPr>
          <p:nvPr>
            <p:ph type="subTitle" idx="1"/>
          </p:nvPr>
        </p:nvSpPr>
        <p:spPr/>
        <p:txBody>
          <a:bodyPr>
            <a:normAutofit fontScale="92500" lnSpcReduction="10000"/>
          </a:bodyPr>
          <a:lstStyle/>
          <a:p>
            <a:pPr marL="914400" indent="-914400" algn="l"/>
            <a:r>
              <a:rPr lang="en-US" altLang="en-US" sz="2800"/>
              <a:t>Question: How does precommitment affect investment rates in a </a:t>
            </a:r>
            <a:r>
              <a:rPr lang="en-US" altLang="en-US" sz="2800" i="1"/>
              <a:t>deterministic</a:t>
            </a:r>
            <a:r>
              <a:rPr lang="en-US" altLang="en-US" sz="2800"/>
              <a:t> prisoners dilemma</a:t>
            </a:r>
          </a:p>
        </p:txBody>
      </p:sp>
    </p:spTree>
    <p:extLst>
      <p:ext uri="{BB962C8B-B14F-4D97-AF65-F5344CB8AC3E}">
        <p14:creationId xmlns:p14="http://schemas.microsoft.com/office/powerpoint/2010/main" val="5852948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a:t>IDD payoff matrix</a:t>
            </a:r>
          </a:p>
        </p:txBody>
      </p:sp>
      <p:graphicFrame>
        <p:nvGraphicFramePr>
          <p:cNvPr id="60419" name="Group 3"/>
          <p:cNvGraphicFramePr>
            <a:graphicFrameLocks noGrp="1"/>
          </p:cNvGraphicFramePr>
          <p:nvPr>
            <p:ph idx="1"/>
          </p:nvPr>
        </p:nvGraphicFramePr>
        <p:xfrm>
          <a:off x="152400" y="1341438"/>
          <a:ext cx="8763000" cy="4835208"/>
        </p:xfrm>
        <a:graphic>
          <a:graphicData uri="http://schemas.openxmlformats.org/drawingml/2006/table">
            <a:tbl>
              <a:tblPr/>
              <a:tblGrid>
                <a:gridCol w="609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3144838">
                  <a:extLst>
                    <a:ext uri="{9D8B030D-6E8A-4147-A177-3AD203B41FA5}">
                      <a16:colId xmlns:a16="http://schemas.microsoft.com/office/drawing/2014/main" val="20002"/>
                    </a:ext>
                  </a:extLst>
                </a:gridCol>
                <a:gridCol w="3636962">
                  <a:extLst>
                    <a:ext uri="{9D8B030D-6E8A-4147-A177-3AD203B41FA5}">
                      <a16:colId xmlns:a16="http://schemas.microsoft.com/office/drawing/2014/main" val="20003"/>
                    </a:ext>
                  </a:extLst>
                </a:gridCol>
              </a:tblGrid>
              <a:tr h="363538">
                <a:tc rowSpan="2" gridSpan="2">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en-US"/>
                    </a:p>
                  </a:txBody>
                  <a:tcPr/>
                </a:tc>
                <a:tc gridSpan="2">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Your Counterpart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363538">
                <a:tc gridSpan="2" vMerge="1">
                  <a:txBody>
                    <a:bodyPr/>
                    <a:lstStyle/>
                    <a:p>
                      <a:endParaRPr lang="en-US"/>
                    </a:p>
                  </a:txBody>
                  <a:tcPr/>
                </a:tc>
                <a:tc hMerge="1" vMerge="1">
                  <a:txBody>
                    <a:bodyPr/>
                    <a:lstStyle/>
                    <a:p>
                      <a:endParaRPr lang="en-US"/>
                    </a:p>
                  </a:txBody>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INVEST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NOT INVEST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051050">
                <a:tc rowSpan="2">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You</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INVEST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You lose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1,400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a:t>
                      </a:r>
                      <a:b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b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Your counterpart loses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1,400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You lose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1,800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a:t>
                      </a:r>
                      <a:b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b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Your counterpart loses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1,200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52638">
                <a:tc vMerge="1">
                  <a:txBody>
                    <a:bodyPr/>
                    <a:lstStyle/>
                    <a:p>
                      <a:endParaRPr lang="en-US"/>
                    </a:p>
                  </a:txBody>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NOT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INVEST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You lose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1,200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a:t>
                      </a:r>
                      <a:b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b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Your counterpart loses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1,800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You lose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1,600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a:t>
                      </a:r>
                      <a:b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b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Your counterpart loses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1,600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46005597"/>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a:t>PD: Repeated vs Precommitted</a:t>
            </a:r>
          </a:p>
        </p:txBody>
      </p:sp>
      <p:sp>
        <p:nvSpPr>
          <p:cNvPr id="58372" name="AutoShape 4"/>
          <p:cNvSpPr>
            <a:spLocks noChangeAspect="1" noChangeArrowheads="1" noTextEdit="1"/>
          </p:cNvSpPr>
          <p:nvPr/>
        </p:nvSpPr>
        <p:spPr bwMode="auto">
          <a:xfrm>
            <a:off x="0" y="1600200"/>
            <a:ext cx="9144000"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8374" name="Line 6"/>
          <p:cNvSpPr>
            <a:spLocks noChangeShapeType="1"/>
          </p:cNvSpPr>
          <p:nvPr/>
        </p:nvSpPr>
        <p:spPr bwMode="auto">
          <a:xfrm>
            <a:off x="954088" y="5754688"/>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75" name="Line 7"/>
          <p:cNvSpPr>
            <a:spLocks noChangeShapeType="1"/>
          </p:cNvSpPr>
          <p:nvPr/>
        </p:nvSpPr>
        <p:spPr bwMode="auto">
          <a:xfrm>
            <a:off x="954088" y="5324475"/>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76" name="Line 8"/>
          <p:cNvSpPr>
            <a:spLocks noChangeShapeType="1"/>
          </p:cNvSpPr>
          <p:nvPr/>
        </p:nvSpPr>
        <p:spPr bwMode="auto">
          <a:xfrm>
            <a:off x="954088" y="4902200"/>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77" name="Line 9"/>
          <p:cNvSpPr>
            <a:spLocks noChangeShapeType="1"/>
          </p:cNvSpPr>
          <p:nvPr/>
        </p:nvSpPr>
        <p:spPr bwMode="auto">
          <a:xfrm>
            <a:off x="954088" y="4470400"/>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78" name="Line 10"/>
          <p:cNvSpPr>
            <a:spLocks noChangeShapeType="1"/>
          </p:cNvSpPr>
          <p:nvPr/>
        </p:nvSpPr>
        <p:spPr bwMode="auto">
          <a:xfrm>
            <a:off x="954088" y="4049713"/>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79" name="Line 11"/>
          <p:cNvSpPr>
            <a:spLocks noChangeShapeType="1"/>
          </p:cNvSpPr>
          <p:nvPr/>
        </p:nvSpPr>
        <p:spPr bwMode="auto">
          <a:xfrm>
            <a:off x="954088" y="3617913"/>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0" name="Line 12"/>
          <p:cNvSpPr>
            <a:spLocks noChangeShapeType="1"/>
          </p:cNvSpPr>
          <p:nvPr/>
        </p:nvSpPr>
        <p:spPr bwMode="auto">
          <a:xfrm>
            <a:off x="954088" y="3195638"/>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1" name="Line 13"/>
          <p:cNvSpPr>
            <a:spLocks noChangeShapeType="1"/>
          </p:cNvSpPr>
          <p:nvPr/>
        </p:nvSpPr>
        <p:spPr bwMode="auto">
          <a:xfrm>
            <a:off x="954088" y="2765425"/>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2" name="Line 14"/>
          <p:cNvSpPr>
            <a:spLocks noChangeShapeType="1"/>
          </p:cNvSpPr>
          <p:nvPr/>
        </p:nvSpPr>
        <p:spPr bwMode="auto">
          <a:xfrm>
            <a:off x="954088" y="2343150"/>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3" name="Line 15"/>
          <p:cNvSpPr>
            <a:spLocks noChangeShapeType="1"/>
          </p:cNvSpPr>
          <p:nvPr/>
        </p:nvSpPr>
        <p:spPr bwMode="auto">
          <a:xfrm>
            <a:off x="954088" y="1911350"/>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4" name="Line 16"/>
          <p:cNvSpPr>
            <a:spLocks noChangeShapeType="1"/>
          </p:cNvSpPr>
          <p:nvPr/>
        </p:nvSpPr>
        <p:spPr bwMode="auto">
          <a:xfrm>
            <a:off x="954088" y="1911350"/>
            <a:ext cx="0" cy="42656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5" name="Line 17"/>
          <p:cNvSpPr>
            <a:spLocks noChangeShapeType="1"/>
          </p:cNvSpPr>
          <p:nvPr/>
        </p:nvSpPr>
        <p:spPr bwMode="auto">
          <a:xfrm>
            <a:off x="889000" y="6176963"/>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6" name="Line 18"/>
          <p:cNvSpPr>
            <a:spLocks noChangeShapeType="1"/>
          </p:cNvSpPr>
          <p:nvPr/>
        </p:nvSpPr>
        <p:spPr bwMode="auto">
          <a:xfrm>
            <a:off x="889000" y="5754688"/>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7" name="Line 19"/>
          <p:cNvSpPr>
            <a:spLocks noChangeShapeType="1"/>
          </p:cNvSpPr>
          <p:nvPr/>
        </p:nvSpPr>
        <p:spPr bwMode="auto">
          <a:xfrm>
            <a:off x="889000" y="5324475"/>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8" name="Line 20"/>
          <p:cNvSpPr>
            <a:spLocks noChangeShapeType="1"/>
          </p:cNvSpPr>
          <p:nvPr/>
        </p:nvSpPr>
        <p:spPr bwMode="auto">
          <a:xfrm>
            <a:off x="889000" y="4902200"/>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9" name="Line 21"/>
          <p:cNvSpPr>
            <a:spLocks noChangeShapeType="1"/>
          </p:cNvSpPr>
          <p:nvPr/>
        </p:nvSpPr>
        <p:spPr bwMode="auto">
          <a:xfrm>
            <a:off x="889000" y="4470400"/>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90" name="Line 22"/>
          <p:cNvSpPr>
            <a:spLocks noChangeShapeType="1"/>
          </p:cNvSpPr>
          <p:nvPr/>
        </p:nvSpPr>
        <p:spPr bwMode="auto">
          <a:xfrm>
            <a:off x="889000" y="4049713"/>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91" name="Line 23"/>
          <p:cNvSpPr>
            <a:spLocks noChangeShapeType="1"/>
          </p:cNvSpPr>
          <p:nvPr/>
        </p:nvSpPr>
        <p:spPr bwMode="auto">
          <a:xfrm>
            <a:off x="889000" y="3617913"/>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92" name="Line 24"/>
          <p:cNvSpPr>
            <a:spLocks noChangeShapeType="1"/>
          </p:cNvSpPr>
          <p:nvPr/>
        </p:nvSpPr>
        <p:spPr bwMode="auto">
          <a:xfrm>
            <a:off x="889000" y="3195638"/>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93" name="Line 25"/>
          <p:cNvSpPr>
            <a:spLocks noChangeShapeType="1"/>
          </p:cNvSpPr>
          <p:nvPr/>
        </p:nvSpPr>
        <p:spPr bwMode="auto">
          <a:xfrm>
            <a:off x="889000" y="2765425"/>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94" name="Line 26"/>
          <p:cNvSpPr>
            <a:spLocks noChangeShapeType="1"/>
          </p:cNvSpPr>
          <p:nvPr/>
        </p:nvSpPr>
        <p:spPr bwMode="auto">
          <a:xfrm>
            <a:off x="889000" y="2343150"/>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95" name="Line 27"/>
          <p:cNvSpPr>
            <a:spLocks noChangeShapeType="1"/>
          </p:cNvSpPr>
          <p:nvPr/>
        </p:nvSpPr>
        <p:spPr bwMode="auto">
          <a:xfrm>
            <a:off x="889000" y="1911350"/>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96" name="Line 28"/>
          <p:cNvSpPr>
            <a:spLocks noChangeShapeType="1"/>
          </p:cNvSpPr>
          <p:nvPr/>
        </p:nvSpPr>
        <p:spPr bwMode="auto">
          <a:xfrm>
            <a:off x="954088" y="6176963"/>
            <a:ext cx="68516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97" name="Line 29"/>
          <p:cNvSpPr>
            <a:spLocks noChangeShapeType="1"/>
          </p:cNvSpPr>
          <p:nvPr/>
        </p:nvSpPr>
        <p:spPr bwMode="auto">
          <a:xfrm flipV="1">
            <a:off x="954088" y="6176963"/>
            <a:ext cx="0" cy="63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98" name="Line 30"/>
          <p:cNvSpPr>
            <a:spLocks noChangeShapeType="1"/>
          </p:cNvSpPr>
          <p:nvPr/>
        </p:nvSpPr>
        <p:spPr bwMode="auto">
          <a:xfrm flipV="1">
            <a:off x="2668588" y="6176963"/>
            <a:ext cx="0" cy="63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99" name="Line 31"/>
          <p:cNvSpPr>
            <a:spLocks noChangeShapeType="1"/>
          </p:cNvSpPr>
          <p:nvPr/>
        </p:nvSpPr>
        <p:spPr bwMode="auto">
          <a:xfrm flipV="1">
            <a:off x="4384675" y="6176963"/>
            <a:ext cx="0" cy="63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00" name="Line 32"/>
          <p:cNvSpPr>
            <a:spLocks noChangeShapeType="1"/>
          </p:cNvSpPr>
          <p:nvPr/>
        </p:nvSpPr>
        <p:spPr bwMode="auto">
          <a:xfrm flipV="1">
            <a:off x="6089650" y="6176963"/>
            <a:ext cx="0" cy="63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01" name="Line 33"/>
          <p:cNvSpPr>
            <a:spLocks noChangeShapeType="1"/>
          </p:cNvSpPr>
          <p:nvPr/>
        </p:nvSpPr>
        <p:spPr bwMode="auto">
          <a:xfrm flipV="1">
            <a:off x="7805738" y="6176963"/>
            <a:ext cx="0" cy="63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02" name="Freeform 34"/>
          <p:cNvSpPr>
            <a:spLocks/>
          </p:cNvSpPr>
          <p:nvPr/>
        </p:nvSpPr>
        <p:spPr bwMode="auto">
          <a:xfrm>
            <a:off x="1806575" y="2444750"/>
            <a:ext cx="5145088" cy="779463"/>
          </a:xfrm>
          <a:custGeom>
            <a:avLst/>
            <a:gdLst>
              <a:gd name="T0" fmla="*/ 0 w 561"/>
              <a:gd name="T1" fmla="*/ 85 h 85"/>
              <a:gd name="T2" fmla="*/ 187 w 561"/>
              <a:gd name="T3" fmla="*/ 37 h 85"/>
              <a:gd name="T4" fmla="*/ 374 w 561"/>
              <a:gd name="T5" fmla="*/ 0 h 85"/>
              <a:gd name="T6" fmla="*/ 561 w 561"/>
              <a:gd name="T7" fmla="*/ 26 h 85"/>
            </a:gdLst>
            <a:ahLst/>
            <a:cxnLst>
              <a:cxn ang="0">
                <a:pos x="T0" y="T1"/>
              </a:cxn>
              <a:cxn ang="0">
                <a:pos x="T2" y="T3"/>
              </a:cxn>
              <a:cxn ang="0">
                <a:pos x="T4" y="T5"/>
              </a:cxn>
              <a:cxn ang="0">
                <a:pos x="T6" y="T7"/>
              </a:cxn>
            </a:cxnLst>
            <a:rect l="0" t="0" r="r" b="b"/>
            <a:pathLst>
              <a:path w="561" h="85">
                <a:moveTo>
                  <a:pt x="0" y="85"/>
                </a:moveTo>
                <a:lnTo>
                  <a:pt x="187" y="37"/>
                </a:lnTo>
                <a:lnTo>
                  <a:pt x="374" y="0"/>
                </a:lnTo>
                <a:lnTo>
                  <a:pt x="561" y="26"/>
                </a:lnTo>
              </a:path>
            </a:pathLst>
          </a:custGeom>
          <a:noFill/>
          <a:ln w="26988">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03" name="Oval 35"/>
          <p:cNvSpPr>
            <a:spLocks noChangeArrowheads="1"/>
          </p:cNvSpPr>
          <p:nvPr/>
        </p:nvSpPr>
        <p:spPr bwMode="auto">
          <a:xfrm>
            <a:off x="1751013" y="3168650"/>
            <a:ext cx="101600" cy="100013"/>
          </a:xfrm>
          <a:prstGeom prst="ellipse">
            <a:avLst/>
          </a:prstGeom>
          <a:solidFill>
            <a:srgbClr val="800080"/>
          </a:solidFill>
          <a:ln w="9525">
            <a:solidFill>
              <a:srgbClr val="800080"/>
            </a:solidFill>
            <a:round/>
            <a:headEnd/>
            <a:tailEnd/>
          </a:ln>
        </p:spPr>
        <p:txBody>
          <a:bodyPr/>
          <a:lstStyle/>
          <a:p>
            <a:endParaRPr lang="en-US"/>
          </a:p>
        </p:txBody>
      </p:sp>
      <p:sp>
        <p:nvSpPr>
          <p:cNvPr id="58404" name="Oval 36"/>
          <p:cNvSpPr>
            <a:spLocks noChangeArrowheads="1"/>
          </p:cNvSpPr>
          <p:nvPr/>
        </p:nvSpPr>
        <p:spPr bwMode="auto">
          <a:xfrm>
            <a:off x="3467100" y="2728913"/>
            <a:ext cx="100013" cy="100012"/>
          </a:xfrm>
          <a:prstGeom prst="ellipse">
            <a:avLst/>
          </a:prstGeom>
          <a:solidFill>
            <a:srgbClr val="800080"/>
          </a:solidFill>
          <a:ln w="9525">
            <a:solidFill>
              <a:srgbClr val="800080"/>
            </a:solidFill>
            <a:round/>
            <a:headEnd/>
            <a:tailEnd/>
          </a:ln>
        </p:spPr>
        <p:txBody>
          <a:bodyPr/>
          <a:lstStyle/>
          <a:p>
            <a:endParaRPr lang="en-US"/>
          </a:p>
        </p:txBody>
      </p:sp>
      <p:sp>
        <p:nvSpPr>
          <p:cNvPr id="58405" name="Oval 37"/>
          <p:cNvSpPr>
            <a:spLocks noChangeArrowheads="1"/>
          </p:cNvSpPr>
          <p:nvPr/>
        </p:nvSpPr>
        <p:spPr bwMode="auto">
          <a:xfrm>
            <a:off x="5181600" y="2389188"/>
            <a:ext cx="101600" cy="100012"/>
          </a:xfrm>
          <a:prstGeom prst="ellipse">
            <a:avLst/>
          </a:prstGeom>
          <a:solidFill>
            <a:srgbClr val="800080"/>
          </a:solidFill>
          <a:ln w="9525">
            <a:solidFill>
              <a:srgbClr val="800080"/>
            </a:solidFill>
            <a:round/>
            <a:headEnd/>
            <a:tailEnd/>
          </a:ln>
        </p:spPr>
        <p:txBody>
          <a:bodyPr/>
          <a:lstStyle/>
          <a:p>
            <a:endParaRPr lang="en-US"/>
          </a:p>
        </p:txBody>
      </p:sp>
      <p:sp>
        <p:nvSpPr>
          <p:cNvPr id="58406" name="Oval 38"/>
          <p:cNvSpPr>
            <a:spLocks noChangeArrowheads="1"/>
          </p:cNvSpPr>
          <p:nvPr/>
        </p:nvSpPr>
        <p:spPr bwMode="auto">
          <a:xfrm>
            <a:off x="6897688" y="2627313"/>
            <a:ext cx="100012" cy="101600"/>
          </a:xfrm>
          <a:prstGeom prst="ellipse">
            <a:avLst/>
          </a:prstGeom>
          <a:solidFill>
            <a:srgbClr val="800080"/>
          </a:solidFill>
          <a:ln w="9525">
            <a:solidFill>
              <a:srgbClr val="800080"/>
            </a:solidFill>
            <a:round/>
            <a:headEnd/>
            <a:tailEnd/>
          </a:ln>
        </p:spPr>
        <p:txBody>
          <a:bodyPr/>
          <a:lstStyle/>
          <a:p>
            <a:endParaRPr lang="en-US"/>
          </a:p>
        </p:txBody>
      </p:sp>
      <p:sp>
        <p:nvSpPr>
          <p:cNvPr id="58407" name="Rectangle 39"/>
          <p:cNvSpPr>
            <a:spLocks noChangeArrowheads="1"/>
          </p:cNvSpPr>
          <p:nvPr/>
        </p:nvSpPr>
        <p:spPr bwMode="auto">
          <a:xfrm>
            <a:off x="687388" y="6067425"/>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a:t>
            </a:r>
            <a:endParaRPr lang="en-US" altLang="en-US"/>
          </a:p>
        </p:txBody>
      </p:sp>
      <p:sp>
        <p:nvSpPr>
          <p:cNvPr id="58408" name="Rectangle 40"/>
          <p:cNvSpPr>
            <a:spLocks noChangeArrowheads="1"/>
          </p:cNvSpPr>
          <p:nvPr/>
        </p:nvSpPr>
        <p:spPr bwMode="auto">
          <a:xfrm>
            <a:off x="522288" y="5645150"/>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0.1</a:t>
            </a:r>
            <a:endParaRPr lang="en-US" altLang="en-US"/>
          </a:p>
        </p:txBody>
      </p:sp>
      <p:sp>
        <p:nvSpPr>
          <p:cNvPr id="58409" name="Rectangle 41"/>
          <p:cNvSpPr>
            <a:spLocks noChangeArrowheads="1"/>
          </p:cNvSpPr>
          <p:nvPr/>
        </p:nvSpPr>
        <p:spPr bwMode="auto">
          <a:xfrm>
            <a:off x="522288" y="5213350"/>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0.2</a:t>
            </a:r>
            <a:endParaRPr lang="en-US" altLang="en-US"/>
          </a:p>
        </p:txBody>
      </p:sp>
      <p:sp>
        <p:nvSpPr>
          <p:cNvPr id="58410" name="Rectangle 42"/>
          <p:cNvSpPr>
            <a:spLocks noChangeArrowheads="1"/>
          </p:cNvSpPr>
          <p:nvPr/>
        </p:nvSpPr>
        <p:spPr bwMode="auto">
          <a:xfrm>
            <a:off x="522288" y="4792663"/>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0.3</a:t>
            </a:r>
            <a:endParaRPr lang="en-US" altLang="en-US"/>
          </a:p>
        </p:txBody>
      </p:sp>
      <p:sp>
        <p:nvSpPr>
          <p:cNvPr id="58411" name="Rectangle 43"/>
          <p:cNvSpPr>
            <a:spLocks noChangeArrowheads="1"/>
          </p:cNvSpPr>
          <p:nvPr/>
        </p:nvSpPr>
        <p:spPr bwMode="auto">
          <a:xfrm>
            <a:off x="522288" y="4360863"/>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0.4</a:t>
            </a:r>
            <a:endParaRPr lang="en-US" altLang="en-US"/>
          </a:p>
        </p:txBody>
      </p:sp>
      <p:sp>
        <p:nvSpPr>
          <p:cNvPr id="58412" name="Rectangle 44"/>
          <p:cNvSpPr>
            <a:spLocks noChangeArrowheads="1"/>
          </p:cNvSpPr>
          <p:nvPr/>
        </p:nvSpPr>
        <p:spPr bwMode="auto">
          <a:xfrm>
            <a:off x="522288" y="3938588"/>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0.5</a:t>
            </a:r>
            <a:endParaRPr lang="en-US" altLang="en-US"/>
          </a:p>
        </p:txBody>
      </p:sp>
      <p:sp>
        <p:nvSpPr>
          <p:cNvPr id="58413" name="Rectangle 45"/>
          <p:cNvSpPr>
            <a:spLocks noChangeArrowheads="1"/>
          </p:cNvSpPr>
          <p:nvPr/>
        </p:nvSpPr>
        <p:spPr bwMode="auto">
          <a:xfrm>
            <a:off x="522288" y="3508375"/>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0.6</a:t>
            </a:r>
            <a:endParaRPr lang="en-US" altLang="en-US"/>
          </a:p>
        </p:txBody>
      </p:sp>
      <p:sp>
        <p:nvSpPr>
          <p:cNvPr id="58414" name="Rectangle 46"/>
          <p:cNvSpPr>
            <a:spLocks noChangeArrowheads="1"/>
          </p:cNvSpPr>
          <p:nvPr/>
        </p:nvSpPr>
        <p:spPr bwMode="auto">
          <a:xfrm>
            <a:off x="522288" y="3086100"/>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0.7</a:t>
            </a:r>
            <a:endParaRPr lang="en-US" altLang="en-US"/>
          </a:p>
        </p:txBody>
      </p:sp>
      <p:sp>
        <p:nvSpPr>
          <p:cNvPr id="58415" name="Rectangle 47"/>
          <p:cNvSpPr>
            <a:spLocks noChangeArrowheads="1"/>
          </p:cNvSpPr>
          <p:nvPr/>
        </p:nvSpPr>
        <p:spPr bwMode="auto">
          <a:xfrm>
            <a:off x="522288" y="2654300"/>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0.8</a:t>
            </a:r>
            <a:endParaRPr lang="en-US" altLang="en-US"/>
          </a:p>
        </p:txBody>
      </p:sp>
      <p:sp>
        <p:nvSpPr>
          <p:cNvPr id="58416" name="Rectangle 48"/>
          <p:cNvSpPr>
            <a:spLocks noChangeArrowheads="1"/>
          </p:cNvSpPr>
          <p:nvPr/>
        </p:nvSpPr>
        <p:spPr bwMode="auto">
          <a:xfrm>
            <a:off x="522288" y="2233613"/>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0.9</a:t>
            </a:r>
            <a:endParaRPr lang="en-US" altLang="en-US"/>
          </a:p>
        </p:txBody>
      </p:sp>
      <p:sp>
        <p:nvSpPr>
          <p:cNvPr id="58417" name="Rectangle 49"/>
          <p:cNvSpPr>
            <a:spLocks noChangeArrowheads="1"/>
          </p:cNvSpPr>
          <p:nvPr/>
        </p:nvSpPr>
        <p:spPr bwMode="auto">
          <a:xfrm>
            <a:off x="687388" y="1801813"/>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1</a:t>
            </a:r>
            <a:endParaRPr lang="en-US" altLang="en-US"/>
          </a:p>
        </p:txBody>
      </p:sp>
      <p:sp>
        <p:nvSpPr>
          <p:cNvPr id="58418" name="Rectangle 50"/>
          <p:cNvSpPr>
            <a:spLocks noChangeArrowheads="1"/>
          </p:cNvSpPr>
          <p:nvPr/>
        </p:nvSpPr>
        <p:spPr bwMode="auto">
          <a:xfrm>
            <a:off x="1485900" y="6369050"/>
            <a:ext cx="665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Block 1</a:t>
            </a:r>
            <a:endParaRPr lang="en-US" altLang="en-US"/>
          </a:p>
        </p:txBody>
      </p:sp>
      <p:sp>
        <p:nvSpPr>
          <p:cNvPr id="58419" name="Rectangle 51"/>
          <p:cNvSpPr>
            <a:spLocks noChangeArrowheads="1"/>
          </p:cNvSpPr>
          <p:nvPr/>
        </p:nvSpPr>
        <p:spPr bwMode="auto">
          <a:xfrm>
            <a:off x="3200400" y="6369050"/>
            <a:ext cx="665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Block 2</a:t>
            </a:r>
            <a:endParaRPr lang="en-US" altLang="en-US"/>
          </a:p>
        </p:txBody>
      </p:sp>
      <p:sp>
        <p:nvSpPr>
          <p:cNvPr id="58420" name="Rectangle 52"/>
          <p:cNvSpPr>
            <a:spLocks noChangeArrowheads="1"/>
          </p:cNvSpPr>
          <p:nvPr/>
        </p:nvSpPr>
        <p:spPr bwMode="auto">
          <a:xfrm>
            <a:off x="4916488" y="6369050"/>
            <a:ext cx="6651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Block 3</a:t>
            </a:r>
            <a:endParaRPr lang="en-US" altLang="en-US"/>
          </a:p>
        </p:txBody>
      </p:sp>
      <p:sp>
        <p:nvSpPr>
          <p:cNvPr id="58421" name="Rectangle 53"/>
          <p:cNvSpPr>
            <a:spLocks noChangeArrowheads="1"/>
          </p:cNvSpPr>
          <p:nvPr/>
        </p:nvSpPr>
        <p:spPr bwMode="auto">
          <a:xfrm>
            <a:off x="6630988" y="6369050"/>
            <a:ext cx="6651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Block 4</a:t>
            </a:r>
            <a:endParaRPr lang="en-US" altLang="en-US"/>
          </a:p>
        </p:txBody>
      </p:sp>
      <p:sp>
        <p:nvSpPr>
          <p:cNvPr id="58422" name="Rectangle 54"/>
          <p:cNvSpPr>
            <a:spLocks noChangeArrowheads="1"/>
          </p:cNvSpPr>
          <p:nvPr/>
        </p:nvSpPr>
        <p:spPr bwMode="auto">
          <a:xfrm rot="16200000">
            <a:off x="-769937" y="3876675"/>
            <a:ext cx="2168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000000"/>
                </a:solidFill>
              </a:rPr>
              <a:t>Investment Proportion</a:t>
            </a:r>
            <a:endParaRPr lang="en-US" altLang="en-US"/>
          </a:p>
        </p:txBody>
      </p:sp>
      <p:sp>
        <p:nvSpPr>
          <p:cNvPr id="58423" name="Rectangle 55"/>
          <p:cNvSpPr>
            <a:spLocks noChangeArrowheads="1"/>
          </p:cNvSpPr>
          <p:nvPr/>
        </p:nvSpPr>
        <p:spPr bwMode="auto">
          <a:xfrm>
            <a:off x="7905750" y="3756025"/>
            <a:ext cx="1146175" cy="568325"/>
          </a:xfrm>
          <a:prstGeom prst="rect">
            <a:avLst/>
          </a:prstGeom>
          <a:solidFill>
            <a:srgbClr val="FFFFFF"/>
          </a:solidFill>
          <a:ln w="0">
            <a:solidFill>
              <a:srgbClr val="000000"/>
            </a:solidFill>
            <a:miter lim="800000"/>
            <a:headEnd/>
            <a:tailEnd/>
          </a:ln>
        </p:spPr>
        <p:txBody>
          <a:bodyPr/>
          <a:lstStyle/>
          <a:p>
            <a:endParaRPr lang="en-US"/>
          </a:p>
        </p:txBody>
      </p:sp>
      <p:sp>
        <p:nvSpPr>
          <p:cNvPr id="58424" name="Line 56"/>
          <p:cNvSpPr>
            <a:spLocks noChangeShapeType="1"/>
          </p:cNvSpPr>
          <p:nvPr/>
        </p:nvSpPr>
        <p:spPr bwMode="auto">
          <a:xfrm>
            <a:off x="7970838" y="3911600"/>
            <a:ext cx="292100" cy="0"/>
          </a:xfrm>
          <a:prstGeom prst="line">
            <a:avLst/>
          </a:prstGeom>
          <a:noFill/>
          <a:ln w="26988">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25" name="Oval 57"/>
          <p:cNvSpPr>
            <a:spLocks noChangeArrowheads="1"/>
          </p:cNvSpPr>
          <p:nvPr/>
        </p:nvSpPr>
        <p:spPr bwMode="auto">
          <a:xfrm>
            <a:off x="8061325" y="3856038"/>
            <a:ext cx="101600" cy="101600"/>
          </a:xfrm>
          <a:prstGeom prst="ellipse">
            <a:avLst/>
          </a:prstGeom>
          <a:solidFill>
            <a:srgbClr val="800080"/>
          </a:solidFill>
          <a:ln w="9525">
            <a:solidFill>
              <a:srgbClr val="800080"/>
            </a:solidFill>
            <a:round/>
            <a:headEnd/>
            <a:tailEnd/>
          </a:ln>
        </p:spPr>
        <p:txBody>
          <a:bodyPr/>
          <a:lstStyle/>
          <a:p>
            <a:endParaRPr lang="en-US"/>
          </a:p>
        </p:txBody>
      </p:sp>
      <p:sp>
        <p:nvSpPr>
          <p:cNvPr id="58426" name="Rectangle 58"/>
          <p:cNvSpPr>
            <a:spLocks noChangeArrowheads="1"/>
          </p:cNvSpPr>
          <p:nvPr/>
        </p:nvSpPr>
        <p:spPr bwMode="auto">
          <a:xfrm>
            <a:off x="8318500" y="3802063"/>
            <a:ext cx="631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PD rep</a:t>
            </a:r>
            <a:endParaRPr lang="en-US" altLang="en-US"/>
          </a:p>
        </p:txBody>
      </p:sp>
      <p:sp>
        <p:nvSpPr>
          <p:cNvPr id="58427" name="Line 59"/>
          <p:cNvSpPr>
            <a:spLocks noChangeShapeType="1"/>
          </p:cNvSpPr>
          <p:nvPr/>
        </p:nvSpPr>
        <p:spPr bwMode="auto">
          <a:xfrm>
            <a:off x="7970838" y="4195763"/>
            <a:ext cx="292100" cy="0"/>
          </a:xfrm>
          <a:prstGeom prst="line">
            <a:avLst/>
          </a:prstGeom>
          <a:noFill/>
          <a:ln w="2698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28" name="Freeform 60"/>
          <p:cNvSpPr>
            <a:spLocks/>
          </p:cNvSpPr>
          <p:nvPr/>
        </p:nvSpPr>
        <p:spPr bwMode="auto">
          <a:xfrm>
            <a:off x="8061325" y="4140200"/>
            <a:ext cx="111125" cy="111125"/>
          </a:xfrm>
          <a:custGeom>
            <a:avLst/>
            <a:gdLst>
              <a:gd name="T0" fmla="*/ 35 w 70"/>
              <a:gd name="T1" fmla="*/ 0 h 70"/>
              <a:gd name="T2" fmla="*/ 70 w 70"/>
              <a:gd name="T3" fmla="*/ 35 h 70"/>
              <a:gd name="T4" fmla="*/ 35 w 70"/>
              <a:gd name="T5" fmla="*/ 70 h 70"/>
              <a:gd name="T6" fmla="*/ 0 w 70"/>
              <a:gd name="T7" fmla="*/ 35 h 70"/>
              <a:gd name="T8" fmla="*/ 35 w 70"/>
              <a:gd name="T9" fmla="*/ 0 h 70"/>
            </a:gdLst>
            <a:ahLst/>
            <a:cxnLst>
              <a:cxn ang="0">
                <a:pos x="T0" y="T1"/>
              </a:cxn>
              <a:cxn ang="0">
                <a:pos x="T2" y="T3"/>
              </a:cxn>
              <a:cxn ang="0">
                <a:pos x="T4" y="T5"/>
              </a:cxn>
              <a:cxn ang="0">
                <a:pos x="T6" y="T7"/>
              </a:cxn>
              <a:cxn ang="0">
                <a:pos x="T8" y="T9"/>
              </a:cxn>
            </a:cxnLst>
            <a:rect l="0" t="0" r="r" b="b"/>
            <a:pathLst>
              <a:path w="70" h="70">
                <a:moveTo>
                  <a:pt x="35" y="0"/>
                </a:moveTo>
                <a:lnTo>
                  <a:pt x="70" y="35"/>
                </a:lnTo>
                <a:lnTo>
                  <a:pt x="35" y="70"/>
                </a:lnTo>
                <a:lnTo>
                  <a:pt x="0" y="35"/>
                </a:lnTo>
                <a:lnTo>
                  <a:pt x="35" y="0"/>
                </a:lnTo>
                <a:close/>
              </a:path>
            </a:pathLst>
          </a:custGeom>
          <a:solidFill>
            <a:srgbClr val="FF0000"/>
          </a:solidFill>
          <a:ln w="9525">
            <a:solidFill>
              <a:srgbClr val="FF0000"/>
            </a:solidFill>
            <a:prstDash val="solid"/>
            <a:round/>
            <a:headEnd/>
            <a:tailEnd/>
          </a:ln>
        </p:spPr>
        <p:txBody>
          <a:bodyPr/>
          <a:lstStyle/>
          <a:p>
            <a:endParaRPr lang="en-US"/>
          </a:p>
        </p:txBody>
      </p:sp>
      <p:sp>
        <p:nvSpPr>
          <p:cNvPr id="58429" name="Rectangle 61"/>
          <p:cNvSpPr>
            <a:spLocks noChangeArrowheads="1"/>
          </p:cNvSpPr>
          <p:nvPr/>
        </p:nvSpPr>
        <p:spPr bwMode="auto">
          <a:xfrm>
            <a:off x="8318500" y="4086225"/>
            <a:ext cx="631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PD pre</a:t>
            </a:r>
            <a:endParaRPr lang="en-US" altLang="en-US"/>
          </a:p>
        </p:txBody>
      </p:sp>
    </p:spTree>
    <p:extLst>
      <p:ext uri="{BB962C8B-B14F-4D97-AF65-F5344CB8AC3E}">
        <p14:creationId xmlns:p14="http://schemas.microsoft.com/office/powerpoint/2010/main" val="3470259213"/>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a:t>PD: Repeated vs Precommitted</a:t>
            </a:r>
          </a:p>
        </p:txBody>
      </p:sp>
      <p:sp>
        <p:nvSpPr>
          <p:cNvPr id="59396" name="AutoShape 4"/>
          <p:cNvSpPr>
            <a:spLocks noChangeAspect="1" noChangeArrowheads="1" noTextEdit="1"/>
          </p:cNvSpPr>
          <p:nvPr/>
        </p:nvSpPr>
        <p:spPr bwMode="auto">
          <a:xfrm>
            <a:off x="0" y="1600200"/>
            <a:ext cx="9144000"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9398" name="Line 6"/>
          <p:cNvSpPr>
            <a:spLocks noChangeShapeType="1"/>
          </p:cNvSpPr>
          <p:nvPr/>
        </p:nvSpPr>
        <p:spPr bwMode="auto">
          <a:xfrm>
            <a:off x="954088" y="5754688"/>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399" name="Line 7"/>
          <p:cNvSpPr>
            <a:spLocks noChangeShapeType="1"/>
          </p:cNvSpPr>
          <p:nvPr/>
        </p:nvSpPr>
        <p:spPr bwMode="auto">
          <a:xfrm>
            <a:off x="954088" y="5324475"/>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0" name="Line 8"/>
          <p:cNvSpPr>
            <a:spLocks noChangeShapeType="1"/>
          </p:cNvSpPr>
          <p:nvPr/>
        </p:nvSpPr>
        <p:spPr bwMode="auto">
          <a:xfrm>
            <a:off x="954088" y="4902200"/>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1" name="Line 9"/>
          <p:cNvSpPr>
            <a:spLocks noChangeShapeType="1"/>
          </p:cNvSpPr>
          <p:nvPr/>
        </p:nvSpPr>
        <p:spPr bwMode="auto">
          <a:xfrm>
            <a:off x="954088" y="4470400"/>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2" name="Line 10"/>
          <p:cNvSpPr>
            <a:spLocks noChangeShapeType="1"/>
          </p:cNvSpPr>
          <p:nvPr/>
        </p:nvSpPr>
        <p:spPr bwMode="auto">
          <a:xfrm>
            <a:off x="954088" y="4049713"/>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3" name="Line 11"/>
          <p:cNvSpPr>
            <a:spLocks noChangeShapeType="1"/>
          </p:cNvSpPr>
          <p:nvPr/>
        </p:nvSpPr>
        <p:spPr bwMode="auto">
          <a:xfrm>
            <a:off x="954088" y="3617913"/>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4" name="Line 12"/>
          <p:cNvSpPr>
            <a:spLocks noChangeShapeType="1"/>
          </p:cNvSpPr>
          <p:nvPr/>
        </p:nvSpPr>
        <p:spPr bwMode="auto">
          <a:xfrm>
            <a:off x="954088" y="3195638"/>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5" name="Line 13"/>
          <p:cNvSpPr>
            <a:spLocks noChangeShapeType="1"/>
          </p:cNvSpPr>
          <p:nvPr/>
        </p:nvSpPr>
        <p:spPr bwMode="auto">
          <a:xfrm>
            <a:off x="954088" y="2765425"/>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6" name="Line 14"/>
          <p:cNvSpPr>
            <a:spLocks noChangeShapeType="1"/>
          </p:cNvSpPr>
          <p:nvPr/>
        </p:nvSpPr>
        <p:spPr bwMode="auto">
          <a:xfrm>
            <a:off x="954088" y="2343150"/>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7" name="Line 15"/>
          <p:cNvSpPr>
            <a:spLocks noChangeShapeType="1"/>
          </p:cNvSpPr>
          <p:nvPr/>
        </p:nvSpPr>
        <p:spPr bwMode="auto">
          <a:xfrm>
            <a:off x="954088" y="1911350"/>
            <a:ext cx="6851650"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8" name="Line 16"/>
          <p:cNvSpPr>
            <a:spLocks noChangeShapeType="1"/>
          </p:cNvSpPr>
          <p:nvPr/>
        </p:nvSpPr>
        <p:spPr bwMode="auto">
          <a:xfrm>
            <a:off x="954088" y="1911350"/>
            <a:ext cx="0" cy="42656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9" name="Line 17"/>
          <p:cNvSpPr>
            <a:spLocks noChangeShapeType="1"/>
          </p:cNvSpPr>
          <p:nvPr/>
        </p:nvSpPr>
        <p:spPr bwMode="auto">
          <a:xfrm>
            <a:off x="889000" y="6176963"/>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0" name="Line 18"/>
          <p:cNvSpPr>
            <a:spLocks noChangeShapeType="1"/>
          </p:cNvSpPr>
          <p:nvPr/>
        </p:nvSpPr>
        <p:spPr bwMode="auto">
          <a:xfrm>
            <a:off x="889000" y="5754688"/>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1" name="Line 19"/>
          <p:cNvSpPr>
            <a:spLocks noChangeShapeType="1"/>
          </p:cNvSpPr>
          <p:nvPr/>
        </p:nvSpPr>
        <p:spPr bwMode="auto">
          <a:xfrm>
            <a:off x="889000" y="5324475"/>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2" name="Line 20"/>
          <p:cNvSpPr>
            <a:spLocks noChangeShapeType="1"/>
          </p:cNvSpPr>
          <p:nvPr/>
        </p:nvSpPr>
        <p:spPr bwMode="auto">
          <a:xfrm>
            <a:off x="889000" y="4902200"/>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3" name="Line 21"/>
          <p:cNvSpPr>
            <a:spLocks noChangeShapeType="1"/>
          </p:cNvSpPr>
          <p:nvPr/>
        </p:nvSpPr>
        <p:spPr bwMode="auto">
          <a:xfrm>
            <a:off x="889000" y="4470400"/>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4" name="Line 22"/>
          <p:cNvSpPr>
            <a:spLocks noChangeShapeType="1"/>
          </p:cNvSpPr>
          <p:nvPr/>
        </p:nvSpPr>
        <p:spPr bwMode="auto">
          <a:xfrm>
            <a:off x="889000" y="4049713"/>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5" name="Line 23"/>
          <p:cNvSpPr>
            <a:spLocks noChangeShapeType="1"/>
          </p:cNvSpPr>
          <p:nvPr/>
        </p:nvSpPr>
        <p:spPr bwMode="auto">
          <a:xfrm>
            <a:off x="889000" y="3617913"/>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6" name="Line 24"/>
          <p:cNvSpPr>
            <a:spLocks noChangeShapeType="1"/>
          </p:cNvSpPr>
          <p:nvPr/>
        </p:nvSpPr>
        <p:spPr bwMode="auto">
          <a:xfrm>
            <a:off x="889000" y="3195638"/>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7" name="Line 25"/>
          <p:cNvSpPr>
            <a:spLocks noChangeShapeType="1"/>
          </p:cNvSpPr>
          <p:nvPr/>
        </p:nvSpPr>
        <p:spPr bwMode="auto">
          <a:xfrm>
            <a:off x="889000" y="2765425"/>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8" name="Line 26"/>
          <p:cNvSpPr>
            <a:spLocks noChangeShapeType="1"/>
          </p:cNvSpPr>
          <p:nvPr/>
        </p:nvSpPr>
        <p:spPr bwMode="auto">
          <a:xfrm>
            <a:off x="889000" y="2343150"/>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9" name="Line 27"/>
          <p:cNvSpPr>
            <a:spLocks noChangeShapeType="1"/>
          </p:cNvSpPr>
          <p:nvPr/>
        </p:nvSpPr>
        <p:spPr bwMode="auto">
          <a:xfrm>
            <a:off x="889000" y="1911350"/>
            <a:ext cx="650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0" name="Line 28"/>
          <p:cNvSpPr>
            <a:spLocks noChangeShapeType="1"/>
          </p:cNvSpPr>
          <p:nvPr/>
        </p:nvSpPr>
        <p:spPr bwMode="auto">
          <a:xfrm>
            <a:off x="954088" y="6176963"/>
            <a:ext cx="68516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1" name="Line 29"/>
          <p:cNvSpPr>
            <a:spLocks noChangeShapeType="1"/>
          </p:cNvSpPr>
          <p:nvPr/>
        </p:nvSpPr>
        <p:spPr bwMode="auto">
          <a:xfrm flipV="1">
            <a:off x="954088" y="6176963"/>
            <a:ext cx="0" cy="63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2" name="Line 30"/>
          <p:cNvSpPr>
            <a:spLocks noChangeShapeType="1"/>
          </p:cNvSpPr>
          <p:nvPr/>
        </p:nvSpPr>
        <p:spPr bwMode="auto">
          <a:xfrm flipV="1">
            <a:off x="2668588" y="6176963"/>
            <a:ext cx="0" cy="63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3" name="Line 31"/>
          <p:cNvSpPr>
            <a:spLocks noChangeShapeType="1"/>
          </p:cNvSpPr>
          <p:nvPr/>
        </p:nvSpPr>
        <p:spPr bwMode="auto">
          <a:xfrm flipV="1">
            <a:off x="4384675" y="6176963"/>
            <a:ext cx="0" cy="63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4" name="Line 32"/>
          <p:cNvSpPr>
            <a:spLocks noChangeShapeType="1"/>
          </p:cNvSpPr>
          <p:nvPr/>
        </p:nvSpPr>
        <p:spPr bwMode="auto">
          <a:xfrm flipV="1">
            <a:off x="6089650" y="6176963"/>
            <a:ext cx="0" cy="63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5" name="Line 33"/>
          <p:cNvSpPr>
            <a:spLocks noChangeShapeType="1"/>
          </p:cNvSpPr>
          <p:nvPr/>
        </p:nvSpPr>
        <p:spPr bwMode="auto">
          <a:xfrm flipV="1">
            <a:off x="7805738" y="6176963"/>
            <a:ext cx="0" cy="63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6" name="Freeform 34"/>
          <p:cNvSpPr>
            <a:spLocks/>
          </p:cNvSpPr>
          <p:nvPr/>
        </p:nvSpPr>
        <p:spPr bwMode="auto">
          <a:xfrm>
            <a:off x="1806575" y="2444750"/>
            <a:ext cx="5145088" cy="779463"/>
          </a:xfrm>
          <a:custGeom>
            <a:avLst/>
            <a:gdLst>
              <a:gd name="T0" fmla="*/ 0 w 561"/>
              <a:gd name="T1" fmla="*/ 85 h 85"/>
              <a:gd name="T2" fmla="*/ 187 w 561"/>
              <a:gd name="T3" fmla="*/ 37 h 85"/>
              <a:gd name="T4" fmla="*/ 374 w 561"/>
              <a:gd name="T5" fmla="*/ 0 h 85"/>
              <a:gd name="T6" fmla="*/ 561 w 561"/>
              <a:gd name="T7" fmla="*/ 26 h 85"/>
            </a:gdLst>
            <a:ahLst/>
            <a:cxnLst>
              <a:cxn ang="0">
                <a:pos x="T0" y="T1"/>
              </a:cxn>
              <a:cxn ang="0">
                <a:pos x="T2" y="T3"/>
              </a:cxn>
              <a:cxn ang="0">
                <a:pos x="T4" y="T5"/>
              </a:cxn>
              <a:cxn ang="0">
                <a:pos x="T6" y="T7"/>
              </a:cxn>
            </a:cxnLst>
            <a:rect l="0" t="0" r="r" b="b"/>
            <a:pathLst>
              <a:path w="561" h="85">
                <a:moveTo>
                  <a:pt x="0" y="85"/>
                </a:moveTo>
                <a:lnTo>
                  <a:pt x="187" y="37"/>
                </a:lnTo>
                <a:lnTo>
                  <a:pt x="374" y="0"/>
                </a:lnTo>
                <a:lnTo>
                  <a:pt x="561" y="26"/>
                </a:lnTo>
              </a:path>
            </a:pathLst>
          </a:custGeom>
          <a:noFill/>
          <a:ln w="26988">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27" name="Freeform 35"/>
          <p:cNvSpPr>
            <a:spLocks/>
          </p:cNvSpPr>
          <p:nvPr/>
        </p:nvSpPr>
        <p:spPr bwMode="auto">
          <a:xfrm>
            <a:off x="1806575" y="3727450"/>
            <a:ext cx="5145088" cy="1541463"/>
          </a:xfrm>
          <a:custGeom>
            <a:avLst/>
            <a:gdLst>
              <a:gd name="T0" fmla="*/ 0 w 561"/>
              <a:gd name="T1" fmla="*/ 0 h 168"/>
              <a:gd name="T2" fmla="*/ 187 w 561"/>
              <a:gd name="T3" fmla="*/ 148 h 168"/>
              <a:gd name="T4" fmla="*/ 374 w 561"/>
              <a:gd name="T5" fmla="*/ 168 h 168"/>
              <a:gd name="T6" fmla="*/ 561 w 561"/>
              <a:gd name="T7" fmla="*/ 101 h 168"/>
            </a:gdLst>
            <a:ahLst/>
            <a:cxnLst>
              <a:cxn ang="0">
                <a:pos x="T0" y="T1"/>
              </a:cxn>
              <a:cxn ang="0">
                <a:pos x="T2" y="T3"/>
              </a:cxn>
              <a:cxn ang="0">
                <a:pos x="T4" y="T5"/>
              </a:cxn>
              <a:cxn ang="0">
                <a:pos x="T6" y="T7"/>
              </a:cxn>
            </a:cxnLst>
            <a:rect l="0" t="0" r="r" b="b"/>
            <a:pathLst>
              <a:path w="561" h="168">
                <a:moveTo>
                  <a:pt x="0" y="0"/>
                </a:moveTo>
                <a:lnTo>
                  <a:pt x="187" y="148"/>
                </a:lnTo>
                <a:lnTo>
                  <a:pt x="374" y="168"/>
                </a:lnTo>
                <a:lnTo>
                  <a:pt x="561" y="101"/>
                </a:lnTo>
              </a:path>
            </a:pathLst>
          </a:custGeom>
          <a:noFill/>
          <a:ln w="2698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28" name="Oval 36"/>
          <p:cNvSpPr>
            <a:spLocks noChangeArrowheads="1"/>
          </p:cNvSpPr>
          <p:nvPr/>
        </p:nvSpPr>
        <p:spPr bwMode="auto">
          <a:xfrm>
            <a:off x="1751013" y="3168650"/>
            <a:ext cx="101600" cy="100013"/>
          </a:xfrm>
          <a:prstGeom prst="ellipse">
            <a:avLst/>
          </a:prstGeom>
          <a:solidFill>
            <a:srgbClr val="800080"/>
          </a:solidFill>
          <a:ln w="9525">
            <a:solidFill>
              <a:srgbClr val="800080"/>
            </a:solidFill>
            <a:round/>
            <a:headEnd/>
            <a:tailEnd/>
          </a:ln>
        </p:spPr>
        <p:txBody>
          <a:bodyPr/>
          <a:lstStyle/>
          <a:p>
            <a:endParaRPr lang="en-US"/>
          </a:p>
        </p:txBody>
      </p:sp>
      <p:sp>
        <p:nvSpPr>
          <p:cNvPr id="59429" name="Oval 37"/>
          <p:cNvSpPr>
            <a:spLocks noChangeArrowheads="1"/>
          </p:cNvSpPr>
          <p:nvPr/>
        </p:nvSpPr>
        <p:spPr bwMode="auto">
          <a:xfrm>
            <a:off x="3467100" y="2728913"/>
            <a:ext cx="100013" cy="100012"/>
          </a:xfrm>
          <a:prstGeom prst="ellipse">
            <a:avLst/>
          </a:prstGeom>
          <a:solidFill>
            <a:srgbClr val="800080"/>
          </a:solidFill>
          <a:ln w="9525">
            <a:solidFill>
              <a:srgbClr val="800080"/>
            </a:solidFill>
            <a:round/>
            <a:headEnd/>
            <a:tailEnd/>
          </a:ln>
        </p:spPr>
        <p:txBody>
          <a:bodyPr/>
          <a:lstStyle/>
          <a:p>
            <a:endParaRPr lang="en-US"/>
          </a:p>
        </p:txBody>
      </p:sp>
      <p:sp>
        <p:nvSpPr>
          <p:cNvPr id="59430" name="Oval 38"/>
          <p:cNvSpPr>
            <a:spLocks noChangeArrowheads="1"/>
          </p:cNvSpPr>
          <p:nvPr/>
        </p:nvSpPr>
        <p:spPr bwMode="auto">
          <a:xfrm>
            <a:off x="5181600" y="2389188"/>
            <a:ext cx="101600" cy="100012"/>
          </a:xfrm>
          <a:prstGeom prst="ellipse">
            <a:avLst/>
          </a:prstGeom>
          <a:solidFill>
            <a:srgbClr val="800080"/>
          </a:solidFill>
          <a:ln w="9525">
            <a:solidFill>
              <a:srgbClr val="800080"/>
            </a:solidFill>
            <a:round/>
            <a:headEnd/>
            <a:tailEnd/>
          </a:ln>
        </p:spPr>
        <p:txBody>
          <a:bodyPr/>
          <a:lstStyle/>
          <a:p>
            <a:endParaRPr lang="en-US"/>
          </a:p>
        </p:txBody>
      </p:sp>
      <p:sp>
        <p:nvSpPr>
          <p:cNvPr id="59431" name="Oval 39"/>
          <p:cNvSpPr>
            <a:spLocks noChangeArrowheads="1"/>
          </p:cNvSpPr>
          <p:nvPr/>
        </p:nvSpPr>
        <p:spPr bwMode="auto">
          <a:xfrm>
            <a:off x="6897688" y="2627313"/>
            <a:ext cx="100012" cy="101600"/>
          </a:xfrm>
          <a:prstGeom prst="ellipse">
            <a:avLst/>
          </a:prstGeom>
          <a:solidFill>
            <a:srgbClr val="800080"/>
          </a:solidFill>
          <a:ln w="9525">
            <a:solidFill>
              <a:srgbClr val="800080"/>
            </a:solidFill>
            <a:round/>
            <a:headEnd/>
            <a:tailEnd/>
          </a:ln>
        </p:spPr>
        <p:txBody>
          <a:bodyPr/>
          <a:lstStyle/>
          <a:p>
            <a:endParaRPr lang="en-US"/>
          </a:p>
        </p:txBody>
      </p:sp>
      <p:sp>
        <p:nvSpPr>
          <p:cNvPr id="59432" name="Freeform 40"/>
          <p:cNvSpPr>
            <a:spLocks/>
          </p:cNvSpPr>
          <p:nvPr/>
        </p:nvSpPr>
        <p:spPr bwMode="auto">
          <a:xfrm>
            <a:off x="1751013" y="3673475"/>
            <a:ext cx="111125" cy="109538"/>
          </a:xfrm>
          <a:custGeom>
            <a:avLst/>
            <a:gdLst>
              <a:gd name="T0" fmla="*/ 35 w 70"/>
              <a:gd name="T1" fmla="*/ 0 h 69"/>
              <a:gd name="T2" fmla="*/ 70 w 70"/>
              <a:gd name="T3" fmla="*/ 34 h 69"/>
              <a:gd name="T4" fmla="*/ 35 w 70"/>
              <a:gd name="T5" fmla="*/ 69 h 69"/>
              <a:gd name="T6" fmla="*/ 0 w 70"/>
              <a:gd name="T7" fmla="*/ 34 h 69"/>
              <a:gd name="T8" fmla="*/ 35 w 70"/>
              <a:gd name="T9" fmla="*/ 0 h 69"/>
            </a:gdLst>
            <a:ahLst/>
            <a:cxnLst>
              <a:cxn ang="0">
                <a:pos x="T0" y="T1"/>
              </a:cxn>
              <a:cxn ang="0">
                <a:pos x="T2" y="T3"/>
              </a:cxn>
              <a:cxn ang="0">
                <a:pos x="T4" y="T5"/>
              </a:cxn>
              <a:cxn ang="0">
                <a:pos x="T6" y="T7"/>
              </a:cxn>
              <a:cxn ang="0">
                <a:pos x="T8" y="T9"/>
              </a:cxn>
            </a:cxnLst>
            <a:rect l="0" t="0" r="r" b="b"/>
            <a:pathLst>
              <a:path w="70" h="69">
                <a:moveTo>
                  <a:pt x="35" y="0"/>
                </a:moveTo>
                <a:lnTo>
                  <a:pt x="70" y="34"/>
                </a:lnTo>
                <a:lnTo>
                  <a:pt x="35" y="69"/>
                </a:lnTo>
                <a:lnTo>
                  <a:pt x="0" y="34"/>
                </a:lnTo>
                <a:lnTo>
                  <a:pt x="35" y="0"/>
                </a:lnTo>
                <a:close/>
              </a:path>
            </a:pathLst>
          </a:custGeom>
          <a:solidFill>
            <a:srgbClr val="FF0000"/>
          </a:solidFill>
          <a:ln w="9525">
            <a:solidFill>
              <a:srgbClr val="FF0000"/>
            </a:solidFill>
            <a:prstDash val="solid"/>
            <a:round/>
            <a:headEnd/>
            <a:tailEnd/>
          </a:ln>
        </p:spPr>
        <p:txBody>
          <a:bodyPr/>
          <a:lstStyle/>
          <a:p>
            <a:endParaRPr lang="en-US"/>
          </a:p>
        </p:txBody>
      </p:sp>
      <p:sp>
        <p:nvSpPr>
          <p:cNvPr id="59433" name="Freeform 41"/>
          <p:cNvSpPr>
            <a:spLocks/>
          </p:cNvSpPr>
          <p:nvPr/>
        </p:nvSpPr>
        <p:spPr bwMode="auto">
          <a:xfrm>
            <a:off x="3467100" y="5030788"/>
            <a:ext cx="109538" cy="109537"/>
          </a:xfrm>
          <a:custGeom>
            <a:avLst/>
            <a:gdLst>
              <a:gd name="T0" fmla="*/ 34 w 69"/>
              <a:gd name="T1" fmla="*/ 0 h 69"/>
              <a:gd name="T2" fmla="*/ 69 w 69"/>
              <a:gd name="T3" fmla="*/ 34 h 69"/>
              <a:gd name="T4" fmla="*/ 34 w 69"/>
              <a:gd name="T5" fmla="*/ 69 h 69"/>
              <a:gd name="T6" fmla="*/ 0 w 69"/>
              <a:gd name="T7" fmla="*/ 34 h 69"/>
              <a:gd name="T8" fmla="*/ 34 w 69"/>
              <a:gd name="T9" fmla="*/ 0 h 69"/>
            </a:gdLst>
            <a:ahLst/>
            <a:cxnLst>
              <a:cxn ang="0">
                <a:pos x="T0" y="T1"/>
              </a:cxn>
              <a:cxn ang="0">
                <a:pos x="T2" y="T3"/>
              </a:cxn>
              <a:cxn ang="0">
                <a:pos x="T4" y="T5"/>
              </a:cxn>
              <a:cxn ang="0">
                <a:pos x="T6" y="T7"/>
              </a:cxn>
              <a:cxn ang="0">
                <a:pos x="T8" y="T9"/>
              </a:cxn>
            </a:cxnLst>
            <a:rect l="0" t="0" r="r" b="b"/>
            <a:pathLst>
              <a:path w="69" h="69">
                <a:moveTo>
                  <a:pt x="34" y="0"/>
                </a:moveTo>
                <a:lnTo>
                  <a:pt x="69" y="34"/>
                </a:lnTo>
                <a:lnTo>
                  <a:pt x="34" y="69"/>
                </a:lnTo>
                <a:lnTo>
                  <a:pt x="0" y="34"/>
                </a:lnTo>
                <a:lnTo>
                  <a:pt x="34" y="0"/>
                </a:lnTo>
                <a:close/>
              </a:path>
            </a:pathLst>
          </a:custGeom>
          <a:solidFill>
            <a:srgbClr val="FF0000"/>
          </a:solidFill>
          <a:ln w="9525">
            <a:solidFill>
              <a:srgbClr val="FF0000"/>
            </a:solidFill>
            <a:prstDash val="solid"/>
            <a:round/>
            <a:headEnd/>
            <a:tailEnd/>
          </a:ln>
        </p:spPr>
        <p:txBody>
          <a:bodyPr/>
          <a:lstStyle/>
          <a:p>
            <a:endParaRPr lang="en-US"/>
          </a:p>
        </p:txBody>
      </p:sp>
      <p:sp>
        <p:nvSpPr>
          <p:cNvPr id="59434" name="Freeform 42"/>
          <p:cNvSpPr>
            <a:spLocks/>
          </p:cNvSpPr>
          <p:nvPr/>
        </p:nvSpPr>
        <p:spPr bwMode="auto">
          <a:xfrm>
            <a:off x="5181600" y="5213350"/>
            <a:ext cx="111125" cy="111125"/>
          </a:xfrm>
          <a:custGeom>
            <a:avLst/>
            <a:gdLst>
              <a:gd name="T0" fmla="*/ 35 w 70"/>
              <a:gd name="T1" fmla="*/ 0 h 70"/>
              <a:gd name="T2" fmla="*/ 70 w 70"/>
              <a:gd name="T3" fmla="*/ 35 h 70"/>
              <a:gd name="T4" fmla="*/ 35 w 70"/>
              <a:gd name="T5" fmla="*/ 70 h 70"/>
              <a:gd name="T6" fmla="*/ 0 w 70"/>
              <a:gd name="T7" fmla="*/ 35 h 70"/>
              <a:gd name="T8" fmla="*/ 35 w 70"/>
              <a:gd name="T9" fmla="*/ 0 h 70"/>
            </a:gdLst>
            <a:ahLst/>
            <a:cxnLst>
              <a:cxn ang="0">
                <a:pos x="T0" y="T1"/>
              </a:cxn>
              <a:cxn ang="0">
                <a:pos x="T2" y="T3"/>
              </a:cxn>
              <a:cxn ang="0">
                <a:pos x="T4" y="T5"/>
              </a:cxn>
              <a:cxn ang="0">
                <a:pos x="T6" y="T7"/>
              </a:cxn>
              <a:cxn ang="0">
                <a:pos x="T8" y="T9"/>
              </a:cxn>
            </a:cxnLst>
            <a:rect l="0" t="0" r="r" b="b"/>
            <a:pathLst>
              <a:path w="70" h="70">
                <a:moveTo>
                  <a:pt x="35" y="0"/>
                </a:moveTo>
                <a:lnTo>
                  <a:pt x="70" y="35"/>
                </a:lnTo>
                <a:lnTo>
                  <a:pt x="35" y="70"/>
                </a:lnTo>
                <a:lnTo>
                  <a:pt x="0" y="35"/>
                </a:lnTo>
                <a:lnTo>
                  <a:pt x="35" y="0"/>
                </a:lnTo>
                <a:close/>
              </a:path>
            </a:pathLst>
          </a:custGeom>
          <a:solidFill>
            <a:srgbClr val="FF0000"/>
          </a:solidFill>
          <a:ln w="9525">
            <a:solidFill>
              <a:srgbClr val="FF0000"/>
            </a:solidFill>
            <a:prstDash val="solid"/>
            <a:round/>
            <a:headEnd/>
            <a:tailEnd/>
          </a:ln>
        </p:spPr>
        <p:txBody>
          <a:bodyPr/>
          <a:lstStyle/>
          <a:p>
            <a:endParaRPr lang="en-US"/>
          </a:p>
        </p:txBody>
      </p:sp>
      <p:sp>
        <p:nvSpPr>
          <p:cNvPr id="59435" name="Freeform 43"/>
          <p:cNvSpPr>
            <a:spLocks/>
          </p:cNvSpPr>
          <p:nvPr/>
        </p:nvSpPr>
        <p:spPr bwMode="auto">
          <a:xfrm>
            <a:off x="6897688" y="4598988"/>
            <a:ext cx="109537" cy="111125"/>
          </a:xfrm>
          <a:custGeom>
            <a:avLst/>
            <a:gdLst>
              <a:gd name="T0" fmla="*/ 34 w 69"/>
              <a:gd name="T1" fmla="*/ 0 h 70"/>
              <a:gd name="T2" fmla="*/ 69 w 69"/>
              <a:gd name="T3" fmla="*/ 35 h 70"/>
              <a:gd name="T4" fmla="*/ 34 w 69"/>
              <a:gd name="T5" fmla="*/ 70 h 70"/>
              <a:gd name="T6" fmla="*/ 0 w 69"/>
              <a:gd name="T7" fmla="*/ 35 h 70"/>
              <a:gd name="T8" fmla="*/ 34 w 69"/>
              <a:gd name="T9" fmla="*/ 0 h 70"/>
            </a:gdLst>
            <a:ahLst/>
            <a:cxnLst>
              <a:cxn ang="0">
                <a:pos x="T0" y="T1"/>
              </a:cxn>
              <a:cxn ang="0">
                <a:pos x="T2" y="T3"/>
              </a:cxn>
              <a:cxn ang="0">
                <a:pos x="T4" y="T5"/>
              </a:cxn>
              <a:cxn ang="0">
                <a:pos x="T6" y="T7"/>
              </a:cxn>
              <a:cxn ang="0">
                <a:pos x="T8" y="T9"/>
              </a:cxn>
            </a:cxnLst>
            <a:rect l="0" t="0" r="r" b="b"/>
            <a:pathLst>
              <a:path w="69" h="70">
                <a:moveTo>
                  <a:pt x="34" y="0"/>
                </a:moveTo>
                <a:lnTo>
                  <a:pt x="69" y="35"/>
                </a:lnTo>
                <a:lnTo>
                  <a:pt x="34" y="70"/>
                </a:lnTo>
                <a:lnTo>
                  <a:pt x="0" y="35"/>
                </a:lnTo>
                <a:lnTo>
                  <a:pt x="34" y="0"/>
                </a:lnTo>
                <a:close/>
              </a:path>
            </a:pathLst>
          </a:custGeom>
          <a:solidFill>
            <a:srgbClr val="FF0000"/>
          </a:solidFill>
          <a:ln w="9525">
            <a:solidFill>
              <a:srgbClr val="FF0000"/>
            </a:solidFill>
            <a:prstDash val="solid"/>
            <a:round/>
            <a:headEnd/>
            <a:tailEnd/>
          </a:ln>
        </p:spPr>
        <p:txBody>
          <a:bodyPr/>
          <a:lstStyle/>
          <a:p>
            <a:endParaRPr lang="en-US"/>
          </a:p>
        </p:txBody>
      </p:sp>
      <p:sp>
        <p:nvSpPr>
          <p:cNvPr id="59436" name="Rectangle 44"/>
          <p:cNvSpPr>
            <a:spLocks noChangeArrowheads="1"/>
          </p:cNvSpPr>
          <p:nvPr/>
        </p:nvSpPr>
        <p:spPr bwMode="auto">
          <a:xfrm>
            <a:off x="687388" y="6067425"/>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a:t>
            </a:r>
            <a:endParaRPr lang="en-US" altLang="en-US"/>
          </a:p>
        </p:txBody>
      </p:sp>
      <p:sp>
        <p:nvSpPr>
          <p:cNvPr id="59437" name="Rectangle 45"/>
          <p:cNvSpPr>
            <a:spLocks noChangeArrowheads="1"/>
          </p:cNvSpPr>
          <p:nvPr/>
        </p:nvSpPr>
        <p:spPr bwMode="auto">
          <a:xfrm>
            <a:off x="522288" y="5645150"/>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0.1</a:t>
            </a:r>
            <a:endParaRPr lang="en-US" altLang="en-US"/>
          </a:p>
        </p:txBody>
      </p:sp>
      <p:sp>
        <p:nvSpPr>
          <p:cNvPr id="59438" name="Rectangle 46"/>
          <p:cNvSpPr>
            <a:spLocks noChangeArrowheads="1"/>
          </p:cNvSpPr>
          <p:nvPr/>
        </p:nvSpPr>
        <p:spPr bwMode="auto">
          <a:xfrm>
            <a:off x="522288" y="5213350"/>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0.2</a:t>
            </a:r>
            <a:endParaRPr lang="en-US" altLang="en-US"/>
          </a:p>
        </p:txBody>
      </p:sp>
      <p:sp>
        <p:nvSpPr>
          <p:cNvPr id="59439" name="Rectangle 47"/>
          <p:cNvSpPr>
            <a:spLocks noChangeArrowheads="1"/>
          </p:cNvSpPr>
          <p:nvPr/>
        </p:nvSpPr>
        <p:spPr bwMode="auto">
          <a:xfrm>
            <a:off x="522288" y="4792663"/>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0.3</a:t>
            </a:r>
            <a:endParaRPr lang="en-US" altLang="en-US"/>
          </a:p>
        </p:txBody>
      </p:sp>
      <p:sp>
        <p:nvSpPr>
          <p:cNvPr id="59440" name="Rectangle 48"/>
          <p:cNvSpPr>
            <a:spLocks noChangeArrowheads="1"/>
          </p:cNvSpPr>
          <p:nvPr/>
        </p:nvSpPr>
        <p:spPr bwMode="auto">
          <a:xfrm>
            <a:off x="522288" y="4360863"/>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0.4</a:t>
            </a:r>
            <a:endParaRPr lang="en-US" altLang="en-US"/>
          </a:p>
        </p:txBody>
      </p:sp>
      <p:sp>
        <p:nvSpPr>
          <p:cNvPr id="59441" name="Rectangle 49"/>
          <p:cNvSpPr>
            <a:spLocks noChangeArrowheads="1"/>
          </p:cNvSpPr>
          <p:nvPr/>
        </p:nvSpPr>
        <p:spPr bwMode="auto">
          <a:xfrm>
            <a:off x="522288" y="3938588"/>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0.5</a:t>
            </a:r>
            <a:endParaRPr lang="en-US" altLang="en-US"/>
          </a:p>
        </p:txBody>
      </p:sp>
      <p:sp>
        <p:nvSpPr>
          <p:cNvPr id="59442" name="Rectangle 50"/>
          <p:cNvSpPr>
            <a:spLocks noChangeArrowheads="1"/>
          </p:cNvSpPr>
          <p:nvPr/>
        </p:nvSpPr>
        <p:spPr bwMode="auto">
          <a:xfrm>
            <a:off x="522288" y="3508375"/>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0.6</a:t>
            </a:r>
            <a:endParaRPr lang="en-US" altLang="en-US"/>
          </a:p>
        </p:txBody>
      </p:sp>
      <p:sp>
        <p:nvSpPr>
          <p:cNvPr id="59443" name="Rectangle 51"/>
          <p:cNvSpPr>
            <a:spLocks noChangeArrowheads="1"/>
          </p:cNvSpPr>
          <p:nvPr/>
        </p:nvSpPr>
        <p:spPr bwMode="auto">
          <a:xfrm>
            <a:off x="522288" y="3086100"/>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0.7</a:t>
            </a:r>
            <a:endParaRPr lang="en-US" altLang="en-US"/>
          </a:p>
        </p:txBody>
      </p:sp>
      <p:sp>
        <p:nvSpPr>
          <p:cNvPr id="59444" name="Rectangle 52"/>
          <p:cNvSpPr>
            <a:spLocks noChangeArrowheads="1"/>
          </p:cNvSpPr>
          <p:nvPr/>
        </p:nvSpPr>
        <p:spPr bwMode="auto">
          <a:xfrm>
            <a:off x="522288" y="2654300"/>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0.8</a:t>
            </a:r>
            <a:endParaRPr lang="en-US" altLang="en-US"/>
          </a:p>
        </p:txBody>
      </p:sp>
      <p:sp>
        <p:nvSpPr>
          <p:cNvPr id="59445" name="Rectangle 53"/>
          <p:cNvSpPr>
            <a:spLocks noChangeArrowheads="1"/>
          </p:cNvSpPr>
          <p:nvPr/>
        </p:nvSpPr>
        <p:spPr bwMode="auto">
          <a:xfrm>
            <a:off x="522288" y="2233613"/>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0.9</a:t>
            </a:r>
            <a:endParaRPr lang="en-US" altLang="en-US"/>
          </a:p>
        </p:txBody>
      </p:sp>
      <p:sp>
        <p:nvSpPr>
          <p:cNvPr id="59446" name="Rectangle 54"/>
          <p:cNvSpPr>
            <a:spLocks noChangeArrowheads="1"/>
          </p:cNvSpPr>
          <p:nvPr/>
        </p:nvSpPr>
        <p:spPr bwMode="auto">
          <a:xfrm>
            <a:off x="687388" y="1801813"/>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1</a:t>
            </a:r>
            <a:endParaRPr lang="en-US" altLang="en-US"/>
          </a:p>
        </p:txBody>
      </p:sp>
      <p:sp>
        <p:nvSpPr>
          <p:cNvPr id="59447" name="Rectangle 55"/>
          <p:cNvSpPr>
            <a:spLocks noChangeArrowheads="1"/>
          </p:cNvSpPr>
          <p:nvPr/>
        </p:nvSpPr>
        <p:spPr bwMode="auto">
          <a:xfrm>
            <a:off x="1485900" y="6369050"/>
            <a:ext cx="665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Block 1</a:t>
            </a:r>
            <a:endParaRPr lang="en-US" altLang="en-US"/>
          </a:p>
        </p:txBody>
      </p:sp>
      <p:sp>
        <p:nvSpPr>
          <p:cNvPr id="59448" name="Rectangle 56"/>
          <p:cNvSpPr>
            <a:spLocks noChangeArrowheads="1"/>
          </p:cNvSpPr>
          <p:nvPr/>
        </p:nvSpPr>
        <p:spPr bwMode="auto">
          <a:xfrm>
            <a:off x="3200400" y="6369050"/>
            <a:ext cx="665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Block 2</a:t>
            </a:r>
            <a:endParaRPr lang="en-US" altLang="en-US"/>
          </a:p>
        </p:txBody>
      </p:sp>
      <p:sp>
        <p:nvSpPr>
          <p:cNvPr id="59449" name="Rectangle 57"/>
          <p:cNvSpPr>
            <a:spLocks noChangeArrowheads="1"/>
          </p:cNvSpPr>
          <p:nvPr/>
        </p:nvSpPr>
        <p:spPr bwMode="auto">
          <a:xfrm>
            <a:off x="4916488" y="6369050"/>
            <a:ext cx="6651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Block 3</a:t>
            </a:r>
            <a:endParaRPr lang="en-US" altLang="en-US"/>
          </a:p>
        </p:txBody>
      </p:sp>
      <p:sp>
        <p:nvSpPr>
          <p:cNvPr id="59450" name="Rectangle 58"/>
          <p:cNvSpPr>
            <a:spLocks noChangeArrowheads="1"/>
          </p:cNvSpPr>
          <p:nvPr/>
        </p:nvSpPr>
        <p:spPr bwMode="auto">
          <a:xfrm>
            <a:off x="6630988" y="6369050"/>
            <a:ext cx="6651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Block 4</a:t>
            </a:r>
            <a:endParaRPr lang="en-US" altLang="en-US"/>
          </a:p>
        </p:txBody>
      </p:sp>
      <p:sp>
        <p:nvSpPr>
          <p:cNvPr id="59451" name="Rectangle 59"/>
          <p:cNvSpPr>
            <a:spLocks noChangeArrowheads="1"/>
          </p:cNvSpPr>
          <p:nvPr/>
        </p:nvSpPr>
        <p:spPr bwMode="auto">
          <a:xfrm rot="16200000">
            <a:off x="-769937" y="3876675"/>
            <a:ext cx="2168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000000"/>
                </a:solidFill>
              </a:rPr>
              <a:t>Investment Proportion</a:t>
            </a:r>
            <a:endParaRPr lang="en-US" altLang="en-US"/>
          </a:p>
        </p:txBody>
      </p:sp>
      <p:sp>
        <p:nvSpPr>
          <p:cNvPr id="59452" name="Rectangle 60"/>
          <p:cNvSpPr>
            <a:spLocks noChangeArrowheads="1"/>
          </p:cNvSpPr>
          <p:nvPr/>
        </p:nvSpPr>
        <p:spPr bwMode="auto">
          <a:xfrm>
            <a:off x="7905750" y="3756025"/>
            <a:ext cx="1146175" cy="568325"/>
          </a:xfrm>
          <a:prstGeom prst="rect">
            <a:avLst/>
          </a:prstGeom>
          <a:solidFill>
            <a:srgbClr val="FFFFFF"/>
          </a:solidFill>
          <a:ln w="0">
            <a:solidFill>
              <a:srgbClr val="000000"/>
            </a:solidFill>
            <a:miter lim="800000"/>
            <a:headEnd/>
            <a:tailEnd/>
          </a:ln>
        </p:spPr>
        <p:txBody>
          <a:bodyPr/>
          <a:lstStyle/>
          <a:p>
            <a:endParaRPr lang="en-US"/>
          </a:p>
        </p:txBody>
      </p:sp>
      <p:sp>
        <p:nvSpPr>
          <p:cNvPr id="59453" name="Line 61"/>
          <p:cNvSpPr>
            <a:spLocks noChangeShapeType="1"/>
          </p:cNvSpPr>
          <p:nvPr/>
        </p:nvSpPr>
        <p:spPr bwMode="auto">
          <a:xfrm>
            <a:off x="7970838" y="3911600"/>
            <a:ext cx="292100" cy="0"/>
          </a:xfrm>
          <a:prstGeom prst="line">
            <a:avLst/>
          </a:prstGeom>
          <a:noFill/>
          <a:ln w="26988">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54" name="Oval 62"/>
          <p:cNvSpPr>
            <a:spLocks noChangeArrowheads="1"/>
          </p:cNvSpPr>
          <p:nvPr/>
        </p:nvSpPr>
        <p:spPr bwMode="auto">
          <a:xfrm>
            <a:off x="8061325" y="3856038"/>
            <a:ext cx="101600" cy="101600"/>
          </a:xfrm>
          <a:prstGeom prst="ellipse">
            <a:avLst/>
          </a:prstGeom>
          <a:solidFill>
            <a:srgbClr val="800080"/>
          </a:solidFill>
          <a:ln w="9525">
            <a:solidFill>
              <a:srgbClr val="800080"/>
            </a:solidFill>
            <a:round/>
            <a:headEnd/>
            <a:tailEnd/>
          </a:ln>
        </p:spPr>
        <p:txBody>
          <a:bodyPr/>
          <a:lstStyle/>
          <a:p>
            <a:endParaRPr lang="en-US"/>
          </a:p>
        </p:txBody>
      </p:sp>
      <p:sp>
        <p:nvSpPr>
          <p:cNvPr id="59455" name="Rectangle 63"/>
          <p:cNvSpPr>
            <a:spLocks noChangeArrowheads="1"/>
          </p:cNvSpPr>
          <p:nvPr/>
        </p:nvSpPr>
        <p:spPr bwMode="auto">
          <a:xfrm>
            <a:off x="8318500" y="3802063"/>
            <a:ext cx="631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PD rep</a:t>
            </a:r>
            <a:endParaRPr lang="en-US" altLang="en-US"/>
          </a:p>
        </p:txBody>
      </p:sp>
      <p:sp>
        <p:nvSpPr>
          <p:cNvPr id="59456" name="Line 64"/>
          <p:cNvSpPr>
            <a:spLocks noChangeShapeType="1"/>
          </p:cNvSpPr>
          <p:nvPr/>
        </p:nvSpPr>
        <p:spPr bwMode="auto">
          <a:xfrm>
            <a:off x="7970838" y="4195763"/>
            <a:ext cx="292100" cy="0"/>
          </a:xfrm>
          <a:prstGeom prst="line">
            <a:avLst/>
          </a:prstGeom>
          <a:noFill/>
          <a:ln w="2698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57" name="Freeform 65"/>
          <p:cNvSpPr>
            <a:spLocks/>
          </p:cNvSpPr>
          <p:nvPr/>
        </p:nvSpPr>
        <p:spPr bwMode="auto">
          <a:xfrm>
            <a:off x="8061325" y="4140200"/>
            <a:ext cx="111125" cy="111125"/>
          </a:xfrm>
          <a:custGeom>
            <a:avLst/>
            <a:gdLst>
              <a:gd name="T0" fmla="*/ 35 w 70"/>
              <a:gd name="T1" fmla="*/ 0 h 70"/>
              <a:gd name="T2" fmla="*/ 70 w 70"/>
              <a:gd name="T3" fmla="*/ 35 h 70"/>
              <a:gd name="T4" fmla="*/ 35 w 70"/>
              <a:gd name="T5" fmla="*/ 70 h 70"/>
              <a:gd name="T6" fmla="*/ 0 w 70"/>
              <a:gd name="T7" fmla="*/ 35 h 70"/>
              <a:gd name="T8" fmla="*/ 35 w 70"/>
              <a:gd name="T9" fmla="*/ 0 h 70"/>
            </a:gdLst>
            <a:ahLst/>
            <a:cxnLst>
              <a:cxn ang="0">
                <a:pos x="T0" y="T1"/>
              </a:cxn>
              <a:cxn ang="0">
                <a:pos x="T2" y="T3"/>
              </a:cxn>
              <a:cxn ang="0">
                <a:pos x="T4" y="T5"/>
              </a:cxn>
              <a:cxn ang="0">
                <a:pos x="T6" y="T7"/>
              </a:cxn>
              <a:cxn ang="0">
                <a:pos x="T8" y="T9"/>
              </a:cxn>
            </a:cxnLst>
            <a:rect l="0" t="0" r="r" b="b"/>
            <a:pathLst>
              <a:path w="70" h="70">
                <a:moveTo>
                  <a:pt x="35" y="0"/>
                </a:moveTo>
                <a:lnTo>
                  <a:pt x="70" y="35"/>
                </a:lnTo>
                <a:lnTo>
                  <a:pt x="35" y="70"/>
                </a:lnTo>
                <a:lnTo>
                  <a:pt x="0" y="35"/>
                </a:lnTo>
                <a:lnTo>
                  <a:pt x="35" y="0"/>
                </a:lnTo>
                <a:close/>
              </a:path>
            </a:pathLst>
          </a:custGeom>
          <a:solidFill>
            <a:srgbClr val="FF0000"/>
          </a:solidFill>
          <a:ln w="9525">
            <a:solidFill>
              <a:srgbClr val="FF0000"/>
            </a:solidFill>
            <a:prstDash val="solid"/>
            <a:round/>
            <a:headEnd/>
            <a:tailEnd/>
          </a:ln>
        </p:spPr>
        <p:txBody>
          <a:bodyPr/>
          <a:lstStyle/>
          <a:p>
            <a:endParaRPr lang="en-US"/>
          </a:p>
        </p:txBody>
      </p:sp>
      <p:sp>
        <p:nvSpPr>
          <p:cNvPr id="59458" name="Rectangle 66"/>
          <p:cNvSpPr>
            <a:spLocks noChangeArrowheads="1"/>
          </p:cNvSpPr>
          <p:nvPr/>
        </p:nvSpPr>
        <p:spPr bwMode="auto">
          <a:xfrm>
            <a:off x="8318500" y="4086225"/>
            <a:ext cx="631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PD pre</a:t>
            </a:r>
            <a:endParaRPr lang="en-US" altLang="en-US"/>
          </a:p>
        </p:txBody>
      </p:sp>
    </p:spTree>
    <p:extLst>
      <p:ext uri="{BB962C8B-B14F-4D97-AF65-F5344CB8AC3E}">
        <p14:creationId xmlns:p14="http://schemas.microsoft.com/office/powerpoint/2010/main" val="1671704080"/>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dirty="0"/>
              <a:t>Conclusion</a:t>
            </a:r>
          </a:p>
        </p:txBody>
      </p:sp>
      <p:sp>
        <p:nvSpPr>
          <p:cNvPr id="61443" name="Rectangle 3"/>
          <p:cNvSpPr>
            <a:spLocks noGrp="1" noChangeArrowheads="1"/>
          </p:cNvSpPr>
          <p:nvPr>
            <p:ph type="body" idx="1"/>
          </p:nvPr>
        </p:nvSpPr>
        <p:spPr/>
        <p:txBody>
          <a:bodyPr/>
          <a:lstStyle/>
          <a:p>
            <a:r>
              <a:rPr lang="en-US" altLang="en-US"/>
              <a:t>Precommitment </a:t>
            </a:r>
            <a:r>
              <a:rPr lang="en-US" altLang="en-US" i="1"/>
              <a:t>reduces</a:t>
            </a:r>
            <a:r>
              <a:rPr lang="en-US" altLang="en-US"/>
              <a:t> investment rates in deterministic social dilemmas</a:t>
            </a:r>
          </a:p>
          <a:p>
            <a:r>
              <a:rPr lang="en-US" altLang="en-US"/>
              <a:t>Why? Perhaps individuals realize there is no opportunity for reciprocity and are worried about being a sucker</a:t>
            </a:r>
          </a:p>
        </p:txBody>
      </p:sp>
    </p:spTree>
    <p:extLst>
      <p:ext uri="{BB962C8B-B14F-4D97-AF65-F5344CB8AC3E}">
        <p14:creationId xmlns:p14="http://schemas.microsoft.com/office/powerpoint/2010/main" val="3383211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a:t>Summary</a:t>
            </a:r>
          </a:p>
        </p:txBody>
      </p:sp>
      <p:sp>
        <p:nvSpPr>
          <p:cNvPr id="77827" name="Rectangle 3"/>
          <p:cNvSpPr>
            <a:spLocks noGrp="1" noChangeArrowheads="1"/>
          </p:cNvSpPr>
          <p:nvPr>
            <p:ph type="body" idx="1"/>
          </p:nvPr>
        </p:nvSpPr>
        <p:spPr/>
        <p:txBody>
          <a:bodyPr>
            <a:normAutofit/>
          </a:bodyPr>
          <a:lstStyle/>
          <a:p>
            <a:r>
              <a:rPr lang="en-US" altLang="en-US" dirty="0" err="1"/>
              <a:t>Precommitment</a:t>
            </a:r>
            <a:r>
              <a:rPr lang="en-US" altLang="en-US" dirty="0"/>
              <a:t> lowers cooperation in regular prisoner’s dilemma, but raises it in interdependent security situations</a:t>
            </a:r>
          </a:p>
          <a:p>
            <a:r>
              <a:rPr lang="en-US" altLang="en-US" dirty="0"/>
              <a:t>Why? </a:t>
            </a:r>
          </a:p>
          <a:p>
            <a:pPr lvl="1"/>
            <a:r>
              <a:rPr lang="en-US" altLang="en-US" dirty="0"/>
              <a:t>In IDS, </a:t>
            </a:r>
            <a:r>
              <a:rPr lang="en-US" altLang="en-US" dirty="0" err="1"/>
              <a:t>precommitment</a:t>
            </a:r>
            <a:r>
              <a:rPr lang="en-US" altLang="en-US" dirty="0"/>
              <a:t> raises subjective probability of loss </a:t>
            </a:r>
          </a:p>
          <a:p>
            <a:pPr lvl="1"/>
            <a:r>
              <a:rPr lang="en-US" altLang="en-US" dirty="0"/>
              <a:t>In IDS, people are risk averse when making intertemporal choices</a:t>
            </a:r>
          </a:p>
          <a:p>
            <a:pPr lvl="1"/>
            <a:r>
              <a:rPr lang="en-US" altLang="en-US" dirty="0"/>
              <a:t>In deterministic PD, </a:t>
            </a:r>
            <a:r>
              <a:rPr lang="en-US" altLang="en-US" dirty="0" err="1"/>
              <a:t>precommitment</a:t>
            </a:r>
            <a:r>
              <a:rPr lang="en-US" altLang="en-US" dirty="0"/>
              <a:t> removes the possibility of reciprocity</a:t>
            </a:r>
          </a:p>
          <a:p>
            <a:endParaRPr lang="en-US" altLang="en-US" dirty="0"/>
          </a:p>
        </p:txBody>
      </p:sp>
    </p:spTree>
    <p:extLst>
      <p:ext uri="{BB962C8B-B14F-4D97-AF65-F5344CB8AC3E}">
        <p14:creationId xmlns:p14="http://schemas.microsoft.com/office/powerpoint/2010/main" val="38362943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2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82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782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78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Is this project worth pursuing?</a:t>
            </a:r>
          </a:p>
          <a:p>
            <a:r>
              <a:rPr lang="en-US" dirty="0"/>
              <a:t>What would you recommend for next steps? </a:t>
            </a:r>
          </a:p>
          <a:p>
            <a:r>
              <a:rPr lang="en-US" dirty="0"/>
              <a:t>What journals would you target? </a:t>
            </a:r>
          </a:p>
        </p:txBody>
      </p:sp>
      <p:sp>
        <p:nvSpPr>
          <p:cNvPr id="3" name="Slide Number Placeholder 2"/>
          <p:cNvSpPr>
            <a:spLocks noGrp="1"/>
          </p:cNvSpPr>
          <p:nvPr>
            <p:ph type="sldNum" sz="quarter" idx="12"/>
          </p:nvPr>
        </p:nvSpPr>
        <p:spPr/>
        <p:txBody>
          <a:bodyPr/>
          <a:lstStyle/>
          <a:p>
            <a:fld id="{B6F15528-21DE-4FAA-801E-634DDDAF4B2B}" type="slidenum">
              <a:rPr lang="en-US" smtClean="0"/>
              <a:pPr/>
              <a:t>86</a:t>
            </a:fld>
            <a:endParaRPr lang="en-US"/>
          </a:p>
        </p:txBody>
      </p:sp>
      <p:sp>
        <p:nvSpPr>
          <p:cNvPr id="4" name="Title 3"/>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2333905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3. Framing energy costs to promote energy efficiency and sustainability</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8245253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Overview</a:t>
            </a:r>
          </a:p>
        </p:txBody>
      </p:sp>
      <p:sp>
        <p:nvSpPr>
          <p:cNvPr id="3" name="Content Placeholder 2"/>
          <p:cNvSpPr>
            <a:spLocks noGrp="1"/>
          </p:cNvSpPr>
          <p:nvPr>
            <p:ph idx="1"/>
          </p:nvPr>
        </p:nvSpPr>
        <p:spPr/>
        <p:txBody>
          <a:bodyPr>
            <a:normAutofit lnSpcReduction="10000"/>
          </a:bodyPr>
          <a:lstStyle/>
          <a:p>
            <a:r>
              <a:rPr lang="en-US" sz="2800" dirty="0"/>
              <a:t>How can we nudge people towards more energy efficient products? </a:t>
            </a:r>
          </a:p>
          <a:p>
            <a:r>
              <a:rPr lang="en-US" sz="2800" dirty="0"/>
              <a:t>Partnering with local utility company (BC Hydro)</a:t>
            </a:r>
          </a:p>
          <a:p>
            <a:r>
              <a:rPr lang="en-US" sz="2800" dirty="0"/>
              <a:t>Many people want to minimize future costs </a:t>
            </a:r>
            <a:br>
              <a:rPr lang="en-US" sz="2800" dirty="0"/>
            </a:br>
            <a:r>
              <a:rPr lang="en-US" sz="2800" dirty="0"/>
              <a:t>→ Let’s make future costs more salient</a:t>
            </a:r>
          </a:p>
          <a:p>
            <a:pPr marL="0" indent="0">
              <a:buNone/>
            </a:pPr>
            <a:r>
              <a:rPr lang="en-US" sz="2800" dirty="0"/>
              <a:t>Three studies of energy cost framing:</a:t>
            </a:r>
          </a:p>
          <a:p>
            <a:r>
              <a:rPr lang="en-US" sz="2800" dirty="0"/>
              <a:t>10-year cost display</a:t>
            </a:r>
          </a:p>
          <a:p>
            <a:r>
              <a:rPr lang="en-US" sz="2800" dirty="0"/>
              <a:t>Energy / Dollars x Gain / Loss</a:t>
            </a:r>
          </a:p>
          <a:p>
            <a:r>
              <a:rPr lang="en-US" sz="2800" dirty="0"/>
              <a:t>Continuous vs Dichotomous </a:t>
            </a:r>
          </a:p>
        </p:txBody>
      </p:sp>
    </p:spTree>
    <p:extLst>
      <p:ext uri="{BB962C8B-B14F-4D97-AF65-F5344CB8AC3E}">
        <p14:creationId xmlns:p14="http://schemas.microsoft.com/office/powerpoint/2010/main" val="28318876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People</a:t>
            </a:r>
          </a:p>
        </p:txBody>
      </p:sp>
      <p:pic>
        <p:nvPicPr>
          <p:cNvPr id="5122" name="Picture 2" descr="C:\Users\Dave\Desktop\griff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115" y="1841776"/>
            <a:ext cx="2326896" cy="273022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Dave\Desktop\yoonj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8282" y="1841776"/>
            <a:ext cx="1942118" cy="27302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36866" y="4953000"/>
            <a:ext cx="1334661" cy="369332"/>
          </a:xfrm>
          <a:prstGeom prst="rect">
            <a:avLst/>
          </a:prstGeom>
          <a:noFill/>
        </p:spPr>
        <p:txBody>
          <a:bodyPr wrap="none" rtlCol="0">
            <a:spAutoFit/>
          </a:bodyPr>
          <a:lstStyle/>
          <a:p>
            <a:r>
              <a:rPr lang="en-US" dirty="0"/>
              <a:t>Dale Griffin</a:t>
            </a:r>
          </a:p>
        </p:txBody>
      </p:sp>
      <p:sp>
        <p:nvSpPr>
          <p:cNvPr id="6" name="TextBox 5"/>
          <p:cNvSpPr txBox="1"/>
          <p:nvPr/>
        </p:nvSpPr>
        <p:spPr>
          <a:xfrm>
            <a:off x="5194366" y="5019675"/>
            <a:ext cx="1394613" cy="369332"/>
          </a:xfrm>
          <a:prstGeom prst="rect">
            <a:avLst/>
          </a:prstGeom>
          <a:noFill/>
        </p:spPr>
        <p:txBody>
          <a:bodyPr wrap="none" rtlCol="0">
            <a:spAutoFit/>
          </a:bodyPr>
          <a:lstStyle/>
          <a:p>
            <a:r>
              <a:rPr lang="en-US" dirty="0" err="1"/>
              <a:t>Yoonji</a:t>
            </a:r>
            <a:r>
              <a:rPr lang="en-US" dirty="0"/>
              <a:t> Shim</a:t>
            </a:r>
          </a:p>
        </p:txBody>
      </p:sp>
    </p:spTree>
    <p:extLst>
      <p:ext uri="{BB962C8B-B14F-4D97-AF65-F5344CB8AC3E}">
        <p14:creationId xmlns:p14="http://schemas.microsoft.com/office/powerpoint/2010/main" val="3382966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Participants</a:t>
            </a:r>
          </a:p>
        </p:txBody>
      </p:sp>
      <p:sp>
        <p:nvSpPr>
          <p:cNvPr id="3" name="Content Placeholder 2"/>
          <p:cNvSpPr>
            <a:spLocks noGrp="1"/>
          </p:cNvSpPr>
          <p:nvPr>
            <p:ph idx="1"/>
          </p:nvPr>
        </p:nvSpPr>
        <p:spPr/>
        <p:txBody>
          <a:bodyPr/>
          <a:lstStyle/>
          <a:p>
            <a:r>
              <a:rPr lang="en-US" dirty="0"/>
              <a:t>Total </a:t>
            </a:r>
            <a:r>
              <a:rPr lang="en-US" i="1" dirty="0"/>
              <a:t>N</a:t>
            </a:r>
            <a:r>
              <a:rPr lang="en-US" dirty="0"/>
              <a:t>=1385 across 5 studies</a:t>
            </a:r>
          </a:p>
          <a:p>
            <a:r>
              <a:rPr lang="en-US" dirty="0"/>
              <a:t>National U.S. sample, average age = 38</a:t>
            </a:r>
          </a:p>
          <a:p>
            <a:r>
              <a:rPr lang="en-US" dirty="0"/>
              <a:t>Mix of </a:t>
            </a:r>
            <a:r>
              <a:rPr lang="en-US" dirty="0" err="1"/>
              <a:t>Mturk</a:t>
            </a:r>
            <a:r>
              <a:rPr lang="en-US" dirty="0"/>
              <a:t>, SSI, and </a:t>
            </a:r>
            <a:r>
              <a:rPr lang="en-US" dirty="0" err="1"/>
              <a:t>Qualtrics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272420712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Study 1 methods</a:t>
            </a:r>
          </a:p>
        </p:txBody>
      </p:sp>
      <p:sp>
        <p:nvSpPr>
          <p:cNvPr id="3" name="Content Placeholder 2"/>
          <p:cNvSpPr>
            <a:spLocks noGrp="1"/>
          </p:cNvSpPr>
          <p:nvPr>
            <p:ph sz="half" idx="1"/>
          </p:nvPr>
        </p:nvSpPr>
        <p:spPr>
          <a:xfrm>
            <a:off x="457200" y="1493837"/>
            <a:ext cx="4038600" cy="4525963"/>
          </a:xfrm>
        </p:spPr>
        <p:txBody>
          <a:bodyPr/>
          <a:lstStyle/>
          <a:p>
            <a:endParaRPr lang="en-US" dirty="0"/>
          </a:p>
          <a:p>
            <a:r>
              <a:rPr lang="en-US" dirty="0"/>
              <a:t>Price: $999.95</a:t>
            </a:r>
          </a:p>
          <a:p>
            <a:r>
              <a:rPr lang="en-US" dirty="0"/>
              <a:t>Estimated Electricity Use (W): 121</a:t>
            </a:r>
          </a:p>
          <a:p>
            <a:r>
              <a:rPr lang="en-US" dirty="0"/>
              <a:t>Standby energy consumption: 0.2w</a:t>
            </a:r>
          </a:p>
          <a:p>
            <a:r>
              <a:rPr lang="en-US" dirty="0"/>
              <a:t>Brand: Samsung</a:t>
            </a:r>
          </a:p>
          <a:p>
            <a:r>
              <a:rPr lang="en-US" dirty="0"/>
              <a:t>Size: 50”</a:t>
            </a:r>
          </a:p>
          <a:p>
            <a:r>
              <a:rPr lang="en-US" dirty="0"/>
              <a:t>Resolution: 1080p</a:t>
            </a:r>
          </a:p>
        </p:txBody>
      </p:sp>
      <p:sp>
        <p:nvSpPr>
          <p:cNvPr id="4" name="Content Placeholder 3"/>
          <p:cNvSpPr>
            <a:spLocks noGrp="1"/>
          </p:cNvSpPr>
          <p:nvPr>
            <p:ph sz="half" idx="2"/>
          </p:nvPr>
        </p:nvSpPr>
        <p:spPr>
          <a:xfrm>
            <a:off x="4648200" y="1493837"/>
            <a:ext cx="4038600" cy="4525963"/>
          </a:xfrm>
        </p:spPr>
        <p:txBody>
          <a:bodyPr/>
          <a:lstStyle/>
          <a:p>
            <a:endParaRPr lang="en-US" dirty="0"/>
          </a:p>
          <a:p>
            <a:r>
              <a:rPr lang="en-US" dirty="0"/>
              <a:t>Price: $749.95</a:t>
            </a:r>
          </a:p>
          <a:p>
            <a:r>
              <a:rPr lang="en-US" dirty="0"/>
              <a:t>Estimated Electricity Use (W): 181</a:t>
            </a:r>
          </a:p>
          <a:p>
            <a:r>
              <a:rPr lang="en-US" dirty="0"/>
              <a:t>Standby energy consumption: 0.4w</a:t>
            </a:r>
          </a:p>
          <a:p>
            <a:r>
              <a:rPr lang="en-US" dirty="0"/>
              <a:t>Brand: Samsung</a:t>
            </a:r>
          </a:p>
          <a:p>
            <a:r>
              <a:rPr lang="en-US" dirty="0"/>
              <a:t>Size: 50”</a:t>
            </a:r>
          </a:p>
          <a:p>
            <a:r>
              <a:rPr lang="en-US" dirty="0"/>
              <a:t>Resolution: 1080p</a:t>
            </a:r>
          </a:p>
          <a:p>
            <a:endParaRPr lang="en-US" dirty="0"/>
          </a:p>
        </p:txBody>
      </p:sp>
      <p:pic>
        <p:nvPicPr>
          <p:cNvPr id="5" name="Picture 5" descr="C:\Users\Dave\Desktop\TV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38200"/>
            <a:ext cx="1828800" cy="12409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Dave\Desktop\TV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838200"/>
            <a:ext cx="1828800" cy="1240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6737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Study 1 methods</a:t>
            </a:r>
          </a:p>
        </p:txBody>
      </p:sp>
      <p:sp>
        <p:nvSpPr>
          <p:cNvPr id="3" name="Content Placeholder 2"/>
          <p:cNvSpPr>
            <a:spLocks noGrp="1"/>
          </p:cNvSpPr>
          <p:nvPr>
            <p:ph sz="half" idx="1"/>
          </p:nvPr>
        </p:nvSpPr>
        <p:spPr>
          <a:xfrm>
            <a:off x="457200" y="1646237"/>
            <a:ext cx="4038600" cy="4525963"/>
          </a:xfrm>
        </p:spPr>
        <p:txBody>
          <a:bodyPr>
            <a:normAutofit fontScale="92500" lnSpcReduction="10000"/>
          </a:bodyPr>
          <a:lstStyle/>
          <a:p>
            <a:endParaRPr lang="en-US" dirty="0"/>
          </a:p>
          <a:p>
            <a:r>
              <a:rPr lang="en-US" dirty="0"/>
              <a:t>Price: $999.95</a:t>
            </a:r>
          </a:p>
          <a:p>
            <a:r>
              <a:rPr lang="en-US" dirty="0"/>
              <a:t>10-year estimated cost: $600</a:t>
            </a:r>
          </a:p>
          <a:p>
            <a:r>
              <a:rPr lang="en-US" dirty="0"/>
              <a:t>Estimated Electricity Use (W): 121</a:t>
            </a:r>
          </a:p>
          <a:p>
            <a:r>
              <a:rPr lang="en-US" dirty="0"/>
              <a:t>Standby energy consumption: 0.2w</a:t>
            </a:r>
          </a:p>
          <a:p>
            <a:r>
              <a:rPr lang="en-US" dirty="0"/>
              <a:t>Brand: Samsung</a:t>
            </a:r>
          </a:p>
          <a:p>
            <a:r>
              <a:rPr lang="en-US" dirty="0"/>
              <a:t>Size: 50”</a:t>
            </a:r>
          </a:p>
          <a:p>
            <a:r>
              <a:rPr lang="en-US" dirty="0"/>
              <a:t>Resolution: 1080p</a:t>
            </a:r>
          </a:p>
        </p:txBody>
      </p:sp>
      <p:sp>
        <p:nvSpPr>
          <p:cNvPr id="4" name="Content Placeholder 3"/>
          <p:cNvSpPr>
            <a:spLocks noGrp="1"/>
          </p:cNvSpPr>
          <p:nvPr>
            <p:ph sz="half" idx="2"/>
          </p:nvPr>
        </p:nvSpPr>
        <p:spPr>
          <a:xfrm>
            <a:off x="4648200" y="1646237"/>
            <a:ext cx="4038600" cy="4525963"/>
          </a:xfrm>
        </p:spPr>
        <p:txBody>
          <a:bodyPr>
            <a:normAutofit fontScale="92500" lnSpcReduction="10000"/>
          </a:bodyPr>
          <a:lstStyle/>
          <a:p>
            <a:endParaRPr lang="en-US" dirty="0"/>
          </a:p>
          <a:p>
            <a:r>
              <a:rPr lang="en-US" dirty="0"/>
              <a:t>Price: $749.95</a:t>
            </a:r>
          </a:p>
          <a:p>
            <a:r>
              <a:rPr lang="en-US" dirty="0"/>
              <a:t>10-year estimated cost: $1,000</a:t>
            </a:r>
          </a:p>
          <a:p>
            <a:r>
              <a:rPr lang="en-US" dirty="0"/>
              <a:t>Estimated Electricity Use (W): 181</a:t>
            </a:r>
          </a:p>
          <a:p>
            <a:r>
              <a:rPr lang="en-US" dirty="0"/>
              <a:t>Standby energy consumption: 0.4w</a:t>
            </a:r>
          </a:p>
          <a:p>
            <a:r>
              <a:rPr lang="en-US" dirty="0"/>
              <a:t>Brand: Samsung</a:t>
            </a:r>
          </a:p>
          <a:p>
            <a:r>
              <a:rPr lang="en-US" dirty="0"/>
              <a:t>Size: 50”</a:t>
            </a:r>
          </a:p>
          <a:p>
            <a:r>
              <a:rPr lang="en-US" dirty="0"/>
              <a:t>Resolution: 1080p</a:t>
            </a:r>
          </a:p>
          <a:p>
            <a:endParaRPr lang="en-US" dirty="0"/>
          </a:p>
        </p:txBody>
      </p:sp>
      <p:pic>
        <p:nvPicPr>
          <p:cNvPr id="5" name="Picture 5" descr="C:\Users\Dave\Desktop\TV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38200"/>
            <a:ext cx="1828800" cy="12409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Dave\Desktop\TV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838200"/>
            <a:ext cx="1828800" cy="1240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9740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46237"/>
            <a:ext cx="4038600" cy="4525963"/>
          </a:xfrm>
        </p:spPr>
        <p:txBody>
          <a:bodyPr/>
          <a:lstStyle/>
          <a:p>
            <a:endParaRPr lang="en-US" dirty="0"/>
          </a:p>
          <a:p>
            <a:endParaRPr lang="en-US" dirty="0"/>
          </a:p>
          <a:p>
            <a:r>
              <a:rPr lang="en-US" sz="2400" dirty="0"/>
              <a:t>Price: $629.99</a:t>
            </a:r>
          </a:p>
          <a:p>
            <a:r>
              <a:rPr lang="en-US" sz="2400" dirty="0"/>
              <a:t>Estimated Yearly Electricity Use (kWh): 169</a:t>
            </a:r>
          </a:p>
          <a:p>
            <a:r>
              <a:rPr lang="en-US" sz="2400" dirty="0"/>
              <a:t>Model: 4.5 Cu. Ft. </a:t>
            </a:r>
            <a:br>
              <a:rPr lang="en-US" sz="2400" dirty="0"/>
            </a:br>
            <a:r>
              <a:rPr lang="en-US" sz="2400" dirty="0"/>
              <a:t>9 cycle </a:t>
            </a:r>
            <a:br>
              <a:rPr lang="en-US" sz="2400" dirty="0"/>
            </a:br>
            <a:r>
              <a:rPr lang="en-US" sz="2400" dirty="0"/>
              <a:t>Top Load Washer</a:t>
            </a:r>
          </a:p>
          <a:p>
            <a:r>
              <a:rPr lang="en-US" sz="2400" dirty="0"/>
              <a:t>Brand: Samsung</a:t>
            </a:r>
          </a:p>
        </p:txBody>
      </p:sp>
      <p:sp>
        <p:nvSpPr>
          <p:cNvPr id="4" name="Content Placeholder 3"/>
          <p:cNvSpPr>
            <a:spLocks noGrp="1"/>
          </p:cNvSpPr>
          <p:nvPr>
            <p:ph sz="half" idx="2"/>
          </p:nvPr>
        </p:nvSpPr>
        <p:spPr>
          <a:xfrm>
            <a:off x="4648200" y="1646237"/>
            <a:ext cx="4038600" cy="4525963"/>
          </a:xfrm>
        </p:spPr>
        <p:txBody>
          <a:bodyPr/>
          <a:lstStyle/>
          <a:p>
            <a:endParaRPr lang="en-US" dirty="0"/>
          </a:p>
          <a:p>
            <a:endParaRPr lang="en-US" dirty="0"/>
          </a:p>
          <a:p>
            <a:r>
              <a:rPr lang="en-US" sz="2400" dirty="0"/>
              <a:t>Price: $899.99</a:t>
            </a:r>
          </a:p>
          <a:p>
            <a:r>
              <a:rPr lang="en-US" sz="2400" dirty="0"/>
              <a:t>Estimated Yearly Electricity Use (kWh): 150</a:t>
            </a:r>
          </a:p>
          <a:p>
            <a:r>
              <a:rPr lang="en-US" sz="2400" dirty="0"/>
              <a:t>Model: 4.8 Cu. Ft. </a:t>
            </a:r>
            <a:br>
              <a:rPr lang="en-US" sz="2400" dirty="0"/>
            </a:br>
            <a:r>
              <a:rPr lang="en-US" sz="2400" dirty="0"/>
              <a:t>13 cycle </a:t>
            </a:r>
            <a:br>
              <a:rPr lang="en-US" sz="2400" dirty="0"/>
            </a:br>
            <a:r>
              <a:rPr lang="en-US" sz="2400" dirty="0"/>
              <a:t>Top Load Washer</a:t>
            </a:r>
          </a:p>
          <a:p>
            <a:r>
              <a:rPr lang="en-US" sz="2400" dirty="0"/>
              <a:t>Brand: Whirlpool</a:t>
            </a:r>
          </a:p>
          <a:p>
            <a:endParaRPr lang="en-US" dirty="0"/>
          </a:p>
        </p:txBody>
      </p:sp>
      <p:pic>
        <p:nvPicPr>
          <p:cNvPr id="2050" name="Picture 2" descr="C:\Users\Dave\Desktop\wash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0162" y="266700"/>
            <a:ext cx="1381125"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ave\Desktop\washer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52400"/>
            <a:ext cx="1421088"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6327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98637"/>
            <a:ext cx="4038600" cy="4525963"/>
          </a:xfrm>
        </p:spPr>
        <p:txBody>
          <a:bodyPr>
            <a:normAutofit lnSpcReduction="10000"/>
          </a:bodyPr>
          <a:lstStyle/>
          <a:p>
            <a:endParaRPr lang="en-US" dirty="0"/>
          </a:p>
          <a:p>
            <a:endParaRPr lang="en-US" dirty="0"/>
          </a:p>
          <a:p>
            <a:r>
              <a:rPr lang="en-US" sz="2400" dirty="0"/>
              <a:t>Price: $629.99</a:t>
            </a:r>
          </a:p>
          <a:p>
            <a:r>
              <a:rPr lang="en-US" sz="2400" dirty="0"/>
              <a:t>10-year estimated cost: $180</a:t>
            </a:r>
          </a:p>
          <a:p>
            <a:r>
              <a:rPr lang="en-US" sz="2400" dirty="0"/>
              <a:t>Estimated Yearly Electricity Use (kWh): 169</a:t>
            </a:r>
          </a:p>
          <a:p>
            <a:r>
              <a:rPr lang="en-US" sz="2400" dirty="0"/>
              <a:t>Model: 4.5 Cu. Ft. </a:t>
            </a:r>
            <a:br>
              <a:rPr lang="en-US" sz="2400" dirty="0"/>
            </a:br>
            <a:r>
              <a:rPr lang="en-US" sz="2400" dirty="0"/>
              <a:t>9 cycle </a:t>
            </a:r>
            <a:br>
              <a:rPr lang="en-US" sz="2400" dirty="0"/>
            </a:br>
            <a:r>
              <a:rPr lang="en-US" sz="2400" dirty="0"/>
              <a:t>Top Load Washer</a:t>
            </a:r>
          </a:p>
          <a:p>
            <a:r>
              <a:rPr lang="en-US" sz="2400" dirty="0"/>
              <a:t>Brand: Samsung</a:t>
            </a:r>
          </a:p>
        </p:txBody>
      </p:sp>
      <p:sp>
        <p:nvSpPr>
          <p:cNvPr id="4" name="Content Placeholder 3"/>
          <p:cNvSpPr>
            <a:spLocks noGrp="1"/>
          </p:cNvSpPr>
          <p:nvPr>
            <p:ph sz="half" idx="2"/>
          </p:nvPr>
        </p:nvSpPr>
        <p:spPr>
          <a:xfrm>
            <a:off x="4648200" y="1798637"/>
            <a:ext cx="4038600" cy="4525963"/>
          </a:xfrm>
        </p:spPr>
        <p:txBody>
          <a:bodyPr>
            <a:normAutofit lnSpcReduction="10000"/>
          </a:bodyPr>
          <a:lstStyle/>
          <a:p>
            <a:endParaRPr lang="en-US" dirty="0"/>
          </a:p>
          <a:p>
            <a:endParaRPr lang="en-US" dirty="0"/>
          </a:p>
          <a:p>
            <a:r>
              <a:rPr lang="en-US" sz="2400" dirty="0"/>
              <a:t>Price: $899.99</a:t>
            </a:r>
          </a:p>
          <a:p>
            <a:r>
              <a:rPr lang="en-US" sz="2400" dirty="0"/>
              <a:t>10-year estimated cost: $100</a:t>
            </a:r>
          </a:p>
          <a:p>
            <a:r>
              <a:rPr lang="en-US" sz="2400" dirty="0"/>
              <a:t>Estimated Yearly Electricity Use (kWh): 150</a:t>
            </a:r>
          </a:p>
          <a:p>
            <a:r>
              <a:rPr lang="en-US" sz="2400" dirty="0"/>
              <a:t>Model: 4.8 Cu. Ft. </a:t>
            </a:r>
            <a:br>
              <a:rPr lang="en-US" sz="2400" dirty="0"/>
            </a:br>
            <a:r>
              <a:rPr lang="en-US" sz="2400" dirty="0"/>
              <a:t>13 cycle </a:t>
            </a:r>
            <a:br>
              <a:rPr lang="en-US" sz="2400" dirty="0"/>
            </a:br>
            <a:r>
              <a:rPr lang="en-US" sz="2400" dirty="0"/>
              <a:t>Top Load Washer</a:t>
            </a:r>
          </a:p>
          <a:p>
            <a:r>
              <a:rPr lang="en-US" sz="2400" dirty="0"/>
              <a:t>Brand: Whirlpool</a:t>
            </a:r>
          </a:p>
          <a:p>
            <a:endParaRPr lang="en-US" dirty="0"/>
          </a:p>
        </p:txBody>
      </p:sp>
      <p:pic>
        <p:nvPicPr>
          <p:cNvPr id="2050" name="Picture 2" descr="C:\Users\Dave\Desktop\wash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0162" y="266700"/>
            <a:ext cx="1381125"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ave\Desktop\washer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52400"/>
            <a:ext cx="1421088"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7233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Study 1 Results: "Clean" Products</a:t>
            </a:r>
          </a:p>
        </p:txBody>
      </p:sp>
      <p:graphicFrame>
        <p:nvGraphicFramePr>
          <p:cNvPr id="3" name="Chart 2"/>
          <p:cNvGraphicFramePr>
            <a:graphicFrameLocks/>
          </p:cNvGraphicFramePr>
          <p:nvPr>
            <p:extLst>
              <p:ext uri="{D42A27DB-BD31-4B8C-83A1-F6EECF244321}">
                <p14:modId xmlns:p14="http://schemas.microsoft.com/office/powerpoint/2010/main" val="4070485500"/>
              </p:ext>
            </p:extLst>
          </p:nvPr>
        </p:nvGraphicFramePr>
        <p:xfrm>
          <a:off x="1066800" y="1219200"/>
          <a:ext cx="7086601" cy="46910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156826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1 Results: Real Products</a:t>
            </a:r>
          </a:p>
        </p:txBody>
      </p:sp>
      <p:graphicFrame>
        <p:nvGraphicFramePr>
          <p:cNvPr id="3" name="Chart 2"/>
          <p:cNvGraphicFramePr>
            <a:graphicFrameLocks/>
          </p:cNvGraphicFramePr>
          <p:nvPr>
            <p:extLst>
              <p:ext uri="{D42A27DB-BD31-4B8C-83A1-F6EECF244321}">
                <p14:modId xmlns:p14="http://schemas.microsoft.com/office/powerpoint/2010/main" val="524337920"/>
              </p:ext>
            </p:extLst>
          </p:nvPr>
        </p:nvGraphicFramePr>
        <p:xfrm>
          <a:off x="914400" y="1219200"/>
          <a:ext cx="7334250" cy="4652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938685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1: Why? </a:t>
            </a:r>
          </a:p>
        </p:txBody>
      </p:sp>
      <p:sp>
        <p:nvSpPr>
          <p:cNvPr id="3" name="Content Placeholder 2"/>
          <p:cNvSpPr>
            <a:spLocks noGrp="1"/>
          </p:cNvSpPr>
          <p:nvPr>
            <p:ph idx="1"/>
          </p:nvPr>
        </p:nvSpPr>
        <p:spPr/>
        <p:txBody>
          <a:bodyPr/>
          <a:lstStyle/>
          <a:p>
            <a:r>
              <a:rPr lang="en-US" dirty="0"/>
              <a:t>Not discount rates or environmental attitudes</a:t>
            </a:r>
          </a:p>
          <a:p>
            <a:pPr lvl="1"/>
            <a:r>
              <a:rPr lang="en-US" dirty="0"/>
              <a:t>(These predict choices, but are not affected by our manipulation.)</a:t>
            </a:r>
          </a:p>
          <a:p>
            <a:r>
              <a:rPr lang="en-US" dirty="0"/>
              <a:t>Goal activation?</a:t>
            </a:r>
          </a:p>
          <a:p>
            <a:r>
              <a:rPr lang="en-US" dirty="0"/>
              <a:t>Cost under-estimation? </a:t>
            </a:r>
          </a:p>
          <a:p>
            <a:r>
              <a:rPr lang="en-US" dirty="0"/>
              <a:t>Increased time horizon?</a:t>
            </a:r>
          </a:p>
        </p:txBody>
      </p:sp>
    </p:spTree>
    <p:extLst>
      <p:ext uri="{BB962C8B-B14F-4D97-AF65-F5344CB8AC3E}">
        <p14:creationId xmlns:p14="http://schemas.microsoft.com/office/powerpoint/2010/main" val="241449814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555832" cy="4525963"/>
          </a:xfrm>
        </p:spPr>
        <p:txBody>
          <a:bodyPr>
            <a:normAutofit lnSpcReduction="10000"/>
          </a:bodyPr>
          <a:lstStyle/>
          <a:p>
            <a:r>
              <a:rPr lang="en-US" dirty="0"/>
              <a:t>Sample: BC Hydro customers</a:t>
            </a:r>
          </a:p>
          <a:p>
            <a:r>
              <a:rPr lang="en-US" dirty="0"/>
              <a:t>See if the effect replicates</a:t>
            </a:r>
          </a:p>
          <a:p>
            <a:r>
              <a:rPr lang="en-US" dirty="0"/>
              <a:t>Test why it works: </a:t>
            </a:r>
          </a:p>
          <a:p>
            <a:pPr lvl="1"/>
            <a:r>
              <a:rPr lang="en-US" dirty="0"/>
              <a:t>Improved estimation</a:t>
            </a:r>
          </a:p>
          <a:p>
            <a:pPr lvl="1"/>
            <a:r>
              <a:rPr lang="en-US" dirty="0"/>
              <a:t>Goal activation</a:t>
            </a:r>
          </a:p>
          <a:p>
            <a:pPr lvl="1"/>
            <a:r>
              <a:rPr lang="en-US" dirty="0"/>
              <a:t>Time horizon</a:t>
            </a:r>
          </a:p>
          <a:p>
            <a:r>
              <a:rPr lang="en-US" dirty="0"/>
              <a:t>URLs: </a:t>
            </a:r>
          </a:p>
          <a:p>
            <a:pPr lvl="1"/>
            <a:r>
              <a:rPr lang="en-US" dirty="0"/>
              <a:t>10-year cost: </a:t>
            </a:r>
            <a:r>
              <a:rPr lang="en-US" dirty="0">
                <a:hlinkClick r:id="rId2"/>
              </a:rPr>
              <a:t>https://www.yourpowerpoll.ca/R.aspx?a=364&amp;t=1</a:t>
            </a:r>
            <a:r>
              <a:rPr lang="en-US" dirty="0"/>
              <a:t> </a:t>
            </a:r>
          </a:p>
          <a:p>
            <a:pPr lvl="1"/>
            <a:r>
              <a:rPr lang="en-US" dirty="0"/>
              <a:t>Control: </a:t>
            </a:r>
            <a:r>
              <a:rPr lang="en-US" dirty="0">
                <a:hlinkClick r:id="rId3"/>
              </a:rPr>
              <a:t>https://www.yourpowerpoll.ca/R.aspx?a=365&amp;t=1</a:t>
            </a:r>
            <a:r>
              <a:rPr lang="en-US" dirty="0"/>
              <a:t> </a:t>
            </a:r>
          </a:p>
          <a:p>
            <a:pPr lvl="1"/>
            <a:endParaRPr lang="en-US" dirty="0"/>
          </a:p>
          <a:p>
            <a:pPr lvl="1"/>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97</a:t>
            </a:fld>
            <a:endParaRPr lang="en-US"/>
          </a:p>
        </p:txBody>
      </p:sp>
      <p:sp>
        <p:nvSpPr>
          <p:cNvPr id="4" name="Title 3"/>
          <p:cNvSpPr>
            <a:spLocks noGrp="1"/>
          </p:cNvSpPr>
          <p:nvPr>
            <p:ph type="title"/>
          </p:nvPr>
        </p:nvSpPr>
        <p:spPr/>
        <p:txBody>
          <a:bodyPr/>
          <a:lstStyle/>
          <a:p>
            <a:r>
              <a:rPr lang="en-US" dirty="0"/>
              <a:t>Study 2: Overview</a:t>
            </a:r>
          </a:p>
        </p:txBody>
      </p:sp>
    </p:spTree>
    <p:extLst>
      <p:ext uri="{BB962C8B-B14F-4D97-AF65-F5344CB8AC3E}">
        <p14:creationId xmlns:p14="http://schemas.microsoft.com/office/powerpoint/2010/main" val="250265869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98</a:t>
            </a:fld>
            <a:endParaRPr lang="en-US"/>
          </a:p>
        </p:txBody>
      </p:sp>
      <p:sp>
        <p:nvSpPr>
          <p:cNvPr id="4" name="Title 3"/>
          <p:cNvSpPr>
            <a:spLocks noGrp="1"/>
          </p:cNvSpPr>
          <p:nvPr>
            <p:ph type="title"/>
          </p:nvPr>
        </p:nvSpPr>
        <p:spPr/>
        <p:txBody>
          <a:bodyPr/>
          <a:lstStyle/>
          <a:p>
            <a:r>
              <a:rPr lang="en-US" dirty="0"/>
              <a:t>Study 2: Choice Results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284478"/>
            <a:ext cx="6858000" cy="5488591"/>
          </a:xfrm>
          <a:prstGeom prst="rect">
            <a:avLst/>
          </a:prstGeom>
        </p:spPr>
      </p:pic>
    </p:spTree>
    <p:extLst>
      <p:ext uri="{BB962C8B-B14F-4D97-AF65-F5344CB8AC3E}">
        <p14:creationId xmlns:p14="http://schemas.microsoft.com/office/powerpoint/2010/main" val="331544344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If you were purchasing a new [</a:t>
            </a:r>
            <a:r>
              <a:rPr lang="en-US" b="1" dirty="0"/>
              <a:t>furnace]</a:t>
            </a:r>
            <a:r>
              <a:rPr lang="en-US" dirty="0"/>
              <a:t>, what product features would be most important to you? Please be as specific as possible. </a:t>
            </a:r>
          </a:p>
          <a:p>
            <a:pPr marL="109728" indent="0">
              <a:buNone/>
            </a:pPr>
            <a:r>
              <a:rPr lang="en-US" dirty="0"/>
              <a:t>Most important: ________________</a:t>
            </a:r>
          </a:p>
          <a:p>
            <a:pPr marL="109728" indent="0">
              <a:buNone/>
            </a:pPr>
            <a:r>
              <a:rPr lang="en-US" dirty="0"/>
              <a:t>Second most important: ________________</a:t>
            </a:r>
          </a:p>
          <a:p>
            <a:pPr marL="109728" indent="0">
              <a:buNone/>
            </a:pPr>
            <a:r>
              <a:rPr lang="en-US" dirty="0"/>
              <a:t>Third most important: ________________</a:t>
            </a:r>
          </a:p>
        </p:txBody>
      </p:sp>
      <p:sp>
        <p:nvSpPr>
          <p:cNvPr id="3" name="Slide Number Placeholder 2"/>
          <p:cNvSpPr>
            <a:spLocks noGrp="1"/>
          </p:cNvSpPr>
          <p:nvPr>
            <p:ph type="sldNum" sz="quarter" idx="12"/>
          </p:nvPr>
        </p:nvSpPr>
        <p:spPr/>
        <p:txBody>
          <a:bodyPr/>
          <a:lstStyle/>
          <a:p>
            <a:fld id="{B6F15528-21DE-4FAA-801E-634DDDAF4B2B}" type="slidenum">
              <a:rPr lang="en-US" smtClean="0"/>
              <a:pPr/>
              <a:t>99</a:t>
            </a:fld>
            <a:endParaRPr lang="en-US"/>
          </a:p>
        </p:txBody>
      </p:sp>
      <p:sp>
        <p:nvSpPr>
          <p:cNvPr id="4" name="Title 3"/>
          <p:cNvSpPr>
            <a:spLocks noGrp="1"/>
          </p:cNvSpPr>
          <p:nvPr>
            <p:ph type="title"/>
          </p:nvPr>
        </p:nvSpPr>
        <p:spPr/>
        <p:txBody>
          <a:bodyPr/>
          <a:lstStyle/>
          <a:p>
            <a:r>
              <a:rPr lang="en-US" dirty="0"/>
              <a:t>Study 2: Goal activation</a:t>
            </a:r>
          </a:p>
        </p:txBody>
      </p:sp>
    </p:spTree>
    <p:extLst>
      <p:ext uri="{BB962C8B-B14F-4D97-AF65-F5344CB8AC3E}">
        <p14:creationId xmlns:p14="http://schemas.microsoft.com/office/powerpoint/2010/main" val="35544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1010</TotalTime>
  <Words>4569</Words>
  <Application>Microsoft Macintosh PowerPoint</Application>
  <PresentationFormat>On-screen Show (4:3)</PresentationFormat>
  <Paragraphs>766</Paragraphs>
  <Slides>110</Slides>
  <Notes>12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110</vt:i4>
      </vt:variant>
    </vt:vector>
  </HeadingPairs>
  <TitlesOfParts>
    <vt:vector size="119" baseType="lpstr">
      <vt:lpstr>Myriad Web</vt:lpstr>
      <vt:lpstr>Arial</vt:lpstr>
      <vt:lpstr>Calibri</vt:lpstr>
      <vt:lpstr>Lucida Sans Unicode</vt:lpstr>
      <vt:lpstr>Verdana</vt:lpstr>
      <vt:lpstr>Wingdings 2</vt:lpstr>
      <vt:lpstr>Wingdings 3</vt:lpstr>
      <vt:lpstr>Concourse</vt:lpstr>
      <vt:lpstr>Chart</vt:lpstr>
      <vt:lpstr>Time and risk preferences for losses</vt:lpstr>
      <vt:lpstr>Overview</vt:lpstr>
      <vt:lpstr>1. Does Prospect Theory Hold in Intertemporal Choice? </vt:lpstr>
      <vt:lpstr>Prospect Theory</vt:lpstr>
      <vt:lpstr>Questions</vt:lpstr>
      <vt:lpstr>Preferences for gains and losses</vt:lpstr>
      <vt:lpstr>Time preferences for gains and losses: the “sign effect”</vt:lpstr>
      <vt:lpstr>PowerPoint Presentation</vt:lpstr>
      <vt:lpstr>Participants</vt:lpstr>
      <vt:lpstr>Study 1 Overview</vt:lpstr>
      <vt:lpstr>Study 1: Gain Scenario</vt:lpstr>
      <vt:lpstr>Study 1: Medium Gain Choices</vt:lpstr>
      <vt:lpstr>Study 1: Large Gain Choices</vt:lpstr>
      <vt:lpstr>Study 1: Probabilistic Gain</vt:lpstr>
      <vt:lpstr>Study 1: Variable Gain</vt:lpstr>
      <vt:lpstr>Study 1: Losses</vt:lpstr>
      <vt:lpstr>Study 1: Results</vt:lpstr>
      <vt:lpstr>Study 1: Results</vt:lpstr>
      <vt:lpstr>In Dollars</vt:lpstr>
      <vt:lpstr>Study 1: Summary</vt:lpstr>
      <vt:lpstr>Study 2: Overview</vt:lpstr>
      <vt:lpstr>Study 2: Prospect Theory Methods</vt:lpstr>
      <vt:lpstr>Prospect Theory: Results</vt:lpstr>
      <vt:lpstr>Study 2: Intertemporal Choice Methods</vt:lpstr>
      <vt:lpstr>Study 2: Results</vt:lpstr>
      <vt:lpstr>Study 2: Results</vt:lpstr>
      <vt:lpstr>Study 2: Summary</vt:lpstr>
      <vt:lpstr>Study 3: Intertemporal Choice Methods</vt:lpstr>
      <vt:lpstr>Study 3: Results</vt:lpstr>
      <vt:lpstr>Study 3: Results</vt:lpstr>
      <vt:lpstr>Individual differences</vt:lpstr>
      <vt:lpstr>Study 4</vt:lpstr>
      <vt:lpstr>PowerPoint Presentation</vt:lpstr>
      <vt:lpstr>Study 5</vt:lpstr>
      <vt:lpstr>Study 5: Methods</vt:lpstr>
      <vt:lpstr>Study 5: Methods</vt:lpstr>
      <vt:lpstr>Study 5: Results</vt:lpstr>
      <vt:lpstr>Study 5: Mediation</vt:lpstr>
      <vt:lpstr>Study 5: Moderation</vt:lpstr>
      <vt:lpstr>Overall Summary</vt:lpstr>
      <vt:lpstr>Implications &amp; Applications</vt:lpstr>
      <vt:lpstr>Questions</vt:lpstr>
      <vt:lpstr>2. Time and uncertainty in repeated prisoner’s dilemmas</vt:lpstr>
      <vt:lpstr>IDS Background</vt:lpstr>
      <vt:lpstr>Research Motivation</vt:lpstr>
      <vt:lpstr>Research Motivation</vt:lpstr>
      <vt:lpstr>Methods Overview</vt:lpstr>
      <vt:lpstr>Study 1</vt:lpstr>
      <vt:lpstr>Study 1 Overview</vt:lpstr>
      <vt:lpstr>IDS instructions (pg 1)</vt:lpstr>
      <vt:lpstr>IDS payoff matrix</vt:lpstr>
      <vt:lpstr>PD payoff matrix</vt:lpstr>
      <vt:lpstr>IDS: Choices</vt:lpstr>
      <vt:lpstr>Precommitted Condition</vt:lpstr>
      <vt:lpstr>Feedback</vt:lpstr>
      <vt:lpstr>PD vs IDS</vt:lpstr>
      <vt:lpstr>PD vs IDS</vt:lpstr>
      <vt:lpstr>PD vs IDS</vt:lpstr>
      <vt:lpstr>IDS: repeated vs precommitted</vt:lpstr>
      <vt:lpstr>IDS: repeated vs precommitted</vt:lpstr>
      <vt:lpstr>Study 1 Discussion</vt:lpstr>
      <vt:lpstr>Study 2</vt:lpstr>
      <vt:lpstr>Solo payoff matrix</vt:lpstr>
      <vt:lpstr>IDS repeated vs Solo repeated</vt:lpstr>
      <vt:lpstr>IDS repeated vs Solo repeated</vt:lpstr>
      <vt:lpstr>Conclusion</vt:lpstr>
      <vt:lpstr>Support</vt:lpstr>
      <vt:lpstr>Solo: repeated vs precommited</vt:lpstr>
      <vt:lpstr>Solo: repeated vs precommited</vt:lpstr>
      <vt:lpstr>Conclusion</vt:lpstr>
      <vt:lpstr>How else can we improve investment under uncertainty?</vt:lpstr>
      <vt:lpstr>Study 3</vt:lpstr>
      <vt:lpstr>IDS environmental instructions</vt:lpstr>
      <vt:lpstr>IDS environmental payoff matrix</vt:lpstr>
      <vt:lpstr>IDS Environmental: Choices</vt:lpstr>
      <vt:lpstr>Feedback</vt:lpstr>
      <vt:lpstr>Environmental Frame Results</vt:lpstr>
      <vt:lpstr>Environmental Frame Results</vt:lpstr>
      <vt:lpstr>Conclusion</vt:lpstr>
      <vt:lpstr>Study 4</vt:lpstr>
      <vt:lpstr>IDD payoff matrix</vt:lpstr>
      <vt:lpstr>PD: Repeated vs Precommitted</vt:lpstr>
      <vt:lpstr>PD: Repeated vs Precommitted</vt:lpstr>
      <vt:lpstr>Conclusion</vt:lpstr>
      <vt:lpstr>Summary</vt:lpstr>
      <vt:lpstr>Questions</vt:lpstr>
      <vt:lpstr>3. Framing energy costs to promote energy efficiency and sustainability</vt:lpstr>
      <vt:lpstr>Project Overview</vt:lpstr>
      <vt:lpstr>People</vt:lpstr>
      <vt:lpstr>Study 1 methods</vt:lpstr>
      <vt:lpstr>Study 1 methods</vt:lpstr>
      <vt:lpstr>PowerPoint Presentation</vt:lpstr>
      <vt:lpstr>PowerPoint Presentation</vt:lpstr>
      <vt:lpstr>Study 1 Results: "Clean" Products</vt:lpstr>
      <vt:lpstr>Study 1 Results: Real Products</vt:lpstr>
      <vt:lpstr>Study 1: Why? </vt:lpstr>
      <vt:lpstr>Study 2: Overview</vt:lpstr>
      <vt:lpstr>Study 2: Choice Results</vt:lpstr>
      <vt:lpstr>Study 2: Goal activation</vt:lpstr>
      <vt:lpstr>Study 2: Goal Activation Results</vt:lpstr>
      <vt:lpstr>Study 2: Time Horizon</vt:lpstr>
      <vt:lpstr>Study 2: Planning horizon results</vt:lpstr>
      <vt:lpstr>Study 2: Cost estimation</vt:lpstr>
      <vt:lpstr>Study 2: Cost estimation results</vt:lpstr>
      <vt:lpstr>Study 2: Cost estimation results</vt:lpstr>
      <vt:lpstr>Study 3: Methods</vt:lpstr>
      <vt:lpstr>Study 3: Results (Real)</vt:lpstr>
      <vt:lpstr>Going forward</vt:lpstr>
      <vt:lpstr>Review</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and risk preferences for losses</dc:title>
  <dc:creator>Dave</dc:creator>
  <cp:lastModifiedBy>jcheng08@student.ubc.ca</cp:lastModifiedBy>
  <cp:revision>87</cp:revision>
  <dcterms:created xsi:type="dcterms:W3CDTF">2006-08-16T00:00:00Z</dcterms:created>
  <dcterms:modified xsi:type="dcterms:W3CDTF">2022-10-30T17:51:03Z</dcterms:modified>
</cp:coreProperties>
</file>