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jNE5Ts+/cR4lH3BGjOBWA8iQFL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SJDM%20presentation\past%20vs%20future%20disco\ToaD%20money%20analysis\Toad-cleaned-working-V2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SJDM%20presentation\past%20vs%20future%20disco\sign%20effect%20paper%20graphs%20-%20dj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"$"#,##0.00</c:formatCode>
                <c:ptCount val="11"/>
                <c:pt idx="0">
                  <c:v>-8.86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-1.125</c:v>
                </c:pt>
                <c:pt idx="5">
                  <c:v>0</c:v>
                </c:pt>
                <c:pt idx="6">
                  <c:v>2.5</c:v>
                </c:pt>
                <c:pt idx="7">
                  <c:v>5</c:v>
                </c:pt>
                <c:pt idx="8">
                  <c:v>10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</c:v>
                </c:pt>
                <c:pt idx="9">
                  <c:v>0.8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D-4AFC-891E-F41A96B7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999360"/>
        <c:axId val="186001280"/>
      </c:scatterChart>
      <c:valAx>
        <c:axId val="185999360"/>
        <c:scaling>
          <c:orientation val="minMax"/>
          <c:max val="25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6001280"/>
        <c:crosses val="autoZero"/>
        <c:crossBetween val="midCat"/>
        <c:majorUnit val="10"/>
      </c:valAx>
      <c:valAx>
        <c:axId val="186001280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599936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'utility-hedonic'!$B$1</c:f>
              <c:strCache>
                <c:ptCount val="1"/>
                <c:pt idx="0">
                  <c:v>Utility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'utility-hedonic'!$A$2:$A$13</c:f>
              <c:numCache>
                <c:formatCode>0</c:formatCode>
                <c:ptCount val="12"/>
                <c:pt idx="0">
                  <c:v>-75</c:v>
                </c:pt>
                <c:pt idx="1">
                  <c:v>-60</c:v>
                </c:pt>
                <c:pt idx="2">
                  <c:v>-30</c:v>
                </c:pt>
                <c:pt idx="3">
                  <c:v>-10</c:v>
                </c:pt>
                <c:pt idx="4">
                  <c:v>-2.5</c:v>
                </c:pt>
                <c:pt idx="5">
                  <c:v>0</c:v>
                </c:pt>
                <c:pt idx="6">
                  <c:v>15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90</c:v>
                </c:pt>
              </c:numCache>
            </c:numRef>
          </c:xVal>
          <c:yVal>
            <c:numRef>
              <c:f>'utility-hedonic'!$B$2:$B$12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</c:v>
                </c:pt>
                <c:pt idx="9">
                  <c:v>0.8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D-4AFC-891E-F41A96B7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26624"/>
        <c:axId val="185733888"/>
      </c:scatterChart>
      <c:valAx>
        <c:axId val="18602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5733888"/>
        <c:crosses val="autoZero"/>
        <c:crossBetween val="midCat"/>
      </c:valAx>
      <c:valAx>
        <c:axId val="185733888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602662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Images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on the airplane. Drink cart now or later? Writing letters of recommendation now or later? </a:t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here about attempting shocks and massages</a:t>
            </a:r>
            <a:endParaRPr/>
          </a:p>
        </p:txBody>
      </p:sp>
      <p:sp>
        <p:nvSpPr>
          <p:cNvPr id="313" name="Google Shape;313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5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g"/><Relationship Id="rId4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2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Sign Effect in Past and Future Discounting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Sarah Molouki, Chicago Booth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David J. Hardisty</a:t>
            </a:r>
            <a:r>
              <a:rPr baseline="30000" lang="en-US">
                <a:solidFill>
                  <a:schemeClr val="dk1"/>
                </a:solidFill>
              </a:rPr>
              <a:t>*</a:t>
            </a:r>
            <a:r>
              <a:rPr lang="en-US">
                <a:solidFill>
                  <a:schemeClr val="dk1"/>
                </a:solidFill>
              </a:rPr>
              <a:t>, UBC Sauder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Eugene Caruso, UCLA Anderson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Contemplation Emotions?</a:t>
            </a:r>
            <a:endParaRPr/>
          </a:p>
        </p:txBody>
      </p:sp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/>
              <a:t>Asymmetry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Lots of evidence for “dread” influencing intertemporal choice</a:t>
            </a:r>
            <a:br>
              <a:rPr lang="en-US"/>
            </a:br>
            <a:r>
              <a:rPr lang="en-US" sz="2600"/>
              <a:t>(Berns et al 2006; Harris 2012; Hardisty &amp; Weber 2019)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Not much evidence for “savoring” influencing intertemporal choice </a:t>
            </a:r>
            <a:br>
              <a:rPr lang="en-US"/>
            </a:br>
            <a:r>
              <a:rPr lang="en-US" sz="2600"/>
              <a:t>(though see Chun, Diehl, &amp; Nunes, 2017)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asymmetry may drive the sign effect</a:t>
            </a:r>
            <a:endParaRPr/>
          </a:p>
        </p:txBody>
      </p:sp>
      <p:sp>
        <p:nvSpPr>
          <p:cNvPr id="161" name="Google Shape;16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critical test: Future vs Past </a:t>
            </a:r>
            <a:endParaRPr/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discount past events, even more than future events </a:t>
            </a:r>
            <a:r>
              <a:rPr lang="en-US" sz="2400"/>
              <a:t>(Caruso, Gilbert, &amp; Wilson, 2008)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Sign effect in the past?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Loss aversion account: </a:t>
            </a:r>
            <a:br>
              <a:rPr lang="en-US"/>
            </a:br>
            <a:r>
              <a:rPr lang="en-US"/>
              <a:t>Sign effect should be the same in the past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account:</a:t>
            </a:r>
            <a:br>
              <a:rPr lang="en-US"/>
            </a:br>
            <a:r>
              <a:rPr lang="en-US"/>
              <a:t>Sign effect should be reduced or eliminated in the past</a:t>
            </a:r>
            <a:endParaRPr/>
          </a:p>
        </p:txBody>
      </p:sp>
      <p:sp>
        <p:nvSpPr>
          <p:cNvPr id="168" name="Google Shape;16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1: Discounting and contemplation of hypothetical events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2: Contemplation of (real) jellybeans &amp; photographs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3 (summary): Fancier version of Study 1</a:t>
            </a:r>
            <a:endParaRPr/>
          </a:p>
        </p:txBody>
      </p:sp>
      <p:sp>
        <p:nvSpPr>
          <p:cNvPr id="175" name="Google Shape;17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</a:t>
            </a:r>
            <a:endParaRPr/>
          </a:p>
        </p:txBody>
      </p:sp>
      <p:sp>
        <p:nvSpPr>
          <p:cNvPr id="181" name="Google Shape;181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Sign x Tense with money</a:t>
            </a:r>
            <a:endParaRPr/>
          </a:p>
        </p:txBody>
      </p:sp>
      <p:sp>
        <p:nvSpPr>
          <p:cNvPr id="182" name="Google Shape;18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Methods</a:t>
            </a:r>
            <a:endParaRPr/>
          </a:p>
        </p:txBody>
      </p: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184 Mturkers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2 (gain vs loss) x 2 (future vs past)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Within subjects, counterbalanced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Gains (~$10) twice as big as losses (~$5)</a:t>
            </a:r>
            <a:endParaRPr/>
          </a:p>
        </p:txBody>
      </p:sp>
      <p:sp>
        <p:nvSpPr>
          <p:cNvPr id="189" name="Google Shape;18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52400"/>
            <a:ext cx="7239000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0886"/>
            <a:ext cx="7543800" cy="684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Contemplation Emotions</a:t>
            </a:r>
            <a:endParaRPr/>
          </a:p>
        </p:txBody>
      </p:sp>
      <p:pic>
        <p:nvPicPr>
          <p:cNvPr id="207" name="Google Shape;2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1"/>
            <a:ext cx="8266611" cy="273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733800"/>
            <a:ext cx="8229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7"/>
          <p:cNvSpPr/>
          <p:nvPr/>
        </p:nvSpPr>
        <p:spPr>
          <a:xfrm>
            <a:off x="228600" y="2514600"/>
            <a:ext cx="2362200" cy="106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381000" y="5562600"/>
            <a:ext cx="2362200" cy="106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Discounting Results</a:t>
            </a:r>
            <a:endParaRPr/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22612"/>
            <a:ext cx="8229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Discounting Results</a:t>
            </a:r>
            <a:endParaRPr/>
          </a:p>
        </p:txBody>
      </p:sp>
      <p:sp>
        <p:nvSpPr>
          <p:cNvPr id="225" name="Google Shape;22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Temporal Discounting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We care less about the future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Good things -&gt; Now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Bad things -&gt; Later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Sign effect: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want to have good things now more strongly than we want to postpone bad things </a:t>
            </a:r>
            <a:r>
              <a:rPr lang="en-US" sz="2400"/>
              <a:t>(Mischel, Grusec, &amp; Masters, 1969; Thaler, 1981)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644" y="1105693"/>
            <a:ext cx="2371339" cy="1580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computer, floor, indoor&#10;&#10;Description automatically generated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2645" y="2801680"/>
            <a:ext cx="2371339" cy="1580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1524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1a: Contemplation Emotion Results</a:t>
            </a:r>
            <a:endParaRPr/>
          </a:p>
        </p:txBody>
      </p:sp>
      <p:pic>
        <p:nvPicPr>
          <p:cNvPr id="231" name="Google Shape;2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95400"/>
            <a:ext cx="8001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74638"/>
            <a:ext cx="93726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1a: Contemplation Emotion Results</a:t>
            </a:r>
            <a:endParaRPr/>
          </a:p>
        </p:txBody>
      </p:sp>
      <p:sp>
        <p:nvSpPr>
          <p:cNvPr id="239" name="Google Shape;2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Mediation</a:t>
            </a:r>
            <a:endParaRPr/>
          </a:p>
        </p:txBody>
      </p:sp>
      <p:sp>
        <p:nvSpPr>
          <p:cNvPr id="245" name="Google Shape;24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00200"/>
            <a:ext cx="8001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</a:t>
            </a:r>
            <a:endParaRPr/>
          </a:p>
        </p:txBody>
      </p:sp>
      <p:sp>
        <p:nvSpPr>
          <p:cNvPr id="252" name="Google Shape;252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Sign x Tense with hedonic events</a:t>
            </a:r>
            <a:endParaRPr/>
          </a:p>
        </p:txBody>
      </p:sp>
      <p:sp>
        <p:nvSpPr>
          <p:cNvPr id="253" name="Google Shape;2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Methods</a:t>
            </a:r>
            <a:endParaRPr/>
          </a:p>
        </p:txBody>
      </p:sp>
      <p:sp>
        <p:nvSpPr>
          <p:cNvPr id="259" name="Google Shape;259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186 Mturkers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Same design as Study 1a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Stimuli: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Pos: receiving a pleasant 1 hour massage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Neg: receiving an unpleasant (but non-harmful) 1 minute electric shock</a:t>
            </a:r>
            <a:endParaRPr/>
          </a:p>
        </p:txBody>
      </p:sp>
      <p:sp>
        <p:nvSpPr>
          <p:cNvPr id="260" name="Google Shape;2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067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" y="3886200"/>
            <a:ext cx="90678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Discounting</a:t>
            </a:r>
            <a:endParaRPr/>
          </a:p>
        </p:txBody>
      </p:sp>
      <p:pic>
        <p:nvPicPr>
          <p:cNvPr id="273" name="Google Shape;2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80310"/>
            <a:ext cx="8610599" cy="532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6525"/>
            <a:ext cx="89154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Discounting</a:t>
            </a:r>
            <a:endParaRPr/>
          </a:p>
        </p:txBody>
      </p:sp>
      <p:sp>
        <p:nvSpPr>
          <p:cNvPr id="281" name="Google Shape;28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Contemplation emotion</a:t>
            </a:r>
            <a:endParaRPr/>
          </a:p>
        </p:txBody>
      </p:sp>
      <p:pic>
        <p:nvPicPr>
          <p:cNvPr id="287" name="Google Shape;2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0"/>
            <a:ext cx="7239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74638"/>
            <a:ext cx="8763000" cy="630872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Contemplation emotion</a:t>
            </a:r>
            <a:endParaRPr/>
          </a:p>
        </p:txBody>
      </p:sp>
      <p:sp>
        <p:nvSpPr>
          <p:cNvPr id="295" name="Google Shape;29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Sign Effect: Across Domains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Discount rates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(Hardisty &amp; Weber, 2009)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gains: 38%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gains: 38%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gains: 57%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losses: 7%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losses: 11%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losses: -1%</a:t>
            </a:r>
            <a:endParaRPr/>
          </a:p>
        </p:txBody>
      </p:sp>
      <p:sp>
        <p:nvSpPr>
          <p:cNvPr id="109" name="Google Shape;10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Mediation</a:t>
            </a:r>
            <a:endParaRPr/>
          </a:p>
        </p:txBody>
      </p:sp>
      <p:sp>
        <p:nvSpPr>
          <p:cNvPr id="301" name="Google Shape;30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15" y="1676400"/>
            <a:ext cx="8686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type="title"/>
          </p:nvPr>
        </p:nvSpPr>
        <p:spPr>
          <a:xfrm>
            <a:off x="457200" y="-78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1: Discussion</a:t>
            </a:r>
            <a:endParaRPr/>
          </a:p>
        </p:txBody>
      </p:sp>
      <p:sp>
        <p:nvSpPr>
          <p:cNvPr id="308" name="Google Shape;308;p31"/>
          <p:cNvSpPr txBox="1"/>
          <p:nvPr>
            <p:ph idx="1" type="body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Sign effect eliminated in past discounting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Contemplation utility: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shows a similar pattern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Mediates the sign X tense interaction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Study 2: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Real outcomes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Rule out demand/consistency effects</a:t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Why</a:t>
            </a:r>
            <a:r>
              <a:rPr lang="en-US"/>
              <a:t> is contemplation utility of future gains so low?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future positives is a mixed experience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other events is unipolar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09" name="Google Shape;30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type="ctrTitle"/>
          </p:nvPr>
        </p:nvSpPr>
        <p:spPr>
          <a:xfrm>
            <a:off x="685800" y="-351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2: Real Events </a:t>
            </a:r>
            <a:endParaRPr/>
          </a:p>
        </p:txBody>
      </p:sp>
      <p:pic>
        <p:nvPicPr>
          <p:cNvPr descr="C:\Users\Dave\Desktop\jelly-belly-bean-boozled-1-.jpg" id="316" name="Google Shape;3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246086"/>
            <a:ext cx="3863975" cy="558377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type="title"/>
          </p:nvPr>
        </p:nvSpPr>
        <p:spPr>
          <a:xfrm>
            <a:off x="473075" y="228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Stimuli</a:t>
            </a:r>
            <a:endParaRPr/>
          </a:p>
        </p:txBody>
      </p:sp>
      <p:pic>
        <p:nvPicPr>
          <p:cNvPr descr="C:\Users\Dave\Desktop\h03r7ot17zdz.jpg" id="323" name="Google Shape;32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1917734"/>
            <a:ext cx="9132888" cy="491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3"/>
          <p:cNvSpPr/>
          <p:nvPr/>
        </p:nvSpPr>
        <p:spPr>
          <a:xfrm>
            <a:off x="7215188" y="139666"/>
            <a:ext cx="1700212" cy="184153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8001000" y="43744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8001000" y="56698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3"/>
          <p:cNvSpPr/>
          <p:nvPr/>
        </p:nvSpPr>
        <p:spPr>
          <a:xfrm>
            <a:off x="5486400" y="31552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ave\Desktop\orangeJB.jpg" id="328" name="Google Shape;32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5550" y="381000"/>
            <a:ext cx="1035050" cy="1350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Methods</a:t>
            </a:r>
            <a:endParaRPr/>
          </a:p>
        </p:txBody>
      </p:sp>
      <p:sp>
        <p:nvSpPr>
          <p:cNvPr id="335" name="Google Shape;335;p34"/>
          <p:cNvSpPr txBox="1"/>
          <p:nvPr>
            <p:ph idx="1" type="body"/>
          </p:nvPr>
        </p:nvSpPr>
        <p:spPr>
          <a:xfrm>
            <a:off x="457200" y="16002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100 university students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2x3 design: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Flavor: pos vs neg, between subjects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Time: future vs present vs past, within subjects: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T1: Predicted experience and current anticipation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15 minutes filler tasks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T2: Rate experience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15 minutes filler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T3: Remembered experience and current recall emotion</a:t>
            </a:r>
            <a:endParaRPr/>
          </a:p>
        </p:txBody>
      </p:sp>
      <p:sp>
        <p:nvSpPr>
          <p:cNvPr id="336" name="Google Shape;336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Methods T1</a:t>
            </a:r>
            <a:endParaRPr/>
          </a:p>
        </p:txBody>
      </p:sp>
      <p:sp>
        <p:nvSpPr>
          <p:cNvPr id="342" name="Google Shape;342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flavor you have been assigned to is: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/>
              <a:t>    dirt_____          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15 minutes from now,</a:t>
            </a:r>
            <a:r>
              <a:rPr lang="en-US"/>
              <a:t> you will be eating this jelly bean.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43" name="Google Shape;34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T1 Experience prediction</a:t>
            </a:r>
            <a:endParaRPr/>
          </a:p>
        </p:txBody>
      </p:sp>
      <p:pic>
        <p:nvPicPr>
          <p:cNvPr descr="C:\Users\Dave\Desktop\T1-experience-utility.png" id="349" name="Google Shape;3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" y="1752600"/>
            <a:ext cx="9128760" cy="42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T1 Contemplation emotion</a:t>
            </a:r>
            <a:endParaRPr/>
          </a:p>
        </p:txBody>
      </p:sp>
      <p:pic>
        <p:nvPicPr>
          <p:cNvPr descr="C:\Users\Dave\Desktop\T1-anticipation-utility.png" id="356" name="Google Shape;3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1" y="1676400"/>
            <a:ext cx="9143999" cy="445980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T2 Experience ratings</a:t>
            </a:r>
            <a:endParaRPr/>
          </a:p>
        </p:txBody>
      </p:sp>
      <p:pic>
        <p:nvPicPr>
          <p:cNvPr descr="C:\Users\Dave\Desktop\T2-experience-utility.png" id="363" name="Google Shape;36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47957"/>
            <a:ext cx="8839200" cy="544275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T3 Experience Memory</a:t>
            </a:r>
            <a:endParaRPr/>
          </a:p>
        </p:txBody>
      </p:sp>
      <p:pic>
        <p:nvPicPr>
          <p:cNvPr descr="C:\Users\Dave\Desktop\T3-experience-utility.png" id="370" name="Google Shape;37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" y="1828800"/>
            <a:ext cx="9159240" cy="4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causes the sign effect?</a:t>
            </a:r>
            <a:endParaRPr/>
          </a:p>
        </p:txBody>
      </p:sp>
      <p:sp>
        <p:nvSpPr>
          <p:cNvPr id="115" name="Google Shape;115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Loss aversion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Vs.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Contemplation utility</a:t>
            </a:r>
            <a:endParaRPr/>
          </a:p>
        </p:txBody>
      </p:sp>
      <p:sp>
        <p:nvSpPr>
          <p:cNvPr id="116" name="Google Shape;11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T3 Contemplation Emotion</a:t>
            </a:r>
            <a:endParaRPr/>
          </a:p>
        </p:txBody>
      </p:sp>
      <p:pic>
        <p:nvPicPr>
          <p:cNvPr descr="C:\Users\Dave\Desktop\T3-recall-utility.png" id="377" name="Google Shape;37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386840"/>
            <a:ext cx="9075821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"/>
            <a:ext cx="8991600" cy="592135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1"/>
          <p:cNvSpPr txBox="1"/>
          <p:nvPr>
            <p:ph type="title"/>
          </p:nvPr>
        </p:nvSpPr>
        <p:spPr>
          <a:xfrm>
            <a:off x="269383" y="-152432"/>
            <a:ext cx="872221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2a Results: Contemplation Emotion</a:t>
            </a:r>
            <a:endParaRPr/>
          </a:p>
        </p:txBody>
      </p:sp>
      <p:sp>
        <p:nvSpPr>
          <p:cNvPr id="385" name="Google Shape;385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Discussion</a:t>
            </a:r>
            <a:endParaRPr/>
          </a:p>
        </p:txBody>
      </p:sp>
      <p:sp>
        <p:nvSpPr>
          <p:cNvPr id="391" name="Google Shape;391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future</a:t>
            </a:r>
            <a:r>
              <a:rPr lang="en-US"/>
              <a:t> positive is a mixed experience (both positive and negative)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future</a:t>
            </a:r>
            <a:r>
              <a:rPr lang="en-US"/>
              <a:t> negative is a unipolar negative experience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past</a:t>
            </a:r>
            <a:r>
              <a:rPr lang="en-US"/>
              <a:t> positives and negatives are unipolar</a:t>
            </a:r>
            <a:endParaRPr/>
          </a:p>
        </p:txBody>
      </p:sp>
      <p:sp>
        <p:nvSpPr>
          <p:cNvPr id="392" name="Google Shape;392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2B</a:t>
            </a:r>
            <a:endParaRPr/>
          </a:p>
        </p:txBody>
      </p:sp>
      <p:sp>
        <p:nvSpPr>
          <p:cNvPr id="398" name="Google Shape;398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also did it with photos of puppies and cockroaches</a:t>
            </a:r>
            <a:endParaRPr/>
          </a:p>
        </p:txBody>
      </p:sp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mall dog on a colorful rug&#10;&#10;Description automatically generated with low confidence" id="400" name="Google Shape;40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50" y="3413051"/>
            <a:ext cx="3657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ug on a rock&#10;&#10;Description automatically generated with low confidence" id="401" name="Google Shape;40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3643" y="3404191"/>
            <a:ext cx="359911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</a:t>
            </a:r>
            <a:endParaRPr/>
          </a:p>
        </p:txBody>
      </p:sp>
      <p:sp>
        <p:nvSpPr>
          <p:cNvPr id="407" name="Google Shape;407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Alternative explanations</a:t>
            </a:r>
            <a:endParaRPr/>
          </a:p>
        </p:txBody>
      </p:sp>
      <p:sp>
        <p:nvSpPr>
          <p:cNvPr id="408" name="Google Shape;408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414" name="Google Shape;414;p45"/>
          <p:cNvSpPr txBox="1"/>
          <p:nvPr>
            <p:ph idx="1" type="body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Similar design to Study 1: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Future vs past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Positive vs negative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Money vs hedonic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 = 400 MTurkers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421" name="Google Shape;421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Individually titrate loss aversion. Median results: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$10 gain = $5 loss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60 minute massage = 10 second electric shock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dynamic measure of discounting with greater range and precision </a:t>
            </a:r>
            <a:r>
              <a:rPr lang="en-US" sz="2400"/>
              <a:t>(ToAD, Yoon &amp; Chapman 2016)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Measured alternative processes: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Connection to future/past self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Thought frequency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Measure and adjusted for utility curvature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22" name="Google Shape;422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Financial Utility Curvature</a:t>
            </a:r>
            <a:endParaRPr/>
          </a:p>
        </p:txBody>
      </p:sp>
      <p:graphicFrame>
        <p:nvGraphicFramePr>
          <p:cNvPr id="428" name="Google Shape;428;p47"/>
          <p:cNvGraphicFramePr/>
          <p:nvPr/>
        </p:nvGraphicFramePr>
        <p:xfrm>
          <a:off x="152400" y="1219200"/>
          <a:ext cx="8763000" cy="5334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29" name="Google Shape;429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Hedonic Utility Curvature</a:t>
            </a:r>
            <a:endParaRPr/>
          </a:p>
        </p:txBody>
      </p:sp>
      <p:graphicFrame>
        <p:nvGraphicFramePr>
          <p:cNvPr id="435" name="Google Shape;435;p48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36" name="Google Shape;436;p48"/>
          <p:cNvSpPr txBox="1"/>
          <p:nvPr/>
        </p:nvSpPr>
        <p:spPr>
          <a:xfrm>
            <a:off x="5638800" y="4724400"/>
            <a:ext cx="2096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Minutes of massage</a:t>
            </a:r>
            <a:endParaRPr/>
          </a:p>
        </p:txBody>
      </p:sp>
      <p:sp>
        <p:nvSpPr>
          <p:cNvPr id="437" name="Google Shape;437;p48"/>
          <p:cNvSpPr txBox="1"/>
          <p:nvPr/>
        </p:nvSpPr>
        <p:spPr>
          <a:xfrm>
            <a:off x="990600" y="4736068"/>
            <a:ext cx="25639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Seconds of electric shock</a:t>
            </a:r>
            <a:endParaRPr/>
          </a:p>
        </p:txBody>
      </p:sp>
      <p:sp>
        <p:nvSpPr>
          <p:cNvPr id="438" name="Google Shape;438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Summary of Results</a:t>
            </a:r>
            <a:endParaRPr/>
          </a:p>
        </p:txBody>
      </p:sp>
      <p:sp>
        <p:nvSpPr>
          <p:cNvPr id="444" name="Google Shape;444;p49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Key results replicated: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Discount rates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Contemplation utility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Mediation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Adjusting for utility curvature: no effect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Connection to distant self &amp; thought frequency: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Predict discount rates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Do not explain the sign X tense interaction</a:t>
            </a:r>
            <a:endParaRPr/>
          </a:p>
        </p:txBody>
      </p:sp>
      <p:sp>
        <p:nvSpPr>
          <p:cNvPr id="445" name="Google Shape;445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Loss Aversion?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Loss aversion </a:t>
            </a:r>
            <a:r>
              <a:rPr lang="en-US" sz="2400"/>
              <a:t>(Tversky &amp; Kahneman 1991)</a:t>
            </a:r>
            <a:r>
              <a:rPr lang="en-US"/>
              <a:t>:</a:t>
            </a:r>
            <a:br>
              <a:rPr lang="en-US"/>
            </a:br>
            <a:r>
              <a:rPr lang="en-US"/>
              <a:t>losses weigh twice as much as gains</a:t>
            </a:r>
            <a:br>
              <a:rPr lang="en-US"/>
            </a:br>
            <a:r>
              <a:rPr lang="en-US" sz="2400"/>
              <a:t>(See also : Baumeister et al 2001; Rozin &amp; Royzman 2001)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Magnitude effect </a:t>
            </a:r>
            <a:r>
              <a:rPr lang="en-US" sz="2400"/>
              <a:t>(Thaler 1981)</a:t>
            </a:r>
            <a:r>
              <a:rPr lang="en-US"/>
              <a:t>: </a:t>
            </a:r>
            <a:br>
              <a:rPr lang="en-US"/>
            </a:br>
            <a:r>
              <a:rPr lang="en-US"/>
              <a:t>lower discount rates for larger outcomes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Sign effect</a:t>
            </a:r>
            <a:r>
              <a:rPr lang="en-US"/>
              <a:t> = loss aversion + magnitude effect?</a:t>
            </a:r>
            <a:br>
              <a:rPr lang="en-US"/>
            </a:br>
            <a:r>
              <a:rPr lang="en-US" sz="2400"/>
              <a:t>(Loewenstein &amp; Prelec, 1992; Baucells &amp; Bellezza 2017)</a:t>
            </a:r>
            <a:endParaRPr/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451" name="Google Shape;451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discount gains more than losses in the future, but not in the past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sign effect is </a:t>
            </a:r>
            <a:r>
              <a:rPr i="1" lang="en-US"/>
              <a:t>NOT</a:t>
            </a:r>
            <a:r>
              <a:rPr lang="en-US"/>
              <a:t> explained by loss aversion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sign effect is partly explained by differences in contemplation emotions: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Anticipation of future positive events is a </a:t>
            </a:r>
            <a:r>
              <a:rPr i="1" lang="en-US"/>
              <a:t>mixed</a:t>
            </a:r>
            <a:r>
              <a:rPr lang="en-US"/>
              <a:t> emotion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Recall of past positive events feels good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future and past losses always feels bad</a:t>
            </a:r>
            <a:endParaRPr/>
          </a:p>
        </p:txBody>
      </p:sp>
      <p:sp>
        <p:nvSpPr>
          <p:cNvPr id="452" name="Google Shape;452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58" name="Google Shape;458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59" name="Google Shape;459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NOT Loss Aversion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Real choices (unpublished data):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Receive </a:t>
            </a:r>
            <a:r>
              <a:rPr lang="en-US"/>
              <a:t>$70 now or $70 in a month?</a:t>
            </a:r>
            <a:br>
              <a:rPr lang="en-US"/>
            </a:br>
            <a:r>
              <a:rPr b="1" lang="en-US"/>
              <a:t>100%</a:t>
            </a:r>
            <a:r>
              <a:rPr lang="en-US"/>
              <a:t> choose now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Pay</a:t>
            </a:r>
            <a:r>
              <a:rPr lang="en-US"/>
              <a:t> $70 now or $70 in a month? </a:t>
            </a:r>
            <a:br>
              <a:rPr lang="en-US"/>
            </a:br>
            <a:r>
              <a:rPr b="1" lang="en-US"/>
              <a:t>47%</a:t>
            </a:r>
            <a:r>
              <a:rPr lang="en-US"/>
              <a:t> choose later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Receive </a:t>
            </a:r>
            <a:r>
              <a:rPr lang="en-US"/>
              <a:t>$140 now or $140 in a month?</a:t>
            </a:r>
            <a:br>
              <a:rPr lang="en-US"/>
            </a:br>
            <a:r>
              <a:rPr b="1" lang="en-US"/>
              <a:t>100%</a:t>
            </a:r>
            <a:r>
              <a:rPr lang="en-US"/>
              <a:t> choose now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Pay</a:t>
            </a:r>
            <a:r>
              <a:rPr lang="en-US"/>
              <a:t> $35 now or $35 in a month? </a:t>
            </a:r>
            <a:br>
              <a:rPr lang="en-US"/>
            </a:br>
            <a:r>
              <a:rPr b="1" lang="en-US"/>
              <a:t>50%</a:t>
            </a:r>
            <a:r>
              <a:rPr lang="en-US"/>
              <a:t> choose later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Contemplation Emotions?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derive pleasure and pain from contemplating future and past events  </a:t>
            </a:r>
            <a:r>
              <a:rPr lang="en-US" sz="2400"/>
              <a:t>(Loewenstein 1987; Baucells &amp; Bellezza 2017)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Emotions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Anticipatory emotions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Recall emotions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Lowers discount rates</a:t>
            </a:r>
            <a:endParaRPr/>
          </a:p>
        </p:txBody>
      </p:sp>
      <p:sp>
        <p:nvSpPr>
          <p:cNvPr id="137" name="Google Shape;13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381000" y="304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Kiss from a movie star: when?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(Loewenstein, 1987)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404812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“Normal” Discounting -&gt; Now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Contemplation </a:t>
            </a:r>
            <a:r>
              <a:rPr lang="en-US" sz="3600"/>
              <a:t>Emotions</a:t>
            </a:r>
            <a:r>
              <a:rPr lang="en-US" sz="3600">
                <a:solidFill>
                  <a:schemeClr val="dk1"/>
                </a:solidFill>
              </a:rPr>
              <a:t> -&gt; Later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erson and person kissing&#10;&#10;Description automatically generated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450" y="3584982"/>
            <a:ext cx="42291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Scheduling a dental procedure</a:t>
            </a:r>
            <a:endParaRPr/>
          </a:p>
        </p:txBody>
      </p:sp>
      <p:sp>
        <p:nvSpPr>
          <p:cNvPr id="151" name="Google Shape;151;p9"/>
          <p:cNvSpPr txBox="1"/>
          <p:nvPr>
            <p:ph idx="1" type="body"/>
          </p:nvPr>
        </p:nvSpPr>
        <p:spPr>
          <a:xfrm>
            <a:off x="4572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“Normal” Discounting -&gt; Later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Contemplation Emotions -&gt; Now</a:t>
            </a:r>
            <a:endParaRPr sz="36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50" y="3298253"/>
            <a:ext cx="3924300" cy="29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Image from unsplash.com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Dave</dc:creator>
</cp:coreProperties>
</file>