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835" r:id="rId3"/>
    <p:sldId id="881" r:id="rId4"/>
    <p:sldId id="837" r:id="rId5"/>
    <p:sldId id="361" r:id="rId6"/>
    <p:sldId id="839" r:id="rId7"/>
    <p:sldId id="840" r:id="rId8"/>
    <p:sldId id="841" r:id="rId9"/>
    <p:sldId id="842" r:id="rId10"/>
    <p:sldId id="868" r:id="rId11"/>
    <p:sldId id="865" r:id="rId12"/>
    <p:sldId id="289" r:id="rId13"/>
    <p:sldId id="290" r:id="rId14"/>
    <p:sldId id="291" r:id="rId15"/>
    <p:sldId id="292" r:id="rId16"/>
    <p:sldId id="293" r:id="rId17"/>
    <p:sldId id="294" r:id="rId18"/>
    <p:sldId id="895" r:id="rId19"/>
    <p:sldId id="287" r:id="rId20"/>
    <p:sldId id="888" r:id="rId21"/>
    <p:sldId id="845" r:id="rId22"/>
    <p:sldId id="858" r:id="rId23"/>
    <p:sldId id="869" r:id="rId24"/>
    <p:sldId id="896" r:id="rId25"/>
    <p:sldId id="847" r:id="rId26"/>
    <p:sldId id="870" r:id="rId27"/>
    <p:sldId id="848" r:id="rId28"/>
    <p:sldId id="897" r:id="rId29"/>
    <p:sldId id="849" r:id="rId30"/>
    <p:sldId id="850" r:id="rId31"/>
    <p:sldId id="873" r:id="rId32"/>
    <p:sldId id="898" r:id="rId33"/>
    <p:sldId id="851" r:id="rId34"/>
    <p:sldId id="899" r:id="rId35"/>
    <p:sldId id="852" r:id="rId36"/>
    <p:sldId id="900" r:id="rId37"/>
    <p:sldId id="903" r:id="rId38"/>
    <p:sldId id="901" r:id="rId39"/>
    <p:sldId id="904" r:id="rId40"/>
    <p:sldId id="834" r:id="rId41"/>
    <p:sldId id="8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FFC1C1"/>
    <a:srgbClr val="C1C6C8"/>
    <a:srgbClr val="1B365D"/>
    <a:srgbClr val="0C2344"/>
    <a:srgbClr val="78BE20"/>
    <a:srgbClr val="00B5E2"/>
    <a:srgbClr val="00B5B0"/>
    <a:srgbClr val="00234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79066" autoAdjust="0"/>
  </p:normalViewPr>
  <p:slideViewPr>
    <p:cSldViewPr snapToGrid="0">
      <p:cViewPr varScale="1">
        <p:scale>
          <a:sx n="76" d="100"/>
          <a:sy n="76" d="100"/>
        </p:scale>
        <p:origin x="112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2022-11-03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800" dirty="0">
                <a:effectLst/>
                <a:latin typeface="Calibri,sans-serif"/>
              </a:rPr>
              <a:t>These are the total numbers reported across the year. However, we only made logging “mandatory” for the first six months. Furthermore, man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36</a:t>
            </a:fld>
            <a:endParaRPr lang="en-US" dirty="0"/>
          </a:p>
        </p:txBody>
      </p:sp>
    </p:spTree>
    <p:extLst>
      <p:ext uri="{BB962C8B-B14F-4D97-AF65-F5344CB8AC3E}">
        <p14:creationId xmlns:p14="http://schemas.microsoft.com/office/powerpoint/2010/main" val="326460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38</a:t>
            </a:fld>
            <a:endParaRPr lang="en-US" dirty="0"/>
          </a:p>
        </p:txBody>
      </p:sp>
    </p:spTree>
    <p:extLst>
      <p:ext uri="{BB962C8B-B14F-4D97-AF65-F5344CB8AC3E}">
        <p14:creationId xmlns:p14="http://schemas.microsoft.com/office/powerpoint/2010/main" val="241969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39</a:t>
            </a:fld>
            <a:endParaRPr lang="en-CA" dirty="0"/>
          </a:p>
        </p:txBody>
      </p:sp>
    </p:spTree>
    <p:extLst>
      <p:ext uri="{BB962C8B-B14F-4D97-AF65-F5344CB8AC3E}">
        <p14:creationId xmlns:p14="http://schemas.microsoft.com/office/powerpoint/2010/main" val="178273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br>
              <a:rPr lang="en-CA" sz="1200" b="0" dirty="0">
                <a:solidFill>
                  <a:schemeClr val="tx1"/>
                </a:solidFill>
              </a:rPr>
            </a:b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93406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25" name="Picture 24">
            <a:extLst>
              <a:ext uri="{FF2B5EF4-FFF2-40B4-BE49-F238E27FC236}">
                <a16:creationId xmlns:a16="http://schemas.microsoft.com/office/drawing/2014/main" id="{73039FA6-1014-4AFE-AAD0-BD21BBA321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094"/>
          <a:stretch/>
        </p:blipFill>
        <p:spPr>
          <a:xfrm>
            <a:off x="4724399" y="6089055"/>
            <a:ext cx="2743200" cy="352465"/>
          </a:xfrm>
          <a:prstGeom prst="rect">
            <a:avLst/>
          </a:prstGeom>
        </p:spPr>
      </p:pic>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9" y="4839095"/>
            <a:ext cx="2743200" cy="1218614"/>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2022-11-03</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nkd.in/gum-dfQ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lnkd.in/diPmS7Q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nergystar.go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670730"/>
            <a:ext cx="2187270" cy="2187270"/>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565" y="5209629"/>
            <a:ext cx="3657600" cy="1109472"/>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one year</a:t>
            </a: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7627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118203764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8EDC-AA17-DD97-5883-F6924F38DA09}"/>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Tree>
    <p:extLst>
      <p:ext uri="{BB962C8B-B14F-4D97-AF65-F5344CB8AC3E}">
        <p14:creationId xmlns:p14="http://schemas.microsoft.com/office/powerpoint/2010/main" val="264574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566549804"/>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3" name="Oval 2">
            <a:extLst>
              <a:ext uri="{FF2B5EF4-FFF2-40B4-BE49-F238E27FC236}">
                <a16:creationId xmlns:a16="http://schemas.microsoft.com/office/drawing/2014/main" id="{30AE9A6F-8CFC-C9AE-094A-BB56E8547D12}"/>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extLst>
              <p:ext uri="{D42A27DB-BD31-4B8C-83A1-F6EECF244321}">
                <p14:modId xmlns:p14="http://schemas.microsoft.com/office/powerpoint/2010/main" val="810961916"/>
              </p:ext>
            </p:extLst>
          </p:nvPr>
        </p:nvGraphicFramePr>
        <p:xfrm>
          <a:off x="2066268" y="906482"/>
          <a:ext cx="8061405" cy="4164280"/>
        </p:xfrm>
        <a:graphic>
          <a:graphicData uri="http://schemas.openxmlformats.org/drawingml/2006/table">
            <a:tbl>
              <a:tblPr firstRow="1">
                <a:tableStyleId>{5C22544A-7EE6-4342-B048-85BDC9FD1C3A}</a:tableStyleId>
              </a:tblPr>
              <a:tblGrid>
                <a:gridCol w="3399387">
                  <a:extLst>
                    <a:ext uri="{9D8B030D-6E8A-4147-A177-3AD203B41FA5}">
                      <a16:colId xmlns:a16="http://schemas.microsoft.com/office/drawing/2014/main" val="3055329784"/>
                    </a:ext>
                  </a:extLst>
                </a:gridCol>
                <a:gridCol w="2331009">
                  <a:extLst>
                    <a:ext uri="{9D8B030D-6E8A-4147-A177-3AD203B41FA5}">
                      <a16:colId xmlns:a16="http://schemas.microsoft.com/office/drawing/2014/main" val="504626783"/>
                    </a:ext>
                  </a:extLst>
                </a:gridCol>
                <a:gridCol w="2331009">
                  <a:extLst>
                    <a:ext uri="{9D8B030D-6E8A-4147-A177-3AD203B41FA5}">
                      <a16:colId xmlns:a16="http://schemas.microsoft.com/office/drawing/2014/main" val="2082256144"/>
                    </a:ext>
                  </a:extLst>
                </a:gridCol>
              </a:tblGrid>
              <a:tr h="1041070">
                <a:tc>
                  <a:txBody>
                    <a:bodyPr/>
                    <a:lstStyle/>
                    <a:p>
                      <a:pPr algn="ctr" fontAlgn="b"/>
                      <a:r>
                        <a:rPr lang="en-US" sz="3600" u="none" strike="noStrike">
                          <a:effectLst/>
                        </a:rPr>
                        <a:t> </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1041070">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1041070">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1041070">
                <a:tc>
                  <a:txBody>
                    <a:bodyPr/>
                    <a:lstStyle/>
                    <a:p>
                      <a:pPr algn="ctr" fontAlgn="b"/>
                      <a:r>
                        <a:rPr lang="en-US" sz="3600" u="none" strike="noStrike" dirty="0">
                          <a:effectLst/>
                        </a:rPr>
                        <a:t>Total</a:t>
                      </a:r>
                      <a:endParaRPr lang="en-US" sz="3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spTree>
    <p:extLst>
      <p:ext uri="{BB962C8B-B14F-4D97-AF65-F5344CB8AC3E}">
        <p14:creationId xmlns:p14="http://schemas.microsoft.com/office/powerpoint/2010/main" val="176504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67.5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63.4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64.2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Logging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and </a:t>
            </a:r>
            <a:br>
              <a:rPr lang="en-US" b="0" dirty="0"/>
            </a:br>
            <a:r>
              <a:rPr lang="en-US" b="0" dirty="0"/>
              <a:t>Microplastics turtle + </a:t>
            </a:r>
            <a:r>
              <a:rPr lang="en-US" b="0" dirty="0" err="1"/>
              <a:t>fleece+hang-dry</a:t>
            </a:r>
            <a:r>
              <a:rPr lang="en-US" b="0" dirty="0"/>
              <a:t> msg decreased drying</a:t>
            </a:r>
          </a:p>
          <a:p>
            <a:endParaRPr lang="en-CA" b="0" dirty="0"/>
          </a:p>
        </p:txBody>
      </p:sp>
    </p:spTree>
    <p:extLst>
      <p:ext uri="{BB962C8B-B14F-4D97-AF65-F5344CB8AC3E}">
        <p14:creationId xmlns:p14="http://schemas.microsoft.com/office/powerpoint/2010/main" val="301795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Key Questions</a:t>
            </a:r>
          </a:p>
        </p:txBody>
      </p:sp>
    </p:spTree>
    <p:extLst>
      <p:ext uri="{BB962C8B-B14F-4D97-AF65-F5344CB8AC3E}">
        <p14:creationId xmlns:p14="http://schemas.microsoft.com/office/powerpoint/2010/main" val="1881414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30450943"/>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0.21</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C0D1D52B-96C5-8A7E-9D70-CC4E0B9C5CF9}"/>
              </a:ext>
            </a:extLst>
          </p:cNvPr>
          <p:cNvSpPr txBox="1"/>
          <p:nvPr/>
        </p:nvSpPr>
        <p:spPr>
          <a:xfrm>
            <a:off x="4519264" y="5489852"/>
            <a:ext cx="6406818" cy="461665"/>
          </a:xfrm>
          <a:prstGeom prst="rect">
            <a:avLst/>
          </a:prstGeom>
          <a:noFill/>
        </p:spPr>
        <p:txBody>
          <a:bodyPr wrap="none" rtlCol="0">
            <a:spAutoFit/>
          </a:bodyPr>
          <a:lstStyle/>
          <a:p>
            <a:r>
              <a:rPr lang="en-CA" sz="2400" dirty="0"/>
              <a:t>NOTE: No significant differences across conditions</a:t>
            </a:r>
          </a:p>
        </p:txBody>
      </p:sp>
    </p:spTree>
    <p:extLst>
      <p:ext uri="{BB962C8B-B14F-4D97-AF65-F5344CB8AC3E}">
        <p14:creationId xmlns:p14="http://schemas.microsoft.com/office/powerpoint/2010/main" val="104528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2923219530"/>
              </p:ext>
            </p:extLst>
          </p:nvPr>
        </p:nvGraphicFramePr>
        <p:xfrm>
          <a:off x="291548" y="1037357"/>
          <a:ext cx="11595650" cy="4454818"/>
        </p:xfrm>
        <a:graphic>
          <a:graphicData uri="http://schemas.openxmlformats.org/drawingml/2006/table">
            <a:tbl>
              <a:tblPr>
                <a:tableStyleId>{5C22544A-7EE6-4342-B048-85BDC9FD1C3A}</a:tableStyleId>
              </a:tblPr>
              <a:tblGrid>
                <a:gridCol w="4717774">
                  <a:extLst>
                    <a:ext uri="{9D8B030D-6E8A-4147-A177-3AD203B41FA5}">
                      <a16:colId xmlns:a16="http://schemas.microsoft.com/office/drawing/2014/main" val="1560365558"/>
                    </a:ext>
                  </a:extLst>
                </a:gridCol>
                <a:gridCol w="524095">
                  <a:extLst>
                    <a:ext uri="{9D8B030D-6E8A-4147-A177-3AD203B41FA5}">
                      <a16:colId xmlns:a16="http://schemas.microsoft.com/office/drawing/2014/main" val="403125946"/>
                    </a:ext>
                  </a:extLst>
                </a:gridCol>
                <a:gridCol w="1598729">
                  <a:extLst>
                    <a:ext uri="{9D8B030D-6E8A-4147-A177-3AD203B41FA5}">
                      <a16:colId xmlns:a16="http://schemas.microsoft.com/office/drawing/2014/main" val="857680054"/>
                    </a:ext>
                  </a:extLst>
                </a:gridCol>
                <a:gridCol w="1710531">
                  <a:extLst>
                    <a:ext uri="{9D8B030D-6E8A-4147-A177-3AD203B41FA5}">
                      <a16:colId xmlns:a16="http://schemas.microsoft.com/office/drawing/2014/main" val="2305693327"/>
                    </a:ext>
                  </a:extLst>
                </a:gridCol>
                <a:gridCol w="1334370">
                  <a:extLst>
                    <a:ext uri="{9D8B030D-6E8A-4147-A177-3AD203B41FA5}">
                      <a16:colId xmlns:a16="http://schemas.microsoft.com/office/drawing/2014/main" val="318934050"/>
                    </a:ext>
                  </a:extLst>
                </a:gridCol>
                <a:gridCol w="1710151">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Ratio</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No significant change in total energy usage, but data is noisy</a:t>
            </a:r>
          </a:p>
          <a:p>
            <a:r>
              <a:rPr lang="en-US" b="0" dirty="0"/>
              <a:t>When isolating laundry times, three condition were effective:</a:t>
            </a:r>
            <a:br>
              <a:rPr lang="en-US" b="0" dirty="0"/>
            </a:br>
            <a:r>
              <a:rPr lang="en-US" b="0" dirty="0"/>
              <a:t>Turtle + bundled msg</a:t>
            </a:r>
            <a:br>
              <a:rPr lang="en-US" b="0" dirty="0"/>
            </a:br>
            <a:r>
              <a:rPr lang="en-US" b="0" dirty="0"/>
              <a:t>Turtle + fleece + bundled msg</a:t>
            </a:r>
            <a:r>
              <a:rPr lang="en-US" b="0" baseline="30000" dirty="0"/>
              <a:t>*</a:t>
            </a:r>
            <a:br>
              <a:rPr lang="en-US" b="0" dirty="0"/>
            </a:br>
            <a:r>
              <a:rPr lang="en-US" b="0" dirty="0"/>
              <a:t>Turtle + fleece + hang dry</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623157216"/>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energy efficient behaviour over time; serves as a constant reminder &amp; motivation; attractive image is important; could be extended to other behaviours</a:t>
            </a:r>
          </a:p>
          <a:p>
            <a:r>
              <a:rPr lang="en-CA" b="0" dirty="0">
                <a:solidFill>
                  <a:schemeClr val="tx1"/>
                </a:solidFill>
              </a:rPr>
              <a:t>Intentions often do not translate into real behaviour change; important to get objective measures</a:t>
            </a:r>
          </a:p>
          <a:p>
            <a:r>
              <a:rPr lang="en-CA" b="0" dirty="0">
                <a:solidFill>
                  <a:schemeClr val="tx1"/>
                </a:solidFill>
              </a:rPr>
              <a:t>Changes in laundry behaviours were not detectable in total household energy usage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multiple behaviour change requests</a:t>
            </a:r>
          </a:p>
          <a:p>
            <a:r>
              <a:rPr lang="en-CA" b="0" dirty="0">
                <a:solidFill>
                  <a:schemeClr val="tx1"/>
                </a:solidFill>
              </a:rPr>
              <a:t>Not so effective in this context: self-interest (clothing, money), climate impacts</a:t>
            </a:r>
          </a:p>
          <a:p>
            <a:r>
              <a:rPr lang="en-CA" b="0" dirty="0">
                <a:solidFill>
                  <a:schemeClr val="tx1"/>
                </a:solidFill>
              </a:rPr>
              <a:t>Sometimes energy motivations are not the best way to change energy behaviours!</a:t>
            </a:r>
          </a:p>
          <a:p>
            <a:r>
              <a:rPr lang="en-CA" b="0" dirty="0">
                <a:solidFill>
                  <a:schemeClr val="tx1"/>
                </a:solidFill>
              </a:rPr>
              <a:t>Not all environmental motivators are the same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336847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Next Project: Preview</a:t>
            </a:r>
            <a:endParaRPr lang="en-CA" dirty="0"/>
          </a:p>
        </p:txBody>
      </p:sp>
    </p:spTree>
    <p:extLst>
      <p:ext uri="{BB962C8B-B14F-4D97-AF65-F5344CB8AC3E}">
        <p14:creationId xmlns:p14="http://schemas.microsoft.com/office/powerpoint/2010/main" val="255731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10700240" cy="5766415"/>
          </a:xfrm>
        </p:spPr>
        <p:txBody>
          <a:bodyPr>
            <a:normAutofit/>
          </a:bodyPr>
          <a:lstStyle/>
          <a:p>
            <a:r>
              <a:rPr lang="en-CA" b="0" dirty="0">
                <a:solidFill>
                  <a:schemeClr val="tx1"/>
                </a:solidFill>
              </a:rPr>
              <a:t>Instead of “one size fits all”, empower people to build a research-supported nudge package that will work for them</a:t>
            </a:r>
          </a:p>
          <a:p>
            <a:r>
              <a:rPr lang="en-CA" b="0" dirty="0">
                <a:solidFill>
                  <a:schemeClr val="tx1"/>
                </a:solidFill>
              </a:rPr>
              <a:t>Example: let people choose among decals, text reminders, feedback, competition, checklist, action plan, etc.</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Possible next project: Build-a-Nudge </a:t>
            </a:r>
            <a:endParaRPr lang="en-US" dirty="0"/>
          </a:p>
        </p:txBody>
      </p:sp>
    </p:spTree>
    <p:extLst>
      <p:ext uri="{BB962C8B-B14F-4D97-AF65-F5344CB8AC3E}">
        <p14:creationId xmlns:p14="http://schemas.microsoft.com/office/powerpoint/2010/main" val="1223213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2DB45-8070-DBE9-1EB1-14225FF9CC2E}"/>
              </a:ext>
            </a:extLst>
          </p:cNvPr>
          <p:cNvSpPr>
            <a:spLocks noGrp="1"/>
          </p:cNvSpPr>
          <p:nvPr>
            <p:ph idx="1"/>
          </p:nvPr>
        </p:nvSpPr>
        <p:spPr>
          <a:xfrm>
            <a:off x="795316" y="3048000"/>
            <a:ext cx="10956967" cy="3225800"/>
          </a:xfrm>
        </p:spPr>
        <p:txBody>
          <a:bodyPr>
            <a:normAutofit fontScale="92500" lnSpcReduction="10000"/>
          </a:bodyPr>
          <a:lstStyle/>
          <a:p>
            <a:r>
              <a:rPr lang="en-US" dirty="0"/>
              <a:t>Join us on Friday, November 4, 9am-4pm PT!</a:t>
            </a:r>
            <a:br>
              <a:rPr lang="en-US" dirty="0"/>
            </a:br>
            <a:r>
              <a:rPr lang="en-US" dirty="0"/>
              <a:t>Learn more: </a:t>
            </a:r>
            <a:r>
              <a:rPr lang="en-US" dirty="0">
                <a:hlinkClick r:id="rId3"/>
              </a:rPr>
              <a:t>https://lnkd.in/gum-dfQ4</a:t>
            </a:r>
            <a:br>
              <a:rPr lang="en-US" dirty="0"/>
            </a:br>
            <a:r>
              <a:rPr lang="en-US" dirty="0"/>
              <a:t>Free registration: </a:t>
            </a:r>
            <a:r>
              <a:rPr lang="en-US" dirty="0">
                <a:hlinkClick r:id="rId4"/>
              </a:rPr>
              <a:t>https://lnkd.in/diPmS7Qs</a:t>
            </a:r>
            <a:endParaRPr lang="en-US" dirty="0"/>
          </a:p>
          <a:p>
            <a:r>
              <a:rPr lang="en-US" dirty="0"/>
              <a:t>Sample of talk titles: </a:t>
            </a:r>
            <a:br>
              <a:rPr lang="en-US" dirty="0"/>
            </a:br>
            <a:r>
              <a:rPr lang="en-US" b="0" dirty="0"/>
              <a:t>“Accelerating Heat Pump Adoption in Canada: A Market Segmentation Approach”</a:t>
            </a:r>
            <a:br>
              <a:rPr lang="en-US" b="0" dirty="0"/>
            </a:br>
            <a:r>
              <a:rPr lang="en-US" b="0" dirty="0"/>
              <a:t>“What Policies Do Homeowners Prefer for Building Decarbonization and Why? An Exploration of Climate Policy Support in Canada” </a:t>
            </a:r>
          </a:p>
        </p:txBody>
      </p:sp>
      <p:pic>
        <p:nvPicPr>
          <p:cNvPr id="5" name="Picture 4">
            <a:extLst>
              <a:ext uri="{FF2B5EF4-FFF2-40B4-BE49-F238E27FC236}">
                <a16:creationId xmlns:a16="http://schemas.microsoft.com/office/drawing/2014/main" id="{BC143479-3F96-0B82-ED90-000CD4A9B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97"/>
            <a:ext cx="12192000" cy="2694903"/>
          </a:xfrm>
          <a:prstGeom prst="rect">
            <a:avLst/>
          </a:prstGeom>
        </p:spPr>
      </p:pic>
    </p:spTree>
    <p:extLst>
      <p:ext uri="{BB962C8B-B14F-4D97-AF65-F5344CB8AC3E}">
        <p14:creationId xmlns:p14="http://schemas.microsoft.com/office/powerpoint/2010/main" val="11713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54277-AC6D-F7AF-1BE8-EEEA06F70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856" y="3616933"/>
            <a:ext cx="2259957" cy="2259957"/>
          </a:xfrm>
          <a:prstGeom prst="rect">
            <a:avLst/>
          </a:prstGeom>
        </p:spPr>
      </p:pic>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sz="3200" b="0" dirty="0">
                <a:solidFill>
                  <a:schemeClr val="tx1"/>
                </a:solidFill>
              </a:rPr>
              <a:t>Laundry represents about 19% - 28% of home energy use in houses using electric water heating, or 10-12% of household electricity in homes using natural gas water heating </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4"/>
              </a:rPr>
              <a:t>https://www.energystar.gov/</a:t>
            </a:r>
            <a:r>
              <a:rPr lang="en-CA" sz="2400" b="0" dirty="0">
                <a:solidFill>
                  <a:schemeClr val="tx1"/>
                </a:solidFill>
              </a:rPr>
              <a:t> )</a:t>
            </a:r>
          </a:p>
          <a:p>
            <a:r>
              <a:rPr lang="en-CA" sz="3200" b="0" dirty="0">
                <a:solidFill>
                  <a:schemeClr val="tx1"/>
                </a:solidFill>
              </a:rPr>
              <a:t>Little research on changing laundry behaviour</a:t>
            </a:r>
          </a:p>
          <a:p>
            <a:r>
              <a:rPr lang="en-CA" sz="3200" b="0" dirty="0">
                <a:solidFill>
                  <a:schemeClr val="tx1"/>
                </a:solidFill>
              </a:rPr>
              <a:t>Identifiable via spikes in metered data (in theory)</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spTree>
    <p:extLst>
      <p:ext uri="{BB962C8B-B14F-4D97-AF65-F5344CB8AC3E}">
        <p14:creationId xmlns:p14="http://schemas.microsoft.com/office/powerpoint/2010/main" val="1033109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Pilot surveys (Feb 2021 – Apr 2021)</a:t>
            </a:r>
          </a:p>
          <a:p>
            <a:r>
              <a:rPr lang="en-CA" b="0" dirty="0">
                <a:solidFill>
                  <a:schemeClr val="tx1"/>
                </a:solidFill>
              </a:rPr>
              <a:t>Main study design (June 2021 – May 2022)</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a:p>
            <a:r>
              <a:rPr lang="en-CA" b="0" dirty="0">
                <a:solidFill>
                  <a:schemeClr val="tx1"/>
                </a:solidFill>
              </a:rPr>
              <a:t>Next Project: Preview </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6 pilot surveys (Feb 2021 – Apr 2021) pre-tested ideas via hypothetical scenarios with online samples from Prolific.co</a:t>
            </a:r>
          </a:p>
          <a:p>
            <a:r>
              <a:rPr lang="en-US" b="0" dirty="0">
                <a:solidFill>
                  <a:schemeClr val="tx1"/>
                </a:solidFill>
              </a:rPr>
              <a:t>Financial appeals were </a:t>
            </a:r>
            <a:r>
              <a:rPr lang="en-US" dirty="0">
                <a:solidFill>
                  <a:schemeClr val="tx1"/>
                </a:solidFill>
              </a:rPr>
              <a:t>not</a:t>
            </a:r>
            <a:r>
              <a:rPr lang="en-US" b="0" dirty="0">
                <a:solidFill>
                  <a:schemeClr val="tx1"/>
                </a:solidFill>
              </a:rPr>
              <a:t> effective (e.g., “Change your laundry habits to reduce your costs by $2,129 over 10 years!”) </a:t>
            </a:r>
          </a:p>
          <a:p>
            <a:r>
              <a:rPr lang="en-US" b="0" dirty="0">
                <a:solidFill>
                  <a:schemeClr val="tx1"/>
                </a:solidFill>
              </a:rPr>
              <a:t>Climate appeals were </a:t>
            </a:r>
            <a:r>
              <a:rPr lang="en-US" dirty="0">
                <a:solidFill>
                  <a:schemeClr val="tx1"/>
                </a:solidFill>
              </a:rPr>
              <a:t>not</a:t>
            </a:r>
            <a:r>
              <a:rPr lang="en-US" b="0" dirty="0">
                <a:solidFill>
                  <a:schemeClr val="tx1"/>
                </a:solidFill>
              </a:rPr>
              <a:t> effective (e.g., “Change your laundry habits to reduce your CO2 by 95,287 grams over 10 years!”)</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Tree>
    <p:extLst>
      <p:ext uri="{BB962C8B-B14F-4D97-AF65-F5344CB8AC3E}">
        <p14:creationId xmlns:p14="http://schemas.microsoft.com/office/powerpoint/2010/main" val="297951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1890</TotalTime>
  <Words>2536</Words>
  <Application>Microsoft Office PowerPoint</Application>
  <PresentationFormat>Widescreen</PresentationFormat>
  <Paragraphs>347</Paragraphs>
  <Slides>41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Calibri,sans-serif</vt:lpstr>
      <vt:lpstr>Office Theme</vt:lpstr>
      <vt:lpstr>PowerPoint Presentation</vt:lpstr>
      <vt:lpstr>Co-Authors &amp; Partners</vt:lpstr>
      <vt:lpstr>Key Questions</vt:lpstr>
      <vt:lpstr>Practical Impact</vt:lpstr>
      <vt:lpstr>Agenda</vt:lpstr>
      <vt:lpstr>Pilot Surveys</vt:lpstr>
      <vt:lpstr>Pilot Surveys</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Self-report Results</vt:lpstr>
      <vt:lpstr>Self-report Results</vt:lpstr>
      <vt:lpstr>Self-report Results</vt:lpstr>
      <vt:lpstr>Self-report of efficient laundry behaviours</vt:lpstr>
      <vt:lpstr>Behaviour Logging Results</vt:lpstr>
      <vt:lpstr>Behaviour Logging Results: QR Code Usage</vt:lpstr>
      <vt:lpstr>Behaviour Logging Results</vt:lpstr>
      <vt:lpstr>Logging of efficient laundry behaviours</vt:lpstr>
      <vt:lpstr>Energy Meter Results</vt:lpstr>
      <vt:lpstr>Energy Meter Results: kWh per Day across all participants</vt:lpstr>
      <vt:lpstr>Energy Meter Results: kWh for logging participants</vt:lpstr>
      <vt:lpstr>Metered efficient laundry behaviours</vt:lpstr>
      <vt:lpstr>Study Summary &amp; Conclusions</vt:lpstr>
      <vt:lpstr>Summary: Decal Effectiveness vs Control</vt:lpstr>
      <vt:lpstr>Conclusions</vt:lpstr>
      <vt:lpstr>Conclusions</vt:lpstr>
      <vt:lpstr>Next Project: Preview</vt:lpstr>
      <vt:lpstr>Possible next project: Build-a-Nudge </vt:lpstr>
      <vt:lpstr>PowerPoint Presentation</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250</cp:revision>
  <dcterms:created xsi:type="dcterms:W3CDTF">2021-09-14T22:43:29Z</dcterms:created>
  <dcterms:modified xsi:type="dcterms:W3CDTF">2022-11-04T05:41:30Z</dcterms:modified>
</cp:coreProperties>
</file>