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20">
          <p15:clr>
            <a:srgbClr val="A4A3A4"/>
          </p15:clr>
        </p15:guide>
        <p15:guide id="2" pos="955">
          <p15:clr>
            <a:srgbClr val="A4A3A4"/>
          </p15:clr>
        </p15:guide>
      </p15:sldGuideLst>
    </p:ext>
    <p:ext uri="http://customooxmlschemas.google.com/">
      <go:slidesCustomData xmlns:go="http://customooxmlschemas.google.com/" r:id="rId34" roundtripDataSignature="AMtx7mieTqT3Zjn3w+knK31pwW7HzhsT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20" orient="horz"/>
        <p:guide pos="95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Expense</a:t>
            </a:r>
            <a:r>
              <a:rPr lang="en-CA" baseline="0"/>
              <a:t> Prediction Bias</a:t>
            </a:r>
            <a:endParaRPr lang="en-C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Sheet1!$A$25:$C$25</c:f>
              <c:strCache>
                <c:ptCount val="3"/>
                <c:pt idx="0">
                  <c:v>Control</c:v>
                </c:pt>
                <c:pt idx="1">
                  <c:v>Different</c:v>
                </c:pt>
                <c:pt idx="2">
                  <c:v>Similar</c:v>
                </c:pt>
              </c:strCache>
            </c:strRef>
          </c:cat>
          <c:val>
            <c:numRef>
              <c:f>Sheet1!$A$26:$C$26</c:f>
              <c:numCache>
                <c:formatCode>"$"#,##0.00_);[Red]\("$"#,##0.00\)</c:formatCode>
                <c:ptCount val="3"/>
                <c:pt idx="0">
                  <c:v>30.04</c:v>
                </c:pt>
                <c:pt idx="1">
                  <c:v>-77.069999999999993</c:v>
                </c:pt>
                <c:pt idx="2">
                  <c:v>1.1200000000000001</c:v>
                </c:pt>
              </c:numCache>
            </c:numRef>
          </c:val>
          <c:extLst>
            <c:ext xmlns:c16="http://schemas.microsoft.com/office/drawing/2014/chart" uri="{C3380CC4-5D6E-409C-BE32-E72D297353CC}">
              <c16:uniqueId val="{00000000-3436-0A4F-B402-27228CF6AA10}"/>
            </c:ext>
          </c:extLst>
        </c:ser>
        <c:dLbls>
          <c:showLegendKey val="0"/>
          <c:showVal val="0"/>
          <c:showCatName val="0"/>
          <c:showSerName val="0"/>
          <c:showPercent val="0"/>
          <c:showBubbleSize val="0"/>
        </c:dLbls>
        <c:gapWidth val="219"/>
        <c:overlap val="-27"/>
        <c:axId val="215960224"/>
        <c:axId val="215960784"/>
      </c:barChart>
      <c:catAx>
        <c:axId val="21596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960784"/>
        <c:crosses val="autoZero"/>
        <c:auto val="1"/>
        <c:lblAlgn val="ctr"/>
        <c:lblOffset val="100"/>
        <c:noMultiLvlLbl val="0"/>
      </c:catAx>
      <c:valAx>
        <c:axId val="2159607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96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CA"/>
              <a:t>Images from unsplash.com</a:t>
            </a:r>
            <a:endParaRPr/>
          </a:p>
          <a:p>
            <a:pPr indent="0" lvl="0" marL="0" rtl="0" algn="l">
              <a:spcBef>
                <a:spcPts val="360"/>
              </a:spcBef>
              <a:spcAft>
                <a:spcPts val="0"/>
              </a:spcAft>
              <a:buNone/>
            </a:pPr>
            <a:r>
              <a:t/>
            </a:r>
            <a:endParaRPr/>
          </a:p>
        </p:txBody>
      </p:sp>
      <p:sp>
        <p:nvSpPr>
          <p:cNvPr id="54" name="Google Shape;5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9" name="Google Shape;11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20" name="Google Shape;12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Arial"/>
              <a:buNone/>
            </a:pPr>
            <a:r>
              <a:t/>
            </a:r>
            <a:endParaRPr/>
          </a:p>
        </p:txBody>
      </p:sp>
      <p:sp>
        <p:nvSpPr>
          <p:cNvPr id="127" name="Google Shape;12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3" name="Google Shape;13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Arial"/>
              <a:buNone/>
            </a:pPr>
            <a:r>
              <a:t/>
            </a:r>
            <a:endParaRPr/>
          </a:p>
        </p:txBody>
      </p:sp>
      <p:sp>
        <p:nvSpPr>
          <p:cNvPr id="134" name="Google Shape;13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Arial"/>
              <a:buNone/>
            </a:pPr>
            <a:r>
              <a:t/>
            </a:r>
            <a:endParaRPr/>
          </a:p>
        </p:txBody>
      </p:sp>
      <p:sp>
        <p:nvSpPr>
          <p:cNvPr id="141" name="Google Shape;14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8" name="Google Shape;14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Arial"/>
              <a:buNone/>
            </a:pPr>
            <a:r>
              <a:t/>
            </a:r>
            <a:endParaRPr/>
          </a:p>
        </p:txBody>
      </p:sp>
      <p:sp>
        <p:nvSpPr>
          <p:cNvPr id="149" name="Google Shape;14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6" name="Google Shape;15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 name="Google Shape;16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3" name="Google Shape;163;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9" name="Google Shape;16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0" name="Google Shape;17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6" name="Google Shape;17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CA" sz="1200"/>
              <a:t>Expense listing task asked participants to estimate the dollar amount of up to five unique expenses that they had during the last week and believed they would not have during the next week, as well as five unique expenses that they anticipated having next week but did not have during the last week</a:t>
            </a:r>
            <a:endParaRPr sz="1200"/>
          </a:p>
        </p:txBody>
      </p:sp>
      <p:sp>
        <p:nvSpPr>
          <p:cNvPr id="177" name="Google Shape;17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sz="1200"/>
          </a:p>
        </p:txBody>
      </p:sp>
      <p:sp>
        <p:nvSpPr>
          <p:cNvPr id="185" name="Google Shape;185;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CA">
                <a:latin typeface="Arial"/>
                <a:ea typeface="Arial"/>
                <a:cs typeface="Arial"/>
                <a:sym typeface="Arial"/>
              </a:rPr>
              <a:t>Image from unsplash.com</a:t>
            </a:r>
            <a:endParaRPr/>
          </a:p>
        </p:txBody>
      </p:sp>
      <p:sp>
        <p:nvSpPr>
          <p:cNvPr id="61" name="Google Shape;6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3" name="Google Shape;19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94" name="Google Shape;19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2" name="Google Shape;20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3" name="Google Shape;20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2" name="Google Shape;212;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8" name="Google Shape;21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9" name="Google Shape;21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6" name="Google Shape;22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2" name="Google Shape;23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3" name="Google Shape;23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0" name="Google Shape;24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Arial"/>
              <a:buNone/>
            </a:pPr>
            <a:r>
              <a:t/>
            </a:r>
            <a:endParaRPr sz="1200"/>
          </a:p>
        </p:txBody>
      </p:sp>
      <p:sp>
        <p:nvSpPr>
          <p:cNvPr id="241" name="Google Shape;241;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7" name="Google Shape;24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8" name="Google Shape;248;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4" name="Google Shape;25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9" name="Google Shape;6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6" name="Google Shape;7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83" name="Google Shape;8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9" name="Google Shape;8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0" name="Google Shape;9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6" name="Google Shape;9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b="0"/>
          </a:p>
        </p:txBody>
      </p:sp>
      <p:sp>
        <p:nvSpPr>
          <p:cNvPr id="97" name="Google Shape;9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3" name="Google Shape;10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4" name="Google Shape;10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CA">
                <a:latin typeface="Arial"/>
                <a:ea typeface="Arial"/>
                <a:cs typeface="Arial"/>
                <a:sym typeface="Arial"/>
              </a:rPr>
              <a:t>Image from unsplash.com</a:t>
            </a:r>
            <a:endParaRPr/>
          </a:p>
        </p:txBody>
      </p:sp>
      <p:sp>
        <p:nvSpPr>
          <p:cNvPr id="112" name="Google Shape;11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Copy-B">
  <p:cSld name="Presentation-Copy-B">
    <p:spTree>
      <p:nvGrpSpPr>
        <p:cNvPr id="17" name="Shape 17"/>
        <p:cNvGrpSpPr/>
        <p:nvPr/>
      </p:nvGrpSpPr>
      <p:grpSpPr>
        <a:xfrm>
          <a:off x="0" y="0"/>
          <a:ext cx="0" cy="0"/>
          <a:chOff x="0" y="0"/>
          <a:chExt cx="0" cy="0"/>
        </a:xfrm>
      </p:grpSpPr>
      <p:sp>
        <p:nvSpPr>
          <p:cNvPr id="18" name="Google Shape;18;p30"/>
          <p:cNvSpPr txBox="1"/>
          <p:nvPr>
            <p:ph idx="1" type="body"/>
          </p:nvPr>
        </p:nvSpPr>
        <p:spPr>
          <a:xfrm>
            <a:off x="1413006" y="1126068"/>
            <a:ext cx="7314109" cy="5430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C2344"/>
              </a:buClr>
              <a:buSzPts val="2400"/>
              <a:buFont typeface="Arial"/>
              <a:buNone/>
              <a:defRPr b="1" i="0" sz="2400" u="none" cap="none" strike="noStrike">
                <a:solidFill>
                  <a:srgbClr val="0C2344"/>
                </a:solidFill>
                <a:latin typeface="Verdana"/>
                <a:ea typeface="Verdana"/>
                <a:cs typeface="Verdana"/>
                <a:sym typeface="Verdana"/>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30"/>
          <p:cNvSpPr txBox="1"/>
          <p:nvPr>
            <p:ph idx="2" type="body"/>
          </p:nvPr>
        </p:nvSpPr>
        <p:spPr>
          <a:xfrm>
            <a:off x="1413689" y="2613025"/>
            <a:ext cx="7308850" cy="26717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66666"/>
              </a:lnSpc>
              <a:spcBef>
                <a:spcPts val="0"/>
              </a:spcBef>
              <a:spcAft>
                <a:spcPts val="0"/>
              </a:spcAft>
              <a:buClr>
                <a:srgbClr val="0C2344"/>
              </a:buClr>
              <a:buSzPts val="1800"/>
              <a:buFont typeface="Arial"/>
              <a:buNone/>
              <a:defRPr b="0" i="0" sz="1800" u="none" cap="none" strike="noStrike">
                <a:solidFill>
                  <a:srgbClr val="0C2344"/>
                </a:solidFill>
                <a:latin typeface="Verdana"/>
                <a:ea typeface="Verdana"/>
                <a:cs typeface="Verdana"/>
                <a:sym typeface="Verdana"/>
              </a:defRPr>
            </a:lvl1pPr>
            <a:lvl2pPr indent="-228600" lvl="1" marL="914400" marR="0" rtl="0" algn="l">
              <a:spcBef>
                <a:spcPts val="360"/>
              </a:spcBef>
              <a:spcAft>
                <a:spcPts val="0"/>
              </a:spcAft>
              <a:buClr>
                <a:srgbClr val="0C2344"/>
              </a:buClr>
              <a:buSzPts val="1800"/>
              <a:buFont typeface="Arial"/>
              <a:buNone/>
              <a:defRPr b="0" i="0" sz="1800" u="none" cap="none" strike="noStrike">
                <a:solidFill>
                  <a:srgbClr val="0C2344"/>
                </a:solidFill>
                <a:latin typeface="Verdana"/>
                <a:ea typeface="Verdana"/>
                <a:cs typeface="Verdana"/>
                <a:sym typeface="Verdana"/>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0"/>
          <p:cNvSpPr txBox="1"/>
          <p:nvPr>
            <p:ph idx="3" type="body"/>
          </p:nvPr>
        </p:nvSpPr>
        <p:spPr>
          <a:xfrm>
            <a:off x="1413689" y="1858963"/>
            <a:ext cx="7308850" cy="7540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rgbClr val="0C2344"/>
              </a:buClr>
              <a:buSzPts val="1800"/>
              <a:buFont typeface="Arial"/>
              <a:buNone/>
              <a:defRPr b="1" i="0" sz="1800" u="none" cap="none" strike="noStrike">
                <a:solidFill>
                  <a:srgbClr val="0C2344"/>
                </a:solidFill>
                <a:latin typeface="Verdana"/>
                <a:ea typeface="Verdana"/>
                <a:cs typeface="Verdana"/>
                <a:sym typeface="Verdana"/>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BC Brand Image - Vancouver">
  <p:cSld name="UBC Brand Image - Vancouver">
    <p:spTree>
      <p:nvGrpSpPr>
        <p:cNvPr id="22" name="Shape 22"/>
        <p:cNvGrpSpPr/>
        <p:nvPr/>
      </p:nvGrpSpPr>
      <p:grpSpPr>
        <a:xfrm>
          <a:off x="0" y="0"/>
          <a:ext cx="0" cy="0"/>
          <a:chOff x="0" y="0"/>
          <a:chExt cx="0" cy="0"/>
        </a:xfrm>
      </p:grpSpPr>
      <p:grpSp>
        <p:nvGrpSpPr>
          <p:cNvPr id="23" name="Google Shape;23;p32"/>
          <p:cNvGrpSpPr/>
          <p:nvPr/>
        </p:nvGrpSpPr>
        <p:grpSpPr>
          <a:xfrm>
            <a:off x="0" y="5946775"/>
            <a:ext cx="9220200" cy="911225"/>
            <a:chOff x="0" y="0"/>
            <a:chExt cx="9220200" cy="911225"/>
          </a:xfrm>
        </p:grpSpPr>
        <p:sp>
          <p:nvSpPr>
            <p:cNvPr id="24" name="Google Shape;24;p32"/>
            <p:cNvSpPr/>
            <p:nvPr/>
          </p:nvSpPr>
          <p:spPr>
            <a:xfrm>
              <a:off x="0" y="0"/>
              <a:ext cx="763588" cy="91122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CA" sz="1800" u="none" cap="none" strike="noStrike">
                  <a:solidFill>
                    <a:schemeClr val="lt1"/>
                  </a:solidFill>
                  <a:latin typeface="Arial"/>
                  <a:ea typeface="Arial"/>
                  <a:cs typeface="Arial"/>
                  <a:sym typeface="Arial"/>
                </a:rPr>
                <a:t> </a:t>
              </a:r>
              <a:endParaRPr/>
            </a:p>
          </p:txBody>
        </p:sp>
        <p:sp>
          <p:nvSpPr>
            <p:cNvPr id="25" name="Google Shape;25;p32"/>
            <p:cNvSpPr/>
            <p:nvPr/>
          </p:nvSpPr>
          <p:spPr>
            <a:xfrm>
              <a:off x="808038" y="0"/>
              <a:ext cx="1511300" cy="91122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CA" sz="1800" u="none" cap="none" strike="noStrike">
                  <a:solidFill>
                    <a:schemeClr val="lt1"/>
                  </a:solidFill>
                  <a:latin typeface="Arial"/>
                  <a:ea typeface="Arial"/>
                  <a:cs typeface="Arial"/>
                  <a:sym typeface="Arial"/>
                </a:rPr>
                <a:t> </a:t>
              </a:r>
              <a:endParaRPr/>
            </a:p>
          </p:txBody>
        </p:sp>
        <p:sp>
          <p:nvSpPr>
            <p:cNvPr id="26" name="Google Shape;26;p32"/>
            <p:cNvSpPr/>
            <p:nvPr/>
          </p:nvSpPr>
          <p:spPr>
            <a:xfrm>
              <a:off x="2363788" y="0"/>
              <a:ext cx="6856412" cy="91122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CA" sz="1800" u="none" cap="none" strike="noStrike">
                  <a:solidFill>
                    <a:schemeClr val="lt1"/>
                  </a:solidFill>
                  <a:latin typeface="Arial"/>
                  <a:ea typeface="Arial"/>
                  <a:cs typeface="Arial"/>
                  <a:sym typeface="Arial"/>
                </a:rPr>
                <a:t> </a:t>
              </a:r>
              <a:endParaRPr/>
            </a:p>
          </p:txBody>
        </p:sp>
        <p:pic>
          <p:nvPicPr>
            <p:cNvPr descr="/Users/anngoncalves/Desktop/UBC PPT Templates explore/graphic objects/shield.png" id="27" name="Google Shape;27;p32"/>
            <p:cNvPicPr preferRelativeResize="0"/>
            <p:nvPr/>
          </p:nvPicPr>
          <p:blipFill rotWithShape="1">
            <a:blip r:embed="rId2">
              <a:alphaModFix/>
            </a:blip>
            <a:srcRect b="0" l="0" r="0" t="0"/>
            <a:stretch/>
          </p:blipFill>
          <p:spPr>
            <a:xfrm>
              <a:off x="227013" y="185738"/>
              <a:ext cx="314325" cy="427037"/>
            </a:xfrm>
            <a:prstGeom prst="rect">
              <a:avLst/>
            </a:prstGeom>
            <a:noFill/>
            <a:ln>
              <a:noFill/>
            </a:ln>
          </p:spPr>
        </p:pic>
        <p:pic>
          <p:nvPicPr>
            <p:cNvPr descr="/Users/anngoncalves/Desktop/UBC PPT Templates explore/graphic objects/POM.png" id="28" name="Google Shape;28;p32"/>
            <p:cNvPicPr preferRelativeResize="0"/>
            <p:nvPr/>
          </p:nvPicPr>
          <p:blipFill rotWithShape="1">
            <a:blip r:embed="rId3">
              <a:alphaModFix/>
            </a:blip>
            <a:srcRect b="0" l="0" r="0" t="0"/>
            <a:stretch/>
          </p:blipFill>
          <p:spPr>
            <a:xfrm>
              <a:off x="1030288" y="215900"/>
              <a:ext cx="895350" cy="112713"/>
            </a:xfrm>
            <a:prstGeom prst="rect">
              <a:avLst/>
            </a:prstGeom>
            <a:noFill/>
            <a:ln>
              <a:noFill/>
            </a:ln>
          </p:spPr>
        </p:pic>
        <p:pic>
          <p:nvPicPr>
            <p:cNvPr descr="/Users/anngoncalves/Desktop/UBC PPT Templates explore/graphic objects/theUofBC.png" id="29" name="Google Shape;29;p32"/>
            <p:cNvPicPr preferRelativeResize="0"/>
            <p:nvPr/>
          </p:nvPicPr>
          <p:blipFill rotWithShape="1">
            <a:blip r:embed="rId4">
              <a:alphaModFix/>
            </a:blip>
            <a:srcRect b="0" l="0" r="0" t="0"/>
            <a:stretch/>
          </p:blipFill>
          <p:spPr>
            <a:xfrm>
              <a:off x="2578100" y="241300"/>
              <a:ext cx="2176463" cy="63500"/>
            </a:xfrm>
            <a:prstGeom prst="rect">
              <a:avLst/>
            </a:prstGeom>
            <a:noFill/>
            <a:ln>
              <a:noFill/>
            </a:ln>
          </p:spPr>
        </p:pic>
      </p:grpSp>
      <p:pic>
        <p:nvPicPr>
          <p:cNvPr descr="/Users/anngoncalves/Desktop/UBC PPT Templates explore/UBC_Cliff_Tritone_annedit.jpg" id="30" name="Google Shape;30;p32"/>
          <p:cNvPicPr preferRelativeResize="0"/>
          <p:nvPr/>
        </p:nvPicPr>
        <p:blipFill rotWithShape="1">
          <a:blip r:embed="rId5">
            <a:alphaModFix/>
          </a:blip>
          <a:srcRect b="2914" l="9158" r="19727" t="2914"/>
          <a:stretch/>
        </p:blipFill>
        <p:spPr>
          <a:xfrm>
            <a:off x="0" y="-19050"/>
            <a:ext cx="9228138" cy="59070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itle - B">
  <p:cSld name="Presentation - Title - B">
    <p:spTree>
      <p:nvGrpSpPr>
        <p:cNvPr id="31" name="Shape 31"/>
        <p:cNvGrpSpPr/>
        <p:nvPr/>
      </p:nvGrpSpPr>
      <p:grpSpPr>
        <a:xfrm>
          <a:off x="0" y="0"/>
          <a:ext cx="0" cy="0"/>
          <a:chOff x="0" y="0"/>
          <a:chExt cx="0" cy="0"/>
        </a:xfrm>
      </p:grpSpPr>
      <p:pic>
        <p:nvPicPr>
          <p:cNvPr descr="Picture4.png" id="32" name="Google Shape;32;p33"/>
          <p:cNvPicPr preferRelativeResize="0"/>
          <p:nvPr/>
        </p:nvPicPr>
        <p:blipFill rotWithShape="1">
          <a:blip r:embed="rId2">
            <a:alphaModFix/>
          </a:blip>
          <a:srcRect b="0" l="0" r="0" t="0"/>
          <a:stretch/>
        </p:blipFill>
        <p:spPr>
          <a:xfrm>
            <a:off x="0" y="0"/>
            <a:ext cx="9144000" cy="5867400"/>
          </a:xfrm>
          <a:prstGeom prst="rect">
            <a:avLst/>
          </a:prstGeom>
          <a:solidFill>
            <a:srgbClr val="002040"/>
          </a:solidFill>
          <a:ln>
            <a:noFill/>
          </a:ln>
        </p:spPr>
      </p:pic>
      <p:sp>
        <p:nvSpPr>
          <p:cNvPr id="33" name="Google Shape;33;p33"/>
          <p:cNvSpPr txBox="1"/>
          <p:nvPr>
            <p:ph idx="1" type="body"/>
          </p:nvPr>
        </p:nvSpPr>
        <p:spPr>
          <a:xfrm>
            <a:off x="1404865" y="1126068"/>
            <a:ext cx="7314109" cy="5430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Verdana"/>
                <a:ea typeface="Verdana"/>
                <a:cs typeface="Verdana"/>
                <a:sym typeface="Verdana"/>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 name="Google Shape;34;p33"/>
          <p:cNvSpPr txBox="1"/>
          <p:nvPr>
            <p:ph idx="2" type="body"/>
          </p:nvPr>
        </p:nvSpPr>
        <p:spPr>
          <a:xfrm>
            <a:off x="1404865" y="1986643"/>
            <a:ext cx="7309534" cy="62592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chemeClr val="lt1"/>
              </a:buClr>
              <a:buSzPts val="1800"/>
              <a:buFont typeface="Arial"/>
              <a:buNone/>
              <a:defRPr b="1" sz="1800">
                <a:solidFill>
                  <a:schemeClr val="lt1"/>
                </a:solidFill>
                <a:latin typeface="Verdana"/>
                <a:ea typeface="Verdana"/>
                <a:cs typeface="Verdana"/>
                <a:sym typeface="Verdana"/>
              </a:defRPr>
            </a:lvl1pPr>
            <a:lvl2pPr indent="-228600" lvl="1" marL="914400" marR="0" rtl="0" algn="l">
              <a:spcBef>
                <a:spcPts val="36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3pPr>
            <a:lvl4pPr indent="-228600" lvl="3" marL="1828800" marR="0" rtl="0" algn="l">
              <a:spcBef>
                <a:spcPts val="36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4pPr>
            <a:lvl5pPr indent="-228600" lvl="4" marL="2286000" marR="0" rtl="0" algn="l">
              <a:spcBef>
                <a:spcPts val="36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 name="Google Shape;35;p33"/>
          <p:cNvSpPr txBox="1"/>
          <p:nvPr>
            <p:ph idx="3" type="body"/>
          </p:nvPr>
        </p:nvSpPr>
        <p:spPr>
          <a:xfrm>
            <a:off x="1404865" y="2621188"/>
            <a:ext cx="7301596" cy="40866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chemeClr val="lt1"/>
              </a:buClr>
              <a:buSzPts val="1800"/>
              <a:buFont typeface="Arial"/>
              <a:buNone/>
              <a:defRPr sz="1800">
                <a:solidFill>
                  <a:schemeClr val="lt1"/>
                </a:solidFill>
                <a:latin typeface="Verdana"/>
                <a:ea typeface="Verdana"/>
                <a:cs typeface="Verdana"/>
                <a:sym typeface="Verdana"/>
              </a:defRPr>
            </a:lvl1pPr>
            <a:lvl2pPr indent="-228600" lvl="1" marL="914400" marR="0" rtl="0" algn="just">
              <a:spcBef>
                <a:spcPts val="300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2pPr>
            <a:lvl3pPr indent="-228600" lvl="2" marL="13716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3pPr>
            <a:lvl4pPr indent="-228600" lvl="3" marL="18288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4pPr>
            <a:lvl5pPr indent="-228600" lvl="4" marL="22860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Google Shape;36;p33"/>
          <p:cNvSpPr txBox="1"/>
          <p:nvPr>
            <p:ph idx="4" type="body"/>
          </p:nvPr>
        </p:nvSpPr>
        <p:spPr>
          <a:xfrm>
            <a:off x="1404865" y="3046193"/>
            <a:ext cx="7301596" cy="41002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chemeClr val="lt1"/>
              </a:buClr>
              <a:buSzPts val="1800"/>
              <a:buFont typeface="Arial"/>
              <a:buNone/>
              <a:defRPr sz="1800">
                <a:solidFill>
                  <a:schemeClr val="lt1"/>
                </a:solidFill>
                <a:latin typeface="Verdana"/>
                <a:ea typeface="Verdana"/>
                <a:cs typeface="Verdana"/>
                <a:sym typeface="Verdana"/>
              </a:defRPr>
            </a:lvl1pPr>
            <a:lvl2pPr indent="-228600" lvl="1" marL="914400" marR="0" rtl="0" algn="just">
              <a:spcBef>
                <a:spcPts val="300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2pPr>
            <a:lvl3pPr indent="-228600" lvl="2" marL="13716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3pPr>
            <a:lvl4pPr indent="-228600" lvl="3" marL="18288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4pPr>
            <a:lvl5pPr indent="-228600" lvl="4" marL="22860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 name="Google Shape;37;p33"/>
          <p:cNvSpPr txBox="1"/>
          <p:nvPr>
            <p:ph idx="5" type="body"/>
          </p:nvPr>
        </p:nvSpPr>
        <p:spPr>
          <a:xfrm>
            <a:off x="1404865" y="3465286"/>
            <a:ext cx="7301596" cy="42902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chemeClr val="lt1"/>
              </a:buClr>
              <a:buSzPts val="1800"/>
              <a:buFont typeface="Arial"/>
              <a:buNone/>
              <a:defRPr sz="1800">
                <a:solidFill>
                  <a:schemeClr val="lt1"/>
                </a:solidFill>
                <a:latin typeface="Verdana"/>
                <a:ea typeface="Verdana"/>
                <a:cs typeface="Verdana"/>
                <a:sym typeface="Verdana"/>
              </a:defRPr>
            </a:lvl1pPr>
            <a:lvl2pPr indent="-228600" lvl="1" marL="914400" marR="0" rtl="0" algn="just">
              <a:spcBef>
                <a:spcPts val="300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2pPr>
            <a:lvl3pPr indent="-228600" lvl="2" marL="13716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3pPr>
            <a:lvl4pPr indent="-228600" lvl="3" marL="18288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4pPr>
            <a:lvl5pPr indent="-228600" lvl="4" marL="22860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Title-BG">
  <p:cSld name="Presentation-Title-BG">
    <p:spTree>
      <p:nvGrpSpPr>
        <p:cNvPr id="38" name="Shape 38"/>
        <p:cNvGrpSpPr/>
        <p:nvPr/>
      </p:nvGrpSpPr>
      <p:grpSpPr>
        <a:xfrm>
          <a:off x="0" y="0"/>
          <a:ext cx="0" cy="0"/>
          <a:chOff x="0" y="0"/>
          <a:chExt cx="0" cy="0"/>
        </a:xfrm>
      </p:grpSpPr>
      <p:pic>
        <p:nvPicPr>
          <p:cNvPr descr="UBC_Footer_BG.pdf" id="39" name="Google Shape;39;p34"/>
          <p:cNvPicPr preferRelativeResize="0"/>
          <p:nvPr/>
        </p:nvPicPr>
        <p:blipFill rotWithShape="1">
          <a:blip r:embed="rId2">
            <a:alphaModFix/>
          </a:blip>
          <a:srcRect b="22362" l="0" r="0" t="0"/>
          <a:stretch/>
        </p:blipFill>
        <p:spPr>
          <a:xfrm>
            <a:off x="-17463" y="-17463"/>
            <a:ext cx="9174163" cy="5903913"/>
          </a:xfrm>
          <a:prstGeom prst="rect">
            <a:avLst/>
          </a:prstGeom>
          <a:noFill/>
          <a:ln>
            <a:noFill/>
          </a:ln>
        </p:spPr>
      </p:pic>
      <p:sp>
        <p:nvSpPr>
          <p:cNvPr id="40" name="Google Shape;40;p34"/>
          <p:cNvSpPr txBox="1"/>
          <p:nvPr>
            <p:ph idx="1" type="body"/>
          </p:nvPr>
        </p:nvSpPr>
        <p:spPr>
          <a:xfrm>
            <a:off x="1404865" y="1126068"/>
            <a:ext cx="7314109" cy="5430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Verdana"/>
                <a:ea typeface="Verdana"/>
                <a:cs typeface="Verdana"/>
                <a:sym typeface="Verdana"/>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 name="Google Shape;41;p34"/>
          <p:cNvSpPr txBox="1"/>
          <p:nvPr>
            <p:ph idx="2" type="body"/>
          </p:nvPr>
        </p:nvSpPr>
        <p:spPr>
          <a:xfrm>
            <a:off x="1404865" y="1986643"/>
            <a:ext cx="7309534" cy="62592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chemeClr val="lt1"/>
              </a:buClr>
              <a:buSzPts val="1800"/>
              <a:buFont typeface="Arial"/>
              <a:buNone/>
              <a:defRPr b="1" sz="1800">
                <a:solidFill>
                  <a:schemeClr val="lt1"/>
                </a:solidFill>
                <a:latin typeface="Verdana"/>
                <a:ea typeface="Verdana"/>
                <a:cs typeface="Verdana"/>
                <a:sym typeface="Verdana"/>
              </a:defRPr>
            </a:lvl1pPr>
            <a:lvl2pPr indent="-228600" lvl="1" marL="914400" marR="0" rtl="0" algn="l">
              <a:spcBef>
                <a:spcPts val="36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3pPr>
            <a:lvl4pPr indent="-228600" lvl="3" marL="1828800" marR="0" rtl="0" algn="l">
              <a:spcBef>
                <a:spcPts val="36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4pPr>
            <a:lvl5pPr indent="-228600" lvl="4" marL="2286000" marR="0" rtl="0" algn="l">
              <a:spcBef>
                <a:spcPts val="36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 name="Google Shape;42;p34"/>
          <p:cNvSpPr txBox="1"/>
          <p:nvPr>
            <p:ph idx="3" type="body"/>
          </p:nvPr>
        </p:nvSpPr>
        <p:spPr>
          <a:xfrm>
            <a:off x="1404865" y="2621188"/>
            <a:ext cx="7301596" cy="40866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chemeClr val="lt1"/>
              </a:buClr>
              <a:buSzPts val="1800"/>
              <a:buFont typeface="Arial"/>
              <a:buNone/>
              <a:defRPr sz="1800">
                <a:solidFill>
                  <a:schemeClr val="lt1"/>
                </a:solidFill>
                <a:latin typeface="Verdana"/>
                <a:ea typeface="Verdana"/>
                <a:cs typeface="Verdana"/>
                <a:sym typeface="Verdana"/>
              </a:defRPr>
            </a:lvl1pPr>
            <a:lvl2pPr indent="-228600" lvl="1" marL="914400" marR="0" rtl="0" algn="just">
              <a:spcBef>
                <a:spcPts val="300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2pPr>
            <a:lvl3pPr indent="-228600" lvl="2" marL="13716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3pPr>
            <a:lvl4pPr indent="-228600" lvl="3" marL="18288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4pPr>
            <a:lvl5pPr indent="-228600" lvl="4" marL="22860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Google Shape;43;p34"/>
          <p:cNvSpPr txBox="1"/>
          <p:nvPr>
            <p:ph idx="4" type="body"/>
          </p:nvPr>
        </p:nvSpPr>
        <p:spPr>
          <a:xfrm>
            <a:off x="1404865" y="3046193"/>
            <a:ext cx="7301596" cy="41002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chemeClr val="lt1"/>
              </a:buClr>
              <a:buSzPts val="1800"/>
              <a:buFont typeface="Arial"/>
              <a:buNone/>
              <a:defRPr sz="1800">
                <a:solidFill>
                  <a:schemeClr val="lt1"/>
                </a:solidFill>
                <a:latin typeface="Verdana"/>
                <a:ea typeface="Verdana"/>
                <a:cs typeface="Verdana"/>
                <a:sym typeface="Verdana"/>
              </a:defRPr>
            </a:lvl1pPr>
            <a:lvl2pPr indent="-228600" lvl="1" marL="914400" marR="0" rtl="0" algn="just">
              <a:spcBef>
                <a:spcPts val="300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2pPr>
            <a:lvl3pPr indent="-228600" lvl="2" marL="13716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3pPr>
            <a:lvl4pPr indent="-228600" lvl="3" marL="18288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4pPr>
            <a:lvl5pPr indent="-228600" lvl="4" marL="22860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34"/>
          <p:cNvSpPr txBox="1"/>
          <p:nvPr>
            <p:ph idx="5" type="body"/>
          </p:nvPr>
        </p:nvSpPr>
        <p:spPr>
          <a:xfrm>
            <a:off x="1404865" y="3465286"/>
            <a:ext cx="7301596" cy="42902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chemeClr val="lt1"/>
              </a:buClr>
              <a:buSzPts val="1800"/>
              <a:buFont typeface="Arial"/>
              <a:buNone/>
              <a:defRPr sz="1800">
                <a:solidFill>
                  <a:schemeClr val="lt1"/>
                </a:solidFill>
                <a:latin typeface="Verdana"/>
                <a:ea typeface="Verdana"/>
                <a:cs typeface="Verdana"/>
                <a:sym typeface="Verdana"/>
              </a:defRPr>
            </a:lvl1pPr>
            <a:lvl2pPr indent="-228600" lvl="1" marL="914400" marR="0" rtl="0" algn="just">
              <a:spcBef>
                <a:spcPts val="300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2pPr>
            <a:lvl3pPr indent="-228600" lvl="2" marL="13716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3pPr>
            <a:lvl4pPr indent="-228600" lvl="3" marL="18288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4pPr>
            <a:lvl5pPr indent="-228600" lvl="4" marL="2286000" marR="0" rtl="0" algn="just">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Divider-Generic-G">
  <p:cSld name="Presentation-Divider-Generic-G">
    <p:spTree>
      <p:nvGrpSpPr>
        <p:cNvPr id="45" name="Shape 45"/>
        <p:cNvGrpSpPr/>
        <p:nvPr/>
      </p:nvGrpSpPr>
      <p:grpSpPr>
        <a:xfrm>
          <a:off x="0" y="0"/>
          <a:ext cx="0" cy="0"/>
          <a:chOff x="0" y="0"/>
          <a:chExt cx="0" cy="0"/>
        </a:xfrm>
      </p:grpSpPr>
      <p:sp>
        <p:nvSpPr>
          <p:cNvPr id="46" name="Google Shape;46;p35"/>
          <p:cNvSpPr/>
          <p:nvPr/>
        </p:nvSpPr>
        <p:spPr>
          <a:xfrm>
            <a:off x="-17463" y="-17463"/>
            <a:ext cx="9178926" cy="6892926"/>
          </a:xfrm>
          <a:prstGeom prst="rect">
            <a:avLst/>
          </a:prstGeom>
          <a:solidFill>
            <a:srgbClr val="496B7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 name="Google Shape;47;p35"/>
          <p:cNvSpPr txBox="1"/>
          <p:nvPr>
            <p:ph idx="1" type="body"/>
          </p:nvPr>
        </p:nvSpPr>
        <p:spPr>
          <a:xfrm>
            <a:off x="1404865" y="1126068"/>
            <a:ext cx="7314109" cy="5430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Verdana"/>
                <a:ea typeface="Verdana"/>
                <a:cs typeface="Verdana"/>
                <a:sym typeface="Verdana"/>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Final">
  <p:cSld name="Presentation Final">
    <p:spTree>
      <p:nvGrpSpPr>
        <p:cNvPr id="48" name="Shape 48"/>
        <p:cNvGrpSpPr/>
        <p:nvPr/>
      </p:nvGrpSpPr>
      <p:grpSpPr>
        <a:xfrm>
          <a:off x="0" y="0"/>
          <a:ext cx="0" cy="0"/>
          <a:chOff x="0" y="0"/>
          <a:chExt cx="0" cy="0"/>
        </a:xfrm>
      </p:grpSpPr>
      <p:sp>
        <p:nvSpPr>
          <p:cNvPr id="49" name="Google Shape;49;p36"/>
          <p:cNvSpPr/>
          <p:nvPr/>
        </p:nvSpPr>
        <p:spPr>
          <a:xfrm>
            <a:off x="-17463" y="-17463"/>
            <a:ext cx="9248776" cy="6932613"/>
          </a:xfrm>
          <a:prstGeom prst="rect">
            <a:avLst/>
          </a:prstGeom>
          <a:solidFill>
            <a:srgbClr val="07203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2u_r.eps" id="50" name="Google Shape;50;p36"/>
          <p:cNvPicPr preferRelativeResize="0"/>
          <p:nvPr/>
        </p:nvPicPr>
        <p:blipFill rotWithShape="1">
          <a:blip r:embed="rId2">
            <a:alphaModFix/>
          </a:blip>
          <a:srcRect b="0" l="0" r="0" t="0"/>
          <a:stretch/>
        </p:blipFill>
        <p:spPr>
          <a:xfrm>
            <a:off x="1528763" y="2405063"/>
            <a:ext cx="6654800" cy="10239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Relationship Id="rId11" Type="http://schemas.openxmlformats.org/officeDocument/2006/relationships/theme" Target="../theme/theme1.xml"/><Relationship Id="rId10" Type="http://schemas.openxmlformats.org/officeDocument/2006/relationships/slideLayout" Target="../slideLayouts/slideLayout7.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9"/>
          <p:cNvGrpSpPr/>
          <p:nvPr/>
        </p:nvGrpSpPr>
        <p:grpSpPr>
          <a:xfrm>
            <a:off x="0" y="5946775"/>
            <a:ext cx="9220200" cy="911225"/>
            <a:chOff x="0" y="0"/>
            <a:chExt cx="9220200" cy="911225"/>
          </a:xfrm>
        </p:grpSpPr>
        <p:sp>
          <p:nvSpPr>
            <p:cNvPr id="11" name="Google Shape;11;p29"/>
            <p:cNvSpPr/>
            <p:nvPr/>
          </p:nvSpPr>
          <p:spPr>
            <a:xfrm>
              <a:off x="0" y="0"/>
              <a:ext cx="763588" cy="91122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CA" sz="1800" u="none" cap="none" strike="noStrike">
                  <a:solidFill>
                    <a:schemeClr val="lt1"/>
                  </a:solidFill>
                  <a:latin typeface="Arial"/>
                  <a:ea typeface="Arial"/>
                  <a:cs typeface="Arial"/>
                  <a:sym typeface="Arial"/>
                </a:rPr>
                <a:t> </a:t>
              </a:r>
              <a:endParaRPr/>
            </a:p>
          </p:txBody>
        </p:sp>
        <p:sp>
          <p:nvSpPr>
            <p:cNvPr id="12" name="Google Shape;12;p29"/>
            <p:cNvSpPr/>
            <p:nvPr/>
          </p:nvSpPr>
          <p:spPr>
            <a:xfrm>
              <a:off x="808038" y="0"/>
              <a:ext cx="1511300" cy="91122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CA" sz="1800" u="none" cap="none" strike="noStrike">
                  <a:solidFill>
                    <a:schemeClr val="lt1"/>
                  </a:solidFill>
                  <a:latin typeface="Arial"/>
                  <a:ea typeface="Arial"/>
                  <a:cs typeface="Arial"/>
                  <a:sym typeface="Arial"/>
                </a:rPr>
                <a:t> </a:t>
              </a:r>
              <a:endParaRPr/>
            </a:p>
          </p:txBody>
        </p:sp>
        <p:sp>
          <p:nvSpPr>
            <p:cNvPr id="13" name="Google Shape;13;p29"/>
            <p:cNvSpPr/>
            <p:nvPr/>
          </p:nvSpPr>
          <p:spPr>
            <a:xfrm>
              <a:off x="2363788" y="0"/>
              <a:ext cx="6856412" cy="91122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CA" sz="1800" u="none" cap="none" strike="noStrike">
                  <a:solidFill>
                    <a:schemeClr val="lt1"/>
                  </a:solidFill>
                  <a:latin typeface="Arial"/>
                  <a:ea typeface="Arial"/>
                  <a:cs typeface="Arial"/>
                  <a:sym typeface="Arial"/>
                </a:rPr>
                <a:t> </a:t>
              </a:r>
              <a:endParaRPr/>
            </a:p>
          </p:txBody>
        </p:sp>
        <p:pic>
          <p:nvPicPr>
            <p:cNvPr descr="/Users/anngoncalves/Desktop/UBC PPT Templates explore/graphic objects/shield.png" id="14" name="Google Shape;14;p29"/>
            <p:cNvPicPr preferRelativeResize="0"/>
            <p:nvPr/>
          </p:nvPicPr>
          <p:blipFill rotWithShape="1">
            <a:blip r:embed="rId1">
              <a:alphaModFix/>
            </a:blip>
            <a:srcRect b="0" l="0" r="0" t="0"/>
            <a:stretch/>
          </p:blipFill>
          <p:spPr>
            <a:xfrm>
              <a:off x="227013" y="185738"/>
              <a:ext cx="314325" cy="427037"/>
            </a:xfrm>
            <a:prstGeom prst="rect">
              <a:avLst/>
            </a:prstGeom>
            <a:noFill/>
            <a:ln>
              <a:noFill/>
            </a:ln>
          </p:spPr>
        </p:pic>
        <p:pic>
          <p:nvPicPr>
            <p:cNvPr descr="/Users/anngoncalves/Desktop/UBC PPT Templates explore/graphic objects/POM.png" id="15" name="Google Shape;15;p29"/>
            <p:cNvPicPr preferRelativeResize="0"/>
            <p:nvPr/>
          </p:nvPicPr>
          <p:blipFill rotWithShape="1">
            <a:blip r:embed="rId2">
              <a:alphaModFix/>
            </a:blip>
            <a:srcRect b="0" l="0" r="0" t="0"/>
            <a:stretch/>
          </p:blipFill>
          <p:spPr>
            <a:xfrm>
              <a:off x="1030288" y="215900"/>
              <a:ext cx="895350" cy="112713"/>
            </a:xfrm>
            <a:prstGeom prst="rect">
              <a:avLst/>
            </a:prstGeom>
            <a:noFill/>
            <a:ln>
              <a:noFill/>
            </a:ln>
          </p:spPr>
        </p:pic>
        <p:pic>
          <p:nvPicPr>
            <p:cNvPr descr="/Users/anngoncalves/Desktop/UBC PPT Templates explore/graphic objects/theUofBC.png" id="16" name="Google Shape;16;p29"/>
            <p:cNvPicPr preferRelativeResize="0"/>
            <p:nvPr/>
          </p:nvPicPr>
          <p:blipFill rotWithShape="1">
            <a:blip r:embed="rId3">
              <a:alphaModFix/>
            </a:blip>
            <a:srcRect b="0" l="0" r="0" t="0"/>
            <a:stretch/>
          </p:blipFill>
          <p:spPr>
            <a:xfrm>
              <a:off x="2578100" y="241300"/>
              <a:ext cx="2176463" cy="6350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5" name="Shape 55"/>
        <p:cNvGrpSpPr/>
        <p:nvPr/>
      </p:nvGrpSpPr>
      <p:grpSpPr>
        <a:xfrm>
          <a:off x="0" y="0"/>
          <a:ext cx="0" cy="0"/>
          <a:chOff x="0" y="0"/>
          <a:chExt cx="0" cy="0"/>
        </a:xfrm>
      </p:grpSpPr>
      <p:sp>
        <p:nvSpPr>
          <p:cNvPr id="56" name="Google Shape;56;p1"/>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0"/>
              </a:spcBef>
              <a:spcAft>
                <a:spcPts val="0"/>
              </a:spcAft>
              <a:buClr>
                <a:srgbClr val="0C2344"/>
              </a:buClr>
              <a:buSzPct val="100000"/>
              <a:buNone/>
            </a:pPr>
            <a:r>
              <a:rPr i="1" lang="en-CA"/>
              <a:t>Understanding the Expense Prediction Bias</a:t>
            </a:r>
            <a:endParaRPr/>
          </a:p>
        </p:txBody>
      </p:sp>
      <p:sp>
        <p:nvSpPr>
          <p:cNvPr id="57" name="Google Shape;57;p1"/>
          <p:cNvSpPr txBox="1"/>
          <p:nvPr>
            <p:ph idx="1" type="body"/>
          </p:nvPr>
        </p:nvSpPr>
        <p:spPr>
          <a:xfrm>
            <a:off x="1108076" y="1384300"/>
            <a:ext cx="6882986"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000"/>
              <a:buFont typeface="Arial"/>
              <a:buNone/>
            </a:pPr>
            <a:r>
              <a:rPr b="1" i="0" lang="en-CA" sz="2000" u="none" cap="none" strike="noStrike">
                <a:solidFill>
                  <a:schemeClr val="lt1"/>
                </a:solidFill>
                <a:latin typeface="Calibri"/>
                <a:ea typeface="Calibri"/>
                <a:cs typeface="Calibri"/>
                <a:sym typeface="Calibri"/>
              </a:rPr>
              <a:t>Chuck Howard</a:t>
            </a:r>
            <a:endParaRPr/>
          </a:p>
          <a:p>
            <a:pPr indent="-342900" lvl="0" marL="342900" marR="0" rtl="0" algn="l">
              <a:spcBef>
                <a:spcPts val="0"/>
              </a:spcBef>
              <a:spcAft>
                <a:spcPts val="0"/>
              </a:spcAft>
              <a:buClr>
                <a:srgbClr val="1D1B10"/>
              </a:buClr>
              <a:buSzPts val="1800"/>
              <a:buFont typeface="Arial"/>
              <a:buNone/>
            </a:pPr>
            <a:r>
              <a:rPr b="0" i="0" lang="en-CA" sz="1800" u="none" cap="none" strike="noStrike">
                <a:solidFill>
                  <a:srgbClr val="1D1B10"/>
                </a:solidFill>
                <a:latin typeface="Calibri"/>
                <a:ea typeface="Calibri"/>
                <a:cs typeface="Calibri"/>
                <a:sym typeface="Calibri"/>
              </a:rPr>
              <a:t>Sauder School of Business</a:t>
            </a:r>
            <a:endParaRPr/>
          </a:p>
          <a:p>
            <a:pPr indent="-342900" lvl="0" marL="342900" marR="0" rtl="0" algn="l">
              <a:spcBef>
                <a:spcPts val="0"/>
              </a:spcBef>
              <a:spcAft>
                <a:spcPts val="0"/>
              </a:spcAft>
              <a:buClr>
                <a:srgbClr val="1D1B10"/>
              </a:buClr>
              <a:buSzPts val="1800"/>
              <a:buFont typeface="Arial"/>
              <a:buNone/>
            </a:pPr>
            <a:r>
              <a:rPr b="0" i="0" lang="en-CA" sz="1800" u="none" cap="none" strike="noStrike">
                <a:solidFill>
                  <a:srgbClr val="1D1B10"/>
                </a:solidFill>
                <a:latin typeface="Calibri"/>
                <a:ea typeface="Calibri"/>
                <a:cs typeface="Calibri"/>
                <a:sym typeface="Calibri"/>
              </a:rPr>
              <a:t>University of British Columbia</a:t>
            </a:r>
            <a:endParaRPr/>
          </a:p>
          <a:p>
            <a:pPr indent="-342900" lvl="0" marL="342900" marR="0" rtl="0" algn="l">
              <a:spcBef>
                <a:spcPts val="0"/>
              </a:spcBef>
              <a:spcAft>
                <a:spcPts val="0"/>
              </a:spcAft>
              <a:buClr>
                <a:schemeClr val="dk1"/>
              </a:buClr>
              <a:buSzPts val="800"/>
              <a:buFont typeface="Arial"/>
              <a:buNone/>
            </a:pPr>
            <a:r>
              <a:t/>
            </a:r>
            <a:endParaRPr b="1" i="0" sz="800" u="none" cap="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Arial"/>
              <a:buNone/>
            </a:pPr>
            <a:r>
              <a:rPr b="1" i="0" lang="en-CA" sz="2000" u="none" cap="none" strike="noStrike">
                <a:solidFill>
                  <a:schemeClr val="lt1"/>
                </a:solidFill>
                <a:latin typeface="Calibri"/>
                <a:ea typeface="Calibri"/>
                <a:cs typeface="Calibri"/>
                <a:sym typeface="Calibri"/>
              </a:rPr>
              <a:t>David Hardisty</a:t>
            </a:r>
            <a:endParaRPr/>
          </a:p>
          <a:p>
            <a:pPr indent="-342900" lvl="0" marL="342900" marR="0" rtl="0" algn="l">
              <a:spcBef>
                <a:spcPts val="0"/>
              </a:spcBef>
              <a:spcAft>
                <a:spcPts val="0"/>
              </a:spcAft>
              <a:buClr>
                <a:srgbClr val="1D1B10"/>
              </a:buClr>
              <a:buSzPts val="1800"/>
              <a:buFont typeface="Arial"/>
              <a:buNone/>
            </a:pPr>
            <a:r>
              <a:rPr b="0" i="0" lang="en-CA" sz="1800" u="none" cap="none" strike="noStrike">
                <a:solidFill>
                  <a:srgbClr val="1D1B10"/>
                </a:solidFill>
                <a:latin typeface="Calibri"/>
                <a:ea typeface="Calibri"/>
                <a:cs typeface="Calibri"/>
                <a:sym typeface="Calibri"/>
              </a:rPr>
              <a:t>Sauder School of Business</a:t>
            </a:r>
            <a:endParaRPr/>
          </a:p>
          <a:p>
            <a:pPr indent="-342900" lvl="0" marL="342900" marR="0" rtl="0" algn="l">
              <a:spcBef>
                <a:spcPts val="0"/>
              </a:spcBef>
              <a:spcAft>
                <a:spcPts val="0"/>
              </a:spcAft>
              <a:buClr>
                <a:srgbClr val="1D1B10"/>
              </a:buClr>
              <a:buSzPts val="1800"/>
              <a:buFont typeface="Arial"/>
              <a:buNone/>
            </a:pPr>
            <a:r>
              <a:rPr b="0" i="0" lang="en-CA" sz="1800" u="none" cap="none" strike="noStrike">
                <a:solidFill>
                  <a:srgbClr val="1D1B10"/>
                </a:solidFill>
                <a:latin typeface="Calibri"/>
                <a:ea typeface="Calibri"/>
                <a:cs typeface="Calibri"/>
                <a:sym typeface="Calibri"/>
              </a:rPr>
              <a:t>University of British Columbia</a:t>
            </a:r>
            <a:endParaRPr/>
          </a:p>
          <a:p>
            <a:pPr indent="-342900" lvl="0" marL="342900" marR="0" rtl="0" algn="l">
              <a:spcBef>
                <a:spcPts val="0"/>
              </a:spcBef>
              <a:spcAft>
                <a:spcPts val="0"/>
              </a:spcAft>
              <a:buClr>
                <a:schemeClr val="dk1"/>
              </a:buClr>
              <a:buSzPts val="800"/>
              <a:buFont typeface="Arial"/>
              <a:buNone/>
            </a:pPr>
            <a:r>
              <a:t/>
            </a:r>
            <a:endParaRPr b="0" i="0" sz="800" u="none" cap="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Arial"/>
              <a:buNone/>
            </a:pPr>
            <a:r>
              <a:rPr b="1" i="0" lang="en-CA" sz="2000" u="none" cap="none" strike="noStrike">
                <a:solidFill>
                  <a:schemeClr val="lt1"/>
                </a:solidFill>
                <a:latin typeface="Calibri"/>
                <a:ea typeface="Calibri"/>
                <a:cs typeface="Calibri"/>
                <a:sym typeface="Calibri"/>
              </a:rPr>
              <a:t>Melissa Knoll</a:t>
            </a:r>
            <a:endParaRPr/>
          </a:p>
          <a:p>
            <a:pPr indent="-342900" lvl="0" marL="342900" marR="0" rtl="0" algn="l">
              <a:spcBef>
                <a:spcPts val="0"/>
              </a:spcBef>
              <a:spcAft>
                <a:spcPts val="0"/>
              </a:spcAft>
              <a:buClr>
                <a:srgbClr val="1D1B10"/>
              </a:buClr>
              <a:buSzPts val="1800"/>
              <a:buFont typeface="Arial"/>
              <a:buNone/>
            </a:pPr>
            <a:r>
              <a:rPr b="0" i="0" lang="en-CA" sz="1800" u="none" cap="none" strike="noStrike">
                <a:solidFill>
                  <a:srgbClr val="1D1B10"/>
                </a:solidFill>
                <a:latin typeface="Calibri"/>
                <a:ea typeface="Calibri"/>
                <a:cs typeface="Calibri"/>
                <a:sym typeface="Calibri"/>
              </a:rPr>
              <a:t>Consumer Financial Protection Bureau</a:t>
            </a:r>
            <a:endParaRPr/>
          </a:p>
          <a:p>
            <a:pPr indent="-342900" lvl="0" marL="342900" marR="0" rtl="0" algn="l">
              <a:spcBef>
                <a:spcPts val="0"/>
              </a:spcBef>
              <a:spcAft>
                <a:spcPts val="0"/>
              </a:spcAft>
              <a:buClr>
                <a:srgbClr val="1D1B10"/>
              </a:buClr>
              <a:buSzPts val="1800"/>
              <a:buFont typeface="Arial"/>
              <a:buNone/>
            </a:pPr>
            <a:r>
              <a:rPr b="0" i="0" lang="en-CA" sz="1800" u="none" cap="none" strike="noStrike">
                <a:solidFill>
                  <a:srgbClr val="1D1B10"/>
                </a:solidFill>
                <a:latin typeface="Calibri"/>
                <a:ea typeface="Calibri"/>
                <a:cs typeface="Calibri"/>
                <a:sym typeface="Calibri"/>
              </a:rPr>
              <a:t>US Federal Government</a:t>
            </a:r>
            <a:endParaRPr/>
          </a:p>
          <a:p>
            <a:pPr indent="-342900" lvl="0" marL="342900" marR="0" rtl="0" algn="l">
              <a:spcBef>
                <a:spcPts val="0"/>
              </a:spcBef>
              <a:spcAft>
                <a:spcPts val="0"/>
              </a:spcAft>
              <a:buClr>
                <a:schemeClr val="dk1"/>
              </a:buClr>
              <a:buSzPts val="800"/>
              <a:buFont typeface="Arial"/>
              <a:buNone/>
            </a:pPr>
            <a:r>
              <a:t/>
            </a:r>
            <a:endParaRPr b="0" i="0" sz="800" u="none" cap="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Arial"/>
              <a:buNone/>
            </a:pPr>
            <a:r>
              <a:rPr b="1" i="0" lang="en-CA" sz="2000" u="none" cap="none" strike="noStrike">
                <a:solidFill>
                  <a:schemeClr val="lt1"/>
                </a:solidFill>
                <a:latin typeface="Calibri"/>
                <a:ea typeface="Calibri"/>
                <a:cs typeface="Calibri"/>
                <a:sym typeface="Calibri"/>
              </a:rPr>
              <a:t>Abigail Sussman</a:t>
            </a:r>
            <a:endParaRPr/>
          </a:p>
          <a:p>
            <a:pPr indent="-342900" lvl="0" marL="342900" marR="0" rtl="0" algn="l">
              <a:spcBef>
                <a:spcPts val="0"/>
              </a:spcBef>
              <a:spcAft>
                <a:spcPts val="0"/>
              </a:spcAft>
              <a:buClr>
                <a:srgbClr val="1D1B10"/>
              </a:buClr>
              <a:buSzPts val="1800"/>
              <a:buFont typeface="Arial"/>
              <a:buNone/>
            </a:pPr>
            <a:r>
              <a:rPr b="0" i="0" lang="en-CA" sz="1800" u="none" cap="none" strike="noStrike">
                <a:solidFill>
                  <a:srgbClr val="1D1B10"/>
                </a:solidFill>
                <a:latin typeface="Calibri"/>
                <a:ea typeface="Calibri"/>
                <a:cs typeface="Calibri"/>
                <a:sym typeface="Calibri"/>
              </a:rPr>
              <a:t>Booth School of Business</a:t>
            </a:r>
            <a:endParaRPr/>
          </a:p>
          <a:p>
            <a:pPr indent="-342900" lvl="0" marL="342900" marR="0" rtl="0" algn="l">
              <a:spcBef>
                <a:spcPts val="0"/>
              </a:spcBef>
              <a:spcAft>
                <a:spcPts val="0"/>
              </a:spcAft>
              <a:buClr>
                <a:srgbClr val="1D1B10"/>
              </a:buClr>
              <a:buSzPts val="1800"/>
              <a:buFont typeface="Arial"/>
              <a:buNone/>
            </a:pPr>
            <a:r>
              <a:rPr b="0" i="0" lang="en-CA" sz="1800" u="none" cap="none" strike="noStrike">
                <a:solidFill>
                  <a:srgbClr val="1D1B10"/>
                </a:solidFill>
                <a:latin typeface="Calibri"/>
                <a:ea typeface="Calibri"/>
                <a:cs typeface="Calibri"/>
                <a:sym typeface="Calibri"/>
              </a:rPr>
              <a:t>University of Chicago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2 - Overview</a:t>
            </a:r>
            <a:endParaRPr/>
          </a:p>
        </p:txBody>
      </p:sp>
      <p:sp>
        <p:nvSpPr>
          <p:cNvPr id="123" name="Google Shape;123;p10"/>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Does considering past expenses neutralize EPB?</a:t>
            </a:r>
            <a:endParaRPr/>
          </a:p>
          <a:p>
            <a:pPr indent="-285750" lvl="1" marL="742950" marR="0" rtl="0" algn="l">
              <a:spcBef>
                <a:spcPts val="400"/>
              </a:spcBef>
              <a:spcAft>
                <a:spcPts val="0"/>
              </a:spcAft>
              <a:buClr>
                <a:schemeClr val="dk1"/>
              </a:buClr>
              <a:buSzPts val="2000"/>
              <a:buFont typeface="Arial"/>
              <a:buChar char="–"/>
            </a:pPr>
            <a:r>
              <a:rPr b="0" i="0" lang="en-CA" sz="2000" u="none" cap="none" strike="noStrike">
                <a:solidFill>
                  <a:schemeClr val="dk1"/>
                </a:solidFill>
                <a:latin typeface="Calibri"/>
                <a:ea typeface="Calibri"/>
                <a:cs typeface="Calibri"/>
                <a:sym typeface="Calibri"/>
              </a:rPr>
              <a:t>Planning fallacy: The underestimation of the time it will take to complete a future task, despite the knowledge that previous tasks have generally taken longer than planned (Kahneman &amp; Tversky, 1979; Buehler, Griffin &amp; Peetz, 2010)</a:t>
            </a:r>
            <a:endParaRPr/>
          </a:p>
          <a:p>
            <a:pPr indent="-285750" lvl="1" marL="742950" marR="0" rtl="0" algn="l">
              <a:spcBef>
                <a:spcPts val="400"/>
              </a:spcBef>
              <a:spcAft>
                <a:spcPts val="0"/>
              </a:spcAft>
              <a:buClr>
                <a:schemeClr val="dk1"/>
              </a:buClr>
              <a:buSzPts val="2000"/>
              <a:buFont typeface="Arial"/>
              <a:buChar char="–"/>
            </a:pPr>
            <a:r>
              <a:rPr b="0" i="0" lang="en-CA" sz="2000" u="none" cap="none" strike="noStrike">
                <a:solidFill>
                  <a:schemeClr val="dk1"/>
                </a:solidFill>
                <a:latin typeface="Calibri"/>
                <a:ea typeface="Calibri"/>
                <a:cs typeface="Calibri"/>
                <a:sym typeface="Calibri"/>
              </a:rPr>
              <a:t>People focus on plan-based scenarios rather than on relevant past experiences while generating their predictions (Buehler, Griffin &amp; Ross, 1994)</a:t>
            </a:r>
            <a:endParaRPr b="0" i="0" sz="2000" u="none" cap="none" strike="noStrike">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1"/>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2 - Method</a:t>
            </a:r>
            <a:endParaRPr/>
          </a:p>
        </p:txBody>
      </p:sp>
      <p:sp>
        <p:nvSpPr>
          <p:cNvPr id="130" name="Google Shape;130;p11"/>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1514 participants recalled and predicted their expenses, then they were provided with a list of common expenses to consider and given the option to revise their initial estimates</a:t>
            </a:r>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Participants were also asked to report their experience with payday loans</a:t>
            </a: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2"/>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2 - Method</a:t>
            </a:r>
            <a:endParaRPr/>
          </a:p>
        </p:txBody>
      </p:sp>
      <p:pic>
        <p:nvPicPr>
          <p:cNvPr id="137" name="Google Shape;137;p12"/>
          <p:cNvPicPr preferRelativeResize="0"/>
          <p:nvPr/>
        </p:nvPicPr>
        <p:blipFill rotWithShape="1">
          <a:blip r:embed="rId3">
            <a:alphaModFix/>
          </a:blip>
          <a:srcRect b="0" l="0" r="0" t="0"/>
          <a:stretch/>
        </p:blipFill>
        <p:spPr>
          <a:xfrm>
            <a:off x="1344026" y="1296731"/>
            <a:ext cx="7216360" cy="453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3"/>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2 – EPB Results</a:t>
            </a:r>
            <a:endParaRPr/>
          </a:p>
        </p:txBody>
      </p:sp>
      <p:sp>
        <p:nvSpPr>
          <p:cNvPr id="144" name="Google Shape;144;p13"/>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pic>
        <p:nvPicPr>
          <p:cNvPr id="145" name="Google Shape;145;p13"/>
          <p:cNvPicPr preferRelativeResize="0"/>
          <p:nvPr/>
        </p:nvPicPr>
        <p:blipFill rotWithShape="1">
          <a:blip r:embed="rId3">
            <a:alphaModFix/>
          </a:blip>
          <a:srcRect b="0" l="0" r="0" t="0"/>
          <a:stretch/>
        </p:blipFill>
        <p:spPr>
          <a:xfrm>
            <a:off x="863814" y="1332731"/>
            <a:ext cx="7426840" cy="446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4"/>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2 – Payday Loan Results</a:t>
            </a:r>
            <a:endParaRPr/>
          </a:p>
        </p:txBody>
      </p:sp>
      <p:sp>
        <p:nvSpPr>
          <p:cNvPr id="152" name="Google Shape;152;p14"/>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Initially, EPB was modestly higher among payday loan users (mean difference =$74, </a:t>
            </a:r>
            <a:r>
              <a:rPr i="1" lang="en-CA" sz="2400">
                <a:solidFill>
                  <a:schemeClr val="dk1"/>
                </a:solidFill>
                <a:latin typeface="Calibri"/>
                <a:ea typeface="Calibri"/>
                <a:cs typeface="Calibri"/>
                <a:sym typeface="Calibri"/>
              </a:rPr>
              <a:t>p</a:t>
            </a:r>
            <a:r>
              <a:rPr lang="en-CA" sz="2400">
                <a:solidFill>
                  <a:schemeClr val="dk1"/>
                </a:solidFill>
                <a:latin typeface="Calibri"/>
                <a:ea typeface="Calibri"/>
                <a:cs typeface="Calibri"/>
                <a:sym typeface="Calibri"/>
              </a:rPr>
              <a:t>=.07)</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After consideration and revision, the difference in EPB between payday loan users and non-users grew to $233 (</a:t>
            </a:r>
            <a:r>
              <a:rPr i="1" lang="en-CA" sz="2400">
                <a:solidFill>
                  <a:schemeClr val="dk1"/>
                </a:solidFill>
                <a:latin typeface="Calibri"/>
                <a:ea typeface="Calibri"/>
                <a:cs typeface="Calibri"/>
                <a:sym typeface="Calibri"/>
              </a:rPr>
              <a:t>p</a:t>
            </a:r>
            <a:r>
              <a:rPr lang="en-CA" sz="2400">
                <a:solidFill>
                  <a:schemeClr val="dk1"/>
                </a:solidFill>
                <a:latin typeface="Calibri"/>
                <a:ea typeface="Calibri"/>
                <a:cs typeface="Calibri"/>
                <a:sym typeface="Calibri"/>
              </a:rPr>
              <a:t>=.01)</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5"/>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3 – Overview</a:t>
            </a:r>
            <a:endParaRPr/>
          </a:p>
        </p:txBody>
      </p:sp>
      <p:sp>
        <p:nvSpPr>
          <p:cNvPr id="159" name="Google Shape;159;p15"/>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Is EPB impacted by expense categorization?</a:t>
            </a:r>
            <a:endParaRPr/>
          </a:p>
          <a:p>
            <a:pPr indent="-285750" lvl="1" marL="742950" marR="0" rtl="0" algn="l">
              <a:spcBef>
                <a:spcPts val="400"/>
              </a:spcBef>
              <a:spcAft>
                <a:spcPts val="0"/>
              </a:spcAft>
              <a:buClr>
                <a:schemeClr val="dk1"/>
              </a:buClr>
              <a:buSzPts val="2000"/>
              <a:buFont typeface="Arial"/>
              <a:buChar char="–"/>
            </a:pPr>
            <a:r>
              <a:rPr b="0" i="0" lang="en-CA" sz="2000" u="none" cap="none" strike="noStrike">
                <a:solidFill>
                  <a:schemeClr val="dk1"/>
                </a:solidFill>
                <a:latin typeface="Calibri"/>
                <a:ea typeface="Calibri"/>
                <a:cs typeface="Calibri"/>
                <a:sym typeface="Calibri"/>
              </a:rPr>
              <a:t>The planning fallacy can be ameliorated when people “unpack” multifaceted tasks into subcomponents (Kruger &amp; Evans, 2004)</a:t>
            </a:r>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6"/>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3 – Overview</a:t>
            </a:r>
            <a:endParaRPr/>
          </a:p>
        </p:txBody>
      </p:sp>
      <p:sp>
        <p:nvSpPr>
          <p:cNvPr id="166" name="Google Shape;166;p16"/>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Are people underestimating the dollar amount of future expenses, and/or the number of future expenses they will encounter? 	</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7"/>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3 - Method</a:t>
            </a:r>
            <a:endParaRPr/>
          </a:p>
        </p:txBody>
      </p:sp>
      <p:sp>
        <p:nvSpPr>
          <p:cNvPr id="173" name="Google Shape;173;p17"/>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405 participants were randomly assigned to recall and predict expenses in either a single general expense category, or in multiple expense categories (required, optional, expected, unexpected)</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Expense listing task</a:t>
            </a:r>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idx="1" type="body"/>
          </p:nvPr>
        </p:nvSpPr>
        <p:spPr>
          <a:xfrm>
            <a:off x="1108075" y="480219"/>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3 - Method</a:t>
            </a:r>
            <a:endParaRPr/>
          </a:p>
        </p:txBody>
      </p:sp>
      <p:sp>
        <p:nvSpPr>
          <p:cNvPr id="180" name="Google Shape;180;p18"/>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pic>
        <p:nvPicPr>
          <p:cNvPr id="181" name="Google Shape;181;p18"/>
          <p:cNvPicPr preferRelativeResize="0"/>
          <p:nvPr/>
        </p:nvPicPr>
        <p:blipFill rotWithShape="1">
          <a:blip r:embed="rId3">
            <a:alphaModFix/>
          </a:blip>
          <a:srcRect b="0" l="0" r="0" t="0"/>
          <a:stretch/>
        </p:blipFill>
        <p:spPr>
          <a:xfrm>
            <a:off x="590550" y="1204912"/>
            <a:ext cx="7962900" cy="4448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txBox="1"/>
          <p:nvPr>
            <p:ph idx="1" type="body"/>
          </p:nvPr>
        </p:nvSpPr>
        <p:spPr>
          <a:xfrm>
            <a:off x="1108075" y="480219"/>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3 - Method</a:t>
            </a:r>
            <a:endParaRPr/>
          </a:p>
        </p:txBody>
      </p:sp>
      <p:sp>
        <p:nvSpPr>
          <p:cNvPr id="188" name="Google Shape;188;p19"/>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pic>
        <p:nvPicPr>
          <p:cNvPr id="189" name="Google Shape;189;p19"/>
          <p:cNvPicPr preferRelativeResize="0"/>
          <p:nvPr/>
        </p:nvPicPr>
        <p:blipFill rotWithShape="1">
          <a:blip r:embed="rId3">
            <a:alphaModFix/>
          </a:blip>
          <a:srcRect b="0" l="0" r="0" t="0"/>
          <a:stretch/>
        </p:blipFill>
        <p:spPr>
          <a:xfrm>
            <a:off x="590550" y="1204912"/>
            <a:ext cx="7962900" cy="4448175"/>
          </a:xfrm>
          <a:prstGeom prst="rect">
            <a:avLst/>
          </a:prstGeom>
          <a:noFill/>
          <a:ln>
            <a:noFill/>
          </a:ln>
        </p:spPr>
      </p:pic>
      <p:pic>
        <p:nvPicPr>
          <p:cNvPr id="190" name="Google Shape;190;p19"/>
          <p:cNvPicPr preferRelativeResize="0"/>
          <p:nvPr/>
        </p:nvPicPr>
        <p:blipFill rotWithShape="1">
          <a:blip r:embed="rId4">
            <a:alphaModFix/>
          </a:blip>
          <a:srcRect b="0" l="0" r="0" t="0"/>
          <a:stretch/>
        </p:blipFill>
        <p:spPr>
          <a:xfrm>
            <a:off x="595312" y="1214437"/>
            <a:ext cx="7953375" cy="442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0C2344"/>
              </a:buClr>
              <a:buSzPts val="2400"/>
              <a:buNone/>
            </a:pPr>
            <a:r>
              <a:rPr lang="en-CA"/>
              <a:t>What is Expense Prediction Bias?</a:t>
            </a:r>
            <a:endParaRPr/>
          </a:p>
        </p:txBody>
      </p:sp>
      <p:sp>
        <p:nvSpPr>
          <p:cNvPr id="64" name="Google Shape;64;p2"/>
          <p:cNvSpPr txBox="1"/>
          <p:nvPr>
            <p:ph idx="1" type="body"/>
          </p:nvPr>
        </p:nvSpPr>
        <p:spPr>
          <a:xfrm>
            <a:off x="1108076" y="1384300"/>
            <a:ext cx="6922742" cy="4360863"/>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dk1"/>
              </a:buClr>
              <a:buSzPts val="2400"/>
              <a:buFont typeface="Arial"/>
              <a:buNone/>
            </a:pPr>
            <a:r>
              <a:rPr b="0" i="0" lang="en-CA" sz="2400" u="none" cap="none" strike="noStrike">
                <a:solidFill>
                  <a:schemeClr val="dk1"/>
                </a:solidFill>
                <a:latin typeface="Calibri"/>
                <a:ea typeface="Calibri"/>
                <a:cs typeface="Calibri"/>
                <a:sym typeface="Calibri"/>
              </a:rPr>
              <a:t>	Expense Prediction Bias (EPB) is the persistent underestimation of future expenses</a:t>
            </a:r>
            <a:endParaRPr/>
          </a:p>
        </p:txBody>
      </p:sp>
      <p:pic>
        <p:nvPicPr>
          <p:cNvPr descr="A plant in a glass jar&#10;&#10;Description automatically generated with medium confidence" id="65" name="Google Shape;65;p2"/>
          <p:cNvPicPr preferRelativeResize="0"/>
          <p:nvPr/>
        </p:nvPicPr>
        <p:blipFill rotWithShape="1">
          <a:blip r:embed="rId3">
            <a:alphaModFix/>
          </a:blip>
          <a:srcRect b="0" l="0" r="0" t="0"/>
          <a:stretch/>
        </p:blipFill>
        <p:spPr>
          <a:xfrm>
            <a:off x="2226700" y="2372803"/>
            <a:ext cx="5054138" cy="33723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3 - Results</a:t>
            </a:r>
            <a:endParaRPr/>
          </a:p>
        </p:txBody>
      </p:sp>
      <p:sp>
        <p:nvSpPr>
          <p:cNvPr id="197" name="Google Shape;197;p20"/>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pic>
        <p:nvPicPr>
          <p:cNvPr id="198" name="Google Shape;198;p20"/>
          <p:cNvPicPr preferRelativeResize="0"/>
          <p:nvPr/>
        </p:nvPicPr>
        <p:blipFill rotWithShape="1">
          <a:blip r:embed="rId3">
            <a:alphaModFix/>
          </a:blip>
          <a:srcRect b="0" l="0" r="0" t="0"/>
          <a:stretch/>
        </p:blipFill>
        <p:spPr>
          <a:xfrm>
            <a:off x="1908812" y="1384300"/>
            <a:ext cx="5689914" cy="3420000"/>
          </a:xfrm>
          <a:prstGeom prst="rect">
            <a:avLst/>
          </a:prstGeom>
          <a:noFill/>
          <a:ln>
            <a:noFill/>
          </a:ln>
        </p:spPr>
      </p:pic>
      <p:sp>
        <p:nvSpPr>
          <p:cNvPr id="199" name="Google Shape;199;p20"/>
          <p:cNvSpPr txBox="1"/>
          <p:nvPr/>
        </p:nvSpPr>
        <p:spPr>
          <a:xfrm>
            <a:off x="1321021" y="4905399"/>
            <a:ext cx="686549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CA" sz="1800" u="none" cap="none" strike="noStrike">
                <a:solidFill>
                  <a:schemeClr val="dk1"/>
                </a:solidFill>
                <a:latin typeface="Verdana"/>
                <a:ea typeface="Verdana"/>
                <a:cs typeface="Verdana"/>
                <a:sym typeface="Verdana"/>
              </a:rPr>
              <a:t>EPB = $80.79, </a:t>
            </a:r>
            <a:r>
              <a:rPr b="0" i="1" lang="en-CA" sz="1800" u="none" cap="none" strike="noStrike">
                <a:solidFill>
                  <a:schemeClr val="dk1"/>
                </a:solidFill>
                <a:latin typeface="Verdana"/>
                <a:ea typeface="Verdana"/>
                <a:cs typeface="Verdana"/>
                <a:sym typeface="Verdana"/>
              </a:rPr>
              <a:t>p</a:t>
            </a:r>
            <a:r>
              <a:rPr b="0" i="0" lang="en-CA" sz="1800" u="none" cap="none" strike="noStrike">
                <a:solidFill>
                  <a:schemeClr val="dk1"/>
                </a:solidFill>
                <a:latin typeface="Verdana"/>
                <a:ea typeface="Verdana"/>
                <a:cs typeface="Verdana"/>
                <a:sym typeface="Verdana"/>
              </a:rPr>
              <a:t>&lt;.01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1"/>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3 - Results</a:t>
            </a:r>
            <a:endParaRPr/>
          </a:p>
        </p:txBody>
      </p:sp>
      <p:sp>
        <p:nvSpPr>
          <p:cNvPr id="206" name="Google Shape;206;p21"/>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sp>
        <p:nvSpPr>
          <p:cNvPr id="207" name="Google Shape;207;p21"/>
          <p:cNvSpPr txBox="1"/>
          <p:nvPr/>
        </p:nvSpPr>
        <p:spPr>
          <a:xfrm>
            <a:off x="1321021" y="4905399"/>
            <a:ext cx="686549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CA" sz="1800" u="none" cap="none" strike="noStrike">
                <a:solidFill>
                  <a:schemeClr val="dk1"/>
                </a:solidFill>
                <a:latin typeface="Verdana"/>
                <a:ea typeface="Verdana"/>
                <a:cs typeface="Verdana"/>
                <a:sym typeface="Verdana"/>
              </a:rPr>
              <a:t>EPB = $228.58, </a:t>
            </a:r>
            <a:r>
              <a:rPr b="0" i="1" lang="en-CA" sz="1800" u="none" cap="none" strike="noStrike">
                <a:solidFill>
                  <a:schemeClr val="dk1"/>
                </a:solidFill>
                <a:latin typeface="Verdana"/>
                <a:ea typeface="Verdana"/>
                <a:cs typeface="Verdana"/>
                <a:sym typeface="Verdana"/>
              </a:rPr>
              <a:t>p</a:t>
            </a:r>
            <a:r>
              <a:rPr b="0" i="0" lang="en-CA" sz="1800" u="none" cap="none" strike="noStrike">
                <a:solidFill>
                  <a:schemeClr val="dk1"/>
                </a:solidFill>
                <a:latin typeface="Verdana"/>
                <a:ea typeface="Verdana"/>
                <a:cs typeface="Verdana"/>
                <a:sym typeface="Verdana"/>
              </a:rPr>
              <a:t>=.02</a:t>
            </a:r>
            <a:endParaRPr/>
          </a:p>
        </p:txBody>
      </p:sp>
      <p:pic>
        <p:nvPicPr>
          <p:cNvPr id="208" name="Google Shape;208;p21"/>
          <p:cNvPicPr preferRelativeResize="0"/>
          <p:nvPr/>
        </p:nvPicPr>
        <p:blipFill rotWithShape="1">
          <a:blip r:embed="rId3">
            <a:alphaModFix/>
          </a:blip>
          <a:srcRect b="0" l="0" r="0" t="0"/>
          <a:stretch/>
        </p:blipFill>
        <p:spPr>
          <a:xfrm>
            <a:off x="1908812" y="1434850"/>
            <a:ext cx="5689911" cy="342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2"/>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3 - Results</a:t>
            </a:r>
            <a:endParaRPr/>
          </a:p>
        </p:txBody>
      </p:sp>
      <p:sp>
        <p:nvSpPr>
          <p:cNvPr id="215" name="Google Shape;215;p22"/>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Participants underestimated the </a:t>
            </a:r>
            <a:r>
              <a:rPr i="1" lang="en-CA" sz="2400">
                <a:solidFill>
                  <a:schemeClr val="dk1"/>
                </a:solidFill>
                <a:latin typeface="Calibri"/>
                <a:ea typeface="Calibri"/>
                <a:cs typeface="Calibri"/>
                <a:sym typeface="Calibri"/>
              </a:rPr>
              <a:t>number</a:t>
            </a:r>
            <a:r>
              <a:rPr lang="en-CA" sz="2400">
                <a:solidFill>
                  <a:schemeClr val="dk1"/>
                </a:solidFill>
                <a:latin typeface="Calibri"/>
                <a:ea typeface="Calibri"/>
                <a:cs typeface="Calibri"/>
                <a:sym typeface="Calibri"/>
              </a:rPr>
              <a:t> but not the </a:t>
            </a:r>
            <a:r>
              <a:rPr i="1" lang="en-CA" sz="2400">
                <a:solidFill>
                  <a:schemeClr val="dk1"/>
                </a:solidFill>
                <a:latin typeface="Calibri"/>
                <a:ea typeface="Calibri"/>
                <a:cs typeface="Calibri"/>
                <a:sym typeface="Calibri"/>
              </a:rPr>
              <a:t>amount</a:t>
            </a:r>
            <a:r>
              <a:rPr lang="en-CA" sz="2400">
                <a:solidFill>
                  <a:schemeClr val="dk1"/>
                </a:solidFill>
                <a:latin typeface="Calibri"/>
                <a:ea typeface="Calibri"/>
                <a:cs typeface="Calibri"/>
                <a:sym typeface="Calibri"/>
              </a:rPr>
              <a:t> of unique expenses </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Mean difference for number = 0.66, </a:t>
            </a:r>
            <a:r>
              <a:rPr i="1" lang="en-CA" sz="2400">
                <a:solidFill>
                  <a:schemeClr val="dk1"/>
                </a:solidFill>
                <a:latin typeface="Calibri"/>
                <a:ea typeface="Calibri"/>
                <a:cs typeface="Calibri"/>
                <a:sym typeface="Calibri"/>
              </a:rPr>
              <a:t>p</a:t>
            </a:r>
            <a:r>
              <a:rPr lang="en-CA" sz="2400">
                <a:solidFill>
                  <a:schemeClr val="dk1"/>
                </a:solidFill>
                <a:latin typeface="Calibri"/>
                <a:ea typeface="Calibri"/>
                <a:cs typeface="Calibri"/>
                <a:sym typeface="Calibri"/>
              </a:rPr>
              <a:t>&lt;.001</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Mean difference for average amount = $19.48, </a:t>
            </a:r>
            <a:r>
              <a:rPr i="1" lang="en-CA" sz="2400">
                <a:solidFill>
                  <a:schemeClr val="dk1"/>
                </a:solidFill>
                <a:latin typeface="Calibri"/>
                <a:ea typeface="Calibri"/>
                <a:cs typeface="Calibri"/>
                <a:sym typeface="Calibri"/>
              </a:rPr>
              <a:t>p</a:t>
            </a:r>
            <a:r>
              <a:rPr lang="en-CA" sz="2400">
                <a:solidFill>
                  <a:schemeClr val="dk1"/>
                </a:solidFill>
                <a:latin typeface="Calibri"/>
                <a:ea typeface="Calibri"/>
                <a:cs typeface="Calibri"/>
                <a:sym typeface="Calibri"/>
              </a:rPr>
              <a:t>=.34</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3"/>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4 – Overview</a:t>
            </a:r>
            <a:endParaRPr/>
          </a:p>
        </p:txBody>
      </p:sp>
      <p:sp>
        <p:nvSpPr>
          <p:cNvPr id="222" name="Google Shape;222;p23"/>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Can perceived similarity or difference of upcoming expenses relative to past expense moderate EPB?</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4 - Method</a:t>
            </a:r>
            <a:endParaRPr/>
          </a:p>
        </p:txBody>
      </p:sp>
      <p:sp>
        <p:nvSpPr>
          <p:cNvPr id="229" name="Google Shape;229;p24"/>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295 Mturkers were randomly assigned to one of the following three conditions:</a:t>
            </a:r>
            <a:endParaRPr/>
          </a:p>
          <a:p>
            <a:pPr indent="-266700" lvl="0" marL="342900" marR="0" rtl="0" algn="l">
              <a:spcBef>
                <a:spcPts val="2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457200" lvl="1" marL="857250" marR="0" rtl="0" algn="l">
              <a:spcBef>
                <a:spcPts val="400"/>
              </a:spcBef>
              <a:spcAft>
                <a:spcPts val="0"/>
              </a:spcAft>
              <a:buClr>
                <a:schemeClr val="dk1"/>
              </a:buClr>
              <a:buSzPts val="2000"/>
              <a:buFont typeface="Calibri"/>
              <a:buAutoNum type="arabicPeriod"/>
            </a:pPr>
            <a:r>
              <a:rPr b="0" i="0" lang="en-CA" sz="2000" u="none" cap="none" strike="noStrike">
                <a:solidFill>
                  <a:schemeClr val="dk1"/>
                </a:solidFill>
                <a:latin typeface="Calibri"/>
                <a:ea typeface="Calibri"/>
                <a:cs typeface="Calibri"/>
                <a:sym typeface="Calibri"/>
              </a:rPr>
              <a:t>Control Condition</a:t>
            </a:r>
            <a:endParaRPr/>
          </a:p>
          <a:p>
            <a:pPr indent="-457200" lvl="2" marL="1257300" marR="0" rtl="0" algn="l">
              <a:spcBef>
                <a:spcPts val="320"/>
              </a:spcBef>
              <a:spcAft>
                <a:spcPts val="0"/>
              </a:spcAft>
              <a:buClr>
                <a:schemeClr val="dk1"/>
              </a:buClr>
              <a:buSzPts val="1600"/>
              <a:buFont typeface="Arial"/>
              <a:buChar char="•"/>
            </a:pPr>
            <a:r>
              <a:rPr b="0" i="0" lang="en-CA" sz="1600" u="none" cap="none" strike="noStrike">
                <a:solidFill>
                  <a:schemeClr val="dk1"/>
                </a:solidFill>
                <a:latin typeface="Calibri"/>
                <a:ea typeface="Calibri"/>
                <a:cs typeface="Calibri"/>
                <a:sym typeface="Calibri"/>
              </a:rPr>
              <a:t>Recall and predict weekly expenses</a:t>
            </a:r>
            <a:endParaRPr/>
          </a:p>
          <a:p>
            <a:pPr indent="-355600" lvl="2" marL="1257300" marR="0" rtl="0" algn="l">
              <a:spcBef>
                <a:spcPts val="32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457200" lvl="1" marL="857250" marR="0" rtl="0" algn="l">
              <a:spcBef>
                <a:spcPts val="400"/>
              </a:spcBef>
              <a:spcAft>
                <a:spcPts val="0"/>
              </a:spcAft>
              <a:buClr>
                <a:schemeClr val="dk1"/>
              </a:buClr>
              <a:buSzPts val="2000"/>
              <a:buFont typeface="Calibri"/>
              <a:buAutoNum type="arabicPeriod"/>
            </a:pPr>
            <a:r>
              <a:rPr b="0" i="0" lang="en-CA" sz="2000" u="none" cap="none" strike="noStrike">
                <a:solidFill>
                  <a:schemeClr val="dk1"/>
                </a:solidFill>
                <a:latin typeface="Calibri"/>
                <a:ea typeface="Calibri"/>
                <a:cs typeface="Calibri"/>
                <a:sym typeface="Calibri"/>
              </a:rPr>
              <a:t>Different Condition</a:t>
            </a:r>
            <a:endParaRPr/>
          </a:p>
          <a:p>
            <a:pPr indent="-457200" lvl="2" marL="1257300" marR="0" rtl="0" algn="l">
              <a:spcBef>
                <a:spcPts val="320"/>
              </a:spcBef>
              <a:spcAft>
                <a:spcPts val="0"/>
              </a:spcAft>
              <a:buClr>
                <a:schemeClr val="dk1"/>
              </a:buClr>
              <a:buSzPts val="1600"/>
              <a:buFont typeface="Arial"/>
              <a:buChar char="•"/>
            </a:pPr>
            <a:r>
              <a:rPr b="0" i="0" lang="en-CA" sz="1600" u="none" cap="none" strike="noStrike">
                <a:solidFill>
                  <a:schemeClr val="dk1"/>
                </a:solidFill>
                <a:latin typeface="Calibri"/>
                <a:ea typeface="Calibri"/>
                <a:cs typeface="Calibri"/>
                <a:sym typeface="Calibri"/>
              </a:rPr>
              <a:t>Recall weekly expenses, provide three reasons why next week’s expenses might be different from any other week’s expenses, predict weekly expenses</a:t>
            </a:r>
            <a:endParaRPr/>
          </a:p>
          <a:p>
            <a:pPr indent="-355600" lvl="2" marL="1257300" marR="0" rtl="0" algn="l">
              <a:spcBef>
                <a:spcPts val="32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457200" lvl="1" marL="857250" marR="0" rtl="0" algn="l">
              <a:spcBef>
                <a:spcPts val="400"/>
              </a:spcBef>
              <a:spcAft>
                <a:spcPts val="0"/>
              </a:spcAft>
              <a:buClr>
                <a:schemeClr val="dk1"/>
              </a:buClr>
              <a:buSzPts val="2000"/>
              <a:buFont typeface="Calibri"/>
              <a:buAutoNum type="arabicPeriod"/>
            </a:pPr>
            <a:r>
              <a:rPr b="0" i="0" lang="en-CA" sz="2000" u="none" cap="none" strike="noStrike">
                <a:solidFill>
                  <a:schemeClr val="dk1"/>
                </a:solidFill>
                <a:latin typeface="Calibri"/>
                <a:ea typeface="Calibri"/>
                <a:cs typeface="Calibri"/>
                <a:sym typeface="Calibri"/>
              </a:rPr>
              <a:t>Similar Condition</a:t>
            </a:r>
            <a:endParaRPr/>
          </a:p>
          <a:p>
            <a:pPr indent="-457200" lvl="2" marL="1257300" marR="0" rtl="0" algn="l">
              <a:spcBef>
                <a:spcPts val="320"/>
              </a:spcBef>
              <a:spcAft>
                <a:spcPts val="0"/>
              </a:spcAft>
              <a:buClr>
                <a:schemeClr val="dk1"/>
              </a:buClr>
              <a:buSzPts val="1600"/>
              <a:buFont typeface="Arial"/>
              <a:buChar char="•"/>
            </a:pPr>
            <a:r>
              <a:rPr b="0" i="0" lang="en-CA" sz="1600" u="none" cap="none" strike="noStrike">
                <a:solidFill>
                  <a:schemeClr val="dk1"/>
                </a:solidFill>
                <a:latin typeface="Calibri"/>
                <a:ea typeface="Calibri"/>
                <a:cs typeface="Calibri"/>
                <a:sym typeface="Calibri"/>
              </a:rPr>
              <a:t>Recall weekly expenses, provide three reasons why next week’s expenses might be similar to any other week’s expenses, predict weekly expenses</a:t>
            </a:r>
            <a:endParaRPr/>
          </a:p>
          <a:p>
            <a:pPr indent="0" lvl="2" marL="8001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4 - Results</a:t>
            </a:r>
            <a:endParaRPr/>
          </a:p>
        </p:txBody>
      </p:sp>
      <p:sp>
        <p:nvSpPr>
          <p:cNvPr id="236" name="Google Shape;236;p25"/>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sz="2400">
              <a:solidFill>
                <a:srgbClr val="FF0000"/>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spcBef>
                <a:spcPts val="36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ctr">
              <a:spcBef>
                <a:spcPts val="360"/>
              </a:spcBef>
              <a:spcAft>
                <a:spcPts val="0"/>
              </a:spcAft>
              <a:buClr>
                <a:schemeClr val="dk1"/>
              </a:buClr>
              <a:buSzPts val="1800"/>
              <a:buFont typeface="Arial"/>
              <a:buNone/>
            </a:pPr>
            <a:r>
              <a:rPr i="1" lang="en-CA" sz="1800">
                <a:solidFill>
                  <a:schemeClr val="dk1"/>
                </a:solidFill>
                <a:latin typeface="Calibri"/>
                <a:ea typeface="Calibri"/>
                <a:cs typeface="Calibri"/>
                <a:sym typeface="Calibri"/>
              </a:rPr>
              <a:t>F</a:t>
            </a:r>
            <a:r>
              <a:rPr lang="en-CA" sz="1800">
                <a:solidFill>
                  <a:schemeClr val="dk1"/>
                </a:solidFill>
                <a:latin typeface="Calibri"/>
                <a:ea typeface="Calibri"/>
                <a:cs typeface="Calibri"/>
                <a:sym typeface="Calibri"/>
              </a:rPr>
              <a:t>(2, 292)=11.98, </a:t>
            </a:r>
            <a:r>
              <a:rPr i="1" lang="en-CA" sz="1800">
                <a:solidFill>
                  <a:schemeClr val="dk1"/>
                </a:solidFill>
                <a:latin typeface="Calibri"/>
                <a:ea typeface="Calibri"/>
                <a:cs typeface="Calibri"/>
                <a:sym typeface="Calibri"/>
              </a:rPr>
              <a:t>p</a:t>
            </a:r>
            <a:r>
              <a:rPr lang="en-CA" sz="1800">
                <a:solidFill>
                  <a:schemeClr val="dk1"/>
                </a:solidFill>
                <a:latin typeface="Calibri"/>
                <a:ea typeface="Calibri"/>
                <a:cs typeface="Calibri"/>
                <a:sym typeface="Calibri"/>
              </a:rPr>
              <a:t>&lt;.001</a:t>
            </a:r>
            <a:endParaRPr sz="1800">
              <a:solidFill>
                <a:schemeClr val="dk1"/>
              </a:solidFill>
              <a:latin typeface="Calibri"/>
              <a:ea typeface="Calibri"/>
              <a:cs typeface="Calibri"/>
              <a:sym typeface="Calibri"/>
            </a:endParaRPr>
          </a:p>
        </p:txBody>
      </p:sp>
      <p:graphicFrame>
        <p:nvGraphicFramePr>
          <p:cNvPr id="237" name="Google Shape;237;p25"/>
          <p:cNvGraphicFramePr/>
          <p:nvPr/>
        </p:nvGraphicFramePr>
        <p:xfrm>
          <a:off x="1693769" y="1384300"/>
          <a:ext cx="6120000" cy="3672000"/>
        </p:xfrm>
        <a:graphic>
          <a:graphicData uri="http://schemas.openxmlformats.org/drawingml/2006/chart">
            <c:chart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Summary</a:t>
            </a:r>
            <a:endParaRPr/>
          </a:p>
        </p:txBody>
      </p:sp>
      <p:sp>
        <p:nvSpPr>
          <p:cNvPr id="244" name="Google Shape;244;p26"/>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EPB is a robust phenomenon that prevails in a variety of expense frames (e.g., single vs. multi-category frames)</a:t>
            </a:r>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Unique to expenses (no corresponding income bias has been observed)</a:t>
            </a:r>
            <a:endParaRPr/>
          </a:p>
          <a:p>
            <a:pPr indent="-342900" lvl="0" marL="342900" marR="0" rtl="0" algn="l">
              <a:spcBef>
                <a:spcPts val="480"/>
              </a:spcBef>
              <a:spcAft>
                <a:spcPts val="0"/>
              </a:spcAft>
              <a:buClr>
                <a:srgbClr val="000000"/>
              </a:buClr>
              <a:buSzPts val="2400"/>
              <a:buFont typeface="Arial"/>
              <a:buChar char="•"/>
            </a:pPr>
            <a:r>
              <a:rPr lang="en-CA" sz="2400">
                <a:solidFill>
                  <a:srgbClr val="000000"/>
                </a:solidFill>
                <a:latin typeface="Calibri"/>
                <a:ea typeface="Calibri"/>
                <a:cs typeface="Calibri"/>
                <a:sym typeface="Calibri"/>
              </a:rPr>
              <a:t>Associated with risky financial outcomes such as payday loans use</a:t>
            </a:r>
            <a:endParaRPr sz="12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Associated with consumers underestimating the </a:t>
            </a:r>
            <a:r>
              <a:rPr i="1" lang="en-CA" sz="2400">
                <a:solidFill>
                  <a:schemeClr val="dk1"/>
                </a:solidFill>
                <a:latin typeface="Calibri"/>
                <a:ea typeface="Calibri"/>
                <a:cs typeface="Calibri"/>
                <a:sym typeface="Calibri"/>
              </a:rPr>
              <a:t>number</a:t>
            </a:r>
            <a:r>
              <a:rPr lang="en-CA" sz="2400">
                <a:solidFill>
                  <a:schemeClr val="dk1"/>
                </a:solidFill>
                <a:latin typeface="Calibri"/>
                <a:ea typeface="Calibri"/>
                <a:cs typeface="Calibri"/>
                <a:sym typeface="Calibri"/>
              </a:rPr>
              <a:t> of future expenses, but not the </a:t>
            </a:r>
            <a:r>
              <a:rPr i="1" lang="en-CA" sz="2400">
                <a:solidFill>
                  <a:schemeClr val="dk1"/>
                </a:solidFill>
                <a:latin typeface="Calibri"/>
                <a:ea typeface="Calibri"/>
                <a:cs typeface="Calibri"/>
                <a:sym typeface="Calibri"/>
              </a:rPr>
              <a:t>amount</a:t>
            </a:r>
            <a:r>
              <a:rPr lang="en-CA" sz="2400">
                <a:solidFill>
                  <a:schemeClr val="dk1"/>
                </a:solidFill>
                <a:latin typeface="Calibri"/>
                <a:ea typeface="Calibri"/>
                <a:cs typeface="Calibri"/>
                <a:sym typeface="Calibri"/>
              </a:rPr>
              <a:t> of each one </a:t>
            </a:r>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May be reversed by the perceived differentness of future expenses to past expenses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7"/>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Directions for Future Research</a:t>
            </a:r>
            <a:endParaRPr/>
          </a:p>
        </p:txBody>
      </p:sp>
      <p:sp>
        <p:nvSpPr>
          <p:cNvPr id="251" name="Google Shape;251;p27"/>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None/>
            </a:pPr>
            <a:r>
              <a:rPr lang="en-CA" sz="2400">
                <a:solidFill>
                  <a:schemeClr val="dk1"/>
                </a:solidFill>
                <a:latin typeface="Calibri"/>
                <a:ea typeface="Calibri"/>
                <a:cs typeface="Calibri"/>
                <a:sym typeface="Calibri"/>
              </a:rPr>
              <a:t>What are the downstream consequences of the bias?</a:t>
            </a:r>
            <a:endParaRPr/>
          </a:p>
          <a:p>
            <a:pPr indent="-285750" lvl="1" marL="742950" marR="0" rtl="0" algn="l">
              <a:spcBef>
                <a:spcPts val="400"/>
              </a:spcBef>
              <a:spcAft>
                <a:spcPts val="0"/>
              </a:spcAft>
              <a:buClr>
                <a:schemeClr val="dk1"/>
              </a:buClr>
              <a:buSzPts val="2000"/>
              <a:buFont typeface="Arial"/>
              <a:buChar char="–"/>
            </a:pPr>
            <a:r>
              <a:rPr b="0" i="0" lang="en-CA" sz="2000" u="none" cap="none" strike="noStrike">
                <a:solidFill>
                  <a:schemeClr val="dk1"/>
                </a:solidFill>
                <a:latin typeface="Calibri"/>
                <a:ea typeface="Calibri"/>
                <a:cs typeface="Calibri"/>
                <a:sym typeface="Calibri"/>
              </a:rPr>
              <a:t>Acceptability of payday loan rates</a:t>
            </a:r>
            <a:endParaRPr/>
          </a:p>
          <a:p>
            <a:pPr indent="-285750" lvl="1" marL="742950" marR="0" rtl="0" algn="l">
              <a:spcBef>
                <a:spcPts val="400"/>
              </a:spcBef>
              <a:spcAft>
                <a:spcPts val="0"/>
              </a:spcAft>
              <a:buClr>
                <a:schemeClr val="dk1"/>
              </a:buClr>
              <a:buSzPts val="2000"/>
              <a:buFont typeface="Arial"/>
              <a:buChar char="–"/>
            </a:pPr>
            <a:r>
              <a:rPr b="0" i="0" lang="en-CA" sz="2000" u="none" cap="none" strike="noStrike">
                <a:solidFill>
                  <a:schemeClr val="dk1"/>
                </a:solidFill>
                <a:latin typeface="Calibri"/>
                <a:ea typeface="Calibri"/>
                <a:cs typeface="Calibri"/>
                <a:sym typeface="Calibri"/>
              </a:rPr>
              <a:t>Sensitivity to APR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8"/>
          <p:cNvSpPr txBox="1"/>
          <p:nvPr>
            <p:ph idx="1" type="body"/>
          </p:nvPr>
        </p:nvSpPr>
        <p:spPr>
          <a:xfrm>
            <a:off x="952500" y="2252663"/>
            <a:ext cx="7313613" cy="650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C2344"/>
              </a:buClr>
              <a:buSzPts val="4800"/>
              <a:buFont typeface="Arial"/>
              <a:buNone/>
            </a:pPr>
            <a:r>
              <a:rPr b="1" lang="en-CA" sz="4800">
                <a:solidFill>
                  <a:srgbClr val="0C2344"/>
                </a:solidFill>
                <a:latin typeface="Verdana"/>
                <a:ea typeface="Verdana"/>
                <a:cs typeface="Verdana"/>
                <a:sym typeface="Verdana"/>
              </a:rPr>
              <a:t>Thank you</a:t>
            </a:r>
            <a:endParaRPr/>
          </a:p>
          <a:p>
            <a:pPr indent="0" lvl="0" marL="0" marR="0" rtl="0" algn="ctr">
              <a:spcBef>
                <a:spcPts val="0"/>
              </a:spcBef>
              <a:spcAft>
                <a:spcPts val="0"/>
              </a:spcAft>
              <a:buClr>
                <a:schemeClr val="dk1"/>
              </a:buClr>
              <a:buSzPts val="1200"/>
              <a:buFont typeface="Arial"/>
              <a:buNone/>
            </a:pPr>
            <a:r>
              <a:t/>
            </a:r>
            <a:endParaRPr b="1" sz="1200">
              <a:solidFill>
                <a:srgbClr val="0C2344"/>
              </a:solidFill>
              <a:latin typeface="Verdana"/>
              <a:ea typeface="Verdana"/>
              <a:cs typeface="Verdana"/>
              <a:sym typeface="Verdana"/>
            </a:endParaRPr>
          </a:p>
          <a:p>
            <a:pPr indent="0" lvl="0" marL="0" marR="0" rtl="0" algn="ctr">
              <a:spcBef>
                <a:spcPts val="0"/>
              </a:spcBef>
              <a:spcAft>
                <a:spcPts val="0"/>
              </a:spcAft>
              <a:buClr>
                <a:srgbClr val="0C2344"/>
              </a:buClr>
              <a:buSzPts val="2400"/>
              <a:buFont typeface="Arial"/>
              <a:buNone/>
            </a:pPr>
            <a:r>
              <a:rPr b="1" lang="en-CA" sz="2400">
                <a:solidFill>
                  <a:srgbClr val="0C2344"/>
                </a:solidFill>
                <a:latin typeface="Verdana"/>
                <a:ea typeface="Verdana"/>
                <a:cs typeface="Verdana"/>
                <a:sym typeface="Verdana"/>
              </a:rPr>
              <a:t>chuck.howard@sauder.ubc.ca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Background – Expense Misprediction</a:t>
            </a:r>
            <a:endParaRPr/>
          </a:p>
        </p:txBody>
      </p:sp>
      <p:sp>
        <p:nvSpPr>
          <p:cNvPr id="72" name="Google Shape;72;p3"/>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Previous research on expense misprediction has shown that people tend to under-predict their future expenses </a:t>
            </a:r>
            <a:endParaRPr/>
          </a:p>
          <a:p>
            <a:pPr indent="-292100" lvl="0" marL="342900" marR="0" rtl="0" algn="l">
              <a:spcBef>
                <a:spcPts val="16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Ulkumen, Thomas &amp; Morowitz (2008): monthly (vs. yearly) budget forecasts are much lower than recorded expenses</a:t>
            </a:r>
            <a:endParaRPr/>
          </a:p>
          <a:p>
            <a:pPr indent="-292100" lvl="0" marL="342900" marR="0" rtl="0" algn="l">
              <a:spcBef>
                <a:spcPts val="16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Peetz &amp; Buehler (2009): people underestimate future spending as a result of their savings goals</a:t>
            </a:r>
            <a:endParaRPr/>
          </a:p>
          <a:p>
            <a:pPr indent="-292100" lvl="0" marL="342900" marR="0" rtl="0" algn="l">
              <a:spcBef>
                <a:spcPts val="16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Sussman &amp; Alter (2012): consumers underestimate their spending on exceptional expenses due to narrow categorization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Research Questions</a:t>
            </a:r>
            <a:endParaRPr/>
          </a:p>
        </p:txBody>
      </p:sp>
      <p:sp>
        <p:nvSpPr>
          <p:cNvPr id="79" name="Google Shape;79;p4"/>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400"/>
              <a:buFont typeface="Arial"/>
              <a:buChar char="•"/>
            </a:pPr>
            <a:r>
              <a:rPr lang="en-CA" sz="2400">
                <a:solidFill>
                  <a:srgbClr val="000000"/>
                </a:solidFill>
                <a:latin typeface="Calibri"/>
                <a:ea typeface="Calibri"/>
                <a:cs typeface="Calibri"/>
                <a:sym typeface="Calibri"/>
              </a:rPr>
              <a:t>Why is the bias important?</a:t>
            </a:r>
            <a:endParaRPr/>
          </a:p>
          <a:p>
            <a:pPr indent="-285750" lvl="1" marL="742950" marR="0" rtl="0" algn="l">
              <a:spcBef>
                <a:spcPts val="320"/>
              </a:spcBef>
              <a:spcAft>
                <a:spcPts val="0"/>
              </a:spcAft>
              <a:buClr>
                <a:srgbClr val="000000"/>
              </a:buClr>
              <a:buSzPts val="1600"/>
              <a:buFont typeface="Arial"/>
              <a:buChar char="–"/>
            </a:pPr>
            <a:r>
              <a:rPr b="0" i="0" lang="en-CA" sz="1600" u="none" cap="none" strike="noStrike">
                <a:solidFill>
                  <a:srgbClr val="000000"/>
                </a:solidFill>
                <a:latin typeface="Calibri"/>
                <a:ea typeface="Calibri"/>
                <a:cs typeface="Calibri"/>
                <a:sym typeface="Calibri"/>
              </a:rPr>
              <a:t>How big is it?</a:t>
            </a:r>
            <a:endParaRPr/>
          </a:p>
          <a:p>
            <a:pPr indent="-285750" lvl="1" marL="742950" marR="0" rtl="0" algn="l">
              <a:spcBef>
                <a:spcPts val="320"/>
              </a:spcBef>
              <a:spcAft>
                <a:spcPts val="0"/>
              </a:spcAft>
              <a:buClr>
                <a:srgbClr val="000000"/>
              </a:buClr>
              <a:buSzPts val="1600"/>
              <a:buFont typeface="Arial"/>
              <a:buChar char="–"/>
            </a:pPr>
            <a:r>
              <a:rPr b="0" i="0" lang="en-CA" sz="1600" u="none" cap="none" strike="noStrike">
                <a:solidFill>
                  <a:srgbClr val="000000"/>
                </a:solidFill>
                <a:latin typeface="Calibri"/>
                <a:ea typeface="Calibri"/>
                <a:cs typeface="Calibri"/>
                <a:sym typeface="Calibri"/>
              </a:rPr>
              <a:t>Does it predict negative financial outcomes?</a:t>
            </a:r>
            <a:endParaRPr b="0" i="0" sz="1600" u="none" cap="none" strike="noStrike">
              <a:solidFill>
                <a:schemeClr val="dk1"/>
              </a:solidFill>
              <a:latin typeface="Calibri"/>
              <a:ea typeface="Calibri"/>
              <a:cs typeface="Calibri"/>
              <a:sym typeface="Calibri"/>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1" marL="457200" marR="0" rtl="0" algn="l">
              <a:spcBef>
                <a:spcPts val="48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0" marL="342900" marR="0" rtl="0" algn="l">
              <a:spcBef>
                <a:spcPts val="480"/>
              </a:spcBef>
              <a:spcAft>
                <a:spcPts val="0"/>
              </a:spcAft>
              <a:buClr>
                <a:srgbClr val="000000"/>
              </a:buClr>
              <a:buSzPts val="2400"/>
              <a:buFont typeface="Arial"/>
              <a:buChar char="•"/>
            </a:pPr>
            <a:r>
              <a:rPr lang="en-CA" sz="2400">
                <a:solidFill>
                  <a:srgbClr val="000000"/>
                </a:solidFill>
                <a:latin typeface="Calibri"/>
                <a:ea typeface="Calibri"/>
                <a:cs typeface="Calibri"/>
                <a:sym typeface="Calibri"/>
              </a:rPr>
              <a:t>How can we neutralize it?</a:t>
            </a:r>
            <a:endParaRPr/>
          </a:p>
          <a:p>
            <a:pPr indent="-285750" lvl="1" marL="742950" marR="0" rtl="0" algn="l">
              <a:spcBef>
                <a:spcPts val="320"/>
              </a:spcBef>
              <a:spcAft>
                <a:spcPts val="0"/>
              </a:spcAft>
              <a:buClr>
                <a:srgbClr val="000000"/>
              </a:buClr>
              <a:buSzPts val="1600"/>
              <a:buFont typeface="Arial"/>
              <a:buChar char="–"/>
            </a:pPr>
            <a:r>
              <a:rPr b="0" i="0" lang="en-CA" sz="1600" u="none" cap="none" strike="noStrike">
                <a:solidFill>
                  <a:srgbClr val="000000"/>
                </a:solidFill>
                <a:latin typeface="Calibri"/>
                <a:ea typeface="Calibri"/>
                <a:cs typeface="Calibri"/>
                <a:sym typeface="Calibri"/>
              </a:rPr>
              <a:t>If the answer to the questions above is “yes” how can make this thing go away?</a:t>
            </a:r>
            <a:endParaRPr/>
          </a:p>
          <a:p>
            <a:pPr indent="0" lvl="0" marL="0" marR="0" rtl="0" algn="l">
              <a:spcBef>
                <a:spcPts val="32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1 - Overview</a:t>
            </a:r>
            <a:endParaRPr/>
          </a:p>
        </p:txBody>
      </p:sp>
      <p:sp>
        <p:nvSpPr>
          <p:cNvPr id="86" name="Google Shape;86;p5"/>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400"/>
              <a:buFont typeface="Arial"/>
              <a:buChar char="•"/>
            </a:pPr>
            <a:r>
              <a:rPr lang="en-CA" sz="2400">
                <a:solidFill>
                  <a:srgbClr val="000000"/>
                </a:solidFill>
                <a:latin typeface="Calibri"/>
                <a:ea typeface="Calibri"/>
                <a:cs typeface="Calibri"/>
                <a:sym typeface="Calibri"/>
              </a:rPr>
              <a:t>How big is the expense prediction bias in an adult sample?</a:t>
            </a:r>
            <a:endParaRPr/>
          </a:p>
          <a:p>
            <a:pPr indent="0" lvl="1" marL="457200" marR="0" rtl="0" algn="l">
              <a:spcBef>
                <a:spcPts val="48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0" marL="342900" marR="0" rtl="0" algn="l">
              <a:spcBef>
                <a:spcPts val="480"/>
              </a:spcBef>
              <a:spcAft>
                <a:spcPts val="0"/>
              </a:spcAft>
              <a:buClr>
                <a:srgbClr val="000000"/>
              </a:buClr>
              <a:buSzPts val="2400"/>
              <a:buFont typeface="Arial"/>
              <a:buChar char="•"/>
            </a:pPr>
            <a:r>
              <a:rPr lang="en-CA" sz="2400">
                <a:solidFill>
                  <a:srgbClr val="000000"/>
                </a:solidFill>
                <a:latin typeface="Calibri"/>
                <a:ea typeface="Calibri"/>
                <a:cs typeface="Calibri"/>
                <a:sym typeface="Calibri"/>
              </a:rPr>
              <a:t>Is there a corresponding income bias?</a:t>
            </a:r>
            <a:endParaRPr/>
          </a:p>
          <a:p>
            <a:pPr indent="0" lvl="0" marL="0" marR="0" rtl="0" algn="l">
              <a:spcBef>
                <a:spcPts val="4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Participants</a:t>
            </a:r>
            <a:endParaRPr/>
          </a:p>
        </p:txBody>
      </p:sp>
      <p:sp>
        <p:nvSpPr>
          <p:cNvPr id="93" name="Google Shape;93;p6"/>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Participants were adult Americans recruited</a:t>
            </a:r>
            <a:endParaRPr/>
          </a:p>
          <a:p>
            <a:pPr indent="0" lvl="0" marL="0" marR="0" rtl="0" algn="l">
              <a:spcBef>
                <a:spcPts val="0"/>
              </a:spcBef>
              <a:spcAft>
                <a:spcPts val="0"/>
              </a:spcAft>
              <a:buClr>
                <a:schemeClr val="dk1"/>
              </a:buClr>
              <a:buSzPts val="2400"/>
              <a:buFont typeface="Arial"/>
              <a:buNone/>
            </a:pPr>
            <a:r>
              <a:rPr lang="en-CA" sz="2400">
                <a:solidFill>
                  <a:schemeClr val="dk1"/>
                </a:solidFill>
                <a:latin typeface="Calibri"/>
                <a:ea typeface="Calibri"/>
                <a:cs typeface="Calibri"/>
                <a:sym typeface="Calibri"/>
              </a:rPr>
              <a:t>	 online via Amazon Mechanical Turk</a:t>
            </a:r>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Mean age = 34</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Strong majority report having at least some college education (mode response is a 4 year degree)</a:t>
            </a:r>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Mode income is $30,000 - $39,999</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1 – Method</a:t>
            </a:r>
            <a:endParaRPr/>
          </a:p>
        </p:txBody>
      </p:sp>
      <p:sp>
        <p:nvSpPr>
          <p:cNvPr id="100" name="Google Shape;100;p7"/>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200 participants were asked to recall and predict their expenses and income for last week and next week</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rgbClr val="000000"/>
              </a:buClr>
              <a:buSzPts val="2400"/>
              <a:buFont typeface="Arial"/>
              <a:buChar char="•"/>
            </a:pPr>
            <a:r>
              <a:rPr lang="en-CA" sz="2400">
                <a:solidFill>
                  <a:srgbClr val="000000"/>
                </a:solidFill>
                <a:latin typeface="Calibri"/>
                <a:ea typeface="Calibri"/>
                <a:cs typeface="Calibri"/>
                <a:sym typeface="Calibri"/>
              </a:rPr>
              <a:t>EPB score = recalled expenses minus predicted expenses</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8"/>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1 – Results</a:t>
            </a:r>
            <a:endParaRPr/>
          </a:p>
        </p:txBody>
      </p:sp>
      <p:sp>
        <p:nvSpPr>
          <p:cNvPr id="107" name="Google Shape;107;p8"/>
          <p:cNvSpPr txBox="1"/>
          <p:nvPr>
            <p:ph idx="1" type="body"/>
          </p:nvPr>
        </p:nvSpPr>
        <p:spPr>
          <a:xfrm>
            <a:off x="1108075" y="1384300"/>
            <a:ext cx="7688263" cy="4551551"/>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92100" lvl="0" marL="342900" marR="0" rtl="0" algn="l">
              <a:spcBef>
                <a:spcPts val="16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Mean EPB = $63.58 (</a:t>
            </a:r>
            <a:r>
              <a:rPr i="1" lang="en-CA" sz="2400">
                <a:solidFill>
                  <a:schemeClr val="dk1"/>
                </a:solidFill>
                <a:latin typeface="Calibri"/>
                <a:ea typeface="Calibri"/>
                <a:cs typeface="Calibri"/>
                <a:sym typeface="Calibri"/>
              </a:rPr>
              <a:t>p</a:t>
            </a:r>
            <a:r>
              <a:rPr lang="en-CA" sz="2400">
                <a:solidFill>
                  <a:schemeClr val="dk1"/>
                </a:solidFill>
                <a:latin typeface="Calibri"/>
                <a:ea typeface="Calibri"/>
                <a:cs typeface="Calibri"/>
                <a:sym typeface="Calibri"/>
              </a:rPr>
              <a:t>=.03) 🡪 Predicted expenses were forecasted to be 13.0% lower than past expenses </a:t>
            </a:r>
            <a:endParaRPr sz="2400">
              <a:solidFill>
                <a:srgbClr val="FF0000"/>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No corresponding income bias was observed</a:t>
            </a:r>
            <a:endParaRPr/>
          </a:p>
        </p:txBody>
      </p:sp>
      <p:pic>
        <p:nvPicPr>
          <p:cNvPr id="108" name="Google Shape;108;p8"/>
          <p:cNvPicPr preferRelativeResize="0"/>
          <p:nvPr/>
        </p:nvPicPr>
        <p:blipFill rotWithShape="1">
          <a:blip r:embed="rId3">
            <a:alphaModFix/>
          </a:blip>
          <a:srcRect b="0" l="0" r="0" t="0"/>
          <a:stretch/>
        </p:blipFill>
        <p:spPr>
          <a:xfrm>
            <a:off x="1998653" y="1247619"/>
            <a:ext cx="5510232" cy="331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idx="1" type="body"/>
          </p:nvPr>
        </p:nvSpPr>
        <p:spPr>
          <a:xfrm>
            <a:off x="1096963" y="809625"/>
            <a:ext cx="7313612" cy="542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2344"/>
              </a:buClr>
              <a:buSzPts val="2400"/>
              <a:buNone/>
            </a:pPr>
            <a:r>
              <a:rPr lang="en-CA"/>
              <a:t>Study 2 - Overview</a:t>
            </a:r>
            <a:endParaRPr/>
          </a:p>
        </p:txBody>
      </p:sp>
      <p:sp>
        <p:nvSpPr>
          <p:cNvPr id="115" name="Google Shape;115;p9"/>
          <p:cNvSpPr txBox="1"/>
          <p:nvPr>
            <p:ph idx="1" type="body"/>
          </p:nvPr>
        </p:nvSpPr>
        <p:spPr>
          <a:xfrm>
            <a:off x="1108075" y="1384300"/>
            <a:ext cx="7688263" cy="43608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Does EPB predict negative financial outcomes?</a:t>
            </a:r>
            <a:endParaRPr/>
          </a:p>
          <a:p>
            <a:pPr indent="-285750" lvl="1" marL="742950" marR="0" rtl="0" algn="l">
              <a:spcBef>
                <a:spcPts val="400"/>
              </a:spcBef>
              <a:spcAft>
                <a:spcPts val="0"/>
              </a:spcAft>
              <a:buClr>
                <a:schemeClr val="dk1"/>
              </a:buClr>
              <a:buSzPts val="2000"/>
              <a:buFont typeface="Arial"/>
              <a:buChar char="–"/>
            </a:pPr>
            <a:r>
              <a:rPr b="0" i="0" lang="en-CA" sz="2000" u="none" cap="none" strike="noStrike">
                <a:solidFill>
                  <a:schemeClr val="dk1"/>
                </a:solidFill>
                <a:latin typeface="Calibri"/>
                <a:ea typeface="Calibri"/>
                <a:cs typeface="Calibri"/>
                <a:sym typeface="Calibri"/>
              </a:rPr>
              <a:t>Intuition: This bias could have a negative impact on your household’s financial well-being, particularly if you’re low income</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rPr lang="en-CA" sz="2400">
                <a:solidFill>
                  <a:schemeClr val="dk1"/>
                </a:solidFill>
                <a:latin typeface="Calibri"/>
                <a:ea typeface="Calibri"/>
                <a:cs typeface="Calibri"/>
                <a:sym typeface="Calibri"/>
              </a:rPr>
              <a:t>	</a:t>
            </a:r>
            <a:endParaRPr/>
          </a:p>
        </p:txBody>
      </p:sp>
      <p:pic>
        <p:nvPicPr>
          <p:cNvPr descr="A plant in a glass jar&#10;&#10;Description automatically generated with medium confidence" id="116" name="Google Shape;116;p9"/>
          <p:cNvPicPr preferRelativeResize="0"/>
          <p:nvPr/>
        </p:nvPicPr>
        <p:blipFill rotWithShape="1">
          <a:blip r:embed="rId3">
            <a:alphaModFix/>
          </a:blip>
          <a:srcRect b="0" l="0" r="0" t="0"/>
          <a:stretch/>
        </p:blipFill>
        <p:spPr>
          <a:xfrm>
            <a:off x="2666206" y="2694508"/>
            <a:ext cx="4572000" cy="30506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2010-01-13T15:07:27Z</dcterms:created>
  <dc:creator>David Jung</dc:creator>
</cp:coreProperties>
</file>