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spreadsheetml.sheet" PartName="/ppt/embeddings/Microsoft_Excel_Sheet1.xlsx"/>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8" roundtripDataSignature="AMtx7mhMEBKszGLQZOsf7zGv4HHunT+R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8BDD477-25BC-4E1B-A5A7-7D23236EE1DA}">
  <a:tblStyle styleId="{68BDD477-25BC-4E1B-A5A7-7D23236EE1D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slide" Target="slides/slide41.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User\Documents\Psych%20Research\Enviro%20Disco\zero\zero%20SCP%202016\additional%20graphs%20for%20SCP.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User\Documents\Psych%20Research\Enviro%20Disco\zero\zero%20SCP%202016\additional%20graphs%20for%20SC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LL zero ABSENT</c:v>
                </c:pt>
              </c:strCache>
            </c:strRef>
          </c:tx>
          <c:spPr>
            <a:ln w="28575" cap="rnd">
              <a:solidFill>
                <a:schemeClr val="tx1">
                  <a:lumMod val="50000"/>
                  <a:lumOff val="50000"/>
                </a:schemeClr>
              </a:solidFill>
              <a:prstDash val="dash"/>
              <a:round/>
            </a:ln>
            <a:effectLst/>
          </c:spPr>
          <c:marker>
            <c:symbol val="circle"/>
            <c:size val="7"/>
            <c:spPr>
              <a:solidFill>
                <a:schemeClr val="tx1">
                  <a:lumMod val="50000"/>
                  <a:lumOff val="50000"/>
                </a:schemeClr>
              </a:solidFill>
              <a:ln w="9525">
                <a:solidFill>
                  <a:schemeClr val="tx1"/>
                </a:solidFill>
              </a:ln>
              <a:effectLst/>
            </c:spPr>
          </c:marker>
          <c:errBars>
            <c:errDir val="y"/>
            <c:errBarType val="both"/>
            <c:errValType val="cust"/>
            <c:noEndCap val="0"/>
            <c:plus>
              <c:numRef>
                <c:f>Sheet1!$E$2:$E$3</c:f>
                <c:numCache>
                  <c:formatCode>General</c:formatCode>
                  <c:ptCount val="2"/>
                  <c:pt idx="0">
                    <c:v>3.0007535268444002E-2</c:v>
                  </c:pt>
                  <c:pt idx="1">
                    <c:v>3.3940631329987002E-2</c:v>
                  </c:pt>
                </c:numCache>
              </c:numRef>
            </c:plus>
            <c:minus>
              <c:numRef>
                <c:f>Sheet1!$E$2:$E$3</c:f>
                <c:numCache>
                  <c:formatCode>General</c:formatCode>
                  <c:ptCount val="2"/>
                  <c:pt idx="0">
                    <c:v>3.0007535268444002E-2</c:v>
                  </c:pt>
                  <c:pt idx="1">
                    <c:v>3.3940631329987002E-2</c:v>
                  </c:pt>
                </c:numCache>
              </c:numRef>
            </c:minus>
            <c:spPr>
              <a:noFill/>
              <a:ln w="9525" cap="flat" cmpd="sng" algn="ctr">
                <a:solidFill>
                  <a:schemeClr val="tx1">
                    <a:lumMod val="65000"/>
                    <a:lumOff val="35000"/>
                  </a:schemeClr>
                </a:solidFill>
                <a:round/>
              </a:ln>
              <a:effectLst/>
            </c:spPr>
          </c:errBars>
          <c:cat>
            <c:strRef>
              <c:f>Sheet1!$A$2:$A$3</c:f>
              <c:strCache>
                <c:ptCount val="2"/>
                <c:pt idx="0">
                  <c:v>SS zero ABSENT</c:v>
                </c:pt>
                <c:pt idx="1">
                  <c:v>SS zero PRESENT</c:v>
                </c:pt>
              </c:strCache>
            </c:strRef>
          </c:cat>
          <c:val>
            <c:numRef>
              <c:f>Sheet1!$B$2:$B$3</c:f>
              <c:numCache>
                <c:formatCode>General</c:formatCode>
                <c:ptCount val="2"/>
                <c:pt idx="0">
                  <c:v>8.2526478664465497</c:v>
                </c:pt>
                <c:pt idx="1">
                  <c:v>8.4818225680137793</c:v>
                </c:pt>
              </c:numCache>
            </c:numRef>
          </c:val>
          <c:smooth val="0"/>
          <c:extLst>
            <c:ext xmlns:c16="http://schemas.microsoft.com/office/drawing/2014/chart" uri="{C3380CC4-5D6E-409C-BE32-E72D297353CC}">
              <c16:uniqueId val="{00000000-A89D-734A-92D1-94E56AB4ECCE}"/>
            </c:ext>
          </c:extLst>
        </c:ser>
        <c:ser>
          <c:idx val="1"/>
          <c:order val="1"/>
          <c:tx>
            <c:strRef>
              <c:f>Sheet1!$C$1</c:f>
              <c:strCache>
                <c:ptCount val="1"/>
                <c:pt idx="0">
                  <c:v>LL zero PRESENT</c:v>
                </c:pt>
              </c:strCache>
            </c:strRef>
          </c:tx>
          <c:spPr>
            <a:ln w="38100" cap="rnd">
              <a:solidFill>
                <a:schemeClr val="tx1"/>
              </a:solidFill>
              <a:round/>
            </a:ln>
            <a:effectLst/>
          </c:spPr>
          <c:marker>
            <c:symbol val="circle"/>
            <c:size val="7"/>
            <c:spPr>
              <a:solidFill>
                <a:schemeClr val="tx1"/>
              </a:solidFill>
              <a:ln w="9525">
                <a:solidFill>
                  <a:schemeClr val="tx1"/>
                </a:solidFill>
              </a:ln>
              <a:effectLst/>
            </c:spPr>
          </c:marker>
          <c:errBars>
            <c:errDir val="y"/>
            <c:errBarType val="both"/>
            <c:errValType val="cust"/>
            <c:noEndCap val="0"/>
            <c:plus>
              <c:numRef>
                <c:f>Sheet1!$F$2:$F$3</c:f>
                <c:numCache>
                  <c:formatCode>General</c:formatCode>
                  <c:ptCount val="2"/>
                  <c:pt idx="0">
                    <c:v>2.9500633535987E-2</c:v>
                  </c:pt>
                  <c:pt idx="1">
                    <c:v>3.1305887763658002E-2</c:v>
                  </c:pt>
                </c:numCache>
              </c:numRef>
            </c:plus>
            <c:minus>
              <c:numRef>
                <c:f>Sheet1!$F$2:$F$3</c:f>
                <c:numCache>
                  <c:formatCode>General</c:formatCode>
                  <c:ptCount val="2"/>
                  <c:pt idx="0">
                    <c:v>2.9500633535987E-2</c:v>
                  </c:pt>
                  <c:pt idx="1">
                    <c:v>3.1305887763658002E-2</c:v>
                  </c:pt>
                </c:numCache>
              </c:numRef>
            </c:minus>
            <c:spPr>
              <a:noFill/>
              <a:ln w="9525" cap="flat" cmpd="sng" algn="ctr">
                <a:solidFill>
                  <a:schemeClr val="tx1">
                    <a:lumMod val="65000"/>
                    <a:lumOff val="35000"/>
                  </a:schemeClr>
                </a:solidFill>
                <a:round/>
              </a:ln>
              <a:effectLst/>
            </c:spPr>
          </c:errBars>
          <c:cat>
            <c:strRef>
              <c:f>Sheet1!$A$2:$A$3</c:f>
              <c:strCache>
                <c:ptCount val="2"/>
                <c:pt idx="0">
                  <c:v>SS zero ABSENT</c:v>
                </c:pt>
                <c:pt idx="1">
                  <c:v>SS zero PRESENT</c:v>
                </c:pt>
              </c:strCache>
            </c:strRef>
          </c:cat>
          <c:val>
            <c:numRef>
              <c:f>Sheet1!$C$2:$C$3</c:f>
              <c:numCache>
                <c:formatCode>General</c:formatCode>
                <c:ptCount val="2"/>
                <c:pt idx="0">
                  <c:v>8.34619465893776</c:v>
                </c:pt>
                <c:pt idx="1">
                  <c:v>8.5261900500977692</c:v>
                </c:pt>
              </c:numCache>
            </c:numRef>
          </c:val>
          <c:smooth val="0"/>
          <c:extLst>
            <c:ext xmlns:c16="http://schemas.microsoft.com/office/drawing/2014/chart" uri="{C3380CC4-5D6E-409C-BE32-E72D297353CC}">
              <c16:uniqueId val="{00000001-A89D-734A-92D1-94E56AB4ECCE}"/>
            </c:ext>
          </c:extLst>
        </c:ser>
        <c:dLbls>
          <c:showLegendKey val="0"/>
          <c:showVal val="0"/>
          <c:showCatName val="0"/>
          <c:showSerName val="0"/>
          <c:showPercent val="0"/>
          <c:showBubbleSize val="0"/>
        </c:dLbls>
        <c:marker val="1"/>
        <c:smooth val="0"/>
        <c:axId val="177203456"/>
        <c:axId val="177479680"/>
      </c:lineChart>
      <c:catAx>
        <c:axId val="1772034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7479680"/>
        <c:crosses val="autoZero"/>
        <c:auto val="1"/>
        <c:lblAlgn val="ctr"/>
        <c:lblOffset val="100"/>
        <c:noMultiLvlLbl val="0"/>
      </c:catAx>
      <c:valAx>
        <c:axId val="177479680"/>
        <c:scaling>
          <c:orientation val="minMax"/>
          <c:min val="8.1999999999999993"/>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CA">
                    <a:solidFill>
                      <a:schemeClr val="tx1"/>
                    </a:solidFill>
                  </a:rPr>
                  <a:t>average LN response time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7203456"/>
        <c:crosses val="autoZero"/>
        <c:crossBetween val="between"/>
      </c:valAx>
      <c:spPr>
        <a:noFill/>
        <a:ln w="1270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LL zero ABSENT</c:v>
                </c:pt>
              </c:strCache>
            </c:strRef>
          </c:tx>
          <c:spPr>
            <a:ln w="28575" cap="rnd">
              <a:solidFill>
                <a:schemeClr val="tx1">
                  <a:lumMod val="50000"/>
                  <a:lumOff val="50000"/>
                </a:schemeClr>
              </a:solidFill>
              <a:prstDash val="dash"/>
              <a:round/>
            </a:ln>
            <a:effectLst/>
          </c:spPr>
          <c:marker>
            <c:symbol val="circle"/>
            <c:size val="7"/>
            <c:spPr>
              <a:solidFill>
                <a:schemeClr val="tx1">
                  <a:lumMod val="50000"/>
                  <a:lumOff val="50000"/>
                </a:schemeClr>
              </a:solidFill>
              <a:ln w="9525">
                <a:solidFill>
                  <a:schemeClr val="tx1"/>
                </a:solidFill>
              </a:ln>
              <a:effectLst/>
            </c:spPr>
          </c:marker>
          <c:errBars>
            <c:errDir val="y"/>
            <c:errBarType val="both"/>
            <c:errValType val="cust"/>
            <c:noEndCap val="0"/>
            <c:plus>
              <c:numRef>
                <c:f>Sheet2!$E$2:$E$3</c:f>
                <c:numCache>
                  <c:formatCode>General</c:formatCode>
                  <c:ptCount val="2"/>
                  <c:pt idx="0">
                    <c:v>2.58E-2</c:v>
                  </c:pt>
                  <c:pt idx="1">
                    <c:v>2.5600000000000001E-2</c:v>
                  </c:pt>
                </c:numCache>
              </c:numRef>
            </c:plus>
            <c:minus>
              <c:numRef>
                <c:f>Sheet2!$E$2:$E$3</c:f>
                <c:numCache>
                  <c:formatCode>General</c:formatCode>
                  <c:ptCount val="2"/>
                  <c:pt idx="0">
                    <c:v>2.58E-2</c:v>
                  </c:pt>
                  <c:pt idx="1">
                    <c:v>2.5600000000000001E-2</c:v>
                  </c:pt>
                </c:numCache>
              </c:numRef>
            </c:minus>
            <c:spPr>
              <a:noFill/>
              <a:ln w="9525" cap="flat" cmpd="sng" algn="ctr">
                <a:solidFill>
                  <a:schemeClr val="tx1">
                    <a:lumMod val="65000"/>
                    <a:lumOff val="35000"/>
                  </a:schemeClr>
                </a:solidFill>
                <a:round/>
              </a:ln>
              <a:effectLst/>
            </c:spPr>
          </c:errBars>
          <c:cat>
            <c:strRef>
              <c:f>Sheet2!$A$2:$A$3</c:f>
              <c:strCache>
                <c:ptCount val="2"/>
                <c:pt idx="0">
                  <c:v>SS zero ABSENT</c:v>
                </c:pt>
                <c:pt idx="1">
                  <c:v>SS zero PRESENT</c:v>
                </c:pt>
              </c:strCache>
            </c:strRef>
          </c:cat>
          <c:val>
            <c:numRef>
              <c:f>Sheet2!$B$2:$B$3</c:f>
              <c:numCache>
                <c:formatCode>General</c:formatCode>
                <c:ptCount val="2"/>
                <c:pt idx="0">
                  <c:v>0.48599999999999999</c:v>
                </c:pt>
                <c:pt idx="1">
                  <c:v>0.58699999999999997</c:v>
                </c:pt>
              </c:numCache>
            </c:numRef>
          </c:val>
          <c:smooth val="0"/>
          <c:extLst>
            <c:ext xmlns:c16="http://schemas.microsoft.com/office/drawing/2014/chart" uri="{C3380CC4-5D6E-409C-BE32-E72D297353CC}">
              <c16:uniqueId val="{00000000-F431-C14D-B4CA-6DCBD2C956F0}"/>
            </c:ext>
          </c:extLst>
        </c:ser>
        <c:ser>
          <c:idx val="1"/>
          <c:order val="1"/>
          <c:tx>
            <c:strRef>
              <c:f>Sheet2!$C$1</c:f>
              <c:strCache>
                <c:ptCount val="1"/>
                <c:pt idx="0">
                  <c:v>LL zero PRESENT</c:v>
                </c:pt>
              </c:strCache>
            </c:strRef>
          </c:tx>
          <c:spPr>
            <a:ln w="38100" cap="rnd">
              <a:solidFill>
                <a:schemeClr val="tx1"/>
              </a:solidFill>
              <a:round/>
            </a:ln>
            <a:effectLst/>
          </c:spPr>
          <c:marker>
            <c:symbol val="circle"/>
            <c:size val="7"/>
            <c:spPr>
              <a:solidFill>
                <a:schemeClr val="tx1"/>
              </a:solidFill>
              <a:ln w="9525">
                <a:solidFill>
                  <a:schemeClr val="tx1"/>
                </a:solidFill>
              </a:ln>
              <a:effectLst/>
            </c:spPr>
          </c:marker>
          <c:errBars>
            <c:errDir val="y"/>
            <c:errBarType val="both"/>
            <c:errValType val="cust"/>
            <c:noEndCap val="0"/>
            <c:plus>
              <c:numRef>
                <c:f>Sheet2!$F$2:$F$3</c:f>
                <c:numCache>
                  <c:formatCode>General</c:formatCode>
                  <c:ptCount val="2"/>
                  <c:pt idx="0">
                    <c:v>2.6599999999999999E-2</c:v>
                  </c:pt>
                  <c:pt idx="1">
                    <c:v>2.46E-2</c:v>
                  </c:pt>
                </c:numCache>
              </c:numRef>
            </c:plus>
            <c:minus>
              <c:numRef>
                <c:f>Sheet2!$F$2:$F$3</c:f>
                <c:numCache>
                  <c:formatCode>General</c:formatCode>
                  <c:ptCount val="2"/>
                  <c:pt idx="0">
                    <c:v>2.6599999999999999E-2</c:v>
                  </c:pt>
                  <c:pt idx="1">
                    <c:v>2.46E-2</c:v>
                  </c:pt>
                </c:numCache>
              </c:numRef>
            </c:minus>
            <c:spPr>
              <a:noFill/>
              <a:ln w="9525" cap="flat" cmpd="sng" algn="ctr">
                <a:solidFill>
                  <a:schemeClr val="tx1">
                    <a:lumMod val="65000"/>
                    <a:lumOff val="35000"/>
                  </a:schemeClr>
                </a:solidFill>
                <a:round/>
              </a:ln>
              <a:effectLst/>
            </c:spPr>
          </c:errBars>
          <c:cat>
            <c:strRef>
              <c:f>Sheet2!$A$2:$A$3</c:f>
              <c:strCache>
                <c:ptCount val="2"/>
                <c:pt idx="0">
                  <c:v>SS zero ABSENT</c:v>
                </c:pt>
                <c:pt idx="1">
                  <c:v>SS zero PRESENT</c:v>
                </c:pt>
              </c:strCache>
            </c:strRef>
          </c:cat>
          <c:val>
            <c:numRef>
              <c:f>Sheet2!$C$2:$C$3</c:f>
              <c:numCache>
                <c:formatCode>General</c:formatCode>
                <c:ptCount val="2"/>
                <c:pt idx="0">
                  <c:v>0.51400000000000001</c:v>
                </c:pt>
                <c:pt idx="1">
                  <c:v>0.59299999999999997</c:v>
                </c:pt>
              </c:numCache>
            </c:numRef>
          </c:val>
          <c:smooth val="0"/>
          <c:extLst>
            <c:ext xmlns:c16="http://schemas.microsoft.com/office/drawing/2014/chart" uri="{C3380CC4-5D6E-409C-BE32-E72D297353CC}">
              <c16:uniqueId val="{00000001-F431-C14D-B4CA-6DCBD2C956F0}"/>
            </c:ext>
          </c:extLst>
        </c:ser>
        <c:dLbls>
          <c:showLegendKey val="0"/>
          <c:showVal val="0"/>
          <c:showCatName val="0"/>
          <c:showSerName val="0"/>
          <c:showPercent val="0"/>
          <c:showBubbleSize val="0"/>
        </c:dLbls>
        <c:marker val="1"/>
        <c:smooth val="0"/>
        <c:axId val="177534080"/>
        <c:axId val="177535616"/>
      </c:lineChart>
      <c:catAx>
        <c:axId val="1775340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7535616"/>
        <c:crosses val="autoZero"/>
        <c:auto val="1"/>
        <c:lblAlgn val="ctr"/>
        <c:lblOffset val="100"/>
        <c:noMultiLvlLbl val="0"/>
      </c:catAx>
      <c:valAx>
        <c:axId val="177535616"/>
        <c:scaling>
          <c:orientation val="minMax"/>
          <c:min val="0.4"/>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CA">
                    <a:solidFill>
                      <a:schemeClr val="tx1"/>
                    </a:solidFill>
                  </a:rPr>
                  <a:t>Patience (proportion of LL choices)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7534080"/>
        <c:crosses val="autoZero"/>
        <c:crossBetween val="between"/>
      </c:valAx>
      <c:spPr>
        <a:noFill/>
        <a:ln w="12700">
          <a:solidFill>
            <a:schemeClr val="tx1"/>
          </a:solid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Images from unsplash.com</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Image from unsplash.com</a:t>
            </a:r>
            <a:endParaRPr/>
          </a:p>
        </p:txBody>
      </p:sp>
      <p:sp>
        <p:nvSpPr>
          <p:cNvPr id="198" name="Google Shape;1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Arial"/>
                <a:ea typeface="Arial"/>
                <a:cs typeface="Arial"/>
                <a:sym typeface="Arial"/>
              </a:rPr>
              <a:t>Image from unsplash.com</a:t>
            </a:r>
            <a:endParaRPr/>
          </a:p>
          <a:p>
            <a:pPr indent="0" lvl="0" marL="0" rtl="0" algn="l">
              <a:spcBef>
                <a:spcPts val="0"/>
              </a:spcBef>
              <a:spcAft>
                <a:spcPts val="0"/>
              </a:spcAft>
              <a:buNone/>
            </a:pPr>
            <a:r>
              <a:rPr lang="en-US"/>
              <a:t>Consumer decision making concerns opportunity costs.   People seek to attain the best possible distribution of their scarce resources.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Patience is the willingness to forego earlier opportunities to attain larger but later ones.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Choosing between JetLev now, and Pension plan some years hence.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choices have this nature, because by definition taking something means giving up something else.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making the choice of the JetLev you might not give sufficient weight to the future pension plan, and when making the pension plan choice you might not give sufficient weight to the JetLev.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Suppose that I nudge you by reminding you what you give up if you take the future pension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by reminding you what you give up by taking the JetLev.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pension plan nudge should make the pension seem worse (or equivalently make the JetLev seem better).   The JetLev nudge has a corresponding effect on the JetLev.</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ultimate result is indeterminate.  So what will happen?</a:t>
            </a:r>
            <a:endParaRPr/>
          </a:p>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Discount rates reduced from around 400% to around 250%</a:t>
            </a:r>
            <a:endParaRPr/>
          </a:p>
        </p:txBody>
      </p:sp>
      <p:sp>
        <p:nvSpPr>
          <p:cNvPr id="158" name="Google Shape;15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0" name="Google Shape;30;p4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 name="Google Shape;31;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2" name="Google Shape;42;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5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1"/>
          <p:cNvSpPr/>
          <p:nvPr>
            <p:ph idx="2" type="pic"/>
          </p:nvPr>
        </p:nvSpPr>
        <p:spPr>
          <a:xfrm>
            <a:off x="1792288" y="612775"/>
            <a:ext cx="5486400" cy="4114800"/>
          </a:xfrm>
          <a:prstGeom prst="rect">
            <a:avLst/>
          </a:prstGeom>
          <a:noFill/>
          <a:ln>
            <a:noFill/>
          </a:ln>
        </p:spPr>
      </p:sp>
      <p:sp>
        <p:nvSpPr>
          <p:cNvPr id="68" name="Google Shape;68;p5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6.jpg"/><Relationship Id="rId5"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vmlDrawing" Target="../drawings/vmlDrawing1.vml"/><Relationship Id="rId4" Type="http://schemas.openxmlformats.org/officeDocument/2006/relationships/package" Target="../embeddings/Microsoft_Excel_Sheet1.xlsx"/><Relationship Id="rId5" Type="http://schemas.openxmlformats.org/officeDocument/2006/relationships/package" Target="../embeddings/Microsoft_Excel_Sheet1.xlsx"/><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683568" y="2132856"/>
            <a:ext cx="7772400" cy="147002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b="1" lang="en-US" sz="5300"/>
              <a:t>The Value of Nothing: </a:t>
            </a:r>
            <a:br>
              <a:rPr lang="en-US"/>
            </a:br>
            <a:r>
              <a:rPr lang="en-US"/>
              <a:t>Asymmetric Attention to Opportunity Costs Drives Intertemporal Decision Making</a:t>
            </a:r>
            <a:endParaRPr/>
          </a:p>
        </p:txBody>
      </p:sp>
      <p:sp>
        <p:nvSpPr>
          <p:cNvPr id="90" name="Google Shape;90;p1"/>
          <p:cNvSpPr txBox="1"/>
          <p:nvPr>
            <p:ph idx="1" type="subTitle"/>
          </p:nvPr>
        </p:nvSpPr>
        <p:spPr>
          <a:xfrm>
            <a:off x="755576" y="4869160"/>
            <a:ext cx="8136904" cy="187220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rPr lang="en-US">
                <a:solidFill>
                  <a:schemeClr val="dk1"/>
                </a:solidFill>
              </a:rPr>
              <a:t>David J. Hardisty</a:t>
            </a:r>
            <a:endParaRPr/>
          </a:p>
          <a:p>
            <a:pPr indent="0" lvl="0" marL="0" rtl="0" algn="l">
              <a:spcBef>
                <a:spcPts val="592"/>
              </a:spcBef>
              <a:spcAft>
                <a:spcPts val="0"/>
              </a:spcAft>
              <a:buClr>
                <a:schemeClr val="dk1"/>
              </a:buClr>
              <a:buSzPct val="100000"/>
              <a:buNone/>
            </a:pPr>
            <a:r>
              <a:rPr lang="en-US">
                <a:solidFill>
                  <a:schemeClr val="dk1"/>
                </a:solidFill>
              </a:rPr>
              <a:t>University of British Columbia</a:t>
            </a:r>
            <a:endParaRPr/>
          </a:p>
          <a:p>
            <a:pPr indent="0" lvl="0" marL="0" rtl="0" algn="l">
              <a:spcBef>
                <a:spcPts val="592"/>
              </a:spcBef>
              <a:spcAft>
                <a:spcPts val="0"/>
              </a:spcAft>
              <a:buClr>
                <a:schemeClr val="dk1"/>
              </a:buClr>
              <a:buSzPct val="100000"/>
              <a:buNone/>
            </a:pPr>
            <a:r>
              <a:rPr lang="en-US">
                <a:solidFill>
                  <a:schemeClr val="dk1"/>
                </a:solidFill>
              </a:rPr>
              <a:t>Society for Consumer Psychology</a:t>
            </a:r>
            <a:endParaRPr/>
          </a:p>
          <a:p>
            <a:pPr indent="0" lvl="0" marL="0" rtl="0" algn="l">
              <a:spcBef>
                <a:spcPts val="592"/>
              </a:spcBef>
              <a:spcAft>
                <a:spcPts val="0"/>
              </a:spcAft>
              <a:buClr>
                <a:schemeClr val="dk1"/>
              </a:buClr>
              <a:buSzPct val="100000"/>
              <a:buNone/>
            </a:pPr>
            <a:r>
              <a:rPr lang="en-US">
                <a:solidFill>
                  <a:schemeClr val="dk1"/>
                </a:solidFill>
              </a:rPr>
              <a:t>February 2016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421196" y="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Conditions</a:t>
            </a:r>
            <a:endParaRPr/>
          </a:p>
        </p:txBody>
      </p:sp>
      <p:sp>
        <p:nvSpPr>
          <p:cNvPr id="177" name="Google Shape;177;p10"/>
          <p:cNvSpPr txBox="1"/>
          <p:nvPr>
            <p:ph idx="1" type="body"/>
          </p:nvPr>
        </p:nvSpPr>
        <p:spPr>
          <a:xfrm>
            <a:off x="107504" y="908720"/>
            <a:ext cx="8856984" cy="576064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Middle zero: </a:t>
            </a:r>
            <a:br>
              <a:rPr lang="en-US"/>
            </a:br>
            <a:r>
              <a:rPr b="1" lang="en-US" sz="3000"/>
              <a:t>$5.50 now </a:t>
            </a:r>
            <a:r>
              <a:rPr b="1" lang="en-US" sz="3000">
                <a:solidFill>
                  <a:srgbClr val="FF0000"/>
                </a:solidFill>
              </a:rPr>
              <a:t>and $0 in 30 days </a:t>
            </a:r>
            <a:br>
              <a:rPr b="1" lang="en-US" sz="3000">
                <a:solidFill>
                  <a:srgbClr val="FF0000"/>
                </a:solidFill>
              </a:rPr>
            </a:br>
            <a:r>
              <a:rPr b="1" lang="en-US" sz="3000"/>
              <a:t>OR </a:t>
            </a:r>
            <a:br>
              <a:rPr b="1" lang="en-US" sz="3000">
                <a:solidFill>
                  <a:srgbClr val="FF0000"/>
                </a:solidFill>
              </a:rPr>
            </a:br>
            <a:r>
              <a:rPr b="1" lang="en-US" sz="3000">
                <a:solidFill>
                  <a:srgbClr val="FF0000"/>
                </a:solidFill>
              </a:rPr>
              <a:t>$0 in 30 days and </a:t>
            </a:r>
            <a:r>
              <a:rPr b="1" lang="en-US" sz="3000"/>
              <a:t>$7.50 in 61 days</a:t>
            </a:r>
            <a:endParaRPr b="1"/>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1"/>
          <p:cNvPicPr preferRelativeResize="0"/>
          <p:nvPr/>
        </p:nvPicPr>
        <p:blipFill rotWithShape="1">
          <a:blip r:embed="rId3">
            <a:alphaModFix/>
          </a:blip>
          <a:srcRect b="0" l="0" r="0" t="0"/>
          <a:stretch/>
        </p:blipFill>
        <p:spPr>
          <a:xfrm>
            <a:off x="-108520" y="1306304"/>
            <a:ext cx="6624736" cy="5409685"/>
          </a:xfrm>
          <a:prstGeom prst="rect">
            <a:avLst/>
          </a:prstGeom>
          <a:noFill/>
          <a:ln>
            <a:noFill/>
          </a:ln>
        </p:spPr>
      </p:pic>
      <p:sp>
        <p:nvSpPr>
          <p:cNvPr id="183" name="Google Shape;18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84" name="Google Shape;184;p11"/>
          <p:cNvSpPr txBox="1"/>
          <p:nvPr/>
        </p:nvSpPr>
        <p:spPr>
          <a:xfrm>
            <a:off x="6753100" y="2639095"/>
            <a:ext cx="229124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NO</a:t>
            </a:r>
            <a:r>
              <a:rPr lang="en-US" sz="2400">
                <a:solidFill>
                  <a:schemeClr val="dk1"/>
                </a:solidFill>
                <a:latin typeface="Calibri"/>
                <a:ea typeface="Calibri"/>
                <a:cs typeface="Calibri"/>
                <a:sym typeface="Calibri"/>
              </a:rPr>
              <a:t> effect of Middle zero</a:t>
            </a:r>
            <a:endParaRPr/>
          </a:p>
        </p:txBody>
      </p:sp>
      <p:sp>
        <p:nvSpPr>
          <p:cNvPr id="185" name="Google Shape;185;p11"/>
          <p:cNvSpPr txBox="1"/>
          <p:nvPr/>
        </p:nvSpPr>
        <p:spPr>
          <a:xfrm>
            <a:off x="6772734" y="1306305"/>
            <a:ext cx="23712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NO</a:t>
            </a:r>
            <a:r>
              <a:rPr lang="en-US" sz="2400">
                <a:solidFill>
                  <a:schemeClr val="dk1"/>
                </a:solidFill>
                <a:latin typeface="Calibri"/>
                <a:ea typeface="Calibri"/>
                <a:cs typeface="Calibri"/>
                <a:sym typeface="Calibri"/>
              </a:rPr>
              <a:t> effect of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LL zero</a:t>
            </a:r>
            <a:endParaRPr/>
          </a:p>
        </p:txBody>
      </p:sp>
      <p:sp>
        <p:nvSpPr>
          <p:cNvPr id="186" name="Google Shape;186;p11"/>
          <p:cNvSpPr txBox="1"/>
          <p:nvPr/>
        </p:nvSpPr>
        <p:spPr>
          <a:xfrm>
            <a:off x="1505248" y="4383165"/>
            <a:ext cx="8564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Hid-</a:t>
            </a:r>
            <a:endParaRPr/>
          </a:p>
          <a:p>
            <a:pPr indent="0" lvl="0" marL="0" marR="0" rtl="0" algn="ctr">
              <a:spcBef>
                <a:spcPts val="0"/>
              </a:spcBef>
              <a:spcAft>
                <a:spcPts val="0"/>
              </a:spcAft>
              <a:buNone/>
            </a:pPr>
            <a:r>
              <a:rPr b="1" lang="en-US" sz="1600">
                <a:solidFill>
                  <a:schemeClr val="lt1"/>
                </a:solidFill>
                <a:latin typeface="Calibri"/>
                <a:ea typeface="Calibri"/>
                <a:cs typeface="Calibri"/>
                <a:sym typeface="Calibri"/>
              </a:rPr>
              <a:t>den</a:t>
            </a:r>
            <a:endParaRPr/>
          </a:p>
        </p:txBody>
      </p:sp>
      <p:sp>
        <p:nvSpPr>
          <p:cNvPr id="187" name="Google Shape;187;p11"/>
          <p:cNvSpPr txBox="1"/>
          <p:nvPr/>
        </p:nvSpPr>
        <p:spPr>
          <a:xfrm>
            <a:off x="2106879" y="4976382"/>
            <a:ext cx="68807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LL zero</a:t>
            </a:r>
            <a:endParaRPr/>
          </a:p>
        </p:txBody>
      </p:sp>
      <p:sp>
        <p:nvSpPr>
          <p:cNvPr id="188" name="Google Shape;188;p11"/>
          <p:cNvSpPr txBox="1"/>
          <p:nvPr/>
        </p:nvSpPr>
        <p:spPr>
          <a:xfrm>
            <a:off x="3265159" y="3798390"/>
            <a:ext cx="63410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SS zero</a:t>
            </a:r>
            <a:endParaRPr/>
          </a:p>
        </p:txBody>
      </p:sp>
      <p:sp>
        <p:nvSpPr>
          <p:cNvPr id="189" name="Google Shape;189;p11"/>
          <p:cNvSpPr/>
          <p:nvPr/>
        </p:nvSpPr>
        <p:spPr>
          <a:xfrm>
            <a:off x="1933486" y="1844824"/>
            <a:ext cx="1414377" cy="79208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1"/>
          <p:cNvSpPr txBox="1"/>
          <p:nvPr/>
        </p:nvSpPr>
        <p:spPr>
          <a:xfrm>
            <a:off x="3817342" y="4380392"/>
            <a:ext cx="6376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Ex-plicit</a:t>
            </a:r>
            <a:endParaRPr b="1" sz="1600">
              <a:solidFill>
                <a:schemeClr val="lt1"/>
              </a:solidFill>
              <a:latin typeface="Calibri"/>
              <a:ea typeface="Calibri"/>
              <a:cs typeface="Calibri"/>
              <a:sym typeface="Calibri"/>
            </a:endParaRPr>
          </a:p>
        </p:txBody>
      </p:sp>
      <p:sp>
        <p:nvSpPr>
          <p:cNvPr id="191" name="Google Shape;191;p11"/>
          <p:cNvSpPr txBox="1"/>
          <p:nvPr/>
        </p:nvSpPr>
        <p:spPr>
          <a:xfrm>
            <a:off x="3129673" y="1520887"/>
            <a:ext cx="1833844" cy="830997"/>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SS zero does </a:t>
            </a:r>
            <a:r>
              <a:rPr b="1" lang="en-US" sz="2400">
                <a:solidFill>
                  <a:srgbClr val="FF0000"/>
                </a:solidFill>
                <a:latin typeface="Calibri"/>
                <a:ea typeface="Calibri"/>
                <a:cs typeface="Calibri"/>
                <a:sym typeface="Calibri"/>
              </a:rPr>
              <a:t>all</a:t>
            </a:r>
            <a:r>
              <a:rPr lang="en-US" sz="2400">
                <a:solidFill>
                  <a:schemeClr val="dk1"/>
                </a:solidFill>
                <a:latin typeface="Calibri"/>
                <a:ea typeface="Calibri"/>
                <a:cs typeface="Calibri"/>
                <a:sym typeface="Calibri"/>
              </a:rPr>
              <a:t> the work.</a:t>
            </a:r>
            <a:endParaRPr/>
          </a:p>
        </p:txBody>
      </p:sp>
      <p:sp>
        <p:nvSpPr>
          <p:cNvPr id="192" name="Google Shape;192;p11"/>
          <p:cNvSpPr/>
          <p:nvPr/>
        </p:nvSpPr>
        <p:spPr>
          <a:xfrm>
            <a:off x="1704570" y="6353450"/>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1"/>
          <p:cNvSpPr/>
          <p:nvPr/>
        </p:nvSpPr>
        <p:spPr>
          <a:xfrm>
            <a:off x="5076056" y="6381328"/>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1"/>
          <p:cNvSpPr/>
          <p:nvPr/>
        </p:nvSpPr>
        <p:spPr>
          <a:xfrm>
            <a:off x="3419872" y="6381328"/>
            <a:ext cx="936104" cy="262653"/>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1"/>
          <p:cNvSpPr txBox="1"/>
          <p:nvPr/>
        </p:nvSpPr>
        <p:spPr>
          <a:xfrm>
            <a:off x="4900072" y="4643766"/>
            <a:ext cx="6376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Middle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Asymmetric Subjective </a:t>
            </a:r>
            <a:br>
              <a:rPr lang="en-US"/>
            </a:br>
            <a:r>
              <a:rPr lang="en-US"/>
              <a:t>Opportunity Cost (ASOC) </a:t>
            </a:r>
            <a:endParaRPr/>
          </a:p>
        </p:txBody>
      </p:sp>
      <p:sp>
        <p:nvSpPr>
          <p:cNvPr id="201" name="Google Shape;20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Reminding people that they won’t get something now has no effect – </a:t>
            </a:r>
            <a:r>
              <a:rPr b="1" lang="en-US">
                <a:solidFill>
                  <a:srgbClr val="FF0000"/>
                </a:solidFill>
              </a:rPr>
              <a:t>they already know this.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But reminding them that if they won’t get something later – </a:t>
            </a:r>
            <a:r>
              <a:rPr b="1" lang="en-US">
                <a:solidFill>
                  <a:srgbClr val="FF0000"/>
                </a:solidFill>
              </a:rPr>
              <a:t>that is not so obvious.</a:t>
            </a:r>
            <a:endParaRPr/>
          </a:p>
        </p:txBody>
      </p:sp>
      <p:pic>
        <p:nvPicPr>
          <p:cNvPr id="202" name="Google Shape;202;p12"/>
          <p:cNvPicPr preferRelativeResize="0"/>
          <p:nvPr/>
        </p:nvPicPr>
        <p:blipFill rotWithShape="1">
          <a:blip r:embed="rId3">
            <a:alphaModFix/>
          </a:blip>
          <a:srcRect b="0" l="0" r="0" t="0"/>
          <a:stretch/>
        </p:blipFill>
        <p:spPr>
          <a:xfrm>
            <a:off x="2051720" y="5383363"/>
            <a:ext cx="1562881" cy="1047130"/>
          </a:xfrm>
          <a:prstGeom prst="rect">
            <a:avLst/>
          </a:prstGeom>
          <a:noFill/>
          <a:ln>
            <a:noFill/>
          </a:ln>
        </p:spPr>
      </p:pic>
      <p:pic>
        <p:nvPicPr>
          <p:cNvPr descr="A plant in a glass jar&#10;&#10;Description automatically generated with medium confidence" id="203" name="Google Shape;203;p12"/>
          <p:cNvPicPr preferRelativeResize="0"/>
          <p:nvPr/>
        </p:nvPicPr>
        <p:blipFill rotWithShape="1">
          <a:blip r:embed="rId4">
            <a:alphaModFix/>
          </a:blip>
          <a:srcRect b="0" l="0" r="0" t="0"/>
          <a:stretch/>
        </p:blipFill>
        <p:spPr>
          <a:xfrm flipH="1">
            <a:off x="5796136" y="5380793"/>
            <a:ext cx="1569328" cy="10471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209" name="Google Shape;209;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a:t>
            </a:r>
            <a:endParaRPr/>
          </a:p>
          <a:p>
            <a:pPr indent="0" lvl="0" marL="0" rtl="0" algn="l">
              <a:spcBef>
                <a:spcPts val="640"/>
              </a:spcBef>
              <a:spcAft>
                <a:spcPts val="0"/>
              </a:spcAft>
              <a:buClr>
                <a:schemeClr val="dk1"/>
              </a:buClr>
              <a:buSzPts val="3200"/>
              <a:buNone/>
            </a:pPr>
            <a:r>
              <a:rPr lang="en-US"/>
              <a:t>Study 3: “Now” effect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 “Nothing”</a:t>
            </a:r>
            <a:endParaRPr/>
          </a:p>
          <a:p>
            <a:pPr indent="0" lvl="0" marL="0" rtl="0" algn="l">
              <a:spcBef>
                <a:spcPts val="640"/>
              </a:spcBef>
              <a:spcAft>
                <a:spcPts val="0"/>
              </a:spcAft>
              <a:buClr>
                <a:schemeClr val="dk1"/>
              </a:buClr>
              <a:buSzPts val="3200"/>
              <a:buNone/>
            </a:pPr>
            <a:r>
              <a:rPr lang="en-US"/>
              <a:t>Study 6: Real outcomes, RTs</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Magnitude</a:t>
            </a:r>
            <a:endParaRPr/>
          </a:p>
        </p:txBody>
      </p:sp>
      <p:sp>
        <p:nvSpPr>
          <p:cNvPr id="215" name="Google Shape;215;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Items from Kirby, Petry, &amp; Bickle (1999) :</a:t>
            </a:r>
            <a:endParaRPr/>
          </a:p>
          <a:p>
            <a:pPr indent="0" lvl="0" marL="0" rtl="0" algn="l">
              <a:spcBef>
                <a:spcPts val="640"/>
              </a:spcBef>
              <a:spcAft>
                <a:spcPts val="0"/>
              </a:spcAft>
              <a:buClr>
                <a:schemeClr val="dk1"/>
              </a:buClr>
              <a:buSzPts val="3200"/>
              <a:buNone/>
            </a:pPr>
            <a:r>
              <a:t/>
            </a:r>
            <a:endParaRPr b="1"/>
          </a:p>
          <a:p>
            <a:pPr indent="0" lvl="0" marL="0" rtl="0" algn="l">
              <a:spcBef>
                <a:spcPts val="640"/>
              </a:spcBef>
              <a:spcAft>
                <a:spcPts val="0"/>
              </a:spcAft>
              <a:buClr>
                <a:schemeClr val="dk1"/>
              </a:buClr>
              <a:buSzPts val="3200"/>
              <a:buNone/>
            </a:pPr>
            <a:r>
              <a:rPr b="1" lang="en-US"/>
              <a:t>Small:</a:t>
            </a:r>
            <a:r>
              <a:rPr lang="en-US"/>
              <a:t> £25 today OR £30 in 80 days</a:t>
            </a:r>
            <a:endParaRPr/>
          </a:p>
          <a:p>
            <a:pPr indent="0" lvl="0" marL="0" rtl="0" algn="l">
              <a:spcBef>
                <a:spcPts val="640"/>
              </a:spcBef>
              <a:spcAft>
                <a:spcPts val="0"/>
              </a:spcAft>
              <a:buClr>
                <a:schemeClr val="dk1"/>
              </a:buClr>
              <a:buSzPts val="3200"/>
              <a:buNone/>
            </a:pPr>
            <a:r>
              <a:rPr b="1" lang="en-US"/>
              <a:t>Medium: </a:t>
            </a:r>
            <a:r>
              <a:rPr lang="en-US"/>
              <a:t>£49 today OR £60 in 89 days</a:t>
            </a:r>
            <a:endParaRPr/>
          </a:p>
          <a:p>
            <a:pPr indent="0" lvl="0" marL="0" rtl="0" algn="l">
              <a:spcBef>
                <a:spcPts val="640"/>
              </a:spcBef>
              <a:spcAft>
                <a:spcPts val="0"/>
              </a:spcAft>
              <a:buClr>
                <a:schemeClr val="dk1"/>
              </a:buClr>
              <a:buSzPts val="3200"/>
              <a:buNone/>
            </a:pPr>
            <a:r>
              <a:rPr b="1" lang="en-US"/>
              <a:t>Large: </a:t>
            </a:r>
            <a:r>
              <a:rPr lang="en-US"/>
              <a:t>£69 today OR £85 in 91 days</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b="1" lang="en-US"/>
              <a:t>Prediction:</a:t>
            </a:r>
            <a:r>
              <a:rPr lang="en-US"/>
              <a:t> Maybe our effect will get smaller at larger magnitudes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2 Results</a:t>
            </a:r>
            <a:endParaRPr/>
          </a:p>
        </p:txBody>
      </p:sp>
      <p:graphicFrame>
        <p:nvGraphicFramePr>
          <p:cNvPr id="221" name="Google Shape;221;p15"/>
          <p:cNvGraphicFramePr/>
          <p:nvPr/>
        </p:nvGraphicFramePr>
        <p:xfrm>
          <a:off x="395536" y="1484786"/>
          <a:ext cx="3000000" cy="3000000"/>
        </p:xfrm>
        <a:graphic>
          <a:graphicData uri="http://schemas.openxmlformats.org/drawingml/2006/table">
            <a:tbl>
              <a:tblPr>
                <a:noFill/>
                <a:tableStyleId>{68BDD477-25BC-4E1B-A5A7-7D23236EE1DA}</a:tableStyleId>
              </a:tblPr>
              <a:tblGrid>
                <a:gridCol w="2440575"/>
                <a:gridCol w="1603100"/>
                <a:gridCol w="1428925"/>
                <a:gridCol w="1800200"/>
                <a:gridCol w="936100"/>
              </a:tblGrid>
              <a:tr h="552050">
                <a:tc>
                  <a:txBody>
                    <a:bodyPr/>
                    <a:lstStyle/>
                    <a:p>
                      <a:pPr indent="0" lvl="0" marL="0" marR="0" rtl="0" algn="ctr">
                        <a:spcBef>
                          <a:spcPts val="0"/>
                        </a:spcBef>
                        <a:spcAft>
                          <a:spcPts val="0"/>
                        </a:spcAft>
                        <a:buNone/>
                      </a:pPr>
                      <a:r>
                        <a:rPr lang="en-US" sz="2800" u="none" cap="none" strike="noStrike"/>
                        <a:t> </a:t>
                      </a:r>
                      <a:endParaRPr sz="2800" u="none" cap="none" strike="noStrike">
                        <a:latin typeface="Times New Roman"/>
                        <a:ea typeface="Times New Roman"/>
                        <a:cs typeface="Times New Roman"/>
                        <a:sym typeface="Times New Roman"/>
                      </a:endParaRPr>
                    </a:p>
                  </a:txBody>
                  <a:tcPr marT="0" marB="0" marR="68575" marL="68575" anchor="ctr"/>
                </a:tc>
                <a:tc gridSpan="3">
                  <a:txBody>
                    <a:bodyPr/>
                    <a:lstStyle/>
                    <a:p>
                      <a:pPr indent="0" lvl="0" marL="0" marR="0" rtl="0" algn="ctr">
                        <a:spcBef>
                          <a:spcPts val="0"/>
                        </a:spcBef>
                        <a:spcAft>
                          <a:spcPts val="0"/>
                        </a:spcAft>
                        <a:buNone/>
                      </a:pPr>
                      <a:r>
                        <a:rPr b="1" lang="en-US" sz="2800" u="none" cap="none" strike="noStrike"/>
                        <a:t>Magnitude</a:t>
                      </a:r>
                      <a:endParaRPr b="1" sz="2800" u="none" cap="none" strike="noStrike">
                        <a:latin typeface="Times New Roman"/>
                        <a:ea typeface="Times New Roman"/>
                        <a:cs typeface="Times New Roman"/>
                        <a:sym typeface="Times New Roman"/>
                      </a:endParaRPr>
                    </a:p>
                  </a:txBody>
                  <a:tcPr marT="0" marB="0" marR="68575" marL="68575" anchor="ctr"/>
                </a:tc>
                <a:tc hMerge="1"/>
                <a:tc hMerge="1"/>
                <a:tc>
                  <a:txBody>
                    <a:bodyPr/>
                    <a:lstStyle/>
                    <a:p>
                      <a:pPr indent="0" lvl="0" marL="0" marR="0" rtl="0" algn="ctr">
                        <a:spcBef>
                          <a:spcPts val="0"/>
                        </a:spcBef>
                        <a:spcAft>
                          <a:spcPts val="0"/>
                        </a:spcAft>
                        <a:buNone/>
                      </a:pPr>
                      <a:r>
                        <a:rPr lang="en-US" sz="2800" u="none" cap="none" strike="noStrike"/>
                        <a:t> </a:t>
                      </a:r>
                      <a:endParaRPr sz="2800" u="none" cap="none" strike="noStrike">
                        <a:latin typeface="Times New Roman"/>
                        <a:ea typeface="Times New Roman"/>
                        <a:cs typeface="Times New Roman"/>
                        <a:sym typeface="Times New Roman"/>
                      </a:endParaRPr>
                    </a:p>
                  </a:txBody>
                  <a:tcPr marT="0" marB="0" marR="68575" marL="68575" anchor="ctr"/>
                </a:tc>
              </a:tr>
              <a:tr h="1104125">
                <a:tc>
                  <a:txBody>
                    <a:bodyPr/>
                    <a:lstStyle/>
                    <a:p>
                      <a:pPr indent="0" lvl="0" marL="0" marR="0" rtl="0" algn="ctr">
                        <a:spcBef>
                          <a:spcPts val="0"/>
                        </a:spcBef>
                        <a:spcAft>
                          <a:spcPts val="0"/>
                        </a:spcAft>
                        <a:buNone/>
                      </a:pPr>
                      <a:r>
                        <a:rPr b="1" lang="en-US" sz="2800" u="none" cap="none" strike="noStrike"/>
                        <a:t>Zero Condition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Small</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Medium</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Large</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N</a:t>
                      </a:r>
                      <a:endParaRPr b="1"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Explicit</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.53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58</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SS zero</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.60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55</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LL zero</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.42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.49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50</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t>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.40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.43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.48 </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47</a:t>
                      </a:r>
                      <a:endParaRPr sz="2800" u="none" cap="none" strike="noStrike">
                        <a:latin typeface="Times New Roman"/>
                        <a:ea typeface="Times New Roman"/>
                        <a:cs typeface="Times New Roman"/>
                        <a:sym typeface="Times New Roman"/>
                      </a:endParaRPr>
                    </a:p>
                  </a:txBody>
                  <a:tcPr marT="0" marB="0" marR="68575" marL="68575" anchor="ctr"/>
                </a:tc>
              </a:tr>
              <a:tr h="552050">
                <a:tc>
                  <a:txBody>
                    <a:bodyPr/>
                    <a:lstStyle/>
                    <a:p>
                      <a:pPr indent="0" lvl="0" marL="0" marR="0" rtl="0" algn="ctr">
                        <a:spcBef>
                          <a:spcPts val="0"/>
                        </a:spcBef>
                        <a:spcAft>
                          <a:spcPts val="0"/>
                        </a:spcAft>
                        <a:buNone/>
                      </a:pPr>
                      <a:r>
                        <a:rPr b="1" lang="en-US" sz="2800" u="none" cap="none" strike="noStrike">
                          <a:latin typeface="Calibri"/>
                          <a:ea typeface="Calibri"/>
                          <a:cs typeface="Calibri"/>
                          <a:sym typeface="Calibri"/>
                        </a:rPr>
                        <a:t>ASOC effect</a:t>
                      </a:r>
                      <a:endParaRPr/>
                    </a:p>
                  </a:txBody>
                  <a:tcPr marT="0" marB="0" marR="68575" marL="68575" anchor="ctr">
                    <a:solidFill>
                      <a:srgbClr val="FFFF00"/>
                    </a:solidFill>
                  </a:tcPr>
                </a:tc>
                <a:tc>
                  <a:txBody>
                    <a:bodyPr/>
                    <a:lstStyle/>
                    <a:p>
                      <a:pPr indent="0" lvl="0" marL="0" marR="0" rtl="0" algn="ctr">
                        <a:spcBef>
                          <a:spcPts val="0"/>
                        </a:spcBef>
                        <a:spcAft>
                          <a:spcPts val="0"/>
                        </a:spcAft>
                        <a:buNone/>
                      </a:pPr>
                      <a:r>
                        <a:rPr lang="en-US" sz="2800" u="none" cap="none" strike="noStrike">
                          <a:latin typeface="Calibri"/>
                          <a:ea typeface="Calibri"/>
                          <a:cs typeface="Calibri"/>
                          <a:sym typeface="Calibri"/>
                        </a:rPr>
                        <a:t>.13</a:t>
                      </a:r>
                      <a:endParaRPr/>
                    </a:p>
                  </a:txBody>
                  <a:tcPr marT="0" marB="0" marR="68575" marL="68575" anchor="ctr">
                    <a:solidFill>
                      <a:srgbClr val="FFFF00"/>
                    </a:solidFill>
                  </a:tcPr>
                </a:tc>
                <a:tc>
                  <a:txBody>
                    <a:bodyPr/>
                    <a:lstStyle/>
                    <a:p>
                      <a:pPr indent="0" lvl="0" marL="0" marR="0" rtl="0" algn="ctr">
                        <a:spcBef>
                          <a:spcPts val="0"/>
                        </a:spcBef>
                        <a:spcAft>
                          <a:spcPts val="0"/>
                        </a:spcAft>
                        <a:buNone/>
                      </a:pPr>
                      <a:r>
                        <a:rPr lang="en-US" sz="2800" u="none" cap="none" strike="noStrike">
                          <a:latin typeface="Calibri"/>
                          <a:ea typeface="Calibri"/>
                          <a:cs typeface="Calibri"/>
                          <a:sym typeface="Calibri"/>
                        </a:rPr>
                        <a:t>.14</a:t>
                      </a:r>
                      <a:endParaRPr/>
                    </a:p>
                  </a:txBody>
                  <a:tcPr marT="0" marB="0" marR="68575" marL="68575" anchor="ctr">
                    <a:solidFill>
                      <a:srgbClr val="FFFF00"/>
                    </a:solidFill>
                  </a:tcPr>
                </a:tc>
                <a:tc>
                  <a:txBody>
                    <a:bodyPr/>
                    <a:lstStyle/>
                    <a:p>
                      <a:pPr indent="0" lvl="0" marL="0" marR="0" rtl="0" algn="ctr">
                        <a:spcBef>
                          <a:spcPts val="0"/>
                        </a:spcBef>
                        <a:spcAft>
                          <a:spcPts val="0"/>
                        </a:spcAft>
                        <a:buNone/>
                      </a:pPr>
                      <a:r>
                        <a:rPr lang="en-US" sz="2800" u="none" cap="none" strike="noStrike">
                          <a:latin typeface="Calibri"/>
                          <a:ea typeface="Calibri"/>
                          <a:cs typeface="Calibri"/>
                          <a:sym typeface="Calibri"/>
                        </a:rPr>
                        <a:t>.13</a:t>
                      </a:r>
                      <a:endParaRPr/>
                    </a:p>
                  </a:txBody>
                  <a:tcPr marT="0" marB="0" marR="68575" marL="68575" anchor="ctr">
                    <a:solidFill>
                      <a:srgbClr val="FFFF00"/>
                    </a:solidFill>
                  </a:tcPr>
                </a:tc>
                <a:tc>
                  <a:txBody>
                    <a:bodyPr/>
                    <a:lstStyle/>
                    <a:p>
                      <a:pPr indent="0" lvl="0" marL="0" marR="0" rtl="0" algn="ctr">
                        <a:spcBef>
                          <a:spcPts val="0"/>
                        </a:spcBef>
                        <a:spcAft>
                          <a:spcPts val="0"/>
                        </a:spcAft>
                        <a:buNone/>
                      </a:pPr>
                      <a:r>
                        <a:t/>
                      </a:r>
                      <a:endParaRPr sz="28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227" name="Google Shape;22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 “Nothing”</a:t>
            </a:r>
            <a:endParaRPr/>
          </a:p>
          <a:p>
            <a:pPr indent="0" lvl="0" marL="0" rtl="0" algn="l">
              <a:spcBef>
                <a:spcPts val="640"/>
              </a:spcBef>
              <a:spcAft>
                <a:spcPts val="0"/>
              </a:spcAft>
              <a:buClr>
                <a:schemeClr val="dk1"/>
              </a:buClr>
              <a:buSzPts val="3200"/>
              <a:buNone/>
            </a:pPr>
            <a:r>
              <a:rPr lang="en-US"/>
              <a:t>Study 6: Real outcomes, RTs</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“Now”</a:t>
            </a:r>
            <a:endParaRPr/>
          </a:p>
        </p:txBody>
      </p:sp>
      <p:sp>
        <p:nvSpPr>
          <p:cNvPr id="233" name="Google Shape;233;p17"/>
          <p:cNvSpPr txBox="1"/>
          <p:nvPr>
            <p:ph idx="1" type="body"/>
          </p:nvPr>
        </p:nvSpPr>
        <p:spPr>
          <a:xfrm>
            <a:off x="107504" y="1268760"/>
            <a:ext cx="9036496" cy="54006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Perhaps there’s something special about “now”, driving the asymmetry</a:t>
            </a:r>
            <a:endParaRPr/>
          </a:p>
          <a:p>
            <a:pPr indent="-342900" lvl="0" marL="342900" rtl="0" algn="l">
              <a:spcBef>
                <a:spcPts val="592"/>
              </a:spcBef>
              <a:spcAft>
                <a:spcPts val="0"/>
              </a:spcAft>
              <a:buClr>
                <a:schemeClr val="dk1"/>
              </a:buClr>
              <a:buSzPct val="100000"/>
              <a:buChar char="•"/>
            </a:pPr>
            <a:r>
              <a:rPr b="1" lang="en-US"/>
              <a:t>Today-SS:</a:t>
            </a:r>
            <a:r>
              <a:rPr lang="en-US"/>
              <a:t> </a:t>
            </a:r>
            <a:br>
              <a:rPr lang="en-US"/>
            </a:br>
            <a:r>
              <a:rPr lang="en-US"/>
              <a:t>£5.50 today and £0 in 61 days</a:t>
            </a:r>
            <a:br>
              <a:rPr lang="en-US"/>
            </a:br>
            <a:r>
              <a:rPr lang="en-US"/>
              <a:t>OR </a:t>
            </a:r>
            <a:br>
              <a:rPr lang="en-US"/>
            </a:br>
            <a:r>
              <a:rPr lang="en-US"/>
              <a:t>£0 today and £7.50 in 61 days</a:t>
            </a:r>
            <a:endParaRPr/>
          </a:p>
          <a:p>
            <a:pPr indent="-342900" lvl="0" marL="342900" rtl="0" algn="l">
              <a:spcBef>
                <a:spcPts val="592"/>
              </a:spcBef>
              <a:spcAft>
                <a:spcPts val="0"/>
              </a:spcAft>
              <a:buClr>
                <a:schemeClr val="dk1"/>
              </a:buClr>
              <a:buSzPct val="100000"/>
              <a:buChar char="•"/>
            </a:pPr>
            <a:r>
              <a:rPr b="1" lang="en-US"/>
              <a:t>Delayed-SS:</a:t>
            </a:r>
            <a:r>
              <a:rPr lang="en-US"/>
              <a:t> </a:t>
            </a:r>
            <a:br>
              <a:rPr lang="en-US"/>
            </a:br>
            <a:r>
              <a:rPr lang="en-US"/>
              <a:t>£5.50 in 61 days and  £0 in 122 days</a:t>
            </a:r>
            <a:br>
              <a:rPr lang="en-US"/>
            </a:br>
            <a:r>
              <a:rPr lang="en-US"/>
              <a:t>OR </a:t>
            </a:r>
            <a:br>
              <a:rPr lang="en-US"/>
            </a:br>
            <a:r>
              <a:rPr lang="en-US"/>
              <a:t>£0 in 61 days and £7.50 in 122 days</a:t>
            </a:r>
            <a:endParaRPr/>
          </a:p>
          <a:p>
            <a:pPr indent="-342900" lvl="0" marL="342900" rtl="0" algn="l">
              <a:spcBef>
                <a:spcPts val="592"/>
              </a:spcBef>
              <a:spcAft>
                <a:spcPts val="0"/>
              </a:spcAft>
              <a:buClr>
                <a:schemeClr val="dk1"/>
              </a:buClr>
              <a:buSzPct val="100000"/>
              <a:buChar char="•"/>
            </a:pPr>
            <a:r>
              <a:rPr b="1" lang="en-US"/>
              <a:t>Prediction:</a:t>
            </a:r>
            <a:r>
              <a:rPr lang="en-US"/>
              <a:t> maybe effect will disappear in delayed-SS condition (alternative is ASAP effect, Kable &amp; Glimcher 2010)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Results: Today-SS</a:t>
            </a:r>
            <a:endParaRPr/>
          </a:p>
        </p:txBody>
      </p:sp>
      <p:pic>
        <p:nvPicPr>
          <p:cNvPr id="239" name="Google Shape;239;p18"/>
          <p:cNvPicPr preferRelativeResize="0"/>
          <p:nvPr/>
        </p:nvPicPr>
        <p:blipFill rotWithShape="1">
          <a:blip r:embed="rId3">
            <a:alphaModFix/>
          </a:blip>
          <a:srcRect b="0" l="0" r="0" t="0"/>
          <a:stretch/>
        </p:blipFill>
        <p:spPr>
          <a:xfrm>
            <a:off x="827584" y="1484784"/>
            <a:ext cx="7416824" cy="5184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3 Results: Delayed-SS</a:t>
            </a:r>
            <a:endParaRPr/>
          </a:p>
        </p:txBody>
      </p:sp>
      <p:pic>
        <p:nvPicPr>
          <p:cNvPr id="245" name="Google Shape;245;p19"/>
          <p:cNvPicPr preferRelativeResize="0"/>
          <p:nvPr/>
        </p:nvPicPr>
        <p:blipFill rotWithShape="1">
          <a:blip r:embed="rId3">
            <a:alphaModFix/>
          </a:blip>
          <a:srcRect b="0" l="0" r="0" t="0"/>
          <a:stretch/>
        </p:blipFill>
        <p:spPr>
          <a:xfrm>
            <a:off x="827584" y="1484784"/>
            <a:ext cx="7416824" cy="5184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755576" y="-18743"/>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Co-Authors</a:t>
            </a:r>
            <a:endParaRPr/>
          </a:p>
        </p:txBody>
      </p:sp>
      <p:pic>
        <p:nvPicPr>
          <p:cNvPr descr="C:\Users\Dave\Desktop\f.jpg" id="97" name="Google Shape;97;p2"/>
          <p:cNvPicPr preferRelativeResize="0"/>
          <p:nvPr/>
        </p:nvPicPr>
        <p:blipFill rotWithShape="1">
          <a:blip r:embed="rId3">
            <a:alphaModFix/>
          </a:blip>
          <a:srcRect b="0" l="0" r="0" t="0"/>
          <a:stretch/>
        </p:blipFill>
        <p:spPr>
          <a:xfrm>
            <a:off x="1627796" y="2276872"/>
            <a:ext cx="2212553" cy="2212553"/>
          </a:xfrm>
          <a:prstGeom prst="rect">
            <a:avLst/>
          </a:prstGeom>
          <a:noFill/>
          <a:ln>
            <a:noFill/>
          </a:ln>
        </p:spPr>
      </p:pic>
      <p:pic>
        <p:nvPicPr>
          <p:cNvPr descr="C:\Users\Dave\Desktop\chris_profile.png" id="98" name="Google Shape;98;p2"/>
          <p:cNvPicPr preferRelativeResize="0"/>
          <p:nvPr/>
        </p:nvPicPr>
        <p:blipFill rotWithShape="1">
          <a:blip r:embed="rId4">
            <a:alphaModFix/>
          </a:blip>
          <a:srcRect b="0" l="0" r="0" t="0"/>
          <a:stretch/>
        </p:blipFill>
        <p:spPr>
          <a:xfrm>
            <a:off x="5755242" y="2276872"/>
            <a:ext cx="1981391" cy="2212553"/>
          </a:xfrm>
          <a:prstGeom prst="rect">
            <a:avLst/>
          </a:prstGeom>
          <a:noFill/>
          <a:ln>
            <a:noFill/>
          </a:ln>
        </p:spPr>
      </p:pic>
      <p:sp>
        <p:nvSpPr>
          <p:cNvPr id="99" name="Google Shape;99;p2"/>
          <p:cNvSpPr txBox="1"/>
          <p:nvPr/>
        </p:nvSpPr>
        <p:spPr>
          <a:xfrm>
            <a:off x="1915828" y="4581129"/>
            <a:ext cx="130272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Daniel Read</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WBS</a:t>
            </a:r>
            <a:endParaRPr/>
          </a:p>
        </p:txBody>
      </p:sp>
      <p:sp>
        <p:nvSpPr>
          <p:cNvPr id="100" name="Google Shape;100;p2"/>
          <p:cNvSpPr txBox="1"/>
          <p:nvPr/>
        </p:nvSpPr>
        <p:spPr>
          <a:xfrm>
            <a:off x="5756026" y="4581128"/>
            <a:ext cx="1984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Christopher Olivola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CMU</a:t>
            </a:r>
            <a:endParaRPr/>
          </a:p>
        </p:txBody>
      </p:sp>
      <p:sp>
        <p:nvSpPr>
          <p:cNvPr id="101" name="Google Shape;101;p2"/>
          <p:cNvSpPr txBox="1"/>
          <p:nvPr/>
        </p:nvSpPr>
        <p:spPr>
          <a:xfrm>
            <a:off x="575048" y="6093296"/>
            <a:ext cx="85689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Read, D., Olivola, C. Y., &amp; Hardisty, D. J. (2016). The Value of Nothing: Asymmetric Attention to Opportunity Costs Drives Intertemporal Decision Making. Working paper.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251" name="Google Shape;251;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a:t>
            </a:r>
            <a:endParaRPr/>
          </a:p>
          <a:p>
            <a:pPr indent="0" lvl="0" marL="0" rtl="0" algn="l">
              <a:spcBef>
                <a:spcPts val="640"/>
              </a:spcBef>
              <a:spcAft>
                <a:spcPts val="0"/>
              </a:spcAft>
              <a:buClr>
                <a:schemeClr val="dk1"/>
              </a:buClr>
              <a:buSzPts val="3200"/>
              <a:buNone/>
            </a:pPr>
            <a:r>
              <a:rPr lang="en-US"/>
              <a:t>Study 5: “Nothing”</a:t>
            </a:r>
            <a:endParaRPr/>
          </a:p>
          <a:p>
            <a:pPr indent="0" lvl="0" marL="0" rtl="0" algn="l">
              <a:spcBef>
                <a:spcPts val="640"/>
              </a:spcBef>
              <a:spcAft>
                <a:spcPts val="0"/>
              </a:spcAft>
              <a:buClr>
                <a:schemeClr val="dk1"/>
              </a:buClr>
              <a:buSzPts val="3200"/>
              <a:buNone/>
            </a:pPr>
            <a:r>
              <a:rPr lang="en-US"/>
              <a:t>Study 6: Real outcomes, RTs</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4: Losses</a:t>
            </a:r>
            <a:endParaRPr/>
          </a:p>
        </p:txBody>
      </p:sp>
      <p:sp>
        <p:nvSpPr>
          <p:cNvPr id="257" name="Google Shape;257;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Losses eliminate or flip several intertemporal choice phenomena </a:t>
            </a:r>
            <a:r>
              <a:rPr lang="en-US" sz="2600"/>
              <a:t>(Appelt, Hardisty, &amp; Weber 2011; Hardisty, Appelt, &amp; Weber 2013; Thaler 1981)</a:t>
            </a:r>
            <a:endParaRPr/>
          </a:p>
          <a:p>
            <a:pPr indent="-342900" lvl="0" marL="342900" rtl="0" algn="l">
              <a:spcBef>
                <a:spcPts val="592"/>
              </a:spcBef>
              <a:spcAft>
                <a:spcPts val="0"/>
              </a:spcAft>
              <a:buClr>
                <a:schemeClr val="dk1"/>
              </a:buClr>
              <a:buSzPct val="100000"/>
              <a:buChar char="•"/>
            </a:pPr>
            <a:r>
              <a:rPr b="1" lang="en-US"/>
              <a:t>Receive:</a:t>
            </a:r>
            <a:r>
              <a:rPr lang="en-US"/>
              <a:t> </a:t>
            </a:r>
            <a:br>
              <a:rPr lang="en-US"/>
            </a:br>
            <a:r>
              <a:rPr lang="en-US"/>
              <a:t>£5.50 today and £0 in 61 days</a:t>
            </a:r>
            <a:br>
              <a:rPr lang="en-US"/>
            </a:br>
            <a:r>
              <a:rPr lang="en-US"/>
              <a:t>OR </a:t>
            </a:r>
            <a:br>
              <a:rPr lang="en-US"/>
            </a:br>
            <a:r>
              <a:rPr lang="en-US"/>
              <a:t>£0 today and £7.50 in 61 days</a:t>
            </a:r>
            <a:endParaRPr/>
          </a:p>
          <a:p>
            <a:pPr indent="-342900" lvl="0" marL="342900" rtl="0" algn="l">
              <a:spcBef>
                <a:spcPts val="592"/>
              </a:spcBef>
              <a:spcAft>
                <a:spcPts val="0"/>
              </a:spcAft>
              <a:buClr>
                <a:schemeClr val="dk1"/>
              </a:buClr>
              <a:buSzPct val="100000"/>
              <a:buChar char="•"/>
            </a:pPr>
            <a:r>
              <a:rPr b="1" lang="en-US"/>
              <a:t>Pay: </a:t>
            </a:r>
            <a:br>
              <a:rPr lang="en-US"/>
            </a:br>
            <a:r>
              <a:rPr lang="en-US"/>
              <a:t>£5.50 today and £0 in 61 days</a:t>
            </a:r>
            <a:br>
              <a:rPr lang="en-US"/>
            </a:br>
            <a:r>
              <a:rPr lang="en-US"/>
              <a:t>OR </a:t>
            </a:r>
            <a:br>
              <a:rPr lang="en-US"/>
            </a:br>
            <a:r>
              <a:rPr lang="en-US"/>
              <a:t>£0 today and £7.50 in 61 days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4: Gains and Losses</a:t>
            </a:r>
            <a:endParaRPr/>
          </a:p>
        </p:txBody>
      </p:sp>
      <p:pic>
        <p:nvPicPr>
          <p:cNvPr id="263" name="Google Shape;263;p22"/>
          <p:cNvPicPr preferRelativeResize="0"/>
          <p:nvPr/>
        </p:nvPicPr>
        <p:blipFill rotWithShape="1">
          <a:blip r:embed="rId3">
            <a:alphaModFix/>
          </a:blip>
          <a:srcRect b="0" l="0" r="0" t="0"/>
          <a:stretch/>
        </p:blipFill>
        <p:spPr>
          <a:xfrm>
            <a:off x="1043608" y="1411159"/>
            <a:ext cx="7560840" cy="536976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269" name="Google Shape;269;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5: “Nothing”</a:t>
            </a:r>
            <a:endParaRPr/>
          </a:p>
          <a:p>
            <a:pPr indent="0" lvl="0" marL="0" rtl="0" algn="l">
              <a:spcBef>
                <a:spcPts val="640"/>
              </a:spcBef>
              <a:spcAft>
                <a:spcPts val="0"/>
              </a:spcAft>
              <a:buClr>
                <a:schemeClr val="dk1"/>
              </a:buClr>
              <a:buSzPts val="3200"/>
              <a:buNone/>
            </a:pPr>
            <a:r>
              <a:rPr lang="en-US"/>
              <a:t>Study 6: Real outcomes, RTs</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5: “Nothing”</a:t>
            </a:r>
            <a:endParaRPr/>
          </a:p>
        </p:txBody>
      </p:sp>
      <p:sp>
        <p:nvSpPr>
          <p:cNvPr id="275" name="Google Shape;275;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Literally a “£0” effect? </a:t>
            </a:r>
            <a:br>
              <a:rPr lang="en-US"/>
            </a:b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Receive £25 today </a:t>
            </a:r>
            <a:r>
              <a:rPr b="1" lang="en-US"/>
              <a:t>and nothing in 29 days</a:t>
            </a:r>
            <a:r>
              <a:rPr lang="en-US"/>
              <a:t> </a:t>
            </a:r>
            <a:br>
              <a:rPr lang="en-US"/>
            </a:br>
            <a:r>
              <a:rPr lang="en-US"/>
              <a:t>OR </a:t>
            </a:r>
            <a:br>
              <a:rPr lang="en-US"/>
            </a:br>
            <a:r>
              <a:rPr b="1" lang="en-US"/>
              <a:t>Receive nothing today and</a:t>
            </a:r>
            <a:r>
              <a:rPr lang="en-US"/>
              <a:t> £35 in 29 days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5: “Nothing”</a:t>
            </a:r>
            <a:endParaRPr/>
          </a:p>
        </p:txBody>
      </p:sp>
      <p:pic>
        <p:nvPicPr>
          <p:cNvPr id="281" name="Google Shape;281;p25"/>
          <p:cNvPicPr preferRelativeResize="0"/>
          <p:nvPr/>
        </p:nvPicPr>
        <p:blipFill rotWithShape="1">
          <a:blip r:embed="rId3">
            <a:alphaModFix/>
          </a:blip>
          <a:srcRect b="0" l="0" r="0" t="0"/>
          <a:stretch/>
        </p:blipFill>
        <p:spPr>
          <a:xfrm>
            <a:off x="1828800" y="1628800"/>
            <a:ext cx="5486400" cy="4787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287" name="Google Shape;287;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5: “Nothing”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6: Real outcomes, RTs</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6: Real Choices, RTs</a:t>
            </a:r>
            <a:endParaRPr/>
          </a:p>
        </p:txBody>
      </p:sp>
      <p:sp>
        <p:nvSpPr>
          <p:cNvPr id="293" name="Google Shape;29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Stanford Students (</a:t>
            </a:r>
            <a:r>
              <a:rPr i="1" lang="en-US"/>
              <a:t>N</a:t>
            </a:r>
            <a:r>
              <a:rPr lang="en-US"/>
              <a:t>=301)</a:t>
            </a:r>
            <a:endParaRPr/>
          </a:p>
          <a:p>
            <a:pPr indent="-342900" lvl="0" marL="342900" rtl="0" algn="l">
              <a:spcBef>
                <a:spcPts val="640"/>
              </a:spcBef>
              <a:spcAft>
                <a:spcPts val="0"/>
              </a:spcAft>
              <a:buClr>
                <a:schemeClr val="dk1"/>
              </a:buClr>
              <a:buSzPts val="3200"/>
              <a:buChar char="•"/>
            </a:pPr>
            <a:r>
              <a:rPr lang="en-US"/>
              <a:t>Paid out one trial randomly using an Amazon gift certificate </a:t>
            </a:r>
            <a:br>
              <a:rPr lang="en-US"/>
            </a:br>
            <a:r>
              <a:rPr lang="en-US"/>
              <a:t>(including immediate payments)</a:t>
            </a:r>
            <a:endParaRPr/>
          </a:p>
          <a:p>
            <a:pPr indent="-342900" lvl="0" marL="342900" rtl="0" algn="l">
              <a:spcBef>
                <a:spcPts val="640"/>
              </a:spcBef>
              <a:spcAft>
                <a:spcPts val="0"/>
              </a:spcAft>
              <a:buClr>
                <a:schemeClr val="dk1"/>
              </a:buClr>
              <a:buSzPts val="3200"/>
              <a:buChar char="•"/>
            </a:pPr>
            <a:r>
              <a:rPr lang="en-US"/>
              <a:t>Also recorded response times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8"/>
          <p:cNvSpPr txBox="1"/>
          <p:nvPr/>
        </p:nvSpPr>
        <p:spPr>
          <a:xfrm>
            <a:off x="609600" y="427038"/>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Study 6: Real Choices</a:t>
            </a:r>
            <a:endParaRPr/>
          </a:p>
        </p:txBody>
      </p:sp>
      <p:pic>
        <p:nvPicPr>
          <p:cNvPr id="299" name="Google Shape;299;p28"/>
          <p:cNvPicPr preferRelativeResize="0"/>
          <p:nvPr/>
        </p:nvPicPr>
        <p:blipFill rotWithShape="1">
          <a:blip r:embed="rId3">
            <a:alphaModFix/>
          </a:blip>
          <a:srcRect b="0" l="0" r="0" t="0"/>
          <a:stretch/>
        </p:blipFill>
        <p:spPr>
          <a:xfrm>
            <a:off x="1232012" y="1340768"/>
            <a:ext cx="6984776" cy="5400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Real vs Hypothetical Outcomes</a:t>
            </a:r>
            <a:endParaRPr/>
          </a:p>
        </p:txBody>
      </p:sp>
      <p:graphicFrame>
        <p:nvGraphicFramePr>
          <p:cNvPr id="305" name="Google Shape;305;p29"/>
          <p:cNvGraphicFramePr/>
          <p:nvPr/>
        </p:nvGraphicFramePr>
        <p:xfrm>
          <a:off x="0" y="1628796"/>
          <a:ext cx="3000000" cy="3000000"/>
        </p:xfrm>
        <a:graphic>
          <a:graphicData uri="http://schemas.openxmlformats.org/drawingml/2006/table">
            <a:tbl>
              <a:tblPr>
                <a:noFill/>
                <a:tableStyleId>{68BDD477-25BC-4E1B-A5A7-7D23236EE1DA}</a:tableStyleId>
              </a:tblPr>
              <a:tblGrid>
                <a:gridCol w="3830850"/>
                <a:gridCol w="3132750"/>
                <a:gridCol w="2180375"/>
              </a:tblGrid>
              <a:tr h="528050">
                <a:tc>
                  <a:txBody>
                    <a:bodyPr/>
                    <a:lstStyle/>
                    <a:p>
                      <a:pPr indent="0" lvl="0" marL="0" marR="0" rtl="0" algn="ctr">
                        <a:spcBef>
                          <a:spcPts val="0"/>
                        </a:spcBef>
                        <a:spcAft>
                          <a:spcPts val="0"/>
                        </a:spcAft>
                        <a:buNone/>
                      </a:pPr>
                      <a:r>
                        <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Hypothetical</a:t>
                      </a:r>
                      <a:endParaRPr/>
                    </a:p>
                    <a:p>
                      <a:pPr indent="0" lvl="0" marL="0" marR="0" rtl="0" algn="ctr">
                        <a:spcBef>
                          <a:spcPts val="0"/>
                        </a:spcBef>
                        <a:spcAft>
                          <a:spcPts val="0"/>
                        </a:spcAft>
                        <a:buNone/>
                      </a:pPr>
                      <a:r>
                        <a:rPr b="1" lang="en-US" sz="2800" u="none" cap="none" strike="noStrike"/>
                        <a:t>(Study 1)</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b="1" lang="en-US" sz="2800" u="none" cap="none" strike="noStrike"/>
                        <a:t>Real</a:t>
                      </a:r>
                      <a:endParaRPr/>
                    </a:p>
                    <a:p>
                      <a:pPr indent="0" lvl="0" marL="0" marR="0" rtl="0" algn="ctr">
                        <a:spcBef>
                          <a:spcPts val="0"/>
                        </a:spcBef>
                        <a:spcAft>
                          <a:spcPts val="0"/>
                        </a:spcAft>
                        <a:buNone/>
                      </a:pPr>
                      <a:r>
                        <a:rPr b="1" lang="en-US" sz="2800" u="none" cap="none" strike="noStrike"/>
                        <a:t>(Study 8)</a:t>
                      </a:r>
                      <a:endParaRPr b="1"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Explicit</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.66</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Later</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.61</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.63</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Sooner</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.47</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.55</a:t>
                      </a:r>
                      <a:endParaRPr sz="2800" u="none" cap="none" strike="noStrike">
                        <a:latin typeface="Times New Roman"/>
                        <a:ea typeface="Times New Roman"/>
                        <a:cs typeface="Times New Roman"/>
                        <a:sym typeface="Times New Roman"/>
                      </a:endParaRPr>
                    </a:p>
                  </a:txBody>
                  <a:tcPr marT="0" marB="0" marR="68575" marL="68575" anchor="ctr"/>
                </a:tc>
              </a:tr>
              <a:tr h="528050">
                <a:tc>
                  <a:txBody>
                    <a:bodyPr/>
                    <a:lstStyle/>
                    <a:p>
                      <a:pPr indent="0" lvl="0" marL="0" marR="0" rtl="0" algn="ctr">
                        <a:spcBef>
                          <a:spcPts val="0"/>
                        </a:spcBef>
                        <a:spcAft>
                          <a:spcPts val="0"/>
                        </a:spcAft>
                        <a:buNone/>
                      </a:pPr>
                      <a:r>
                        <a:rPr b="1" lang="en-US" sz="2800" u="none" cap="none" strike="noStrike"/>
                        <a:t>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.50</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.56</a:t>
                      </a:r>
                      <a:endParaRPr sz="2800" u="none" cap="none" strike="noStrike">
                        <a:latin typeface="Times New Roman"/>
                        <a:ea typeface="Times New Roman"/>
                        <a:cs typeface="Times New Roman"/>
                        <a:sym typeface="Times New Roman"/>
                      </a:endParaRPr>
                    </a:p>
                  </a:txBody>
                  <a:tcPr marT="0" marB="0" marR="68575" marL="68575" anchor="ctr"/>
                </a:tc>
              </a:tr>
              <a:tr h="1584175">
                <a:tc>
                  <a:txBody>
                    <a:bodyPr/>
                    <a:lstStyle/>
                    <a:p>
                      <a:pPr indent="0" lvl="0" marL="0" marR="0" rtl="0" algn="ctr">
                        <a:spcBef>
                          <a:spcPts val="0"/>
                        </a:spcBef>
                        <a:spcAft>
                          <a:spcPts val="0"/>
                        </a:spcAft>
                        <a:buNone/>
                      </a:pPr>
                      <a:r>
                        <a:rPr b="1" lang="en-US" sz="2800" u="none" cap="none" strike="noStrike"/>
                        <a:t>Hidden zero effect (Explicit minus Hidden)</a:t>
                      </a:r>
                      <a:endParaRPr b="1"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.14</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spcBef>
                          <a:spcPts val="0"/>
                        </a:spcBef>
                        <a:spcAft>
                          <a:spcPts val="0"/>
                        </a:spcAft>
                        <a:buNone/>
                      </a:pPr>
                      <a:r>
                        <a:rPr lang="en-US" sz="2800" u="none" cap="none" strike="noStrike"/>
                        <a:t>.10</a:t>
                      </a:r>
                      <a:endParaRPr sz="28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484874" y="143964"/>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Consumer choices and </a:t>
            </a:r>
            <a:br>
              <a:rPr lang="en-US"/>
            </a:br>
            <a:r>
              <a:rPr lang="en-US"/>
              <a:t>opportunity costs</a:t>
            </a:r>
            <a:endParaRPr/>
          </a:p>
        </p:txBody>
      </p:sp>
      <p:sp>
        <p:nvSpPr>
          <p:cNvPr id="108" name="Google Shape;108;p3"/>
          <p:cNvSpPr txBox="1"/>
          <p:nvPr/>
        </p:nvSpPr>
        <p:spPr>
          <a:xfrm>
            <a:off x="945107" y="4461389"/>
            <a:ext cx="331236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But forego the JetLev.</a:t>
            </a:r>
            <a:endParaRPr/>
          </a:p>
        </p:txBody>
      </p:sp>
      <p:sp>
        <p:nvSpPr>
          <p:cNvPr id="109" name="Google Shape;109;p3"/>
          <p:cNvSpPr txBox="1"/>
          <p:nvPr/>
        </p:nvSpPr>
        <p:spPr>
          <a:xfrm>
            <a:off x="4887021" y="2213795"/>
            <a:ext cx="403244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Calibri"/>
                <a:ea typeface="Calibri"/>
                <a:cs typeface="Calibri"/>
                <a:sym typeface="Calibri"/>
              </a:rPr>
              <a:t>But forego the bigger pension.</a:t>
            </a:r>
            <a:endParaRPr/>
          </a:p>
        </p:txBody>
      </p:sp>
      <p:sp>
        <p:nvSpPr>
          <p:cNvPr id="110" name="Google Shape;110;p3"/>
          <p:cNvSpPr txBox="1"/>
          <p:nvPr/>
        </p:nvSpPr>
        <p:spPr>
          <a:xfrm>
            <a:off x="1547664" y="5877272"/>
            <a:ext cx="18002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NOW</a:t>
            </a:r>
            <a:endParaRPr/>
          </a:p>
        </p:txBody>
      </p:sp>
      <p:sp>
        <p:nvSpPr>
          <p:cNvPr id="111" name="Google Shape;111;p3"/>
          <p:cNvSpPr txBox="1"/>
          <p:nvPr/>
        </p:nvSpPr>
        <p:spPr>
          <a:xfrm>
            <a:off x="5220072" y="5674128"/>
            <a:ext cx="302433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Calibri"/>
                <a:ea typeface="Calibri"/>
                <a:cs typeface="Calibri"/>
                <a:sym typeface="Calibri"/>
              </a:rPr>
              <a:t>SOME YEARS HENCE</a:t>
            </a:r>
            <a:endParaRPr/>
          </a:p>
        </p:txBody>
      </p:sp>
      <p:cxnSp>
        <p:nvCxnSpPr>
          <p:cNvPr id="112" name="Google Shape;112;p3"/>
          <p:cNvCxnSpPr/>
          <p:nvPr/>
        </p:nvCxnSpPr>
        <p:spPr>
          <a:xfrm>
            <a:off x="899592" y="5674128"/>
            <a:ext cx="7128792" cy="0"/>
          </a:xfrm>
          <a:prstGeom prst="straightConnector1">
            <a:avLst/>
          </a:prstGeom>
          <a:noFill/>
          <a:ln cap="flat" cmpd="sng" w="31750">
            <a:solidFill>
              <a:schemeClr val="dk1"/>
            </a:solidFill>
            <a:prstDash val="solid"/>
            <a:round/>
            <a:headEnd len="sm" w="sm" type="none"/>
            <a:tailEnd len="sm" w="sm" type="none"/>
          </a:ln>
        </p:spPr>
      </p:cxnSp>
      <p:pic>
        <p:nvPicPr>
          <p:cNvPr id="113" name="Google Shape;113;p3"/>
          <p:cNvPicPr preferRelativeResize="0"/>
          <p:nvPr/>
        </p:nvPicPr>
        <p:blipFill rotWithShape="1">
          <a:blip r:embed="rId3">
            <a:alphaModFix/>
          </a:blip>
          <a:srcRect b="0" l="0" r="0" t="0"/>
          <a:stretch/>
        </p:blipFill>
        <p:spPr>
          <a:xfrm>
            <a:off x="766252" y="1578504"/>
            <a:ext cx="3363023" cy="2253226"/>
          </a:xfrm>
          <a:prstGeom prst="rect">
            <a:avLst/>
          </a:prstGeom>
          <a:noFill/>
          <a:ln>
            <a:noFill/>
          </a:ln>
        </p:spPr>
      </p:pic>
      <p:sp>
        <p:nvSpPr>
          <p:cNvPr id="114" name="Google Shape;114;p3"/>
          <p:cNvSpPr/>
          <p:nvPr/>
        </p:nvSpPr>
        <p:spPr>
          <a:xfrm>
            <a:off x="611560" y="4414810"/>
            <a:ext cx="3816424" cy="125931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4860032" y="2122745"/>
            <a:ext cx="3816424" cy="1259318"/>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16" name="Google Shape;116;p3"/>
          <p:cNvCxnSpPr/>
          <p:nvPr/>
        </p:nvCxnSpPr>
        <p:spPr>
          <a:xfrm>
            <a:off x="4142812" y="2752404"/>
            <a:ext cx="648072" cy="0"/>
          </a:xfrm>
          <a:prstGeom prst="straightConnector1">
            <a:avLst/>
          </a:prstGeom>
          <a:noFill/>
          <a:ln cap="flat" cmpd="sng" w="63500">
            <a:solidFill>
              <a:srgbClr val="4A7DBA"/>
            </a:solidFill>
            <a:prstDash val="solid"/>
            <a:round/>
            <a:headEnd len="sm" w="sm" type="none"/>
            <a:tailEnd len="med" w="med" type="stealth"/>
          </a:ln>
        </p:spPr>
      </p:cxnSp>
      <p:cxnSp>
        <p:nvCxnSpPr>
          <p:cNvPr id="117" name="Google Shape;117;p3"/>
          <p:cNvCxnSpPr/>
          <p:nvPr/>
        </p:nvCxnSpPr>
        <p:spPr>
          <a:xfrm rot="10800000">
            <a:off x="4449771" y="4941168"/>
            <a:ext cx="612068" cy="0"/>
          </a:xfrm>
          <a:prstGeom prst="straightConnector1">
            <a:avLst/>
          </a:prstGeom>
          <a:noFill/>
          <a:ln cap="flat" cmpd="sng" w="63500">
            <a:solidFill>
              <a:srgbClr val="4A7DBA"/>
            </a:solidFill>
            <a:prstDash val="solid"/>
            <a:round/>
            <a:headEnd len="sm" w="sm" type="none"/>
            <a:tailEnd len="med" w="med" type="stealth"/>
          </a:ln>
        </p:spPr>
      </p:cxnSp>
      <p:pic>
        <p:nvPicPr>
          <p:cNvPr id="118" name="Google Shape;118;p3"/>
          <p:cNvPicPr preferRelativeResize="0"/>
          <p:nvPr/>
        </p:nvPicPr>
        <p:blipFill rotWithShape="1">
          <a:blip r:embed="rId4">
            <a:alphaModFix/>
          </a:blip>
          <a:srcRect b="0" l="0" r="0" t="0"/>
          <a:stretch/>
        </p:blipFill>
        <p:spPr>
          <a:xfrm>
            <a:off x="7754436" y="74338"/>
            <a:ext cx="1337763" cy="1337763"/>
          </a:xfrm>
          <a:prstGeom prst="rect">
            <a:avLst/>
          </a:prstGeom>
          <a:noFill/>
          <a:ln>
            <a:noFill/>
          </a:ln>
        </p:spPr>
      </p:pic>
      <p:sp>
        <p:nvSpPr>
          <p:cNvPr id="119" name="Google Shape;119;p3"/>
          <p:cNvSpPr txBox="1"/>
          <p:nvPr/>
        </p:nvSpPr>
        <p:spPr>
          <a:xfrm>
            <a:off x="8028384" y="1415743"/>
            <a:ext cx="78592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J Lev</a:t>
            </a:r>
            <a:endParaRPr/>
          </a:p>
        </p:txBody>
      </p:sp>
      <p:sp>
        <p:nvSpPr>
          <p:cNvPr id="120" name="Google Shape;120;p3"/>
          <p:cNvSpPr txBox="1"/>
          <p:nvPr/>
        </p:nvSpPr>
        <p:spPr>
          <a:xfrm>
            <a:off x="1821851" y="3804138"/>
            <a:ext cx="10466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Jet Lev</a:t>
            </a:r>
            <a:endParaRPr/>
          </a:p>
        </p:txBody>
      </p:sp>
      <p:sp>
        <p:nvSpPr>
          <p:cNvPr id="121" name="Google Shape;121;p3"/>
          <p:cNvSpPr/>
          <p:nvPr/>
        </p:nvSpPr>
        <p:spPr>
          <a:xfrm>
            <a:off x="7524328" y="39424"/>
            <a:ext cx="1547664" cy="187740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lant in a glass jar&#10;&#10;Description automatically generated with medium confidence" id="122" name="Google Shape;122;p3"/>
          <p:cNvPicPr preferRelativeResize="0"/>
          <p:nvPr/>
        </p:nvPicPr>
        <p:blipFill rotWithShape="1">
          <a:blip r:embed="rId5">
            <a:alphaModFix/>
          </a:blip>
          <a:srcRect b="0" l="0" r="0" t="0"/>
          <a:stretch/>
        </p:blipFill>
        <p:spPr>
          <a:xfrm>
            <a:off x="5107702" y="3473144"/>
            <a:ext cx="3249076" cy="2167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0"/>
          <p:cNvSpPr txBox="1"/>
          <p:nvPr/>
        </p:nvSpPr>
        <p:spPr>
          <a:xfrm>
            <a:off x="683568" y="-14884"/>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Study 6: RTs</a:t>
            </a:r>
            <a:endParaRPr/>
          </a:p>
        </p:txBody>
      </p:sp>
      <p:graphicFrame>
        <p:nvGraphicFramePr>
          <p:cNvPr id="312" name="Google Shape;312;p30"/>
          <p:cNvGraphicFramePr/>
          <p:nvPr/>
        </p:nvGraphicFramePr>
        <p:xfrm>
          <a:off x="1341984" y="908720"/>
          <a:ext cx="6912768" cy="5112569"/>
        </p:xfrm>
        <a:graphic>
          <a:graphicData uri="http://schemas.openxmlformats.org/drawingml/2006/chart">
            <c:chart r:id="rId3"/>
          </a:graphicData>
        </a:graphic>
      </p:graphicFrame>
      <p:sp>
        <p:nvSpPr>
          <p:cNvPr id="313" name="Google Shape;313;p30"/>
          <p:cNvSpPr txBox="1"/>
          <p:nvPr/>
        </p:nvSpPr>
        <p:spPr>
          <a:xfrm>
            <a:off x="6732240" y="2492896"/>
            <a:ext cx="832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4.8 sec</a:t>
            </a:r>
            <a:endParaRPr/>
          </a:p>
        </p:txBody>
      </p:sp>
      <p:sp>
        <p:nvSpPr>
          <p:cNvPr id="314" name="Google Shape;314;p30"/>
          <p:cNvSpPr txBox="1"/>
          <p:nvPr/>
        </p:nvSpPr>
        <p:spPr>
          <a:xfrm>
            <a:off x="6732240" y="2060848"/>
            <a:ext cx="832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5.0 sec</a:t>
            </a:r>
            <a:endParaRPr/>
          </a:p>
        </p:txBody>
      </p:sp>
      <p:sp>
        <p:nvSpPr>
          <p:cNvPr id="315" name="Google Shape;315;p30"/>
          <p:cNvSpPr txBox="1"/>
          <p:nvPr/>
        </p:nvSpPr>
        <p:spPr>
          <a:xfrm>
            <a:off x="2987824" y="4725144"/>
            <a:ext cx="832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3.8 sec</a:t>
            </a:r>
            <a:endParaRPr/>
          </a:p>
        </p:txBody>
      </p:sp>
      <p:sp>
        <p:nvSpPr>
          <p:cNvPr id="316" name="Google Shape;316;p30"/>
          <p:cNvSpPr txBox="1"/>
          <p:nvPr/>
        </p:nvSpPr>
        <p:spPr>
          <a:xfrm>
            <a:off x="2987824" y="3861048"/>
            <a:ext cx="8322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4.2 sec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322" name="Google Shape;322;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5: “Nothing”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6: Real outcomes, RTs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7: Separate reminder</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Separate reminder</a:t>
            </a:r>
            <a:endParaRPr/>
          </a:p>
        </p:txBody>
      </p:sp>
      <p:sp>
        <p:nvSpPr>
          <p:cNvPr id="328" name="Google Shape;328;p3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Literally a “£0” effect? </a:t>
            </a:r>
            <a:br>
              <a:rPr lang="en-US"/>
            </a:br>
            <a:r>
              <a:rPr lang="en-US"/>
              <a:t>Or really about opportunity cost? </a:t>
            </a:r>
            <a:endParaRPr/>
          </a:p>
          <a:p>
            <a:pPr indent="-139700" lvl="0" marL="342900" rtl="0" algn="l">
              <a:spcBef>
                <a:spcPts val="640"/>
              </a:spcBef>
              <a:spcAft>
                <a:spcPts val="0"/>
              </a:spcAft>
              <a:buClr>
                <a:schemeClr val="dk1"/>
              </a:buClr>
              <a:buSzPts val="3200"/>
              <a:buNone/>
            </a:pPr>
            <a:r>
              <a:t/>
            </a:r>
            <a:endParaRPr/>
          </a:p>
        </p:txBody>
      </p:sp>
      <p:pic>
        <p:nvPicPr>
          <p:cNvPr id="329" name="Google Shape;329;p32"/>
          <p:cNvPicPr preferRelativeResize="0"/>
          <p:nvPr/>
        </p:nvPicPr>
        <p:blipFill rotWithShape="1">
          <a:blip r:embed="rId3">
            <a:alphaModFix/>
          </a:blip>
          <a:srcRect b="0" l="0" r="0" t="0"/>
          <a:stretch/>
        </p:blipFill>
        <p:spPr>
          <a:xfrm>
            <a:off x="827584" y="2924944"/>
            <a:ext cx="7211144" cy="34892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7: Separate reminder</a:t>
            </a:r>
            <a:endParaRPr/>
          </a:p>
        </p:txBody>
      </p:sp>
      <p:pic>
        <p:nvPicPr>
          <p:cNvPr id="335" name="Google Shape;335;p33"/>
          <p:cNvPicPr preferRelativeResize="0"/>
          <p:nvPr/>
        </p:nvPicPr>
        <p:blipFill rotWithShape="1">
          <a:blip r:embed="rId3">
            <a:alphaModFix/>
          </a:blip>
          <a:srcRect b="0" l="0" r="0" t="0"/>
          <a:stretch/>
        </p:blipFill>
        <p:spPr>
          <a:xfrm>
            <a:off x="1043608" y="1268760"/>
            <a:ext cx="6768752" cy="5400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341" name="Google Shape;341;p3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5: “Nothing”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6: Real outcomes, RTs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7: Separate reminder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8: Other domains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Other domains</a:t>
            </a:r>
            <a:endParaRPr/>
          </a:p>
        </p:txBody>
      </p:sp>
      <p:sp>
        <p:nvSpPr>
          <p:cNvPr id="347" name="Google Shape;347;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Could zeroes save lives? </a:t>
            </a:r>
            <a:endParaRPr/>
          </a:p>
          <a:p>
            <a:pPr indent="0" lvl="0" marL="0" rtl="0" algn="l">
              <a:spcBef>
                <a:spcPts val="640"/>
              </a:spcBef>
              <a:spcAft>
                <a:spcPts val="0"/>
              </a:spcAft>
              <a:buClr>
                <a:schemeClr val="dk1"/>
              </a:buClr>
              <a:buSzPts val="3200"/>
              <a:buNone/>
            </a:pPr>
            <a:r>
              <a:rPr lang="en-US"/>
              <a:t>Suppose the government was choosing between two public health programs to save lives. Which would you prefer? </a:t>
            </a:r>
            <a:endParaRPr/>
          </a:p>
          <a:p>
            <a:pPr indent="-342900" lvl="0" marL="342900" rtl="0" algn="l">
              <a:spcBef>
                <a:spcPts val="640"/>
              </a:spcBef>
              <a:spcAft>
                <a:spcPts val="0"/>
              </a:spcAft>
              <a:buClr>
                <a:schemeClr val="dk1"/>
              </a:buClr>
              <a:buSzPts val="3200"/>
              <a:buChar char="•"/>
            </a:pPr>
            <a:r>
              <a:rPr lang="en-US"/>
              <a:t>Save 11 lives in 2016, but save 0 lives in 2017</a:t>
            </a:r>
            <a:endParaRPr/>
          </a:p>
          <a:p>
            <a:pPr indent="-342900" lvl="0" marL="342900" rtl="0" algn="l">
              <a:spcBef>
                <a:spcPts val="640"/>
              </a:spcBef>
              <a:spcAft>
                <a:spcPts val="0"/>
              </a:spcAft>
              <a:buClr>
                <a:schemeClr val="dk1"/>
              </a:buClr>
              <a:buSzPts val="3200"/>
              <a:buChar char="•"/>
            </a:pPr>
            <a:r>
              <a:rPr lang="en-US"/>
              <a:t>Save 13 lives in 2017, but save 0 lives in 2016</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Other domains</a:t>
            </a:r>
            <a:endParaRPr/>
          </a:p>
        </p:txBody>
      </p:sp>
      <p:sp>
        <p:nvSpPr>
          <p:cNvPr id="353" name="Google Shape;353;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Public health</a:t>
            </a:r>
            <a:endParaRPr/>
          </a:p>
          <a:p>
            <a:pPr indent="-342900" lvl="0" marL="342900" rtl="0" algn="l">
              <a:spcBef>
                <a:spcPts val="640"/>
              </a:spcBef>
              <a:spcAft>
                <a:spcPts val="0"/>
              </a:spcAft>
              <a:buClr>
                <a:schemeClr val="dk1"/>
              </a:buClr>
              <a:buSzPts val="3200"/>
              <a:buChar char="•"/>
            </a:pPr>
            <a:r>
              <a:rPr lang="en-US"/>
              <a:t>Pollution &amp; air quality</a:t>
            </a:r>
            <a:endParaRPr/>
          </a:p>
          <a:p>
            <a:pPr indent="-342900" lvl="0" marL="342900" rtl="0" algn="l">
              <a:spcBef>
                <a:spcPts val="640"/>
              </a:spcBef>
              <a:spcAft>
                <a:spcPts val="0"/>
              </a:spcAft>
              <a:buClr>
                <a:schemeClr val="dk1"/>
              </a:buClr>
              <a:buSzPts val="3200"/>
              <a:buChar char="•"/>
            </a:pPr>
            <a:r>
              <a:rPr lang="en-US"/>
              <a:t>Mass Transit</a:t>
            </a:r>
            <a:endParaRPr/>
          </a:p>
          <a:p>
            <a:pPr indent="-342900" lvl="0" marL="342900" rtl="0" algn="l">
              <a:spcBef>
                <a:spcPts val="640"/>
              </a:spcBef>
              <a:spcAft>
                <a:spcPts val="0"/>
              </a:spcAft>
              <a:buClr>
                <a:schemeClr val="dk1"/>
              </a:buClr>
              <a:buSzPts val="3200"/>
              <a:buChar char="•"/>
            </a:pPr>
            <a:r>
              <a:rPr lang="en-US"/>
              <a:t>Chocolates</a:t>
            </a:r>
            <a:endParaRPr/>
          </a:p>
          <a:p>
            <a:pPr indent="-342900" lvl="0" marL="342900" rtl="0" algn="l">
              <a:spcBef>
                <a:spcPts val="640"/>
              </a:spcBef>
              <a:spcAft>
                <a:spcPts val="0"/>
              </a:spcAft>
              <a:buClr>
                <a:schemeClr val="dk1"/>
              </a:buClr>
              <a:buSzPts val="3200"/>
              <a:buChar char="•"/>
            </a:pPr>
            <a:r>
              <a:rPr lang="en-US"/>
              <a:t>Phone discount</a:t>
            </a:r>
            <a:endParaRPr/>
          </a:p>
          <a:p>
            <a:pPr indent="-342900" lvl="0" marL="342900" rtl="0" algn="l">
              <a:spcBef>
                <a:spcPts val="640"/>
              </a:spcBef>
              <a:spcAft>
                <a:spcPts val="0"/>
              </a:spcAft>
              <a:buClr>
                <a:schemeClr val="dk1"/>
              </a:buClr>
              <a:buSzPts val="3200"/>
              <a:buChar char="•"/>
            </a:pPr>
            <a:r>
              <a:rPr lang="en-US"/>
              <a:t>Music &amp; movie downloads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8: Other domains</a:t>
            </a:r>
            <a:endParaRPr/>
          </a:p>
        </p:txBody>
      </p:sp>
      <p:graphicFrame>
        <p:nvGraphicFramePr>
          <p:cNvPr id="359" name="Google Shape;359;p37"/>
          <p:cNvGraphicFramePr/>
          <p:nvPr/>
        </p:nvGraphicFramePr>
        <p:xfrm>
          <a:off x="1007393" y="1417638"/>
          <a:ext cx="7129213" cy="5349577"/>
        </p:xfrm>
        <a:graphic>
          <a:graphicData uri="http://schemas.openxmlformats.org/drawingml/2006/chart">
            <c:chart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Moderating &amp; Generalizing ASOC</a:t>
            </a:r>
            <a:endParaRPr/>
          </a:p>
        </p:txBody>
      </p:sp>
      <p:sp>
        <p:nvSpPr>
          <p:cNvPr id="365" name="Google Shape;365;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Study 2: Magnitude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3: “Now” effect – </a:t>
            </a:r>
            <a:r>
              <a:rPr b="1" lang="en-US">
                <a:solidFill>
                  <a:srgbClr val="FF0000"/>
                </a:solidFill>
              </a:rPr>
              <a:t>robust!</a:t>
            </a:r>
            <a:endParaRPr/>
          </a:p>
          <a:p>
            <a:pPr indent="0" lvl="0" marL="0" rtl="0" algn="l">
              <a:spcBef>
                <a:spcPts val="640"/>
              </a:spcBef>
              <a:spcAft>
                <a:spcPts val="0"/>
              </a:spcAft>
              <a:buClr>
                <a:schemeClr val="dk1"/>
              </a:buClr>
              <a:buSzPts val="3200"/>
              <a:buNone/>
            </a:pPr>
            <a:r>
              <a:rPr lang="en-US"/>
              <a:t>Study 4: Losses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5: “Nothing”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6: Real outcomes, RTs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7: Separate reminder – </a:t>
            </a:r>
            <a:r>
              <a:rPr b="1" lang="en-US">
                <a:solidFill>
                  <a:srgbClr val="FF0000"/>
                </a:solidFill>
              </a:rPr>
              <a:t>robust!</a:t>
            </a:r>
            <a:r>
              <a:rPr lang="en-US"/>
              <a:t> </a:t>
            </a:r>
            <a:endParaRPr/>
          </a:p>
          <a:p>
            <a:pPr indent="0" lvl="0" marL="0" rtl="0" algn="l">
              <a:spcBef>
                <a:spcPts val="640"/>
              </a:spcBef>
              <a:spcAft>
                <a:spcPts val="0"/>
              </a:spcAft>
              <a:buClr>
                <a:schemeClr val="dk1"/>
              </a:buClr>
              <a:buSzPts val="3200"/>
              <a:buNone/>
            </a:pPr>
            <a:r>
              <a:rPr lang="en-US"/>
              <a:t>Study 8: Other domains – </a:t>
            </a:r>
            <a:r>
              <a:rPr b="1" lang="en-US">
                <a:solidFill>
                  <a:srgbClr val="FF0000"/>
                </a:solidFill>
              </a:rPr>
              <a:t>robust!</a:t>
            </a:r>
            <a:r>
              <a:rPr lang="en-US"/>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Other Studies</a:t>
            </a:r>
            <a:endParaRPr/>
          </a:p>
        </p:txBody>
      </p:sp>
      <p:sp>
        <p:nvSpPr>
          <p:cNvPr id="371" name="Google Shape;371;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People do not predict it</a:t>
            </a:r>
            <a:endParaRPr/>
          </a:p>
          <a:p>
            <a:pPr indent="-342900" lvl="0" marL="342900" rtl="0" algn="l">
              <a:spcBef>
                <a:spcPts val="640"/>
              </a:spcBef>
              <a:spcAft>
                <a:spcPts val="0"/>
              </a:spcAft>
              <a:buClr>
                <a:schemeClr val="dk1"/>
              </a:buClr>
              <a:buSzPts val="3200"/>
              <a:buChar char="•"/>
            </a:pPr>
            <a:r>
              <a:rPr lang="en-US"/>
              <a:t>No effect on thought listings</a:t>
            </a:r>
            <a:endParaRPr/>
          </a:p>
          <a:p>
            <a:pPr indent="-342900" lvl="0" marL="342900" rtl="0" algn="l">
              <a:spcBef>
                <a:spcPts val="640"/>
              </a:spcBef>
              <a:spcAft>
                <a:spcPts val="0"/>
              </a:spcAft>
              <a:buClr>
                <a:schemeClr val="dk1"/>
              </a:buClr>
              <a:buSzPts val="3200"/>
              <a:buChar char="•"/>
            </a:pPr>
            <a:r>
              <a:rPr lang="en-US"/>
              <a:t>May NOT work for a single item now vs later (?) </a:t>
            </a:r>
            <a:endParaRPr/>
          </a:p>
          <a:p>
            <a:pPr indent="-342900" lvl="0" marL="342900" rtl="0" algn="l">
              <a:spcBef>
                <a:spcPts val="640"/>
              </a:spcBef>
              <a:spcAft>
                <a:spcPts val="0"/>
              </a:spcAft>
              <a:buClr>
                <a:schemeClr val="dk1"/>
              </a:buClr>
              <a:buSzPts val="3200"/>
              <a:buChar char="•"/>
            </a:pPr>
            <a:r>
              <a:rPr lang="en-US"/>
              <a:t>Zero effect is smaller on MTurk</a:t>
            </a:r>
            <a:endParaRPr/>
          </a:p>
          <a:p>
            <a:pPr indent="-342900" lvl="0" marL="342900" rtl="0" algn="l">
              <a:spcBef>
                <a:spcPts val="640"/>
              </a:spcBef>
              <a:spcAft>
                <a:spcPts val="0"/>
              </a:spcAft>
              <a:buClr>
                <a:schemeClr val="dk1"/>
              </a:buClr>
              <a:buSzPts val="3200"/>
              <a:buChar char="•"/>
            </a:pPr>
            <a:r>
              <a:rPr lang="en-US"/>
              <a:t>Overall N = 5447, </a:t>
            </a:r>
            <a:r>
              <a:rPr i="1" lang="en-US"/>
              <a:t>d</a:t>
            </a:r>
            <a:r>
              <a:rPr lang="en-US"/>
              <a:t> = .32</a:t>
            </a:r>
            <a:endParaRPr/>
          </a:p>
          <a:p>
            <a:pPr indent="-342900" lvl="0" marL="342900" rtl="0" algn="l">
              <a:spcBef>
                <a:spcPts val="640"/>
              </a:spcBef>
              <a:spcAft>
                <a:spcPts val="0"/>
              </a:spcAft>
              <a:buClr>
                <a:schemeClr val="dk1"/>
              </a:buClr>
              <a:buSzPts val="3200"/>
              <a:buChar char="•"/>
            </a:pPr>
            <a:r>
              <a:rPr lang="en-US"/>
              <a:t>Run with 6 different populations (from 4 different countries)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The “Hidden Zero” Effect </a:t>
            </a:r>
            <a:br>
              <a:rPr lang="en-US"/>
            </a:br>
            <a:r>
              <a:rPr lang="en-US" sz="2700"/>
              <a:t>(Magen, Dweck &amp; Gross; 2008) </a:t>
            </a:r>
            <a:endParaRPr/>
          </a:p>
        </p:txBody>
      </p:sp>
      <p:sp>
        <p:nvSpPr>
          <p:cNvPr id="129" name="Google Shape;129;p4"/>
          <p:cNvSpPr txBox="1"/>
          <p:nvPr>
            <p:ph idx="1" type="body"/>
          </p:nvPr>
        </p:nvSpPr>
        <p:spPr>
          <a:xfrm>
            <a:off x="457200" y="1600201"/>
            <a:ext cx="8229600" cy="406104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Standard choices between smaller-sooner (</a:t>
            </a:r>
            <a:r>
              <a:rPr i="1" lang="en-US"/>
              <a:t>SS</a:t>
            </a:r>
            <a:r>
              <a:rPr lang="en-US"/>
              <a:t>) and larger-later (</a:t>
            </a:r>
            <a:r>
              <a:rPr i="1" lang="en-US"/>
              <a:t>LL</a:t>
            </a:r>
            <a:r>
              <a:rPr lang="en-US"/>
              <a:t>) rewards.</a:t>
            </a:r>
            <a:endParaRPr/>
          </a:p>
          <a:p>
            <a:pPr indent="-342900" lvl="0" marL="342900" rtl="0" algn="l">
              <a:spcBef>
                <a:spcPts val="640"/>
              </a:spcBef>
              <a:spcAft>
                <a:spcPts val="0"/>
              </a:spcAft>
              <a:buClr>
                <a:schemeClr val="dk1"/>
              </a:buClr>
              <a:buSzPts val="3200"/>
              <a:buChar char="•"/>
            </a:pPr>
            <a:r>
              <a:rPr b="1" lang="en-US"/>
              <a:t>$100 now </a:t>
            </a:r>
            <a:r>
              <a:rPr b="1" lang="en-US">
                <a:solidFill>
                  <a:srgbClr val="FF0000"/>
                </a:solidFill>
              </a:rPr>
              <a:t>and $0 in one year </a:t>
            </a:r>
            <a:r>
              <a:rPr b="1" lang="en-US"/>
              <a:t>		</a:t>
            </a:r>
            <a:endParaRPr/>
          </a:p>
          <a:p>
            <a:pPr indent="0" lvl="0" marL="0" rtl="0" algn="l">
              <a:spcBef>
                <a:spcPts val="640"/>
              </a:spcBef>
              <a:spcAft>
                <a:spcPts val="0"/>
              </a:spcAft>
              <a:buClr>
                <a:schemeClr val="dk1"/>
              </a:buClr>
              <a:buSzPts val="3200"/>
              <a:buNone/>
            </a:pPr>
            <a:r>
              <a:rPr b="1" lang="en-US"/>
              <a:t>      		OR  </a:t>
            </a:r>
            <a:br>
              <a:rPr b="1" lang="en-US"/>
            </a:br>
            <a:r>
              <a:rPr b="1" lang="en-US">
                <a:solidFill>
                  <a:srgbClr val="FF0000"/>
                </a:solidFill>
              </a:rPr>
              <a:t>$0 now and </a:t>
            </a:r>
            <a:r>
              <a:rPr b="1" lang="en-US"/>
              <a:t>$150 in one year</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130" name="Google Shape;130;p4"/>
          <p:cNvSpPr txBox="1"/>
          <p:nvPr/>
        </p:nvSpPr>
        <p:spPr>
          <a:xfrm>
            <a:off x="459929" y="4843538"/>
            <a:ext cx="8686800" cy="200054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Patience increased</a:t>
            </a:r>
            <a:endParaRPr/>
          </a:p>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Similar results by others </a:t>
            </a:r>
            <a:r>
              <a:rPr lang="en-US" sz="2800">
                <a:solidFill>
                  <a:schemeClr val="dk1"/>
                </a:solidFill>
                <a:latin typeface="Calibri"/>
                <a:ea typeface="Calibri"/>
                <a:cs typeface="Calibri"/>
                <a:sym typeface="Calibri"/>
              </a:rPr>
              <a:t>(Loewenstein and Prelec 1991, 1993; Radu et al. 2011, Wu and He 2012, Read and Scholten 2012, and Magen et al. 2014)</a:t>
            </a:r>
            <a:r>
              <a:rPr lang="en-US"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31" name="Google Shape;131;p4"/>
          <p:cNvSpPr/>
          <p:nvPr/>
        </p:nvSpPr>
        <p:spPr>
          <a:xfrm>
            <a:off x="2627784" y="2636912"/>
            <a:ext cx="3240360" cy="72008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4"/>
          <p:cNvSpPr/>
          <p:nvPr/>
        </p:nvSpPr>
        <p:spPr>
          <a:xfrm>
            <a:off x="323528" y="3717031"/>
            <a:ext cx="2170584" cy="67518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Summary</a:t>
            </a:r>
            <a:endParaRPr/>
          </a:p>
        </p:txBody>
      </p:sp>
      <p:sp>
        <p:nvSpPr>
          <p:cNvPr id="377" name="Google Shape;377;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People are naturally aware of sooner (but not future) opportunity costs</a:t>
            </a:r>
            <a:endParaRPr/>
          </a:p>
          <a:p>
            <a:pPr indent="-342900" lvl="0" marL="342900" rtl="0" algn="l">
              <a:spcBef>
                <a:spcPts val="640"/>
              </a:spcBef>
              <a:spcAft>
                <a:spcPts val="0"/>
              </a:spcAft>
              <a:buClr>
                <a:schemeClr val="dk1"/>
              </a:buClr>
              <a:buSzPts val="3200"/>
              <a:buChar char="•"/>
            </a:pPr>
            <a:r>
              <a:rPr lang="en-US"/>
              <a:t>Partly explains high discount rates</a:t>
            </a:r>
            <a:endParaRPr/>
          </a:p>
          <a:p>
            <a:pPr indent="-342900" lvl="0" marL="342900" rtl="0" algn="l">
              <a:spcBef>
                <a:spcPts val="640"/>
              </a:spcBef>
              <a:spcAft>
                <a:spcPts val="0"/>
              </a:spcAft>
              <a:buClr>
                <a:schemeClr val="dk1"/>
              </a:buClr>
              <a:buSzPts val="3200"/>
              <a:buChar char="•"/>
            </a:pPr>
            <a:r>
              <a:rPr lang="en-US"/>
              <a:t>“SS zero” nudge reminds people of future opportunity cost, increasing “patient” choices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1"/>
          <p:cNvSpPr txBox="1"/>
          <p:nvPr>
            <p:ph type="ctrTitle"/>
          </p:nvPr>
        </p:nvSpPr>
        <p:spPr>
          <a:xfrm>
            <a:off x="685800" y="620688"/>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Thank You!</a:t>
            </a:r>
            <a:endParaRPr/>
          </a:p>
        </p:txBody>
      </p:sp>
      <p:pic>
        <p:nvPicPr>
          <p:cNvPr descr="C:\Users\Dave\Desktop\UW presentation\Bullet-With-Butterfly-Wings-smashing-pumpkins-4349111-990-756-640x488.jpg" id="383" name="Google Shape;383;p41"/>
          <p:cNvPicPr preferRelativeResize="0"/>
          <p:nvPr/>
        </p:nvPicPr>
        <p:blipFill rotWithShape="1">
          <a:blip r:embed="rId3">
            <a:alphaModFix/>
          </a:blip>
          <a:srcRect b="0" l="0" r="0" t="0"/>
          <a:stretch/>
        </p:blipFill>
        <p:spPr>
          <a:xfrm>
            <a:off x="3347864" y="2708920"/>
            <a:ext cx="2741496" cy="20903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Why does this happen?</a:t>
            </a:r>
            <a:endParaRPr sz="2700"/>
          </a:p>
        </p:txBody>
      </p:sp>
      <p:sp>
        <p:nvSpPr>
          <p:cNvPr id="139" name="Google Shape;139;p5"/>
          <p:cNvSpPr txBox="1"/>
          <p:nvPr>
            <p:ph idx="1" type="body"/>
          </p:nvPr>
        </p:nvSpPr>
        <p:spPr>
          <a:xfrm>
            <a:off x="228600" y="1628800"/>
            <a:ext cx="8686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rPr lang="en-US"/>
              <a:t>$100 now and $0 in one year</a:t>
            </a:r>
            <a:br>
              <a:rPr lang="en-US"/>
            </a:br>
            <a:r>
              <a:rPr lang="en-US"/>
              <a:t>OR </a:t>
            </a:r>
            <a:br>
              <a:rPr lang="en-US"/>
            </a:br>
            <a:r>
              <a:rPr lang="en-US"/>
              <a:t>$0 now and $150 in one year</a:t>
            </a:r>
            <a:endParaRPr/>
          </a:p>
          <a:p>
            <a:pPr indent="0" lvl="0" marL="0" rtl="0" algn="l">
              <a:spcBef>
                <a:spcPts val="640"/>
              </a:spcBef>
              <a:spcAft>
                <a:spcPts val="0"/>
              </a:spcAft>
              <a:buClr>
                <a:schemeClr val="dk1"/>
              </a:buClr>
              <a:buSzPts val="3200"/>
              <a:buNone/>
            </a:pPr>
            <a:r>
              <a:t/>
            </a:r>
            <a:endParaRPr b="1"/>
          </a:p>
          <a:p>
            <a:pPr indent="-342900" lvl="0" marL="342900" rtl="0" algn="l">
              <a:spcBef>
                <a:spcPts val="640"/>
              </a:spcBef>
              <a:spcAft>
                <a:spcPts val="0"/>
              </a:spcAft>
              <a:buClr>
                <a:schemeClr val="dk1"/>
              </a:buClr>
              <a:buSzPts val="3200"/>
              <a:buChar char="•"/>
            </a:pPr>
            <a:r>
              <a:rPr b="1" lang="en-US"/>
              <a:t>Opportunity cost? </a:t>
            </a:r>
            <a:endParaRPr/>
          </a:p>
          <a:p>
            <a:pPr indent="-342900" lvl="0" marL="342900" rtl="0" algn="l">
              <a:spcBef>
                <a:spcPts val="640"/>
              </a:spcBef>
              <a:spcAft>
                <a:spcPts val="0"/>
              </a:spcAft>
              <a:buClr>
                <a:schemeClr val="dk1"/>
              </a:buClr>
              <a:buSzPts val="3200"/>
              <a:buChar char="•"/>
            </a:pPr>
            <a:r>
              <a:rPr b="1" lang="en-US"/>
              <a:t>Sequence effect?</a:t>
            </a:r>
            <a:endParaRPr/>
          </a:p>
          <a:p>
            <a:pPr indent="-342900" lvl="0" marL="342900" rtl="0" algn="l">
              <a:spcBef>
                <a:spcPts val="640"/>
              </a:spcBef>
              <a:spcAft>
                <a:spcPts val="0"/>
              </a:spcAft>
              <a:buClr>
                <a:schemeClr val="dk1"/>
              </a:buClr>
              <a:buSzPts val="3200"/>
              <a:buChar char="•"/>
            </a:pPr>
            <a:r>
              <a:rPr b="1" lang="en-US"/>
              <a:t>Contrast or averaging effect? </a:t>
            </a:r>
            <a:endParaRPr>
              <a:solidFill>
                <a:schemeClr val="lt1"/>
              </a:solidFill>
            </a:endParaRPr>
          </a:p>
          <a:p>
            <a:pPr indent="0" lvl="0" marL="0" rtl="0" algn="l">
              <a:spcBef>
                <a:spcPts val="640"/>
              </a:spcBef>
              <a:spcAft>
                <a:spcPts val="0"/>
              </a:spcAft>
              <a:buClr>
                <a:schemeClr val="dk1"/>
              </a:buClr>
              <a:buSzPts val="32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Conditions</a:t>
            </a:r>
            <a:endParaRPr/>
          </a:p>
        </p:txBody>
      </p:sp>
      <p:sp>
        <p:nvSpPr>
          <p:cNvPr id="146" name="Google Shape;146;p6"/>
          <p:cNvSpPr txBox="1"/>
          <p:nvPr>
            <p:ph idx="1" type="body"/>
          </p:nvPr>
        </p:nvSpPr>
        <p:spPr>
          <a:xfrm>
            <a:off x="0" y="1600200"/>
            <a:ext cx="4495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Hidden zero:</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LL zero: </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solidFill>
                  <a:srgbClr val="FF0000"/>
                </a:solidFill>
              </a:rPr>
              <a:t>$0 in now and </a:t>
            </a:r>
            <a:r>
              <a:rPr b="1" lang="en-US" sz="2400"/>
              <a:t>$7.50 in 61 days</a:t>
            </a:r>
            <a:endParaRPr sz="2400"/>
          </a:p>
          <a:p>
            <a:pPr indent="-165100" lvl="0" marL="342900" rtl="0" algn="l">
              <a:spcBef>
                <a:spcPts val="560"/>
              </a:spcBef>
              <a:spcAft>
                <a:spcPts val="0"/>
              </a:spcAft>
              <a:buClr>
                <a:schemeClr val="dk1"/>
              </a:buClr>
              <a:buSzPts val="2800"/>
              <a:buNone/>
            </a:pPr>
            <a:r>
              <a:t/>
            </a:r>
            <a:endParaRPr/>
          </a:p>
        </p:txBody>
      </p:sp>
      <p:sp>
        <p:nvSpPr>
          <p:cNvPr id="147" name="Google Shape;147;p6"/>
          <p:cNvSpPr txBox="1"/>
          <p:nvPr>
            <p:ph idx="2" type="body"/>
          </p:nvPr>
        </p:nvSpPr>
        <p:spPr>
          <a:xfrm>
            <a:off x="4648200" y="1600200"/>
            <a:ext cx="4388296"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SS zero: </a:t>
            </a:r>
            <a:br>
              <a:rPr lang="en-US" sz="2400"/>
            </a:br>
            <a:r>
              <a:rPr b="1" lang="en-US" sz="2400"/>
              <a:t>$5.50 now </a:t>
            </a:r>
            <a:r>
              <a:rPr b="1" lang="en-US" sz="2400">
                <a:solidFill>
                  <a:srgbClr val="FF0000"/>
                </a:solidFill>
              </a:rPr>
              <a:t>and $0 in 61 days </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Explicit zero (both LL and SS):</a:t>
            </a:r>
            <a:br>
              <a:rPr lang="en-US" sz="2400"/>
            </a:br>
            <a:r>
              <a:rPr b="1" lang="en-US" sz="2400"/>
              <a:t>$5.50 now </a:t>
            </a:r>
            <a:r>
              <a:rPr b="1" lang="en-US" sz="2400">
                <a:solidFill>
                  <a:srgbClr val="FF0000"/>
                </a:solidFill>
              </a:rPr>
              <a:t>and $0 in 61 days </a:t>
            </a:r>
            <a:br>
              <a:rPr b="1" lang="en-US" sz="2400">
                <a:solidFill>
                  <a:srgbClr val="FF0000"/>
                </a:solidFill>
              </a:rPr>
            </a:br>
            <a:r>
              <a:rPr b="1" lang="en-US" sz="2400"/>
              <a:t>OR </a:t>
            </a:r>
            <a:br>
              <a:rPr b="1" lang="en-US" sz="2400">
                <a:solidFill>
                  <a:srgbClr val="FF0000"/>
                </a:solidFill>
              </a:rPr>
            </a:br>
            <a:r>
              <a:rPr b="1" lang="en-US" sz="2400">
                <a:solidFill>
                  <a:srgbClr val="FF0000"/>
                </a:solidFill>
              </a:rPr>
              <a:t>$0 in now and </a:t>
            </a:r>
            <a:r>
              <a:rPr b="1" lang="en-US" sz="2400"/>
              <a:t>$7.50 in 61 days</a:t>
            </a:r>
            <a:r>
              <a:rPr lang="en-US" sz="2400"/>
              <a:t> </a:t>
            </a:r>
            <a:endParaRPr/>
          </a:p>
          <a:p>
            <a:pPr indent="-165100" lvl="0" marL="342900" rtl="0" algn="l">
              <a:spcBef>
                <a:spcPts val="56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Methods</a:t>
            </a:r>
            <a:endParaRPr/>
          </a:p>
        </p:txBody>
      </p:sp>
      <p:sp>
        <p:nvSpPr>
          <p:cNvPr id="153" name="Google Shape;153;p7"/>
          <p:cNvSpPr txBox="1"/>
          <p:nvPr>
            <p:ph idx="1" type="body"/>
          </p:nvPr>
        </p:nvSpPr>
        <p:spPr>
          <a:xfrm>
            <a:off x="457200" y="119675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610 participants recruited through Maximiles</a:t>
            </a:r>
            <a:endParaRPr/>
          </a:p>
          <a:p>
            <a:pPr indent="-342900" lvl="0" marL="342900" rtl="0" algn="l">
              <a:spcBef>
                <a:spcPts val="640"/>
              </a:spcBef>
              <a:spcAft>
                <a:spcPts val="0"/>
              </a:spcAft>
              <a:buClr>
                <a:schemeClr val="dk1"/>
              </a:buClr>
              <a:buSzPts val="3200"/>
              <a:buChar char="•"/>
            </a:pPr>
            <a:r>
              <a:rPr lang="en-US"/>
              <a:t>15 hypothetical intertemporal choices</a:t>
            </a:r>
            <a:endParaRPr/>
          </a:p>
          <a:p>
            <a:pPr indent="-342900" lvl="0" marL="342900" rtl="0" algn="l">
              <a:spcBef>
                <a:spcPts val="640"/>
              </a:spcBef>
              <a:spcAft>
                <a:spcPts val="0"/>
              </a:spcAft>
              <a:buClr>
                <a:schemeClr val="dk1"/>
              </a:buClr>
              <a:buSzPts val="3200"/>
              <a:buChar char="•"/>
            </a:pPr>
            <a:r>
              <a:rPr lang="en-US"/>
              <a:t>DV: proportion of LL choices (patience)</a:t>
            </a:r>
            <a:endParaRPr/>
          </a:p>
        </p:txBody>
      </p:sp>
      <p:pic>
        <p:nvPicPr>
          <p:cNvPr id="154" name="Google Shape;154;p7"/>
          <p:cNvPicPr preferRelativeResize="0"/>
          <p:nvPr/>
        </p:nvPicPr>
        <p:blipFill rotWithShape="1">
          <a:blip r:embed="rId3">
            <a:alphaModFix/>
          </a:blip>
          <a:srcRect b="0" l="0" r="0" t="0"/>
          <a:stretch/>
        </p:blipFill>
        <p:spPr>
          <a:xfrm>
            <a:off x="0" y="3066107"/>
            <a:ext cx="9144000" cy="37918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61" name="Google Shape;161;p8"/>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62" name="Google Shape;162;p8"/>
          <p:cNvGraphicFramePr/>
          <p:nvPr/>
        </p:nvGraphicFramePr>
        <p:xfrm>
          <a:off x="539552" y="1382457"/>
          <a:ext cx="8208912" cy="5425903"/>
        </p:xfrm>
        <a:graphic>
          <a:graphicData uri="http://schemas.openxmlformats.org/presentationml/2006/ole">
            <mc:AlternateContent>
              <mc:Choice Requires="v">
                <p:oleObj r:id="rId4" imgH="5425903" imgW="8208912" progId="Excel.Sheet.12" spid="_x0000_s1">
                  <p:embed/>
                </p:oleObj>
              </mc:Choice>
              <mc:Fallback>
                <p:oleObj r:id="rId5" imgH="5425903" imgW="8208912" progId="Excel.Sheet.12">
                  <p:embed/>
                  <p:pic>
                    <p:nvPicPr>
                      <p:cNvPr id="162" name="Google Shape;162;p8"/>
                      <p:cNvPicPr preferRelativeResize="0"/>
                      <p:nvPr/>
                    </p:nvPicPr>
                    <p:blipFill rotWithShape="1">
                      <a:blip r:embed="rId6">
                        <a:alphaModFix/>
                      </a:blip>
                      <a:srcRect b="0" l="0" r="0" t="0"/>
                      <a:stretch/>
                    </p:blipFill>
                    <p:spPr>
                      <a:xfrm>
                        <a:off x="539552" y="1382457"/>
                        <a:ext cx="8208912" cy="5425903"/>
                      </a:xfrm>
                      <a:prstGeom prst="rect">
                        <a:avLst/>
                      </a:prstGeom>
                      <a:noFill/>
                      <a:ln>
                        <a:noFill/>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Study 1: Results</a:t>
            </a:r>
            <a:endParaRPr/>
          </a:p>
        </p:txBody>
      </p:sp>
      <p:sp>
        <p:nvSpPr>
          <p:cNvPr id="169" name="Google Shape;169;p9"/>
          <p:cNvSpPr txBox="1"/>
          <p:nvPr>
            <p:ph idx="1" type="body"/>
          </p:nvPr>
        </p:nvSpPr>
        <p:spPr>
          <a:xfrm>
            <a:off x="0" y="1600201"/>
            <a:ext cx="4495800" cy="326896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Hidden zero:</a:t>
            </a:r>
            <a:br>
              <a:rPr lang="en-US" sz="2400"/>
            </a:br>
            <a:r>
              <a:rPr b="1" lang="en-US" sz="2400"/>
              <a:t>$5.50 now</a:t>
            </a:r>
            <a:br>
              <a:rPr b="1" lang="en-US" sz="2400">
                <a:solidFill>
                  <a:srgbClr val="FF0000"/>
                </a:solidFill>
              </a:rPr>
            </a:br>
            <a:r>
              <a:rPr b="1" lang="en-US" sz="2400"/>
              <a:t>OR </a:t>
            </a:r>
            <a:br>
              <a:rPr b="1" lang="en-US" sz="2400">
                <a:solidFill>
                  <a:srgbClr val="FF0000"/>
                </a:solidFill>
              </a:rPr>
            </a:br>
            <a:r>
              <a:rPr b="1" lang="en-US" sz="2400"/>
              <a:t>$7.50 in 61 days</a:t>
            </a:r>
            <a:endParaRPr sz="2400"/>
          </a:p>
          <a:p>
            <a:pPr indent="-342900" lvl="0" marL="342900" rtl="0" algn="l">
              <a:spcBef>
                <a:spcPts val="480"/>
              </a:spcBef>
              <a:spcAft>
                <a:spcPts val="0"/>
              </a:spcAft>
              <a:buClr>
                <a:schemeClr val="dk1"/>
              </a:buClr>
              <a:buSzPts val="2400"/>
              <a:buChar char="•"/>
            </a:pPr>
            <a:r>
              <a:rPr lang="en-US" sz="2400"/>
              <a:t>LL zero: </a:t>
            </a:r>
            <a:br>
              <a:rPr lang="en-US" sz="2400"/>
            </a:br>
            <a:r>
              <a:rPr b="1" lang="en-US" sz="2400"/>
              <a:t>$5.50 now</a:t>
            </a:r>
            <a:br>
              <a:rPr b="1" lang="en-US" sz="2400">
                <a:solidFill>
                  <a:srgbClr val="FF0000"/>
                </a:solidFill>
              </a:rPr>
            </a:br>
            <a:r>
              <a:rPr b="1" lang="en-US" sz="2400"/>
              <a:t>OR </a:t>
            </a:r>
            <a:br>
              <a:rPr b="1" lang="en-US" sz="2400"/>
            </a:br>
            <a:r>
              <a:rPr b="1" lang="en-US" sz="2400"/>
              <a:t>$0 in now and $7.50 in 61 days</a:t>
            </a:r>
            <a:endParaRPr sz="2400"/>
          </a:p>
          <a:p>
            <a:pPr indent="-165100" lvl="0" marL="342900" rtl="0" algn="l">
              <a:spcBef>
                <a:spcPts val="560"/>
              </a:spcBef>
              <a:spcAft>
                <a:spcPts val="0"/>
              </a:spcAft>
              <a:buClr>
                <a:schemeClr val="dk1"/>
              </a:buClr>
              <a:buSzPts val="2800"/>
              <a:buNone/>
            </a:pPr>
            <a:r>
              <a:t/>
            </a:r>
            <a:endParaRPr/>
          </a:p>
        </p:txBody>
      </p:sp>
      <p:sp>
        <p:nvSpPr>
          <p:cNvPr id="170" name="Google Shape;170;p9"/>
          <p:cNvSpPr txBox="1"/>
          <p:nvPr>
            <p:ph idx="2" type="body"/>
          </p:nvPr>
        </p:nvSpPr>
        <p:spPr>
          <a:xfrm>
            <a:off x="4499992" y="1600201"/>
            <a:ext cx="4536504" cy="326896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SS zero: </a:t>
            </a:r>
            <a:br>
              <a:rPr lang="en-US" sz="2400"/>
            </a:br>
            <a:r>
              <a:rPr b="1" lang="en-US" sz="2400"/>
              <a:t>$5.50 now and $0 in 61 days </a:t>
            </a:r>
            <a:br>
              <a:rPr b="1" lang="en-US" sz="2400"/>
            </a:br>
            <a:r>
              <a:rPr b="1" lang="en-US" sz="2400"/>
              <a:t>OR </a:t>
            </a:r>
            <a:br>
              <a:rPr b="1" lang="en-US" sz="2400"/>
            </a:br>
            <a:r>
              <a:rPr b="1" lang="en-US" sz="2400"/>
              <a:t>$7.50 in 61 days</a:t>
            </a:r>
            <a:endParaRPr sz="2400"/>
          </a:p>
          <a:p>
            <a:pPr indent="-342900" lvl="0" marL="342900" rtl="0" algn="l">
              <a:spcBef>
                <a:spcPts val="480"/>
              </a:spcBef>
              <a:spcAft>
                <a:spcPts val="0"/>
              </a:spcAft>
              <a:buClr>
                <a:schemeClr val="dk1"/>
              </a:buClr>
              <a:buSzPts val="2400"/>
              <a:buChar char="•"/>
            </a:pPr>
            <a:r>
              <a:rPr lang="en-US" sz="2400"/>
              <a:t>Explicit zero (both LL and SS):</a:t>
            </a:r>
            <a:br>
              <a:rPr lang="en-US" sz="2400"/>
            </a:br>
            <a:r>
              <a:rPr b="1" lang="en-US" sz="2400"/>
              <a:t>$5.50 now and $0 in 61 days </a:t>
            </a:r>
            <a:br>
              <a:rPr b="1" lang="en-US" sz="2400"/>
            </a:br>
            <a:r>
              <a:rPr b="1" lang="en-US" sz="2400"/>
              <a:t>OR </a:t>
            </a:r>
            <a:br>
              <a:rPr b="1" lang="en-US" sz="2400"/>
            </a:br>
            <a:r>
              <a:rPr b="1" lang="en-US" sz="2400"/>
              <a:t>$0 in now and $7.50 in 61 days</a:t>
            </a:r>
            <a:r>
              <a:rPr lang="en-US" sz="2400"/>
              <a:t> </a:t>
            </a:r>
            <a:endParaRPr/>
          </a:p>
          <a:p>
            <a:pPr indent="-165100" lvl="0" marL="342900" rtl="0" algn="l">
              <a:spcBef>
                <a:spcPts val="560"/>
              </a:spcBef>
              <a:spcAft>
                <a:spcPts val="0"/>
              </a:spcAft>
              <a:buClr>
                <a:schemeClr val="dk1"/>
              </a:buClr>
              <a:buSzPts val="2800"/>
              <a:buNone/>
            </a:pPr>
            <a:r>
              <a:t/>
            </a:r>
            <a:endParaRPr/>
          </a:p>
        </p:txBody>
      </p:sp>
      <p:sp>
        <p:nvSpPr>
          <p:cNvPr id="171" name="Google Shape;171;p9"/>
          <p:cNvSpPr txBox="1"/>
          <p:nvPr/>
        </p:nvSpPr>
        <p:spPr>
          <a:xfrm>
            <a:off x="179512" y="5301208"/>
            <a:ext cx="8421216" cy="138499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SS zero does all the work</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LL zero does NOTHING</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Asymmetric opportunity cost? Sequences? Contrast?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2013-08-19T07:27:54Z</dcterms:created>
  <dc:creator>Read, Daniel</dc:creator>
</cp:coreProperties>
</file>