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72" r:id="rId3"/>
    <p:sldId id="273" r:id="rId4"/>
    <p:sldId id="274" r:id="rId5"/>
    <p:sldId id="276" r:id="rId6"/>
    <p:sldId id="277" r:id="rId7"/>
    <p:sldId id="278" r:id="rId8"/>
    <p:sldId id="279" r:id="rId9"/>
    <p:sldId id="280" r:id="rId10"/>
    <p:sldId id="281" r:id="rId11"/>
    <p:sldId id="275" r:id="rId12"/>
    <p:sldId id="282"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0" autoAdjust="0"/>
    <p:restoredTop sz="74750" autoAdjust="0"/>
  </p:normalViewPr>
  <p:slideViewPr>
    <p:cSldViewPr>
      <p:cViewPr varScale="1">
        <p:scale>
          <a:sx n="89" d="100"/>
          <a:sy n="89" d="100"/>
        </p:scale>
        <p:origin x="1904"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5459E-CF99-4107-A818-B6B255F1000C}" type="datetimeFigureOut">
              <a:rPr lang="en-CA" smtClean="0"/>
              <a:t>2022-10-30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3AE4D4-D245-456A-BDC1-B39309EC9EDE}" type="slidenum">
              <a:rPr lang="en-CA" smtClean="0"/>
              <a:t>‹#›</a:t>
            </a:fld>
            <a:endParaRPr lang="en-CA"/>
          </a:p>
        </p:txBody>
      </p:sp>
    </p:spTree>
    <p:extLst>
      <p:ext uri="{BB962C8B-B14F-4D97-AF65-F5344CB8AC3E}">
        <p14:creationId xmlns:p14="http://schemas.microsoft.com/office/powerpoint/2010/main" val="298194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minutes= </a:t>
            </a:r>
          </a:p>
          <a:p>
            <a:pPr lvl="0"/>
            <a:r>
              <a:rPr lang="en-US" sz="1200" kern="1200" dirty="0">
                <a:solidFill>
                  <a:schemeClr val="tx1"/>
                </a:solidFill>
                <a:effectLst/>
                <a:latin typeface="+mn-lt"/>
                <a:ea typeface="+mn-ea"/>
                <a:cs typeface="+mn-cs"/>
              </a:rPr>
              <a:t>Welcome to your first university lecture at UBC!</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is what your classes will look like at UBC.  Look around the room…there are a lot of us!  This is the new norm for you!</a:t>
            </a:r>
          </a:p>
          <a:p>
            <a:pPr lvl="0"/>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Introduce</a:t>
            </a:r>
            <a:r>
              <a:rPr lang="en-US" sz="1200" kern="1200" baseline="0" dirty="0">
                <a:solidFill>
                  <a:schemeClr val="tx1"/>
                </a:solidFill>
                <a:effectLst/>
                <a:latin typeface="+mn-lt"/>
                <a:ea typeface="+mn-ea"/>
                <a:cs typeface="+mn-cs"/>
              </a:rPr>
              <a:t> yourself as a Squad Leader, what you do who you are, what you ate today etc.</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Introduce the Orientation professor or have him/her introduce him/herself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source: https://</a:t>
            </a:r>
            <a:r>
              <a:rPr lang="en-US" sz="1200" kern="1200" dirty="0" err="1">
                <a:solidFill>
                  <a:schemeClr val="tx1"/>
                </a:solidFill>
                <a:effectLst/>
                <a:latin typeface="+mn-lt"/>
                <a:ea typeface="+mn-ea"/>
                <a:cs typeface="+mn-cs"/>
              </a:rPr>
              <a:t>www.universitymagazine.ca</a:t>
            </a:r>
            <a:r>
              <a:rPr lang="en-US" sz="1200" kern="1200" dirty="0">
                <a:solidFill>
                  <a:schemeClr val="tx1"/>
                </a:solidFill>
                <a:effectLst/>
                <a:latin typeface="+mn-lt"/>
                <a:ea typeface="+mn-ea"/>
                <a:cs typeface="+mn-cs"/>
              </a:rPr>
              <a:t>/university-</a:t>
            </a:r>
            <a:r>
              <a:rPr lang="en-US" sz="1200" kern="1200" dirty="0" err="1">
                <a:solidFill>
                  <a:schemeClr val="tx1"/>
                </a:solidFill>
                <a:effectLst/>
                <a:latin typeface="+mn-lt"/>
                <a:ea typeface="+mn-ea"/>
                <a:cs typeface="+mn-cs"/>
              </a:rPr>
              <a:t>british</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columbia</a:t>
            </a:r>
            <a:r>
              <a:rPr lang="en-US" sz="1200" kern="1200" dirty="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D33AE4D4-D245-456A-BDC1-B39309EC9EDE}" type="slidenum">
              <a:rPr lang="en-CA" smtClean="0"/>
              <a:t>1</a:t>
            </a:fld>
            <a:endParaRPr lang="en-CA"/>
          </a:p>
        </p:txBody>
      </p:sp>
    </p:spTree>
    <p:extLst>
      <p:ext uri="{BB962C8B-B14F-4D97-AF65-F5344CB8AC3E}">
        <p14:creationId xmlns:p14="http://schemas.microsoft.com/office/powerpoint/2010/main" val="436350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t>https://www.youtube.com/watch?v=LJYVuXqg-Dg </a:t>
            </a:r>
            <a:endParaRPr lang="en-CA" dirty="0"/>
          </a:p>
        </p:txBody>
      </p:sp>
      <p:sp>
        <p:nvSpPr>
          <p:cNvPr id="4" name="Slide Number Placeholder 3"/>
          <p:cNvSpPr>
            <a:spLocks noGrp="1"/>
          </p:cNvSpPr>
          <p:nvPr>
            <p:ph type="sldNum" sz="quarter" idx="10"/>
          </p:nvPr>
        </p:nvSpPr>
        <p:spPr/>
        <p:txBody>
          <a:bodyPr/>
          <a:lstStyle/>
          <a:p>
            <a:fld id="{D33AE4D4-D245-456A-BDC1-B39309EC9EDE}" type="slidenum">
              <a:rPr lang="en-CA" smtClean="0"/>
              <a:t>12</a:t>
            </a:fld>
            <a:endParaRPr lang="en-CA"/>
          </a:p>
        </p:txBody>
      </p:sp>
    </p:spTree>
    <p:extLst>
      <p:ext uri="{BB962C8B-B14F-4D97-AF65-F5344CB8AC3E}">
        <p14:creationId xmlns:p14="http://schemas.microsoft.com/office/powerpoint/2010/main" val="4230583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33AE4D4-D245-456A-BDC1-B39309EC9EDE}" type="slidenum">
              <a:rPr lang="en-CA" smtClean="0"/>
              <a:t>13</a:t>
            </a:fld>
            <a:endParaRPr lang="en-CA"/>
          </a:p>
        </p:txBody>
      </p:sp>
    </p:spTree>
    <p:extLst>
      <p:ext uri="{BB962C8B-B14F-4D97-AF65-F5344CB8AC3E}">
        <p14:creationId xmlns:p14="http://schemas.microsoft.com/office/powerpoint/2010/main" val="423055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1B76951-804E-471E-8BE1-3AD7AE744AA6}" type="slidenum">
              <a:rPr lang="en-CA" smtClean="0"/>
              <a:pPr/>
              <a:t>3</a:t>
            </a:fld>
            <a:endParaRPr lang="en-CA" dirty="0"/>
          </a:p>
        </p:txBody>
      </p:sp>
    </p:spTree>
    <p:extLst>
      <p:ext uri="{BB962C8B-B14F-4D97-AF65-F5344CB8AC3E}">
        <p14:creationId xmlns:p14="http://schemas.microsoft.com/office/powerpoint/2010/main" val="19713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on the midterm</a:t>
            </a:r>
          </a:p>
          <a:p>
            <a:endParaRPr lang="en-US" dirty="0"/>
          </a:p>
          <a:p>
            <a:r>
              <a:rPr lang="en-US" dirty="0"/>
              <a:t>Logo source: </a:t>
            </a:r>
          </a:p>
          <a:p>
            <a:r>
              <a:rPr lang="en-US" dirty="0"/>
              <a:t>https://</a:t>
            </a:r>
            <a:r>
              <a:rPr lang="en-US" dirty="0" err="1"/>
              <a:t>www.kickalgor.com</a:t>
            </a:r>
            <a:r>
              <a:rPr lang="en-US" dirty="0"/>
              <a:t>/team/us-teams/us-clubs/</a:t>
            </a:r>
            <a:r>
              <a:rPr lang="en-US" dirty="0" err="1"/>
              <a:t>seattle</a:t>
            </a:r>
            <a:r>
              <a:rPr lang="en-US" dirty="0"/>
              <a:t>-sounders-fc/</a:t>
            </a:r>
          </a:p>
          <a:p>
            <a:r>
              <a:rPr lang="en-US" dirty="0"/>
              <a:t>https://</a:t>
            </a:r>
            <a:r>
              <a:rPr lang="en-US" dirty="0" err="1"/>
              <a:t>www.geappliances.ca</a:t>
            </a:r>
            <a:r>
              <a:rPr lang="en-US" dirty="0"/>
              <a:t>/pressroom/</a:t>
            </a:r>
            <a:r>
              <a:rPr lang="en-US" dirty="0" err="1"/>
              <a:t>ge</a:t>
            </a:r>
            <a:r>
              <a:rPr lang="en-US" dirty="0"/>
              <a:t>-appliances-newest-partner-</a:t>
            </a:r>
            <a:r>
              <a:rPr lang="en-US" dirty="0" err="1"/>
              <a:t>vancouver</a:t>
            </a:r>
            <a:r>
              <a:rPr lang="en-US" dirty="0"/>
              <a:t>-whitecaps</a:t>
            </a:r>
          </a:p>
        </p:txBody>
      </p:sp>
      <p:sp>
        <p:nvSpPr>
          <p:cNvPr id="4" name="Slide Number Placeholder 3"/>
          <p:cNvSpPr>
            <a:spLocks noGrp="1"/>
          </p:cNvSpPr>
          <p:nvPr>
            <p:ph type="sldNum" sz="quarter" idx="10"/>
          </p:nvPr>
        </p:nvSpPr>
        <p:spPr/>
        <p:txBody>
          <a:bodyPr/>
          <a:lstStyle/>
          <a:p>
            <a:fld id="{929E695B-AC41-42C8-9281-92B74889C7AA}" type="slidenum">
              <a:rPr lang="fr-CA" smtClean="0"/>
              <a:pPr/>
              <a:t>4</a:t>
            </a:fld>
            <a:endParaRPr lang="fr-CA"/>
          </a:p>
        </p:txBody>
      </p:sp>
    </p:spTree>
    <p:extLst>
      <p:ext uri="{BB962C8B-B14F-4D97-AF65-F5344CB8AC3E}">
        <p14:creationId xmlns:p14="http://schemas.microsoft.com/office/powerpoint/2010/main" val="36574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latin typeface="Helvetica Neue" panose="02000503000000020004" pitchFamily="2" charset="0"/>
              </a:rPr>
              <a:t>Image source (left): https://</a:t>
            </a:r>
            <a:r>
              <a:rPr lang="en-CA" dirty="0" err="1">
                <a:effectLst/>
                <a:latin typeface="Helvetica Neue" panose="02000503000000020004" pitchFamily="2" charset="0"/>
              </a:rPr>
              <a:t>www.rona.ca</a:t>
            </a:r>
            <a:r>
              <a:rPr lang="en-CA" dirty="0">
                <a:effectLst/>
                <a:latin typeface="Helvetica Neue" panose="02000503000000020004" pitchFamily="2" charset="0"/>
              </a:rPr>
              <a:t>/</a:t>
            </a:r>
            <a:r>
              <a:rPr lang="en-CA" dirty="0" err="1">
                <a:effectLst/>
                <a:latin typeface="Helvetica Neue" panose="02000503000000020004" pitchFamily="2" charset="0"/>
              </a:rPr>
              <a:t>en</a:t>
            </a:r>
            <a:r>
              <a:rPr lang="en-CA" dirty="0">
                <a:effectLst/>
                <a:latin typeface="Helvetica Neue" panose="02000503000000020004" pitchFamily="2" charset="0"/>
              </a:rPr>
              <a:t>/product/feit-electric-light-bulb-bright-white-a15-bulb-shape-40-watt-bp40a15-can-31925045</a:t>
            </a:r>
          </a:p>
          <a:p>
            <a:r>
              <a:rPr lang="en-CA" dirty="0">
                <a:effectLst/>
                <a:latin typeface="Helvetica Neue" panose="02000503000000020004" pitchFamily="2" charset="0"/>
              </a:rPr>
              <a:t>Image source (right): https://</a:t>
            </a:r>
            <a:r>
              <a:rPr lang="en-CA" dirty="0" err="1">
                <a:effectLst/>
                <a:latin typeface="Helvetica Neue" panose="02000503000000020004" pitchFamily="2" charset="0"/>
              </a:rPr>
              <a:t>www.bulbconnection.com</a:t>
            </a:r>
            <a:r>
              <a:rPr lang="en-CA" dirty="0">
                <a:effectLst/>
                <a:latin typeface="Helvetica Neue" panose="02000503000000020004" pitchFamily="2" charset="0"/>
              </a:rPr>
              <a:t>/product/4909-TCP-80101450-14W-SPRINGLIGHT-50K-14w-Spiral</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24E58957-E08A-4DAA-9A1A-4F5EB1740ACF}" type="slidenum">
              <a:rPr lang="en-CA" smtClean="0"/>
              <a:t>5</a:t>
            </a:fld>
            <a:endParaRPr lang="en-CA"/>
          </a:p>
        </p:txBody>
      </p:sp>
    </p:spTree>
    <p:extLst>
      <p:ext uri="{BB962C8B-B14F-4D97-AF65-F5344CB8AC3E}">
        <p14:creationId xmlns:p14="http://schemas.microsoft.com/office/powerpoint/2010/main" val="144681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www.walmart.ca</a:t>
            </a:r>
            <a:r>
              <a:rPr lang="en-US" dirty="0"/>
              <a:t>/</a:t>
            </a:r>
            <a:r>
              <a:rPr lang="en-US" dirty="0" err="1"/>
              <a:t>en</a:t>
            </a:r>
            <a:r>
              <a:rPr lang="en-US" dirty="0"/>
              <a:t>/</a:t>
            </a:r>
            <a:r>
              <a:rPr lang="en-US" dirty="0" err="1"/>
              <a:t>ip</a:t>
            </a:r>
            <a:r>
              <a:rPr lang="en-US" dirty="0"/>
              <a:t>/philips-23w-100w-mini-twister-soft-white-cfl-bulb-2-pack-soft-white/6000200197323</a:t>
            </a:r>
          </a:p>
          <a:p>
            <a:endParaRPr lang="en-CA" dirty="0"/>
          </a:p>
        </p:txBody>
      </p:sp>
      <p:sp>
        <p:nvSpPr>
          <p:cNvPr id="4" name="Slide Number Placeholder 3"/>
          <p:cNvSpPr>
            <a:spLocks noGrp="1"/>
          </p:cNvSpPr>
          <p:nvPr>
            <p:ph type="sldNum" sz="quarter" idx="10"/>
          </p:nvPr>
        </p:nvSpPr>
        <p:spPr/>
        <p:txBody>
          <a:bodyPr/>
          <a:lstStyle/>
          <a:p>
            <a:fld id="{24E58957-E08A-4DAA-9A1A-4F5EB1740ACF}" type="slidenum">
              <a:rPr lang="en-CA" smtClean="0"/>
              <a:t>6</a:t>
            </a:fld>
            <a:endParaRPr lang="en-CA"/>
          </a:p>
        </p:txBody>
      </p:sp>
    </p:spTree>
    <p:extLst>
      <p:ext uri="{BB962C8B-B14F-4D97-AF65-F5344CB8AC3E}">
        <p14:creationId xmlns:p14="http://schemas.microsoft.com/office/powerpoint/2010/main" val="299608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latin typeface="Helvetica Neue" panose="02000503000000020004" pitchFamily="2" charset="0"/>
              </a:rPr>
              <a:t>Image source (left): https://</a:t>
            </a:r>
            <a:r>
              <a:rPr lang="en-CA" dirty="0" err="1">
                <a:effectLst/>
                <a:latin typeface="Helvetica Neue" panose="02000503000000020004" pitchFamily="2" charset="0"/>
              </a:rPr>
              <a:t>www.rona.ca</a:t>
            </a:r>
            <a:r>
              <a:rPr lang="en-CA" dirty="0">
                <a:effectLst/>
                <a:latin typeface="Helvetica Neue" panose="02000503000000020004" pitchFamily="2" charset="0"/>
              </a:rPr>
              <a:t>/</a:t>
            </a:r>
            <a:r>
              <a:rPr lang="en-CA" dirty="0" err="1">
                <a:effectLst/>
                <a:latin typeface="Helvetica Neue" panose="02000503000000020004" pitchFamily="2" charset="0"/>
              </a:rPr>
              <a:t>en</a:t>
            </a:r>
            <a:r>
              <a:rPr lang="en-CA" dirty="0">
                <a:effectLst/>
                <a:latin typeface="Helvetica Neue" panose="02000503000000020004" pitchFamily="2" charset="0"/>
              </a:rPr>
              <a:t>/product/feit-electric-light-bulb-bright-white-a15-bulb-shape-40-watt-bp40a15-can-31925045</a:t>
            </a:r>
          </a:p>
          <a:p>
            <a:r>
              <a:rPr lang="en-CA" dirty="0">
                <a:effectLst/>
                <a:latin typeface="Helvetica Neue" panose="02000503000000020004" pitchFamily="2" charset="0"/>
              </a:rPr>
              <a:t>Image source (right): https://</a:t>
            </a:r>
            <a:r>
              <a:rPr lang="en-CA" dirty="0" err="1">
                <a:effectLst/>
                <a:latin typeface="Helvetica Neue" panose="02000503000000020004" pitchFamily="2" charset="0"/>
              </a:rPr>
              <a:t>www.bulbconnection.com</a:t>
            </a:r>
            <a:r>
              <a:rPr lang="en-CA" dirty="0">
                <a:effectLst/>
                <a:latin typeface="Helvetica Neue" panose="02000503000000020004" pitchFamily="2" charset="0"/>
              </a:rPr>
              <a:t>/product/4909-TCP-80101450-14W-SPRINGLIGHT-50K-14w-Spiral</a:t>
            </a:r>
          </a:p>
          <a:p>
            <a:endParaRPr lang="en-US" dirty="0"/>
          </a:p>
        </p:txBody>
      </p:sp>
      <p:sp>
        <p:nvSpPr>
          <p:cNvPr id="4" name="Slide Number Placeholder 3"/>
          <p:cNvSpPr>
            <a:spLocks noGrp="1"/>
          </p:cNvSpPr>
          <p:nvPr>
            <p:ph type="sldNum" sz="quarter" idx="5"/>
          </p:nvPr>
        </p:nvSpPr>
        <p:spPr/>
        <p:txBody>
          <a:bodyPr/>
          <a:lstStyle/>
          <a:p>
            <a:fld id="{D33AE4D4-D245-456A-BDC1-B39309EC9EDE}" type="slidenum">
              <a:rPr lang="en-CA" smtClean="0"/>
              <a:t>7</a:t>
            </a:fld>
            <a:endParaRPr lang="en-CA"/>
          </a:p>
        </p:txBody>
      </p:sp>
    </p:spTree>
    <p:extLst>
      <p:ext uri="{BB962C8B-B14F-4D97-AF65-F5344CB8AC3E}">
        <p14:creationId xmlns:p14="http://schemas.microsoft.com/office/powerpoint/2010/main" val="253979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Increased</a:t>
            </a:r>
            <a:r>
              <a:rPr lang="en-CA" baseline="0" dirty="0"/>
              <a:t> units sold by 47%, increased sales by 134%</a:t>
            </a:r>
            <a:endParaRPr lang="en-CA" dirty="0"/>
          </a:p>
        </p:txBody>
      </p:sp>
      <p:sp>
        <p:nvSpPr>
          <p:cNvPr id="4" name="Slide Number Placeholder 3"/>
          <p:cNvSpPr>
            <a:spLocks noGrp="1"/>
          </p:cNvSpPr>
          <p:nvPr>
            <p:ph type="sldNum" sz="quarter" idx="10"/>
          </p:nvPr>
        </p:nvSpPr>
        <p:spPr/>
        <p:txBody>
          <a:bodyPr/>
          <a:lstStyle/>
          <a:p>
            <a:fld id="{24E58957-E08A-4DAA-9A1A-4F5EB1740ACF}" type="slidenum">
              <a:rPr lang="en-CA" smtClean="0"/>
              <a:t>9</a:t>
            </a:fld>
            <a:endParaRPr lang="en-CA"/>
          </a:p>
        </p:txBody>
      </p:sp>
    </p:spTree>
    <p:extLst>
      <p:ext uri="{BB962C8B-B14F-4D97-AF65-F5344CB8AC3E}">
        <p14:creationId xmlns:p14="http://schemas.microsoft.com/office/powerpoint/2010/main" val="357336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Heater image source: https://</a:t>
            </a:r>
            <a:r>
              <a:rPr lang="en-US" dirty="0" err="1"/>
              <a:t>www.differencebetween.info</a:t>
            </a:r>
            <a:r>
              <a:rPr lang="en-US" dirty="0"/>
              <a:t>/difference-between-blower-and-heater</a:t>
            </a:r>
          </a:p>
          <a:p>
            <a:r>
              <a:rPr lang="en-US" dirty="0"/>
              <a:t>LG TV image source: https://</a:t>
            </a:r>
            <a:r>
              <a:rPr lang="en-US" dirty="0" err="1"/>
              <a:t>www.cnet.com</a:t>
            </a:r>
            <a:r>
              <a:rPr lang="en-US" dirty="0"/>
              <a:t>/a/</a:t>
            </a:r>
            <a:r>
              <a:rPr lang="en-US" dirty="0" err="1"/>
              <a:t>img</a:t>
            </a:r>
            <a:r>
              <a:rPr lang="en-US" dirty="0"/>
              <a:t>/resize/4b6be5faebc941174151e6c8d4def4ace53387ea/hub/2010/04/09/1f919ab4-cbf2-11e2-9a4a-0291187b029a/orig-42lh3000_front.jpg?auto=</a:t>
            </a:r>
            <a:r>
              <a:rPr lang="en-US" dirty="0" err="1"/>
              <a:t>webp&amp;width</a:t>
            </a:r>
            <a:r>
              <a:rPr lang="en-US" dirty="0"/>
              <a:t>=768</a:t>
            </a:r>
          </a:p>
          <a:p>
            <a:r>
              <a:rPr lang="en-US" dirty="0"/>
              <a:t>The rest: https://</a:t>
            </a:r>
            <a:r>
              <a:rPr lang="en-US" dirty="0" err="1"/>
              <a:t>unsplash.com</a:t>
            </a:r>
            <a:r>
              <a:rPr lang="en-US" dirty="0"/>
              <a:t>/</a:t>
            </a:r>
          </a:p>
          <a:p>
            <a:endParaRPr lang="en-US" dirty="0"/>
          </a:p>
        </p:txBody>
      </p:sp>
      <p:sp>
        <p:nvSpPr>
          <p:cNvPr id="4" name="Slide Number Placeholder 3"/>
          <p:cNvSpPr>
            <a:spLocks noGrp="1"/>
          </p:cNvSpPr>
          <p:nvPr>
            <p:ph type="sldNum" sz="quarter" idx="5"/>
          </p:nvPr>
        </p:nvSpPr>
        <p:spPr/>
        <p:txBody>
          <a:bodyPr/>
          <a:lstStyle/>
          <a:p>
            <a:fld id="{D33AE4D4-D245-456A-BDC1-B39309EC9EDE}" type="slidenum">
              <a:rPr lang="en-CA" smtClean="0"/>
              <a:t>10</a:t>
            </a:fld>
            <a:endParaRPr lang="en-CA"/>
          </a:p>
        </p:txBody>
      </p:sp>
    </p:spTree>
    <p:extLst>
      <p:ext uri="{BB962C8B-B14F-4D97-AF65-F5344CB8AC3E}">
        <p14:creationId xmlns:p14="http://schemas.microsoft.com/office/powerpoint/2010/main" val="362775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33AE4D4-D245-456A-BDC1-B39309EC9EDE}" type="slidenum">
              <a:rPr lang="en-CA" smtClean="0"/>
              <a:t>11</a:t>
            </a:fld>
            <a:endParaRPr lang="en-CA"/>
          </a:p>
        </p:txBody>
      </p:sp>
    </p:spTree>
    <p:extLst>
      <p:ext uri="{BB962C8B-B14F-4D97-AF65-F5344CB8AC3E}">
        <p14:creationId xmlns:p14="http://schemas.microsoft.com/office/powerpoint/2010/main" val="86638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2C2DBFA-31E5-4D7B-BD3B-33FFEB07C96A}" type="datetimeFigureOut">
              <a:rPr lang="en-CA" smtClean="0"/>
              <a:pPr/>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44BDF2-7BA8-4C94-ACD4-6E1C542922F7}" type="slidenum">
              <a:rPr lang="en-CA" smtClean="0"/>
              <a:pPr/>
              <a:t>‹#›</a:t>
            </a:fld>
            <a:endParaRPr lang="en-CA"/>
          </a:p>
        </p:txBody>
      </p:sp>
    </p:spTree>
    <p:extLst>
      <p:ext uri="{BB962C8B-B14F-4D97-AF65-F5344CB8AC3E}">
        <p14:creationId xmlns:p14="http://schemas.microsoft.com/office/powerpoint/2010/main" val="58121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2C2DBFA-31E5-4D7B-BD3B-33FFEB07C96A}" type="datetimeFigureOut">
              <a:rPr lang="en-CA" smtClean="0"/>
              <a:pPr/>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44BDF2-7BA8-4C94-ACD4-6E1C542922F7}" type="slidenum">
              <a:rPr lang="en-CA" smtClean="0"/>
              <a:pPr/>
              <a:t>‹#›</a:t>
            </a:fld>
            <a:endParaRPr lang="en-CA"/>
          </a:p>
        </p:txBody>
      </p:sp>
    </p:spTree>
    <p:extLst>
      <p:ext uri="{BB962C8B-B14F-4D97-AF65-F5344CB8AC3E}">
        <p14:creationId xmlns:p14="http://schemas.microsoft.com/office/powerpoint/2010/main" val="142912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2C2DBFA-31E5-4D7B-BD3B-33FFEB07C96A}" type="datetimeFigureOut">
              <a:rPr lang="en-CA" smtClean="0"/>
              <a:pPr/>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44BDF2-7BA8-4C94-ACD4-6E1C542922F7}" type="slidenum">
              <a:rPr lang="en-CA" smtClean="0"/>
              <a:pPr/>
              <a:t>‹#›</a:t>
            </a:fld>
            <a:endParaRPr lang="en-CA"/>
          </a:p>
        </p:txBody>
      </p:sp>
    </p:spTree>
    <p:extLst>
      <p:ext uri="{BB962C8B-B14F-4D97-AF65-F5344CB8AC3E}">
        <p14:creationId xmlns:p14="http://schemas.microsoft.com/office/powerpoint/2010/main" val="1931536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1">
    <p:spTree>
      <p:nvGrpSpPr>
        <p:cNvPr id="1" name=""/>
        <p:cNvGrpSpPr/>
        <p:nvPr/>
      </p:nvGrpSpPr>
      <p:grpSpPr>
        <a:xfrm>
          <a:off x="0" y="0"/>
          <a:ext cx="0" cy="0"/>
          <a:chOff x="0" y="0"/>
          <a:chExt cx="0" cy="0"/>
        </a:xfrm>
      </p:grpSpPr>
      <p:sp>
        <p:nvSpPr>
          <p:cNvPr id="15" name="Content Placeholder 2"/>
          <p:cNvSpPr>
            <a:spLocks noGrp="1"/>
          </p:cNvSpPr>
          <p:nvPr>
            <p:ph sz="half" idx="10" hasCustomPrompt="1"/>
          </p:nvPr>
        </p:nvSpPr>
        <p:spPr>
          <a:xfrm>
            <a:off x="914400" y="3352800"/>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a:t>
            </a:r>
            <a:endParaRPr lang="en-US" sz="1200" dirty="0">
              <a:effectLst/>
              <a:latin typeface="Cambria"/>
              <a:ea typeface="ＭＳ 明朝"/>
              <a:cs typeface="Times New Roman"/>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
        <p:nvSpPr>
          <p:cNvPr id="32" name="Title 1"/>
          <p:cNvSpPr>
            <a:spLocks noGrp="1"/>
          </p:cNvSpPr>
          <p:nvPr>
            <p:ph type="ctrTitle" hasCustomPrompt="1"/>
          </p:nvPr>
        </p:nvSpPr>
        <p:spPr>
          <a:xfrm>
            <a:off x="914400" y="2130425"/>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A3AD2A"/>
                </a:solidFill>
              </a:defRPr>
            </a:lvl1pPr>
          </a:lstStyle>
          <a:p>
            <a:r>
              <a:rPr lang="en-US" dirty="0"/>
              <a:t>Title of Section Lorem Lipsom</a:t>
            </a:r>
            <a:br>
              <a:rPr lang="en-US" dirty="0"/>
            </a:br>
            <a:endParaRPr lang="en-US" dirty="0"/>
          </a:p>
        </p:txBody>
      </p:sp>
      <p:sp>
        <p:nvSpPr>
          <p:cNvPr id="7" name="Subtitle 2"/>
          <p:cNvSpPr>
            <a:spLocks noGrp="1"/>
          </p:cNvSpPr>
          <p:nvPr>
            <p:ph type="subTitle" idx="1" hasCustomPrompt="1"/>
          </p:nvPr>
        </p:nvSpPr>
        <p:spPr>
          <a:xfrm>
            <a:off x="914400" y="2514600"/>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Tree>
    <p:extLst>
      <p:ext uri="{BB962C8B-B14F-4D97-AF65-F5344CB8AC3E}">
        <p14:creationId xmlns:p14="http://schemas.microsoft.com/office/powerpoint/2010/main" val="217438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2C2DBFA-31E5-4D7B-BD3B-33FFEB07C96A}" type="datetimeFigureOut">
              <a:rPr lang="en-CA" smtClean="0"/>
              <a:pPr/>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44BDF2-7BA8-4C94-ACD4-6E1C542922F7}" type="slidenum">
              <a:rPr lang="en-CA" smtClean="0"/>
              <a:pPr/>
              <a:t>‹#›</a:t>
            </a:fld>
            <a:endParaRPr lang="en-CA"/>
          </a:p>
        </p:txBody>
      </p:sp>
    </p:spTree>
    <p:extLst>
      <p:ext uri="{BB962C8B-B14F-4D97-AF65-F5344CB8AC3E}">
        <p14:creationId xmlns:p14="http://schemas.microsoft.com/office/powerpoint/2010/main" val="228064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C2DBFA-31E5-4D7B-BD3B-33FFEB07C96A}" type="datetimeFigureOut">
              <a:rPr lang="en-CA" smtClean="0"/>
              <a:pPr/>
              <a:t>2022-10-30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44BDF2-7BA8-4C94-ACD4-6E1C542922F7}" type="slidenum">
              <a:rPr lang="en-CA" smtClean="0"/>
              <a:pPr/>
              <a:t>‹#›</a:t>
            </a:fld>
            <a:endParaRPr lang="en-CA"/>
          </a:p>
        </p:txBody>
      </p:sp>
    </p:spTree>
    <p:extLst>
      <p:ext uri="{BB962C8B-B14F-4D97-AF65-F5344CB8AC3E}">
        <p14:creationId xmlns:p14="http://schemas.microsoft.com/office/powerpoint/2010/main" val="153142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2C2DBFA-31E5-4D7B-BD3B-33FFEB07C96A}" type="datetimeFigureOut">
              <a:rPr lang="en-CA" smtClean="0"/>
              <a:pPr/>
              <a:t>2022-10-30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44BDF2-7BA8-4C94-ACD4-6E1C542922F7}" type="slidenum">
              <a:rPr lang="en-CA" smtClean="0"/>
              <a:pPr/>
              <a:t>‹#›</a:t>
            </a:fld>
            <a:endParaRPr lang="en-CA"/>
          </a:p>
        </p:txBody>
      </p:sp>
    </p:spTree>
    <p:extLst>
      <p:ext uri="{BB962C8B-B14F-4D97-AF65-F5344CB8AC3E}">
        <p14:creationId xmlns:p14="http://schemas.microsoft.com/office/powerpoint/2010/main" val="136697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2C2DBFA-31E5-4D7B-BD3B-33FFEB07C96A}" type="datetimeFigureOut">
              <a:rPr lang="en-CA" smtClean="0"/>
              <a:pPr/>
              <a:t>2022-10-30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044BDF2-7BA8-4C94-ACD4-6E1C542922F7}" type="slidenum">
              <a:rPr lang="en-CA" smtClean="0"/>
              <a:pPr/>
              <a:t>‹#›</a:t>
            </a:fld>
            <a:endParaRPr lang="en-CA"/>
          </a:p>
        </p:txBody>
      </p:sp>
    </p:spTree>
    <p:extLst>
      <p:ext uri="{BB962C8B-B14F-4D97-AF65-F5344CB8AC3E}">
        <p14:creationId xmlns:p14="http://schemas.microsoft.com/office/powerpoint/2010/main" val="369729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2C2DBFA-31E5-4D7B-BD3B-33FFEB07C96A}" type="datetimeFigureOut">
              <a:rPr lang="en-CA" smtClean="0"/>
              <a:pPr/>
              <a:t>2022-10-30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044BDF2-7BA8-4C94-ACD4-6E1C542922F7}" type="slidenum">
              <a:rPr lang="en-CA" smtClean="0"/>
              <a:pPr/>
              <a:t>‹#›</a:t>
            </a:fld>
            <a:endParaRPr lang="en-CA"/>
          </a:p>
        </p:txBody>
      </p:sp>
    </p:spTree>
    <p:extLst>
      <p:ext uri="{BB962C8B-B14F-4D97-AF65-F5344CB8AC3E}">
        <p14:creationId xmlns:p14="http://schemas.microsoft.com/office/powerpoint/2010/main" val="223432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2DBFA-31E5-4D7B-BD3B-33FFEB07C96A}" type="datetimeFigureOut">
              <a:rPr lang="en-CA" smtClean="0"/>
              <a:pPr/>
              <a:t>2022-10-30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044BDF2-7BA8-4C94-ACD4-6E1C542922F7}" type="slidenum">
              <a:rPr lang="en-CA" smtClean="0"/>
              <a:pPr/>
              <a:t>‹#›</a:t>
            </a:fld>
            <a:endParaRPr lang="en-CA"/>
          </a:p>
        </p:txBody>
      </p:sp>
    </p:spTree>
    <p:extLst>
      <p:ext uri="{BB962C8B-B14F-4D97-AF65-F5344CB8AC3E}">
        <p14:creationId xmlns:p14="http://schemas.microsoft.com/office/powerpoint/2010/main" val="400388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2DBFA-31E5-4D7B-BD3B-33FFEB07C96A}" type="datetimeFigureOut">
              <a:rPr lang="en-CA" smtClean="0"/>
              <a:pPr/>
              <a:t>2022-10-30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44BDF2-7BA8-4C94-ACD4-6E1C542922F7}" type="slidenum">
              <a:rPr lang="en-CA" smtClean="0"/>
              <a:pPr/>
              <a:t>‹#›</a:t>
            </a:fld>
            <a:endParaRPr lang="en-CA"/>
          </a:p>
        </p:txBody>
      </p:sp>
    </p:spTree>
    <p:extLst>
      <p:ext uri="{BB962C8B-B14F-4D97-AF65-F5344CB8AC3E}">
        <p14:creationId xmlns:p14="http://schemas.microsoft.com/office/powerpoint/2010/main" val="215254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2DBFA-31E5-4D7B-BD3B-33FFEB07C96A}" type="datetimeFigureOut">
              <a:rPr lang="en-CA" smtClean="0"/>
              <a:pPr/>
              <a:t>2022-10-30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44BDF2-7BA8-4C94-ACD4-6E1C542922F7}" type="slidenum">
              <a:rPr lang="en-CA" smtClean="0"/>
              <a:pPr/>
              <a:t>‹#›</a:t>
            </a:fld>
            <a:endParaRPr lang="en-CA"/>
          </a:p>
        </p:txBody>
      </p:sp>
    </p:spTree>
    <p:extLst>
      <p:ext uri="{BB962C8B-B14F-4D97-AF65-F5344CB8AC3E}">
        <p14:creationId xmlns:p14="http://schemas.microsoft.com/office/powerpoint/2010/main" val="29328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2DBFA-31E5-4D7B-BD3B-33FFEB07C96A}" type="datetimeFigureOut">
              <a:rPr lang="en-CA" smtClean="0"/>
              <a:pPr/>
              <a:t>2022-10-30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4BDF2-7BA8-4C94-ACD4-6E1C542922F7}" type="slidenum">
              <a:rPr lang="en-CA" smtClean="0"/>
              <a:pPr/>
              <a:t>‹#›</a:t>
            </a:fld>
            <a:endParaRPr lang="en-CA"/>
          </a:p>
        </p:txBody>
      </p:sp>
    </p:spTree>
    <p:extLst>
      <p:ext uri="{BB962C8B-B14F-4D97-AF65-F5344CB8AC3E}">
        <p14:creationId xmlns:p14="http://schemas.microsoft.com/office/powerpoint/2010/main" val="3105776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882" y="5246330"/>
            <a:ext cx="7272808" cy="1708160"/>
          </a:xfrm>
          <a:prstGeom prst="rect">
            <a:avLst/>
          </a:prstGeom>
          <a:noFill/>
        </p:spPr>
        <p:txBody>
          <a:bodyPr wrap="square" rtlCol="0">
            <a:spAutoFit/>
          </a:bodyPr>
          <a:lstStyle/>
          <a:p>
            <a:pPr algn="ctr"/>
            <a:r>
              <a:rPr lang="en-US" sz="3500" dirty="0">
                <a:solidFill>
                  <a:schemeClr val="bg1">
                    <a:lumMod val="50000"/>
                  </a:schemeClr>
                </a:solidFill>
              </a:rPr>
              <a:t>Imagine 2015: Meet a Prof</a:t>
            </a:r>
            <a:br>
              <a:rPr lang="en-US" sz="3500" dirty="0">
                <a:solidFill>
                  <a:schemeClr val="bg1">
                    <a:lumMod val="50000"/>
                  </a:schemeClr>
                </a:solidFill>
              </a:rPr>
            </a:br>
            <a:r>
              <a:rPr lang="en-US" sz="3500" dirty="0">
                <a:solidFill>
                  <a:schemeClr val="bg1">
                    <a:lumMod val="50000"/>
                  </a:schemeClr>
                </a:solidFill>
              </a:rPr>
              <a:t>Professor David J. Hardisty</a:t>
            </a:r>
          </a:p>
          <a:p>
            <a:pPr algn="ctr"/>
            <a:r>
              <a:rPr lang="en-US" sz="3500" dirty="0">
                <a:solidFill>
                  <a:schemeClr val="bg1">
                    <a:lumMod val="50000"/>
                  </a:schemeClr>
                </a:solidFill>
              </a:rPr>
              <a:t>Marketing &amp; </a:t>
            </a:r>
            <a:r>
              <a:rPr lang="en-US" sz="3500" dirty="0" err="1">
                <a:solidFill>
                  <a:schemeClr val="bg1">
                    <a:lumMod val="50000"/>
                  </a:schemeClr>
                </a:solidFill>
              </a:rPr>
              <a:t>Behavioural</a:t>
            </a:r>
            <a:r>
              <a:rPr lang="en-US" sz="3500" dirty="0">
                <a:solidFill>
                  <a:schemeClr val="bg1">
                    <a:lumMod val="50000"/>
                  </a:schemeClr>
                </a:solidFill>
              </a:rPr>
              <a:t> Science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 y="0"/>
            <a:ext cx="9144000" cy="5105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101724"/>
            <a:ext cx="7696200" cy="384175"/>
          </a:xfrm>
        </p:spPr>
        <p:txBody>
          <a:bodyPr/>
          <a:lstStyle/>
          <a:p>
            <a:r>
              <a:rPr lang="en-CA" dirty="0"/>
              <a:t>Let’s scale this up</a:t>
            </a:r>
            <a:endParaRPr lang="en-US" dirty="0"/>
          </a:p>
        </p:txBody>
      </p:sp>
      <p:sp>
        <p:nvSpPr>
          <p:cNvPr id="2" name="TextBox 1"/>
          <p:cNvSpPr txBox="1"/>
          <p:nvPr/>
        </p:nvSpPr>
        <p:spPr>
          <a:xfrm>
            <a:off x="993354" y="1752600"/>
            <a:ext cx="2932085" cy="1200329"/>
          </a:xfrm>
          <a:prstGeom prst="rect">
            <a:avLst/>
          </a:prstGeom>
          <a:noFill/>
        </p:spPr>
        <p:txBody>
          <a:bodyPr wrap="none" rtlCol="0">
            <a:spAutoFit/>
          </a:bodyPr>
          <a:lstStyle/>
          <a:p>
            <a:r>
              <a:rPr lang="en-CA" dirty="0"/>
              <a:t>Triple winner: </a:t>
            </a:r>
          </a:p>
          <a:p>
            <a:pPr marL="285750" indent="-285750">
              <a:buFontTx/>
              <a:buChar char="-"/>
            </a:pPr>
            <a:r>
              <a:rPr lang="en-CA" dirty="0"/>
              <a:t>Good for the consumer</a:t>
            </a:r>
          </a:p>
          <a:p>
            <a:pPr marL="285750" indent="-285750">
              <a:buFontTx/>
              <a:buChar char="-"/>
            </a:pPr>
            <a:r>
              <a:rPr lang="en-CA" dirty="0"/>
              <a:t>Good for the firm </a:t>
            </a:r>
          </a:p>
          <a:p>
            <a:pPr marL="285750" indent="-285750">
              <a:buFontTx/>
              <a:buChar char="-"/>
            </a:pPr>
            <a:r>
              <a:rPr lang="en-CA" dirty="0"/>
              <a:t>Good for the environment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794" y="3919442"/>
            <a:ext cx="2592398" cy="181928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569" y="3352800"/>
            <a:ext cx="1731214" cy="2694330"/>
          </a:xfrm>
          <a:prstGeom prst="rect">
            <a:avLst/>
          </a:prstGeom>
        </p:spPr>
      </p:pic>
      <p:pic>
        <p:nvPicPr>
          <p:cNvPr id="7" name="Picture 2" descr="Free photos of Apple">
            <a:extLst>
              <a:ext uri="{FF2B5EF4-FFF2-40B4-BE49-F238E27FC236}">
                <a16:creationId xmlns:a16="http://schemas.microsoft.com/office/drawing/2014/main" id="{F3FE7CDA-EAEC-9C2A-AEB2-E22EFD8E69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15" y="3752676"/>
            <a:ext cx="3229227" cy="21528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ree photos of Washing machine">
            <a:extLst>
              <a:ext uri="{FF2B5EF4-FFF2-40B4-BE49-F238E27FC236}">
                <a16:creationId xmlns:a16="http://schemas.microsoft.com/office/drawing/2014/main" id="{14CA7488-F66B-35A9-F763-12DB2C09F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4153" y="-608213"/>
            <a:ext cx="2028203" cy="3245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Free Empty Rack of Dishwasher Stock Photo">
            <a:extLst>
              <a:ext uri="{FF2B5EF4-FFF2-40B4-BE49-F238E27FC236}">
                <a16:creationId xmlns:a16="http://schemas.microsoft.com/office/drawing/2014/main" id="{95EA2165-FA86-CFA5-A0D7-E8FFA34F50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3193" y="770681"/>
            <a:ext cx="1797686" cy="178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6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54"/>
            <a:ext cx="8229600" cy="1143000"/>
          </a:xfrm>
        </p:spPr>
        <p:txBody>
          <a:bodyPr/>
          <a:lstStyle/>
          <a:p>
            <a:r>
              <a:rPr lang="en-CA" dirty="0"/>
              <a:t>3 Tips</a:t>
            </a:r>
          </a:p>
        </p:txBody>
      </p:sp>
      <p:sp>
        <p:nvSpPr>
          <p:cNvPr id="3" name="Content Placeholder 2"/>
          <p:cNvSpPr>
            <a:spLocks noGrp="1"/>
          </p:cNvSpPr>
          <p:nvPr>
            <p:ph idx="1"/>
          </p:nvPr>
        </p:nvSpPr>
        <p:spPr>
          <a:xfrm>
            <a:off x="457200" y="1155454"/>
            <a:ext cx="8229600" cy="5702546"/>
          </a:xfrm>
        </p:spPr>
        <p:txBody>
          <a:bodyPr>
            <a:normAutofit/>
          </a:bodyPr>
          <a:lstStyle/>
          <a:p>
            <a:r>
              <a:rPr lang="en-CA" dirty="0"/>
              <a:t>Get ready to fail</a:t>
            </a:r>
          </a:p>
          <a:p>
            <a:pPr lvl="1"/>
            <a:r>
              <a:rPr lang="en-CA" dirty="0"/>
              <a:t>Academically</a:t>
            </a:r>
          </a:p>
          <a:p>
            <a:pPr lvl="1"/>
            <a:r>
              <a:rPr lang="en-CA" dirty="0"/>
              <a:t>Socially</a:t>
            </a:r>
          </a:p>
          <a:p>
            <a:r>
              <a:rPr lang="en-CA" dirty="0"/>
              <a:t>Learn useful skills</a:t>
            </a:r>
          </a:p>
          <a:p>
            <a:pPr lvl="1"/>
            <a:r>
              <a:rPr lang="en-CA" dirty="0"/>
              <a:t>Web development</a:t>
            </a:r>
          </a:p>
          <a:p>
            <a:pPr lvl="1"/>
            <a:r>
              <a:rPr lang="en-CA" dirty="0"/>
              <a:t>Research</a:t>
            </a:r>
          </a:p>
          <a:p>
            <a:pPr lvl="1"/>
            <a:r>
              <a:rPr lang="en-CA" dirty="0"/>
              <a:t>Languages</a:t>
            </a:r>
          </a:p>
          <a:p>
            <a:r>
              <a:rPr lang="en-CA" dirty="0"/>
              <a:t>Participate</a:t>
            </a:r>
          </a:p>
          <a:p>
            <a:pPr lvl="1"/>
            <a:r>
              <a:rPr lang="en-CA" dirty="0"/>
              <a:t>Classes</a:t>
            </a:r>
          </a:p>
          <a:p>
            <a:pPr lvl="1"/>
            <a:r>
              <a:rPr lang="en-CA" dirty="0"/>
              <a:t>Clubs &amp; events</a:t>
            </a:r>
          </a:p>
        </p:txBody>
      </p:sp>
    </p:spTree>
    <p:extLst>
      <p:ext uri="{BB962C8B-B14F-4D97-AF65-F5344CB8AC3E}">
        <p14:creationId xmlns:p14="http://schemas.microsoft.com/office/powerpoint/2010/main" val="2457388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a:t>
            </a:r>
          </a:p>
        </p:txBody>
      </p:sp>
      <p:sp>
        <p:nvSpPr>
          <p:cNvPr id="3" name="Content Placeholder 2"/>
          <p:cNvSpPr>
            <a:spLocks noGrp="1"/>
          </p:cNvSpPr>
          <p:nvPr>
            <p:ph idx="1"/>
          </p:nvPr>
        </p:nvSpPr>
        <p:spPr/>
        <p:txBody>
          <a:bodyPr/>
          <a:lstStyle/>
          <a:p>
            <a:r>
              <a:rPr lang="en-CA" dirty="0"/>
              <a:t>Feel free to ask anything</a:t>
            </a:r>
          </a:p>
        </p:txBody>
      </p:sp>
    </p:spTree>
    <p:extLst>
      <p:ext uri="{BB962C8B-B14F-4D97-AF65-F5344CB8AC3E}">
        <p14:creationId xmlns:p14="http://schemas.microsoft.com/office/powerpoint/2010/main" val="380477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ce of Mind.jpg"/>
          <p:cNvPicPr>
            <a:picLocks noChangeAspect="1"/>
          </p:cNvPicPr>
          <p:nvPr/>
        </p:nvPicPr>
        <p:blipFill>
          <a:blip r:embed="rId3" cstate="print"/>
          <a:stretch>
            <a:fillRect/>
          </a:stretch>
        </p:blipFill>
        <p:spPr>
          <a:xfrm>
            <a:off x="0" y="-23858"/>
            <a:ext cx="9144000" cy="69023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About me &amp; my research </a:t>
            </a:r>
          </a:p>
          <a:p>
            <a:r>
              <a:rPr lang="en-CA" dirty="0"/>
              <a:t>3 tips for student life at UBC</a:t>
            </a:r>
          </a:p>
          <a:p>
            <a:r>
              <a:rPr lang="en-CA" dirty="0"/>
              <a:t>Q &amp; A</a:t>
            </a:r>
          </a:p>
        </p:txBody>
      </p:sp>
    </p:spTree>
    <p:extLst>
      <p:ext uri="{BB962C8B-B14F-4D97-AF65-F5344CB8AC3E}">
        <p14:creationId xmlns:p14="http://schemas.microsoft.com/office/powerpoint/2010/main" val="64927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436470" y="-171400"/>
            <a:ext cx="8229600" cy="1143000"/>
          </a:xfrm>
        </p:spPr>
        <p:txBody>
          <a:bodyPr/>
          <a:lstStyle/>
          <a:p>
            <a:pPr eaLnBrk="1" hangingPunct="1"/>
            <a:r>
              <a:rPr lang="en-US" dirty="0"/>
              <a:t>About me</a:t>
            </a:r>
          </a:p>
        </p:txBody>
      </p:sp>
      <p:sp>
        <p:nvSpPr>
          <p:cNvPr id="5123" name="Rectangle 3"/>
          <p:cNvSpPr>
            <a:spLocks noGrp="1" noChangeArrowheads="1"/>
          </p:cNvSpPr>
          <p:nvPr>
            <p:ph type="body" idx="1"/>
          </p:nvPr>
        </p:nvSpPr>
        <p:spPr>
          <a:xfrm>
            <a:off x="323528" y="939145"/>
            <a:ext cx="8820472" cy="6165304"/>
          </a:xfrm>
        </p:spPr>
        <p:txBody>
          <a:bodyPr>
            <a:normAutofit fontScale="92500" lnSpcReduction="20000"/>
          </a:bodyPr>
          <a:lstStyle/>
          <a:p>
            <a:pPr eaLnBrk="1" hangingPunct="1"/>
            <a:r>
              <a:rPr lang="en-US" dirty="0"/>
              <a:t>Grew up in Seattle</a:t>
            </a:r>
          </a:p>
          <a:p>
            <a:pPr eaLnBrk="1" hangingPunct="1"/>
            <a:r>
              <a:rPr lang="en-US" dirty="0"/>
              <a:t>Undergrad at Stanford</a:t>
            </a:r>
          </a:p>
          <a:p>
            <a:pPr eaLnBrk="1" hangingPunct="1"/>
            <a:r>
              <a:rPr lang="en-US" dirty="0"/>
              <a:t>Taught English in Osaka, Japan </a:t>
            </a:r>
          </a:p>
          <a:p>
            <a:pPr eaLnBrk="1" hangingPunct="1"/>
            <a:r>
              <a:rPr lang="en-US" sz="3200" dirty="0"/>
              <a:t>Worked as a freelance web developer in Paris, France</a:t>
            </a:r>
          </a:p>
          <a:p>
            <a:pPr>
              <a:spcBef>
                <a:spcPts val="600"/>
              </a:spcBef>
              <a:spcAft>
                <a:spcPts val="0"/>
              </a:spcAft>
              <a:tabLst>
                <a:tab pos="2971800" algn="l"/>
              </a:tabLst>
            </a:pPr>
            <a:r>
              <a:rPr lang="en-US" dirty="0">
                <a:ea typeface="Cambria"/>
                <a:cs typeface="Times New Roman"/>
              </a:rPr>
              <a:t>Masters in psychology at Paris Descartes</a:t>
            </a:r>
          </a:p>
          <a:p>
            <a:pPr>
              <a:spcBef>
                <a:spcPts val="600"/>
              </a:spcBef>
              <a:spcAft>
                <a:spcPts val="0"/>
              </a:spcAft>
              <a:tabLst>
                <a:tab pos="2971800" algn="l"/>
              </a:tabLst>
            </a:pPr>
            <a:r>
              <a:rPr lang="en-US" dirty="0">
                <a:ea typeface="Cambria"/>
                <a:cs typeface="Times New Roman"/>
              </a:rPr>
              <a:t>PhD in psychology at Columbia University in New York </a:t>
            </a:r>
          </a:p>
          <a:p>
            <a:pPr>
              <a:spcBef>
                <a:spcPts val="600"/>
              </a:spcBef>
              <a:spcAft>
                <a:spcPts val="0"/>
              </a:spcAft>
              <a:tabLst>
                <a:tab pos="2971800" algn="l"/>
              </a:tabLst>
            </a:pPr>
            <a:r>
              <a:rPr lang="en-US" dirty="0">
                <a:ea typeface="Cambria"/>
                <a:cs typeface="Times New Roman"/>
              </a:rPr>
              <a:t>Post-doc at Stanford Graduate School of Business</a:t>
            </a:r>
          </a:p>
          <a:p>
            <a:pPr>
              <a:spcBef>
                <a:spcPts val="600"/>
              </a:spcBef>
              <a:spcAft>
                <a:spcPts val="0"/>
              </a:spcAft>
              <a:tabLst>
                <a:tab pos="2971800" algn="l"/>
              </a:tabLst>
            </a:pPr>
            <a:r>
              <a:rPr lang="en-US" dirty="0">
                <a:ea typeface="Cambria"/>
                <a:cs typeface="Times New Roman"/>
              </a:rPr>
              <a:t>Began as Assistant Prof of Marketing at UBC in July, 2013</a:t>
            </a:r>
          </a:p>
          <a:p>
            <a:pPr>
              <a:spcBef>
                <a:spcPts val="600"/>
              </a:spcBef>
              <a:spcAft>
                <a:spcPts val="0"/>
              </a:spcAft>
              <a:tabLst>
                <a:tab pos="2971800" algn="l"/>
              </a:tabLst>
            </a:pPr>
            <a:r>
              <a:rPr lang="en-US" dirty="0">
                <a:ea typeface="Cambria"/>
                <a:cs typeface="Times New Roman"/>
              </a:rPr>
              <a:t>Research on decisions about the future, especially sustainability</a:t>
            </a:r>
          </a:p>
          <a:p>
            <a:pPr>
              <a:spcBef>
                <a:spcPts val="600"/>
              </a:spcBef>
              <a:spcAft>
                <a:spcPts val="0"/>
              </a:spcAft>
              <a:tabLst>
                <a:tab pos="2971800" algn="l"/>
              </a:tabLst>
            </a:pPr>
            <a:r>
              <a:rPr lang="en-US" dirty="0">
                <a:ea typeface="Cambria"/>
                <a:cs typeface="Times New Roman"/>
              </a:rPr>
              <a:t>Hobbies: hiking/skiing, games, beer, soccer</a:t>
            </a:r>
          </a:p>
          <a:p>
            <a:pPr eaLnBrk="1" hangingPunct="1"/>
            <a:endParaRPr lang="en-US" sz="2400" dirty="0"/>
          </a:p>
          <a:p>
            <a:pPr lvl="1" eaLnBrk="1" hangingPunct="1"/>
            <a:endParaRPr lang="en-US" sz="2800" dirty="0"/>
          </a:p>
        </p:txBody>
      </p:sp>
      <p:sp>
        <p:nvSpPr>
          <p:cNvPr id="4" name="Slide Number Placeholder 3"/>
          <p:cNvSpPr>
            <a:spLocks noGrp="1"/>
          </p:cNvSpPr>
          <p:nvPr>
            <p:ph type="sldNum" sz="quarter" idx="12"/>
          </p:nvPr>
        </p:nvSpPr>
        <p:spPr/>
        <p:txBody>
          <a:bodyPr/>
          <a:lstStyle/>
          <a:p>
            <a:fld id="{85B6D278-2D89-4D60-B247-E6E241EC86AF}" type="slidenum">
              <a:rPr lang="fr-CA" smtClean="0"/>
              <a:pPr/>
              <a:t>3</a:t>
            </a:fld>
            <a:endParaRPr lang="fr-CA"/>
          </a:p>
        </p:txBody>
      </p:sp>
    </p:spTree>
    <p:extLst>
      <p:ext uri="{BB962C8B-B14F-4D97-AF65-F5344CB8AC3E}">
        <p14:creationId xmlns:p14="http://schemas.microsoft.com/office/powerpoint/2010/main" val="264817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B6D278-2D89-4D60-B247-E6E241EC86AF}" type="slidenum">
              <a:rPr lang="fr-CA" smtClean="0"/>
              <a:pPr/>
              <a:t>4</a:t>
            </a:fld>
            <a:endParaRPr lang="fr-CA"/>
          </a:p>
        </p:txBody>
      </p:sp>
      <p:pic>
        <p:nvPicPr>
          <p:cNvPr id="1026" name="Picture 2" descr="C:\Users\Dave\Desktop\Seattle-Sounders-FC-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48680"/>
            <a:ext cx="3369035" cy="49111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e\Desktop\361px-Vancouver_Whitecaps_FC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147" y="548680"/>
            <a:ext cx="3553940" cy="46171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83967" y="1916832"/>
            <a:ext cx="798617" cy="1569660"/>
          </a:xfrm>
          <a:prstGeom prst="rect">
            <a:avLst/>
          </a:prstGeom>
          <a:noFill/>
        </p:spPr>
        <p:txBody>
          <a:bodyPr wrap="none" rtlCol="0">
            <a:spAutoFit/>
          </a:bodyPr>
          <a:lstStyle/>
          <a:p>
            <a:r>
              <a:rPr lang="en-US" sz="9600" b="1" dirty="0"/>
              <a:t>&gt;</a:t>
            </a:r>
          </a:p>
        </p:txBody>
      </p:sp>
    </p:spTree>
    <p:extLst>
      <p:ext uri="{BB962C8B-B14F-4D97-AF65-F5344CB8AC3E}">
        <p14:creationId xmlns:p14="http://schemas.microsoft.com/office/powerpoint/2010/main" val="290283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045863"/>
            <a:ext cx="7696200" cy="384175"/>
          </a:xfrm>
        </p:spPr>
        <p:txBody>
          <a:bodyPr/>
          <a:lstStyle/>
          <a:p>
            <a:r>
              <a:rPr lang="en-US" dirty="0"/>
              <a:t>An economic mystery</a:t>
            </a:r>
          </a:p>
        </p:txBody>
      </p:sp>
      <p:pic>
        <p:nvPicPr>
          <p:cNvPr id="5" name="Picture 2" descr="C:\Users\Dave\Documents\Job Stuff\Philips Incandescent A-19 Light Bulb.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457" y="1903164"/>
            <a:ext cx="1676400" cy="30034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181600" y="1903164"/>
            <a:ext cx="1676400" cy="3003441"/>
          </a:xfrm>
          <a:prstGeom prst="rect">
            <a:avLst/>
          </a:prstGeom>
        </p:spPr>
      </p:pic>
      <p:sp>
        <p:nvSpPr>
          <p:cNvPr id="13" name="TextBox 12"/>
          <p:cNvSpPr txBox="1"/>
          <p:nvPr/>
        </p:nvSpPr>
        <p:spPr>
          <a:xfrm>
            <a:off x="1877457" y="4982378"/>
            <a:ext cx="1518364" cy="923330"/>
          </a:xfrm>
          <a:prstGeom prst="rect">
            <a:avLst/>
          </a:prstGeom>
          <a:solidFill>
            <a:schemeClr val="bg1"/>
          </a:solidFill>
        </p:spPr>
        <p:txBody>
          <a:bodyPr wrap="none" rtlCol="0">
            <a:spAutoFit/>
          </a:bodyPr>
          <a:lstStyle/>
          <a:p>
            <a:r>
              <a:rPr lang="en-CA" dirty="0"/>
              <a:t>Price: $0.97</a:t>
            </a:r>
          </a:p>
          <a:p>
            <a:r>
              <a:rPr lang="en-CA" dirty="0"/>
              <a:t>Watts: 60</a:t>
            </a:r>
          </a:p>
          <a:p>
            <a:r>
              <a:rPr lang="en-CA" dirty="0"/>
              <a:t>Lumens: 820</a:t>
            </a:r>
          </a:p>
        </p:txBody>
      </p:sp>
      <p:sp>
        <p:nvSpPr>
          <p:cNvPr id="16" name="TextBox 15"/>
          <p:cNvSpPr txBox="1"/>
          <p:nvPr/>
        </p:nvSpPr>
        <p:spPr>
          <a:xfrm>
            <a:off x="5181600" y="4992706"/>
            <a:ext cx="2646878" cy="1200329"/>
          </a:xfrm>
          <a:prstGeom prst="rect">
            <a:avLst/>
          </a:prstGeom>
          <a:solidFill>
            <a:schemeClr val="bg1"/>
          </a:solidFill>
        </p:spPr>
        <p:txBody>
          <a:bodyPr wrap="none" rtlCol="0">
            <a:spAutoFit/>
          </a:bodyPr>
          <a:lstStyle/>
          <a:p>
            <a:r>
              <a:rPr lang="en-CA" dirty="0"/>
              <a:t>Price: $17.99</a:t>
            </a:r>
          </a:p>
          <a:p>
            <a:r>
              <a:rPr lang="en-CA" dirty="0"/>
              <a:t>Watts: 13</a:t>
            </a:r>
          </a:p>
          <a:p>
            <a:r>
              <a:rPr lang="en-CA" dirty="0"/>
              <a:t>Lumens: 800</a:t>
            </a:r>
          </a:p>
          <a:p>
            <a:r>
              <a:rPr lang="en-CA" dirty="0"/>
              <a:t>(Saves $188 on energy)</a:t>
            </a:r>
          </a:p>
        </p:txBody>
      </p:sp>
    </p:spTree>
    <p:extLst>
      <p:ext uri="{BB962C8B-B14F-4D97-AF65-F5344CB8AC3E}">
        <p14:creationId xmlns:p14="http://schemas.microsoft.com/office/powerpoint/2010/main" val="64984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045863"/>
            <a:ext cx="7696200" cy="384175"/>
          </a:xfrm>
        </p:spPr>
        <p:txBody>
          <a:bodyPr/>
          <a:lstStyle/>
          <a:p>
            <a:r>
              <a:rPr lang="en-US" dirty="0"/>
              <a:t>Consumers don’t care about the future?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070" y="1525696"/>
            <a:ext cx="5144859" cy="4948775"/>
          </a:xfrm>
          <a:prstGeom prst="rect">
            <a:avLst/>
          </a:prstGeom>
        </p:spPr>
      </p:pic>
    </p:spTree>
    <p:extLst>
      <p:ext uri="{BB962C8B-B14F-4D97-AF65-F5344CB8AC3E}">
        <p14:creationId xmlns:p14="http://schemas.microsoft.com/office/powerpoint/2010/main" val="88041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987425"/>
            <a:ext cx="7696200" cy="384175"/>
          </a:xfrm>
        </p:spPr>
        <p:txBody>
          <a:bodyPr/>
          <a:lstStyle/>
          <a:p>
            <a:r>
              <a:rPr lang="en-CA" dirty="0"/>
              <a:t>Our theory</a:t>
            </a:r>
          </a:p>
        </p:txBody>
      </p:sp>
      <p:pic>
        <p:nvPicPr>
          <p:cNvPr id="14" name="Picture 2" descr="C:\Users\Dave\Documents\Job Stuff\Philips Incandescent A-19 Light Bulb.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457" y="2209800"/>
            <a:ext cx="1676400" cy="3003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5181600" y="2209800"/>
            <a:ext cx="1676400" cy="3003441"/>
          </a:xfrm>
          <a:prstGeom prst="rect">
            <a:avLst/>
          </a:prstGeom>
        </p:spPr>
      </p:pic>
      <p:sp>
        <p:nvSpPr>
          <p:cNvPr id="16" name="TextBox 15"/>
          <p:cNvSpPr txBox="1"/>
          <p:nvPr/>
        </p:nvSpPr>
        <p:spPr>
          <a:xfrm>
            <a:off x="1877457" y="5289014"/>
            <a:ext cx="2864887" cy="1200329"/>
          </a:xfrm>
          <a:prstGeom prst="rect">
            <a:avLst/>
          </a:prstGeom>
          <a:solidFill>
            <a:schemeClr val="bg1"/>
          </a:solidFill>
        </p:spPr>
        <p:txBody>
          <a:bodyPr wrap="none" rtlCol="0">
            <a:spAutoFit/>
          </a:bodyPr>
          <a:lstStyle/>
          <a:p>
            <a:r>
              <a:rPr lang="en-CA" dirty="0"/>
              <a:t>Price: $0.97</a:t>
            </a:r>
          </a:p>
          <a:p>
            <a:r>
              <a:rPr lang="en-CA" dirty="0"/>
              <a:t>10-year energy cost: $239</a:t>
            </a:r>
          </a:p>
          <a:p>
            <a:r>
              <a:rPr lang="en-CA" dirty="0"/>
              <a:t>Watts: 60</a:t>
            </a:r>
          </a:p>
          <a:p>
            <a:r>
              <a:rPr lang="en-CA" dirty="0"/>
              <a:t>Lumens: 820</a:t>
            </a:r>
          </a:p>
        </p:txBody>
      </p:sp>
      <p:sp>
        <p:nvSpPr>
          <p:cNvPr id="17" name="TextBox 16"/>
          <p:cNvSpPr txBox="1"/>
          <p:nvPr/>
        </p:nvSpPr>
        <p:spPr>
          <a:xfrm>
            <a:off x="5181600" y="5289013"/>
            <a:ext cx="2736647" cy="1200329"/>
          </a:xfrm>
          <a:prstGeom prst="rect">
            <a:avLst/>
          </a:prstGeom>
          <a:solidFill>
            <a:schemeClr val="bg1"/>
          </a:solidFill>
        </p:spPr>
        <p:txBody>
          <a:bodyPr wrap="none" rtlCol="0">
            <a:spAutoFit/>
          </a:bodyPr>
          <a:lstStyle/>
          <a:p>
            <a:r>
              <a:rPr lang="en-CA" dirty="0"/>
              <a:t>Price: $17.99</a:t>
            </a:r>
          </a:p>
          <a:p>
            <a:r>
              <a:rPr lang="en-CA" dirty="0"/>
              <a:t>10-year energy cost: $52</a:t>
            </a:r>
          </a:p>
          <a:p>
            <a:r>
              <a:rPr lang="en-CA" dirty="0"/>
              <a:t>Watts: 13</a:t>
            </a:r>
          </a:p>
          <a:p>
            <a:r>
              <a:rPr lang="en-CA" dirty="0"/>
              <a:t>Lumens: 800</a:t>
            </a:r>
          </a:p>
        </p:txBody>
      </p:sp>
      <p:sp>
        <p:nvSpPr>
          <p:cNvPr id="2" name="TextBox 1"/>
          <p:cNvSpPr txBox="1"/>
          <p:nvPr/>
        </p:nvSpPr>
        <p:spPr>
          <a:xfrm>
            <a:off x="845690" y="1488559"/>
            <a:ext cx="5993949" cy="369332"/>
          </a:xfrm>
          <a:prstGeom prst="rect">
            <a:avLst/>
          </a:prstGeom>
          <a:noFill/>
        </p:spPr>
        <p:txBody>
          <a:bodyPr wrap="none" rtlCol="0">
            <a:spAutoFit/>
          </a:bodyPr>
          <a:lstStyle/>
          <a:p>
            <a:r>
              <a:rPr lang="en-CA" dirty="0"/>
              <a:t>Consumers have a latent goal to reduce long-term </a:t>
            </a:r>
            <a:r>
              <a:rPr lang="en-CA" b="1" i="1" dirty="0"/>
              <a:t>costs</a:t>
            </a:r>
            <a:endParaRPr lang="en-CA" b="1" dirty="0"/>
          </a:p>
        </p:txBody>
      </p:sp>
    </p:spTree>
    <p:extLst>
      <p:ext uri="{BB962C8B-B14F-4D97-AF65-F5344CB8AC3E}">
        <p14:creationId xmlns:p14="http://schemas.microsoft.com/office/powerpoint/2010/main" val="382638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987425"/>
            <a:ext cx="7696200" cy="384175"/>
          </a:xfrm>
        </p:spPr>
        <p:txBody>
          <a:bodyPr/>
          <a:lstStyle/>
          <a:p>
            <a:r>
              <a:rPr lang="en-CA" dirty="0"/>
              <a:t>Online Survey Results</a:t>
            </a:r>
          </a:p>
        </p:txBody>
      </p:sp>
      <p:sp>
        <p:nvSpPr>
          <p:cNvPr id="2" name="TextBox 1"/>
          <p:cNvSpPr txBox="1"/>
          <p:nvPr/>
        </p:nvSpPr>
        <p:spPr>
          <a:xfrm>
            <a:off x="845691" y="1488559"/>
            <a:ext cx="6240910" cy="3693319"/>
          </a:xfrm>
          <a:prstGeom prst="rect">
            <a:avLst/>
          </a:prstGeom>
          <a:solidFill>
            <a:schemeClr val="bg1"/>
          </a:solidFill>
        </p:spPr>
        <p:txBody>
          <a:bodyPr wrap="square" rtlCol="0">
            <a:spAutoFit/>
          </a:bodyPr>
          <a:lstStyle/>
          <a:p>
            <a:r>
              <a:rPr lang="en-CA" b="1" dirty="0"/>
              <a:t>Normal labels: </a:t>
            </a:r>
            <a:endParaRPr lang="en-CA" dirty="0"/>
          </a:p>
          <a:p>
            <a:r>
              <a:rPr lang="en-CA" dirty="0"/>
              <a:t>15% mention long-term cost or energy efficiency</a:t>
            </a:r>
          </a:p>
          <a:p>
            <a:r>
              <a:rPr lang="en-CA" dirty="0"/>
              <a:t>30% choose the efficient bulb</a:t>
            </a:r>
          </a:p>
          <a:p>
            <a:endParaRPr lang="en-CA" b="1" dirty="0"/>
          </a:p>
          <a:p>
            <a:r>
              <a:rPr lang="en-CA" b="1" dirty="0"/>
              <a:t>10-year cost labels: </a:t>
            </a:r>
          </a:p>
          <a:p>
            <a:r>
              <a:rPr lang="en-CA" dirty="0"/>
              <a:t>61% mention long-term cost or energy efficiency</a:t>
            </a:r>
          </a:p>
          <a:p>
            <a:r>
              <a:rPr lang="en-CA" dirty="0"/>
              <a:t>67% choose the efficient bulb</a:t>
            </a:r>
          </a:p>
          <a:p>
            <a:endParaRPr lang="en-CA" dirty="0"/>
          </a:p>
          <a:p>
            <a:r>
              <a:rPr lang="en-CA" b="1" dirty="0"/>
              <a:t>Other survey results: </a:t>
            </a:r>
            <a:endParaRPr lang="en-CA" dirty="0"/>
          </a:p>
          <a:p>
            <a:pPr marL="285750" indent="-285750">
              <a:buFontTx/>
              <a:buChar char="-"/>
            </a:pPr>
            <a:r>
              <a:rPr lang="en-CA" dirty="0"/>
              <a:t>Works with other products: TVs, washing machines, etc.</a:t>
            </a:r>
          </a:p>
          <a:p>
            <a:pPr marL="285750" indent="-285750">
              <a:buFontTx/>
              <a:buChar char="-"/>
            </a:pPr>
            <a:r>
              <a:rPr lang="en-CA" i="1" dirty="0"/>
              <a:t>Energy savings</a:t>
            </a:r>
            <a:r>
              <a:rPr lang="en-CA" dirty="0"/>
              <a:t> and </a:t>
            </a:r>
            <a:r>
              <a:rPr lang="en-CA" i="1" dirty="0"/>
              <a:t>dollar savings</a:t>
            </a:r>
            <a:r>
              <a:rPr lang="en-CA" dirty="0"/>
              <a:t> labels don’t do much</a:t>
            </a:r>
          </a:p>
          <a:p>
            <a:pPr marL="285750" indent="-285750">
              <a:buFontTx/>
              <a:buChar char="-"/>
            </a:pPr>
            <a:r>
              <a:rPr lang="en-CA" dirty="0"/>
              <a:t>Asking consumers to estimate the 10-year cost of each product: equally effective</a:t>
            </a:r>
          </a:p>
        </p:txBody>
      </p:sp>
    </p:spTree>
    <p:extLst>
      <p:ext uri="{BB962C8B-B14F-4D97-AF65-F5344CB8AC3E}">
        <p14:creationId xmlns:p14="http://schemas.microsoft.com/office/powerpoint/2010/main" val="87319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2191" y="1067378"/>
            <a:ext cx="7696200" cy="384175"/>
          </a:xfrm>
        </p:spPr>
        <p:txBody>
          <a:bodyPr/>
          <a:lstStyle/>
          <a:p>
            <a:r>
              <a:rPr lang="en-CA" dirty="0"/>
              <a:t>Does it work in real stores?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94" y="1604530"/>
            <a:ext cx="5924106" cy="220546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494" y="4102650"/>
            <a:ext cx="5913763" cy="2329027"/>
          </a:xfrm>
          <a:prstGeom prst="rect">
            <a:avLst/>
          </a:prstGeom>
        </p:spPr>
      </p:pic>
      <p:sp>
        <p:nvSpPr>
          <p:cNvPr id="12" name="TextBox 11"/>
          <p:cNvSpPr txBox="1"/>
          <p:nvPr/>
        </p:nvSpPr>
        <p:spPr>
          <a:xfrm>
            <a:off x="6729805" y="2133600"/>
            <a:ext cx="2347759" cy="984885"/>
          </a:xfrm>
          <a:prstGeom prst="rect">
            <a:avLst/>
          </a:prstGeom>
          <a:solidFill>
            <a:schemeClr val="bg1"/>
          </a:solidFill>
        </p:spPr>
        <p:txBody>
          <a:bodyPr wrap="none" rtlCol="0">
            <a:spAutoFit/>
          </a:bodyPr>
          <a:lstStyle/>
          <a:p>
            <a:pPr algn="ctr"/>
            <a:r>
              <a:rPr lang="en-CA" sz="4000" dirty="0"/>
              <a:t>12% </a:t>
            </a:r>
          </a:p>
          <a:p>
            <a:pPr algn="ctr"/>
            <a:r>
              <a:rPr lang="en-CA" dirty="0"/>
              <a:t>chose efficient option</a:t>
            </a:r>
          </a:p>
        </p:txBody>
      </p:sp>
      <p:sp>
        <p:nvSpPr>
          <p:cNvPr id="13" name="TextBox 12"/>
          <p:cNvSpPr txBox="1"/>
          <p:nvPr/>
        </p:nvSpPr>
        <p:spPr>
          <a:xfrm>
            <a:off x="6833893" y="4648200"/>
            <a:ext cx="2347759" cy="984885"/>
          </a:xfrm>
          <a:prstGeom prst="rect">
            <a:avLst/>
          </a:prstGeom>
          <a:solidFill>
            <a:schemeClr val="bg1"/>
          </a:solidFill>
        </p:spPr>
        <p:txBody>
          <a:bodyPr wrap="none" rtlCol="0">
            <a:spAutoFit/>
          </a:bodyPr>
          <a:lstStyle/>
          <a:p>
            <a:pPr algn="ctr"/>
            <a:r>
              <a:rPr lang="en-CA" sz="4000" dirty="0"/>
              <a:t>48% </a:t>
            </a:r>
          </a:p>
          <a:p>
            <a:pPr algn="ctr"/>
            <a:r>
              <a:rPr lang="en-CA" dirty="0"/>
              <a:t>chose efficient option</a:t>
            </a:r>
          </a:p>
        </p:txBody>
      </p:sp>
    </p:spTree>
    <p:extLst>
      <p:ext uri="{BB962C8B-B14F-4D97-AF65-F5344CB8AC3E}">
        <p14:creationId xmlns:p14="http://schemas.microsoft.com/office/powerpoint/2010/main" val="86389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639</Words>
  <Application>Microsoft Macintosh PowerPoint</Application>
  <PresentationFormat>On-screen Show (4:3)</PresentationFormat>
  <Paragraphs>111</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Helvetica Neue</vt:lpstr>
      <vt:lpstr>Office Theme</vt:lpstr>
      <vt:lpstr>PowerPoint Presentation</vt:lpstr>
      <vt:lpstr>Outline</vt:lpstr>
      <vt:lpstr>About me</vt:lpstr>
      <vt:lpstr>PowerPoint Presentation</vt:lpstr>
      <vt:lpstr>An economic mystery</vt:lpstr>
      <vt:lpstr>Consumers don’t care about the future?</vt:lpstr>
      <vt:lpstr>Our theory</vt:lpstr>
      <vt:lpstr>Online Survey Results</vt:lpstr>
      <vt:lpstr>Does it work in real stores?</vt:lpstr>
      <vt:lpstr>Let’s scale this up</vt:lpstr>
      <vt:lpstr>3 Tips</vt:lpstr>
      <vt:lpstr>Questions?</vt:lpstr>
      <vt:lpstr>PowerPoint Presentation</vt:lpstr>
    </vt:vector>
  </TitlesOfParts>
  <Company>University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 Development Assistant</dc:creator>
  <cp:lastModifiedBy>jcheng08@student.ubc.ca</cp:lastModifiedBy>
  <cp:revision>46</cp:revision>
  <dcterms:created xsi:type="dcterms:W3CDTF">2012-07-13T17:26:12Z</dcterms:created>
  <dcterms:modified xsi:type="dcterms:W3CDTF">2022-10-30T18:05:11Z</dcterms:modified>
</cp:coreProperties>
</file>