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8"/>
  </p:notesMasterIdLst>
  <p:sldIdLst>
    <p:sldId id="256" r:id="rId2"/>
    <p:sldId id="835" r:id="rId3"/>
    <p:sldId id="836" r:id="rId4"/>
    <p:sldId id="881" r:id="rId5"/>
    <p:sldId id="837" r:id="rId6"/>
    <p:sldId id="361" r:id="rId7"/>
    <p:sldId id="838" r:id="rId8"/>
    <p:sldId id="920" r:id="rId9"/>
    <p:sldId id="883" r:id="rId10"/>
    <p:sldId id="839" r:id="rId11"/>
    <p:sldId id="840" r:id="rId12"/>
    <p:sldId id="841" r:id="rId13"/>
    <p:sldId id="842" r:id="rId14"/>
    <p:sldId id="868" r:id="rId15"/>
    <p:sldId id="865" r:id="rId16"/>
    <p:sldId id="289" r:id="rId17"/>
    <p:sldId id="290" r:id="rId18"/>
    <p:sldId id="291" r:id="rId19"/>
    <p:sldId id="292" r:id="rId20"/>
    <p:sldId id="293" r:id="rId21"/>
    <p:sldId id="294" r:id="rId22"/>
    <p:sldId id="895" r:id="rId23"/>
    <p:sldId id="287" r:id="rId24"/>
    <p:sldId id="888" r:id="rId25"/>
    <p:sldId id="909" r:id="rId26"/>
    <p:sldId id="845" r:id="rId27"/>
    <p:sldId id="918" r:id="rId28"/>
    <p:sldId id="896" r:id="rId29"/>
    <p:sldId id="916" r:id="rId30"/>
    <p:sldId id="847" r:id="rId31"/>
    <p:sldId id="915" r:id="rId32"/>
    <p:sldId id="913" r:id="rId33"/>
    <p:sldId id="914" r:id="rId34"/>
    <p:sldId id="911" r:id="rId35"/>
    <p:sldId id="849" r:id="rId36"/>
    <p:sldId id="917" r:id="rId37"/>
    <p:sldId id="873" r:id="rId38"/>
    <p:sldId id="898" r:id="rId39"/>
    <p:sldId id="919" r:id="rId40"/>
    <p:sldId id="851" r:id="rId41"/>
    <p:sldId id="852" r:id="rId42"/>
    <p:sldId id="925" r:id="rId43"/>
    <p:sldId id="906" r:id="rId44"/>
    <p:sldId id="834" r:id="rId45"/>
    <p:sldId id="887" r:id="rId46"/>
    <p:sldId id="90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E7E6E6"/>
    <a:srgbClr val="A9D08E"/>
    <a:srgbClr val="FF4747"/>
    <a:srgbClr val="FFC1C1"/>
    <a:srgbClr val="C1C6C8"/>
    <a:srgbClr val="1B365D"/>
    <a:srgbClr val="0C2344"/>
    <a:srgbClr val="78BE20"/>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6" autoAdjust="0"/>
    <p:restoredTop sz="88621" autoAdjust="0"/>
  </p:normalViewPr>
  <p:slideViewPr>
    <p:cSldViewPr snapToGrid="0">
      <p:cViewPr varScale="1">
        <p:scale>
          <a:sx n="79" d="100"/>
          <a:sy n="79" d="100"/>
        </p:scale>
        <p:origin x="96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anik\Documents\graphs%20bc%20hydro_june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Sheet1!$A$3:$A$7</c:f>
              <c:strCache>
                <c:ptCount val="5"/>
                <c:pt idx="0">
                  <c:v>S1</c:v>
                </c:pt>
                <c:pt idx="1">
                  <c:v>S2</c:v>
                </c:pt>
                <c:pt idx="2">
                  <c:v>S3</c:v>
                </c:pt>
                <c:pt idx="3">
                  <c:v>S4</c:v>
                </c:pt>
                <c:pt idx="4">
                  <c:v>S5</c:v>
                </c:pt>
              </c:strCache>
            </c:strRef>
          </c:cat>
          <c:val>
            <c:numRef>
              <c:f>Sheet1!$C$3:$C$7</c:f>
              <c:numCache>
                <c:formatCode>General</c:formatCode>
                <c:ptCount val="5"/>
                <c:pt idx="0">
                  <c:v>62.875</c:v>
                </c:pt>
                <c:pt idx="1">
                  <c:v>64.547349999999994</c:v>
                </c:pt>
                <c:pt idx="2">
                  <c:v>60.583979999999997</c:v>
                </c:pt>
                <c:pt idx="3">
                  <c:v>62.724409999999999</c:v>
                </c:pt>
                <c:pt idx="4">
                  <c:v>63.36983</c:v>
                </c:pt>
              </c:numCache>
            </c:numRef>
          </c:val>
          <c:smooth val="0"/>
          <c:extLst>
            <c:ext xmlns:c16="http://schemas.microsoft.com/office/drawing/2014/chart" uri="{C3380CC4-5D6E-409C-BE32-E72D297353CC}">
              <c16:uniqueId val="{00000001-AAB6-43FE-8124-F8AEF501D12E}"/>
            </c:ext>
          </c:extLst>
        </c:ser>
        <c:ser>
          <c:idx val="2"/>
          <c:order val="1"/>
          <c:tx>
            <c:strRef>
              <c:f>Sheet1!$D$2</c:f>
              <c:strCache>
                <c:ptCount val="1"/>
                <c:pt idx="0">
                  <c:v>Sea turtle + bundled message</c:v>
                </c:pt>
              </c:strCache>
            </c:strRef>
          </c:tx>
          <c:spPr>
            <a:ln w="28575" cap="rnd">
              <a:solidFill>
                <a:srgbClr val="00B050"/>
              </a:solidFill>
              <a:round/>
            </a:ln>
            <a:effectLst/>
          </c:spPr>
          <c:marker>
            <c:symbol val="circle"/>
            <c:size val="5"/>
            <c:spPr>
              <a:solidFill>
                <a:schemeClr val="accent3"/>
              </a:solidFill>
              <a:ln w="9525">
                <a:solidFill>
                  <a:schemeClr val="accent3"/>
                </a:solidFill>
              </a:ln>
              <a:effectLst/>
            </c:spPr>
          </c:marker>
          <c:cat>
            <c:strRef>
              <c:f>Sheet1!$A$3:$A$7</c:f>
              <c:strCache>
                <c:ptCount val="5"/>
                <c:pt idx="0">
                  <c:v>S1</c:v>
                </c:pt>
                <c:pt idx="1">
                  <c:v>S2</c:v>
                </c:pt>
                <c:pt idx="2">
                  <c:v>S3</c:v>
                </c:pt>
                <c:pt idx="3">
                  <c:v>S4</c:v>
                </c:pt>
                <c:pt idx="4">
                  <c:v>S5</c:v>
                </c:pt>
              </c:strCache>
            </c:strRef>
          </c:cat>
          <c:val>
            <c:numRef>
              <c:f>Sheet1!$D$3:$D$7</c:f>
              <c:numCache>
                <c:formatCode>General</c:formatCode>
                <c:ptCount val="5"/>
                <c:pt idx="0">
                  <c:v>61.195360000000001</c:v>
                </c:pt>
                <c:pt idx="1">
                  <c:v>69.819149999999993</c:v>
                </c:pt>
                <c:pt idx="2">
                  <c:v>66.788889999999995</c:v>
                </c:pt>
                <c:pt idx="3">
                  <c:v>67.559520000000006</c:v>
                </c:pt>
                <c:pt idx="4">
                  <c:v>68.882350000000002</c:v>
                </c:pt>
              </c:numCache>
            </c:numRef>
          </c:val>
          <c:smooth val="0"/>
          <c:extLst>
            <c:ext xmlns:c16="http://schemas.microsoft.com/office/drawing/2014/chart" uri="{C3380CC4-5D6E-409C-BE32-E72D297353CC}">
              <c16:uniqueId val="{00000002-AAB6-43FE-8124-F8AEF501D12E}"/>
            </c:ext>
          </c:extLst>
        </c:ser>
        <c:ser>
          <c:idx val="3"/>
          <c:order val="2"/>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Sheet1!$A$3:$A$7</c:f>
              <c:strCache>
                <c:ptCount val="5"/>
                <c:pt idx="0">
                  <c:v>S1</c:v>
                </c:pt>
                <c:pt idx="1">
                  <c:v>S2</c:v>
                </c:pt>
                <c:pt idx="2">
                  <c:v>S3</c:v>
                </c:pt>
                <c:pt idx="3">
                  <c:v>S4</c:v>
                </c:pt>
                <c:pt idx="4">
                  <c:v>S5</c:v>
                </c:pt>
              </c:strCache>
            </c:strRef>
          </c:cat>
          <c:val>
            <c:numRef>
              <c:f>Sheet1!$E$3:$E$7</c:f>
              <c:numCache>
                <c:formatCode>General</c:formatCode>
                <c:ptCount val="5"/>
                <c:pt idx="0">
                  <c:v>58.53866</c:v>
                </c:pt>
                <c:pt idx="1">
                  <c:v>65.196299999999994</c:v>
                </c:pt>
                <c:pt idx="2">
                  <c:v>63.79927</c:v>
                </c:pt>
                <c:pt idx="3">
                  <c:v>65.701849999999993</c:v>
                </c:pt>
                <c:pt idx="4">
                  <c:v>66.281949999999995</c:v>
                </c:pt>
              </c:numCache>
            </c:numRef>
          </c:val>
          <c:smooth val="0"/>
          <c:extLst>
            <c:ext xmlns:c16="http://schemas.microsoft.com/office/drawing/2014/chart" uri="{C3380CC4-5D6E-409C-BE32-E72D297353CC}">
              <c16:uniqueId val="{00000003-AAB6-43FE-8124-F8AEF501D12E}"/>
            </c:ext>
          </c:extLst>
        </c:ser>
        <c:ser>
          <c:idx val="4"/>
          <c:order val="3"/>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Sheet1!$A$3:$A$7</c:f>
              <c:strCache>
                <c:ptCount val="5"/>
                <c:pt idx="0">
                  <c:v>S1</c:v>
                </c:pt>
                <c:pt idx="1">
                  <c:v>S2</c:v>
                </c:pt>
                <c:pt idx="2">
                  <c:v>S3</c:v>
                </c:pt>
                <c:pt idx="3">
                  <c:v>S4</c:v>
                </c:pt>
                <c:pt idx="4">
                  <c:v>S5</c:v>
                </c:pt>
              </c:strCache>
            </c:strRef>
          </c:cat>
          <c:val>
            <c:numRef>
              <c:f>Sheet1!$F$3:$F$7</c:f>
              <c:numCache>
                <c:formatCode>General</c:formatCode>
                <c:ptCount val="5"/>
                <c:pt idx="0">
                  <c:v>59.425980000000003</c:v>
                </c:pt>
                <c:pt idx="1">
                  <c:v>66.634</c:v>
                </c:pt>
                <c:pt idx="2">
                  <c:v>63.548830000000002</c:v>
                </c:pt>
                <c:pt idx="3">
                  <c:v>66.213980000000006</c:v>
                </c:pt>
                <c:pt idx="4">
                  <c:v>65.854510000000005</c:v>
                </c:pt>
              </c:numCache>
            </c:numRef>
          </c:val>
          <c:smooth val="0"/>
          <c:extLst>
            <c:ext xmlns:c16="http://schemas.microsoft.com/office/drawing/2014/chart" uri="{C3380CC4-5D6E-409C-BE32-E72D297353CC}">
              <c16:uniqueId val="{00000004-AAB6-43FE-8124-F8AEF501D12E}"/>
            </c:ext>
          </c:extLst>
        </c:ser>
        <c:ser>
          <c:idx val="5"/>
          <c:order val="4"/>
          <c:tx>
            <c:strRef>
              <c:f>Sheet1!$G$2</c:f>
              <c:strCache>
                <c:ptCount val="1"/>
                <c:pt idx="0">
                  <c:v>Sea turtle+fleece+hang dry message</c:v>
                </c:pt>
              </c:strCache>
            </c:strRef>
          </c:tx>
          <c:spPr>
            <a:ln w="28575" cap="rnd">
              <a:solidFill>
                <a:srgbClr val="7030A0"/>
              </a:solidFill>
              <a:round/>
            </a:ln>
            <a:effectLst/>
          </c:spPr>
          <c:marker>
            <c:symbol val="circle"/>
            <c:size val="5"/>
            <c:spPr>
              <a:solidFill>
                <a:schemeClr val="accent6"/>
              </a:solidFill>
              <a:ln w="9525">
                <a:solidFill>
                  <a:schemeClr val="accent6"/>
                </a:solidFill>
              </a:ln>
              <a:effectLst/>
            </c:spPr>
          </c:marker>
          <c:cat>
            <c:strRef>
              <c:f>Sheet1!$A$3:$A$7</c:f>
              <c:strCache>
                <c:ptCount val="5"/>
                <c:pt idx="0">
                  <c:v>S1</c:v>
                </c:pt>
                <c:pt idx="1">
                  <c:v>S2</c:v>
                </c:pt>
                <c:pt idx="2">
                  <c:v>S3</c:v>
                </c:pt>
                <c:pt idx="3">
                  <c:v>S4</c:v>
                </c:pt>
                <c:pt idx="4">
                  <c:v>S5</c:v>
                </c:pt>
              </c:strCache>
            </c:strRef>
          </c:cat>
          <c:val>
            <c:numRef>
              <c:f>Sheet1!$G$3:$G$7</c:f>
              <c:numCache>
                <c:formatCode>General</c:formatCode>
                <c:ptCount val="5"/>
                <c:pt idx="0">
                  <c:v>60.616219999999998</c:v>
                </c:pt>
                <c:pt idx="1">
                  <c:v>67.13</c:v>
                </c:pt>
                <c:pt idx="2">
                  <c:v>64.73227</c:v>
                </c:pt>
                <c:pt idx="3">
                  <c:v>65.913600000000002</c:v>
                </c:pt>
                <c:pt idx="4">
                  <c:v>66.70438</c:v>
                </c:pt>
              </c:numCache>
            </c:numRef>
          </c:val>
          <c:smooth val="0"/>
          <c:extLst>
            <c:ext xmlns:c16="http://schemas.microsoft.com/office/drawing/2014/chart" uri="{C3380CC4-5D6E-409C-BE32-E72D297353CC}">
              <c16:uniqueId val="{00000005-AAB6-43FE-8124-F8AEF501D12E}"/>
            </c:ext>
          </c:extLst>
        </c:ser>
        <c:dLbls>
          <c:showLegendKey val="0"/>
          <c:showVal val="0"/>
          <c:showCatName val="0"/>
          <c:showSerName val="0"/>
          <c:showPercent val="0"/>
          <c:showBubbleSize val="0"/>
        </c:dLbls>
        <c:marker val="1"/>
        <c:smooth val="0"/>
        <c:axId val="1615845791"/>
        <c:axId val="1615839551"/>
      </c:lineChart>
      <c:catAx>
        <c:axId val="16158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39551"/>
        <c:crosses val="autoZero"/>
        <c:auto val="1"/>
        <c:lblAlgn val="ctr"/>
        <c:lblOffset val="100"/>
        <c:noMultiLvlLbl val="0"/>
      </c:catAx>
      <c:valAx>
        <c:axId val="1615839551"/>
        <c:scaling>
          <c:orientation val="minMax"/>
          <c:max val="70"/>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dirty="0"/>
                  <a:t>%</a:t>
                </a:r>
                <a:r>
                  <a:rPr lang="en-CA" sz="1800" baseline="0" dirty="0"/>
                  <a:t> Engagement in Target Energy Behaviours</a:t>
                </a:r>
                <a:endParaRPr lang="en-CA"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45791"/>
        <c:crosses val="autoZero"/>
        <c:crossBetween val="between"/>
        <c:majorUnit val="5"/>
      </c:valAx>
      <c:spPr>
        <a:noFill/>
        <a:ln>
          <a:noFill/>
        </a:ln>
        <a:effectLst/>
      </c:spPr>
    </c:plotArea>
    <c:legend>
      <c:legendPos val="r"/>
      <c:layout>
        <c:manualLayout>
          <c:xMode val="edge"/>
          <c:yMode val="edge"/>
          <c:x val="0.66349555120692461"/>
          <c:y val="0.15940091862065944"/>
          <c:w val="0.29687130221409069"/>
          <c:h val="0.552502642550783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2025-02-05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366097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from this condition were fairly similar to the Control Decal, so I won’t discuss it further, to simplify this short presentation</a:t>
            </a:r>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16</a:t>
            </a:fld>
            <a:endParaRPr lang="en-CA" dirty="0"/>
          </a:p>
        </p:txBody>
      </p:sp>
    </p:spTree>
    <p:extLst>
      <p:ext uri="{BB962C8B-B14F-4D97-AF65-F5344CB8AC3E}">
        <p14:creationId xmlns:p14="http://schemas.microsoft.com/office/powerpoint/2010/main" val="2329258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17</a:t>
            </a:fld>
            <a:endParaRPr lang="en-CA" dirty="0"/>
          </a:p>
        </p:txBody>
      </p:sp>
    </p:spTree>
    <p:extLst>
      <p:ext uri="{BB962C8B-B14F-4D97-AF65-F5344CB8AC3E}">
        <p14:creationId xmlns:p14="http://schemas.microsoft.com/office/powerpoint/2010/main" val="278068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426666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32</a:t>
            </a:fld>
            <a:endParaRPr lang="en-US" dirty="0"/>
          </a:p>
        </p:txBody>
      </p:sp>
    </p:spTree>
    <p:extLst>
      <p:ext uri="{BB962C8B-B14F-4D97-AF65-F5344CB8AC3E}">
        <p14:creationId xmlns:p14="http://schemas.microsoft.com/office/powerpoint/2010/main" val="373265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33</a:t>
            </a:fld>
            <a:endParaRPr lang="en-US" dirty="0"/>
          </a:p>
        </p:txBody>
      </p:sp>
    </p:spTree>
    <p:extLst>
      <p:ext uri="{BB962C8B-B14F-4D97-AF65-F5344CB8AC3E}">
        <p14:creationId xmlns:p14="http://schemas.microsoft.com/office/powerpoint/2010/main" val="180751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36</a:t>
            </a:fld>
            <a:endParaRPr lang="en-US" dirty="0"/>
          </a:p>
        </p:txBody>
      </p:sp>
    </p:spTree>
    <p:extLst>
      <p:ext uri="{BB962C8B-B14F-4D97-AF65-F5344CB8AC3E}">
        <p14:creationId xmlns:p14="http://schemas.microsoft.com/office/powerpoint/2010/main" val="1390612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37</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41</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B78D-E8E8-A7DA-6850-EA6DA25C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E38CA-ECF6-07C0-EC47-F945A7182D1C}"/>
              </a:ext>
            </a:extLst>
          </p:cNvPr>
          <p:cNvSpPr>
            <a:spLocks noGrp="1" noRot="1" noChangeAspect="1"/>
          </p:cNvSpPr>
          <p:nvPr>
            <p:ph type="sldImg"/>
          </p:nvPr>
        </p:nvSpPr>
        <p:spPr>
          <a:xfrm>
            <a:off x="701675" y="1154113"/>
            <a:ext cx="1822450" cy="1025525"/>
          </a:xfrm>
        </p:spPr>
      </p:sp>
      <p:sp>
        <p:nvSpPr>
          <p:cNvPr id="3" name="Notes Placeholder 2">
            <a:extLst>
              <a:ext uri="{FF2B5EF4-FFF2-40B4-BE49-F238E27FC236}">
                <a16:creationId xmlns:a16="http://schemas.microsoft.com/office/drawing/2014/main" id="{96FBDFC4-B000-EF23-C57F-20688BB7246F}"/>
              </a:ext>
            </a:extLst>
          </p:cNvPr>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85ECC8C-D7AA-7F20-9433-C6B4A3A8F57E}"/>
              </a:ext>
            </a:extLst>
          </p:cNvPr>
          <p:cNvSpPr>
            <a:spLocks noGrp="1"/>
          </p:cNvSpPr>
          <p:nvPr>
            <p:ph type="sldNum" sz="quarter" idx="5"/>
          </p:nvPr>
        </p:nvSpPr>
        <p:spPr/>
        <p:txBody>
          <a:bodyPr/>
          <a:lstStyle/>
          <a:p>
            <a:fld id="{9CAD0B9E-614A-403F-B386-35A7EB4E3A1F}" type="slidenum">
              <a:rPr lang="en-US" smtClean="0"/>
              <a:t>42</a:t>
            </a:fld>
            <a:endParaRPr lang="en-US" dirty="0"/>
          </a:p>
        </p:txBody>
      </p:sp>
    </p:spTree>
    <p:extLst>
      <p:ext uri="{BB962C8B-B14F-4D97-AF65-F5344CB8AC3E}">
        <p14:creationId xmlns:p14="http://schemas.microsoft.com/office/powerpoint/2010/main" val="276567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46</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CA" sz="1200" i="1" dirty="0">
                <a:latin typeface="Calibri" panose="020F0502020204030204" pitchFamily="34" charset="0"/>
                <a:cs typeface="Calibri" panose="020F0502020204030204" pitchFamily="34" charset="0"/>
              </a:rPr>
              <a:t>Main study dates: </a:t>
            </a:r>
            <a:r>
              <a:rPr lang="en-CA" b="0" dirty="0">
                <a:solidFill>
                  <a:schemeClr val="tx1"/>
                </a:solidFill>
              </a:rPr>
              <a:t>June 2021 – May 2022</a:t>
            </a:r>
          </a:p>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406755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8</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234633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4083330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2025-02-05</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Perhaps a decal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Pilot surveys pre-tested ideas via hypothetical scenarios on Prolific</a:t>
            </a:r>
          </a:p>
          <a:p>
            <a:r>
              <a:rPr lang="en-CA" b="0" dirty="0">
                <a:solidFill>
                  <a:schemeClr val="tx1"/>
                </a:solidFill>
              </a:rPr>
              <a:t>In qualitative pilot, most people said they care about their clothing, but not microplastics</a:t>
            </a:r>
          </a:p>
          <a:p>
            <a:pPr lvl="1"/>
            <a:r>
              <a:rPr lang="en-CA" b="0" dirty="0">
                <a:solidFill>
                  <a:schemeClr val="tx1"/>
                </a:solidFill>
              </a:rPr>
              <a:t>Perhaps a novel motivation (microplastics) would be effective? </a:t>
            </a:r>
          </a:p>
          <a:p>
            <a:pPr lvl="1"/>
            <a:r>
              <a:rPr lang="en-CA" b="0" dirty="0">
                <a:solidFill>
                  <a:schemeClr val="tx1"/>
                </a:solidFill>
              </a:rPr>
              <a:t>Vivid imagery might help?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830997"/>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p>
          <a:p>
            <a:r>
              <a:rPr lang="en-US" sz="2400" dirty="0"/>
              <a:t>*but most analyses I’ll show you are exploratory</a:t>
            </a:r>
          </a:p>
        </p:txBody>
      </p:sp>
    </p:spTree>
    <p:extLst>
      <p:ext uri="{BB962C8B-B14F-4D97-AF65-F5344CB8AC3E}">
        <p14:creationId xmlns:p14="http://schemas.microsoft.com/office/powerpoint/2010/main" val="297951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chemeClr val="tx1"/>
                </a:solidFill>
                <a:effectLst/>
                <a:latin typeface="Calibri" panose="020F0502020204030204" pitchFamily="34" charset="0"/>
              </a:rPr>
              <a:t>BC Hydro’s </a:t>
            </a:r>
            <a:r>
              <a:rPr lang="en-US" b="0" i="1" dirty="0">
                <a:solidFill>
                  <a:schemeClr val="tx1"/>
                </a:solidFill>
                <a:effectLst/>
                <a:latin typeface="Calibri" panose="020F0502020204030204" pitchFamily="34" charset="0"/>
              </a:rPr>
              <a:t>Team Power Smart </a:t>
            </a:r>
            <a:r>
              <a:rPr lang="en-US" b="0" i="0" dirty="0">
                <a:solidFill>
                  <a:schemeClr val="tx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six mo</a:t>
            </a:r>
            <a:r>
              <a:rPr lang="en-CA" dirty="0">
                <a:solidFill>
                  <a:schemeClr val="tx1"/>
                </a:solidFill>
              </a:rPr>
              <a:t>nths</a:t>
            </a:r>
            <a:endParaRPr lang="en-CA" b="0" dirty="0">
              <a:solidFill>
                <a:schemeClr val="tx1"/>
              </a:solidFill>
            </a:endParaRP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54217884"/>
              </p:ext>
            </p:extLst>
          </p:nvPr>
        </p:nvGraphicFramePr>
        <p:xfrm>
          <a:off x="647699" y="1078250"/>
          <a:ext cx="10896601" cy="442629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a:t>
                      </a:r>
                      <a:r>
                        <a:rPr lang="en-US" sz="2400" baseline="30000" dirty="0"/>
                        <a:t>*</a:t>
                      </a:r>
                    </a:p>
                  </a:txBody>
                  <a:tcPr>
                    <a:noFill/>
                  </a:tcPr>
                </a:tc>
                <a:tc>
                  <a:txBody>
                    <a:bodyPr/>
                    <a:lstStyle/>
                    <a:p>
                      <a:pPr algn="ctr"/>
                      <a:r>
                        <a:rPr lang="en-US" sz="2400" dirty="0"/>
                        <a:t>3.47</a:t>
                      </a:r>
                      <a:r>
                        <a:rPr lang="en-US" sz="2400" baseline="30000" dirty="0"/>
                        <a:t>*</a:t>
                      </a:r>
                      <a:endParaRPr lang="en-US" sz="2400" dirty="0"/>
                    </a:p>
                  </a:txBody>
                  <a:tcPr>
                    <a:noFill/>
                  </a:tcPr>
                </a:tc>
                <a:tc>
                  <a:txBody>
                    <a:bodyPr/>
                    <a:lstStyle/>
                    <a:p>
                      <a:pPr algn="ctr"/>
                      <a:r>
                        <a:rPr lang="en-US" sz="2400" dirty="0"/>
                        <a:t>3.46</a:t>
                      </a:r>
                      <a:r>
                        <a:rPr lang="en-US" sz="2400" baseline="30000" dirty="0"/>
                        <a:t>*</a:t>
                      </a:r>
                      <a:endParaRPr lang="en-US" sz="2400" dirty="0"/>
                    </a:p>
                  </a:txBody>
                  <a:tcPr>
                    <a:noFill/>
                  </a:tcPr>
                </a:tc>
                <a:tc>
                  <a:txBody>
                    <a:bodyPr/>
                    <a:lstStyle/>
                    <a:p>
                      <a:pPr algn="ctr"/>
                      <a:r>
                        <a:rPr lang="en-US" sz="2400" dirty="0"/>
                        <a:t>3.60</a:t>
                      </a:r>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a:t>
                      </a:r>
                      <a:r>
                        <a:rPr lang="en-US" sz="2400" baseline="30000" dirty="0"/>
                        <a:t>*</a:t>
                      </a:r>
                      <a:endParaRPr lang="en-US" sz="2400" dirty="0"/>
                    </a:p>
                  </a:txBody>
                  <a:tcPr>
                    <a:noFill/>
                  </a:tcPr>
                </a:tc>
                <a:tc>
                  <a:txBody>
                    <a:bodyPr/>
                    <a:lstStyle/>
                    <a:p>
                      <a:pPr algn="ctr"/>
                      <a:r>
                        <a:rPr lang="en-US" sz="2400" dirty="0"/>
                        <a:t>3.52</a:t>
                      </a:r>
                      <a:r>
                        <a:rPr lang="en-US" sz="2400" baseline="30000" dirty="0"/>
                        <a:t>*</a:t>
                      </a:r>
                      <a:endParaRPr lang="en-US" sz="2400" dirty="0"/>
                    </a:p>
                  </a:txBody>
                  <a:tcPr>
                    <a:noFill/>
                  </a:tcPr>
                </a:tc>
                <a:tc>
                  <a:txBody>
                    <a:bodyPr/>
                    <a:lstStyle/>
                    <a:p>
                      <a:pPr algn="ctr"/>
                      <a:r>
                        <a:rPr lang="en-US" sz="2400" dirty="0"/>
                        <a:t>3.48</a:t>
                      </a:r>
                      <a:r>
                        <a:rPr lang="en-US" sz="2400" baseline="30000" dirty="0"/>
                        <a:t>*</a:t>
                      </a:r>
                      <a:endParaRPr lang="en-US" sz="2400" dirty="0"/>
                    </a:p>
                  </a:txBody>
                  <a:tcPr>
                    <a:noFill/>
                  </a:tcPr>
                </a:tc>
                <a:tc>
                  <a:txBody>
                    <a:bodyPr/>
                    <a:lstStyle/>
                    <a:p>
                      <a:pPr algn="ctr"/>
                      <a:r>
                        <a:rPr lang="en-US" sz="2400" dirty="0"/>
                        <a:t>3.61</a:t>
                      </a:r>
                      <a:r>
                        <a:rPr lang="en-US" sz="2400" baseline="30000" dirty="0"/>
                        <a:t>*</a:t>
                      </a:r>
                      <a:endParaRPr lang="en-US" sz="2400" dirty="0"/>
                    </a:p>
                  </a:txBody>
                  <a:tcPr>
                    <a:noFill/>
                  </a:tcPr>
                </a:tc>
                <a:tc>
                  <a:txBody>
                    <a:bodyPr/>
                    <a:lstStyle/>
                    <a:p>
                      <a:pPr algn="ctr"/>
                      <a:r>
                        <a:rPr lang="en-US" sz="2400" dirty="0"/>
                        <a:t>3.55</a:t>
                      </a:r>
                      <a:r>
                        <a:rPr lang="en-US" sz="2400" baseline="30000" dirty="0"/>
                        <a:t>*</a:t>
                      </a:r>
                      <a:endParaRPr lang="en-US" sz="2400" dirty="0"/>
                    </a:p>
                  </a:txBody>
                  <a:tcPr>
                    <a:no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3.40</a:t>
                      </a:r>
                      <a:r>
                        <a:rPr lang="en-US" sz="2400" baseline="30000" dirty="0"/>
                        <a:t>*</a:t>
                      </a:r>
                      <a:endParaRPr lang="en-US" sz="2400" dirty="0"/>
                    </a:p>
                  </a:txBody>
                  <a:tcPr>
                    <a:noFill/>
                  </a:tcPr>
                </a:tc>
                <a:tc>
                  <a:txBody>
                    <a:bodyPr/>
                    <a:lstStyle/>
                    <a:p>
                      <a:pPr algn="ctr"/>
                      <a:r>
                        <a:rPr lang="en-US" sz="2400" dirty="0"/>
                        <a:t>3.54</a:t>
                      </a:r>
                    </a:p>
                  </a:txBody>
                  <a:tcPr>
                    <a:noFill/>
                  </a:tcPr>
                </a:tc>
                <a:tc>
                  <a:txBody>
                    <a:bodyPr/>
                    <a:lstStyle/>
                    <a:p>
                      <a:pPr algn="ctr"/>
                      <a:r>
                        <a:rPr lang="en-US" sz="2400" dirty="0"/>
                        <a:t>3.49</a:t>
                      </a:r>
                      <a:r>
                        <a:rPr lang="en-US" sz="2400" baseline="30000" dirty="0"/>
                        <a:t>*</a:t>
                      </a:r>
                      <a:endParaRPr lang="en-US" sz="2400" dirty="0"/>
                    </a:p>
                  </a:txBody>
                  <a:tcPr>
                    <a:no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3.38</a:t>
                      </a:r>
                      <a:r>
                        <a:rPr lang="en-US" sz="2400" baseline="30000" dirty="0"/>
                        <a:t>*</a:t>
                      </a:r>
                      <a:endParaRPr lang="en-US" sz="2400" dirty="0"/>
                    </a:p>
                  </a:txBody>
                  <a:tcPr>
                    <a:noFill/>
                  </a:tcPr>
                </a:tc>
                <a:tc>
                  <a:txBody>
                    <a:bodyPr/>
                    <a:lstStyle/>
                    <a:p>
                      <a:pPr algn="ctr"/>
                      <a:r>
                        <a:rPr lang="en-US" sz="2400" dirty="0"/>
                        <a:t>3.77</a:t>
                      </a:r>
                      <a:r>
                        <a:rPr lang="en-US" sz="2400" baseline="30000" dirty="0"/>
                        <a:t>*</a:t>
                      </a:r>
                      <a:endParaRPr lang="en-US" sz="2400" dirty="0"/>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indicates significant difference from control</a:t>
            </a:r>
          </a:p>
        </p:txBody>
      </p:sp>
      <p:sp>
        <p:nvSpPr>
          <p:cNvPr id="2" name="Rectangle 1">
            <a:extLst>
              <a:ext uri="{FF2B5EF4-FFF2-40B4-BE49-F238E27FC236}">
                <a16:creationId xmlns:a16="http://schemas.microsoft.com/office/drawing/2014/main" id="{CDDD271E-B37D-3949-BA7B-561004080FFE}"/>
              </a:ext>
            </a:extLst>
          </p:cNvPr>
          <p:cNvSpPr/>
          <p:nvPr/>
        </p:nvSpPr>
        <p:spPr>
          <a:xfrm>
            <a:off x="10095470" y="1078250"/>
            <a:ext cx="1448830" cy="44262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2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a:t>
            </a:r>
            <a:r>
              <a:rPr lang="en-US" dirty="0"/>
              <a:t>intentions</a:t>
            </a:r>
            <a:r>
              <a:rPr lang="en-US" b="0" dirty="0"/>
              <a:t>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Retrospective 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A3532-6CC1-5DA8-6EC8-417C3896C01C}"/>
              </a:ext>
            </a:extLst>
          </p:cNvPr>
          <p:cNvSpPr>
            <a:spLocks noGrp="1"/>
          </p:cNvSpPr>
          <p:nvPr>
            <p:ph type="title"/>
          </p:nvPr>
        </p:nvSpPr>
        <p:spPr/>
        <p:txBody>
          <a:bodyPr/>
          <a:lstStyle/>
          <a:p>
            <a:r>
              <a:rPr lang="en-CA" dirty="0"/>
              <a:t>Retrospective Self-report Results</a:t>
            </a:r>
          </a:p>
        </p:txBody>
      </p:sp>
      <p:graphicFrame>
        <p:nvGraphicFramePr>
          <p:cNvPr id="5" name="Content Placeholder 4">
            <a:extLst>
              <a:ext uri="{FF2B5EF4-FFF2-40B4-BE49-F238E27FC236}">
                <a16:creationId xmlns:a16="http://schemas.microsoft.com/office/drawing/2014/main" id="{93DC10EA-E3F8-D60E-C846-6BF6371146DA}"/>
              </a:ext>
            </a:extLst>
          </p:cNvPr>
          <p:cNvGraphicFramePr>
            <a:graphicFrameLocks noGrp="1"/>
          </p:cNvGraphicFramePr>
          <p:nvPr>
            <p:ph idx="1"/>
            <p:extLst>
              <p:ext uri="{D42A27DB-BD31-4B8C-83A1-F6EECF244321}">
                <p14:modId xmlns:p14="http://schemas.microsoft.com/office/powerpoint/2010/main" val="2408884446"/>
              </p:ext>
            </p:extLst>
          </p:nvPr>
        </p:nvGraphicFramePr>
        <p:xfrm>
          <a:off x="1458097" y="716691"/>
          <a:ext cx="10392032" cy="483834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AB0DABC-2942-0F77-3006-FB50F276B802}"/>
              </a:ext>
            </a:extLst>
          </p:cNvPr>
          <p:cNvSpPr txBox="1"/>
          <p:nvPr/>
        </p:nvSpPr>
        <p:spPr>
          <a:xfrm>
            <a:off x="240703" y="5253745"/>
            <a:ext cx="12014430" cy="1015663"/>
          </a:xfrm>
          <a:prstGeom prst="rect">
            <a:avLst/>
          </a:prstGeom>
          <a:noFill/>
        </p:spPr>
        <p:txBody>
          <a:bodyPr wrap="square" rtlCol="0">
            <a:spAutoFit/>
          </a:bodyPr>
          <a:lstStyle/>
          <a:p>
            <a:r>
              <a:rPr lang="en-CA" sz="2000" b="1" dirty="0"/>
              <a:t>Takeaway:</a:t>
            </a:r>
            <a:r>
              <a:rPr lang="en-CA" sz="2000" dirty="0"/>
              <a:t> </a:t>
            </a:r>
          </a:p>
          <a:p>
            <a:r>
              <a:rPr lang="en-CA" sz="2000" dirty="0"/>
              <a:t>From S2 to S5, participants in the control condition were less likely to report engaging in laundry efficient behaviours. “Sea </a:t>
            </a:r>
            <a:r>
              <a:rPr lang="en-CA" sz="2000" dirty="0" err="1"/>
              <a:t>turtle+bundled</a:t>
            </a:r>
            <a:r>
              <a:rPr lang="en-CA" sz="2000" dirty="0"/>
              <a:t>” message was more effective than control condition, p&lt;.001</a:t>
            </a:r>
          </a:p>
        </p:txBody>
      </p:sp>
      <p:sp>
        <p:nvSpPr>
          <p:cNvPr id="4" name="Oval 3">
            <a:extLst>
              <a:ext uri="{FF2B5EF4-FFF2-40B4-BE49-F238E27FC236}">
                <a16:creationId xmlns:a16="http://schemas.microsoft.com/office/drawing/2014/main" id="{8E710831-2D7D-63F7-2F2F-6526EE145812}"/>
              </a:ext>
            </a:extLst>
          </p:cNvPr>
          <p:cNvSpPr/>
          <p:nvPr/>
        </p:nvSpPr>
        <p:spPr>
          <a:xfrm>
            <a:off x="2883445" y="2440270"/>
            <a:ext cx="701227" cy="18736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243EBC3-80DD-2C2C-4B7F-EE610EC380C6}"/>
              </a:ext>
            </a:extLst>
          </p:cNvPr>
          <p:cNvSpPr/>
          <p:nvPr/>
        </p:nvSpPr>
        <p:spPr>
          <a:xfrm>
            <a:off x="7164662" y="906483"/>
            <a:ext cx="1020060" cy="22149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marginally improved self-reported </a:t>
            </a:r>
            <a:r>
              <a:rPr lang="en-US" b="0" dirty="0" err="1"/>
              <a:t>behaviours</a:t>
            </a:r>
            <a:r>
              <a:rPr lang="en-US" b="0" dirty="0"/>
              <a:t> over time:</a:t>
            </a:r>
            <a:br>
              <a:rPr lang="en-US" b="0" dirty="0"/>
            </a:br>
            <a:r>
              <a:rPr lang="en-US" b="0" dirty="0"/>
              <a:t>Microplastics turtle + bundled msg </a:t>
            </a:r>
            <a:br>
              <a:rPr lang="en-US" b="0" dirty="0"/>
            </a:br>
            <a:r>
              <a:rPr lang="en-US" b="0" dirty="0"/>
              <a:t>and </a:t>
            </a:r>
            <a:br>
              <a:rPr lang="en-US" b="0" dirty="0"/>
            </a:br>
            <a:r>
              <a:rPr lang="en-US" b="0" dirty="0"/>
              <a:t>Microplastics turtle + </a:t>
            </a:r>
            <a:r>
              <a:rPr lang="en-US" b="0" dirty="0" err="1"/>
              <a:t>fleece+hang-dry</a:t>
            </a:r>
            <a:r>
              <a:rPr lang="en-US" b="0" dirty="0"/>
              <a:t> msg</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2055110144"/>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65589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CD1057-4CB0-4E41-9F78-2237CC15EA40}"/>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.72</a:t>
            </a:r>
          </a:p>
        </p:txBody>
      </p:sp>
      <p:pic>
        <p:nvPicPr>
          <p:cNvPr id="7" name="Picture 6">
            <a:extLst>
              <a:ext uri="{FF2B5EF4-FFF2-40B4-BE49-F238E27FC236}">
                <a16:creationId xmlns:a16="http://schemas.microsoft.com/office/drawing/2014/main" id="{DA318420-49AC-1BD5-514D-00F3111EF38E}"/>
              </a:ext>
            </a:extLst>
          </p:cNvPr>
          <p:cNvPicPr>
            <a:picLocks noChangeAspect="1"/>
          </p:cNvPicPr>
          <p:nvPr/>
        </p:nvPicPr>
        <p:blipFill>
          <a:blip r:embed="rId3"/>
          <a:stretch>
            <a:fillRect/>
          </a:stretch>
        </p:blipFill>
        <p:spPr>
          <a:xfrm>
            <a:off x="687859" y="566638"/>
            <a:ext cx="11504141" cy="5641978"/>
          </a:xfrm>
          <a:prstGeom prst="rect">
            <a:avLst/>
          </a:prstGeom>
        </p:spPr>
      </p:pic>
    </p:spTree>
    <p:extLst>
      <p:ext uri="{BB962C8B-B14F-4D97-AF65-F5344CB8AC3E}">
        <p14:creationId xmlns:p14="http://schemas.microsoft.com/office/powerpoint/2010/main" val="2934047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3F552FF-D862-4F64-A7AF-237D2B1A57E7}"/>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 .61</a:t>
            </a:r>
          </a:p>
          <a:p>
            <a:r>
              <a:rPr lang="en-US" dirty="0"/>
              <a:t>Condition X Month: p = .88</a:t>
            </a:r>
          </a:p>
        </p:txBody>
      </p:sp>
      <p:pic>
        <p:nvPicPr>
          <p:cNvPr id="3" name="Picture 2">
            <a:extLst>
              <a:ext uri="{FF2B5EF4-FFF2-40B4-BE49-F238E27FC236}">
                <a16:creationId xmlns:a16="http://schemas.microsoft.com/office/drawing/2014/main" id="{EE994E80-C386-1045-FA20-F95829A2CB0C}"/>
              </a:ext>
            </a:extLst>
          </p:cNvPr>
          <p:cNvPicPr>
            <a:picLocks noChangeAspect="1"/>
          </p:cNvPicPr>
          <p:nvPr/>
        </p:nvPicPr>
        <p:blipFill>
          <a:blip r:embed="rId3"/>
          <a:stretch>
            <a:fillRect/>
          </a:stretch>
        </p:blipFill>
        <p:spPr>
          <a:xfrm>
            <a:off x="439754" y="173785"/>
            <a:ext cx="11752246" cy="5775339"/>
          </a:xfrm>
          <a:prstGeom prst="rect">
            <a:avLst/>
          </a:prstGeom>
        </p:spPr>
      </p:pic>
    </p:spTree>
    <p:extLst>
      <p:ext uri="{BB962C8B-B14F-4D97-AF65-F5344CB8AC3E}">
        <p14:creationId xmlns:p14="http://schemas.microsoft.com/office/powerpoint/2010/main" val="3836825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4272AD-9DA7-4E63-88F3-4E3F60051799}"/>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.86</a:t>
            </a:r>
          </a:p>
        </p:txBody>
      </p:sp>
      <p:pic>
        <p:nvPicPr>
          <p:cNvPr id="3" name="Picture 2">
            <a:extLst>
              <a:ext uri="{FF2B5EF4-FFF2-40B4-BE49-F238E27FC236}">
                <a16:creationId xmlns:a16="http://schemas.microsoft.com/office/drawing/2014/main" id="{979F9B6A-3B26-61D0-E2F2-EB009D8608D7}"/>
              </a:ext>
            </a:extLst>
          </p:cNvPr>
          <p:cNvPicPr>
            <a:picLocks noChangeAspect="1"/>
          </p:cNvPicPr>
          <p:nvPr/>
        </p:nvPicPr>
        <p:blipFill>
          <a:blip r:embed="rId3"/>
          <a:stretch>
            <a:fillRect/>
          </a:stretch>
        </p:blipFill>
        <p:spPr>
          <a:xfrm>
            <a:off x="568410" y="247926"/>
            <a:ext cx="11784227" cy="5791055"/>
          </a:xfrm>
          <a:prstGeom prst="rect">
            <a:avLst/>
          </a:prstGeom>
        </p:spPr>
      </p:pic>
    </p:spTree>
    <p:extLst>
      <p:ext uri="{BB962C8B-B14F-4D97-AF65-F5344CB8AC3E}">
        <p14:creationId xmlns:p14="http://schemas.microsoft.com/office/powerpoint/2010/main" val="1174897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26760477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2E680E-6742-7A69-4CF2-724ABD032EE6}"/>
              </a:ext>
            </a:extLst>
          </p:cNvPr>
          <p:cNvPicPr>
            <a:picLocks noChangeAspect="1"/>
          </p:cNvPicPr>
          <p:nvPr/>
        </p:nvPicPr>
        <p:blipFill>
          <a:blip r:embed="rId3"/>
          <a:stretch>
            <a:fillRect/>
          </a:stretch>
        </p:blipFill>
        <p:spPr>
          <a:xfrm>
            <a:off x="759416" y="114544"/>
            <a:ext cx="11432583" cy="6239761"/>
          </a:xfrm>
          <a:prstGeom prst="rect">
            <a:avLst/>
          </a:prstGeom>
        </p:spPr>
      </p:pic>
      <p:sp>
        <p:nvSpPr>
          <p:cNvPr id="11" name="TextBox 10">
            <a:extLst>
              <a:ext uri="{FF2B5EF4-FFF2-40B4-BE49-F238E27FC236}">
                <a16:creationId xmlns:a16="http://schemas.microsoft.com/office/drawing/2014/main" id="{00C5C6BC-D62B-3CE3-6F66-1FB2B3B48857}"/>
              </a:ext>
            </a:extLst>
          </p:cNvPr>
          <p:cNvSpPr txBox="1"/>
          <p:nvPr/>
        </p:nvSpPr>
        <p:spPr>
          <a:xfrm>
            <a:off x="9218951" y="5285286"/>
            <a:ext cx="2713692" cy="923330"/>
          </a:xfrm>
          <a:prstGeom prst="rect">
            <a:avLst/>
          </a:prstGeom>
          <a:noFill/>
        </p:spPr>
        <p:txBody>
          <a:bodyPr wrap="none" rtlCol="0">
            <a:spAutoFit/>
          </a:bodyPr>
          <a:lstStyle/>
          <a:p>
            <a:r>
              <a:rPr lang="en-US" dirty="0"/>
              <a:t>Condition: p = .02</a:t>
            </a:r>
          </a:p>
          <a:p>
            <a:r>
              <a:rPr lang="en-US" dirty="0"/>
              <a:t>Month: p &lt; .001</a:t>
            </a:r>
          </a:p>
          <a:p>
            <a:r>
              <a:rPr lang="en-US" dirty="0"/>
              <a:t>Condition X Month: p = .44</a:t>
            </a:r>
          </a:p>
        </p:txBody>
      </p:sp>
    </p:spTree>
    <p:extLst>
      <p:ext uri="{BB962C8B-B14F-4D97-AF65-F5344CB8AC3E}">
        <p14:creationId xmlns:p14="http://schemas.microsoft.com/office/powerpoint/2010/main" val="1657527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kWh During Laundry Log Times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
        <p:nvSpPr>
          <p:cNvPr id="3" name="Rectangle 2">
            <a:extLst>
              <a:ext uri="{FF2B5EF4-FFF2-40B4-BE49-F238E27FC236}">
                <a16:creationId xmlns:a16="http://schemas.microsoft.com/office/drawing/2014/main" id="{A58D9567-2AC6-BC7B-041A-F5A56D1AB2D3}"/>
              </a:ext>
            </a:extLst>
          </p:cNvPr>
          <p:cNvSpPr/>
          <p:nvPr/>
        </p:nvSpPr>
        <p:spPr>
          <a:xfrm>
            <a:off x="4967416" y="4238367"/>
            <a:ext cx="642552" cy="5189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ED7AEC5-4086-7273-D2CC-03B1421E7526}"/>
              </a:ext>
            </a:extLst>
          </p:cNvPr>
          <p:cNvSpPr/>
          <p:nvPr/>
        </p:nvSpPr>
        <p:spPr>
          <a:xfrm>
            <a:off x="7562335" y="1977081"/>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26E5DDC-C425-57E2-881C-12379D326807}"/>
              </a:ext>
            </a:extLst>
          </p:cNvPr>
          <p:cNvSpPr/>
          <p:nvPr/>
        </p:nvSpPr>
        <p:spPr>
          <a:xfrm>
            <a:off x="10556797" y="1981197"/>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0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Small significant change in total energy usage, but data is noisy</a:t>
            </a:r>
          </a:p>
          <a:p>
            <a:r>
              <a:rPr lang="en-US" b="0" dirty="0"/>
              <a:t>When isolating laundry times, two conditions were effective:</a:t>
            </a:r>
            <a:br>
              <a:rPr lang="en-US" b="0" dirty="0"/>
            </a:br>
            <a:r>
              <a:rPr lang="en-US" b="0" dirty="0"/>
              <a:t>Turtle + bundled msg</a:t>
            </a:r>
            <a:br>
              <a:rPr lang="en-US" b="0" dirty="0"/>
            </a:br>
            <a:r>
              <a:rPr lang="en-US" b="0" dirty="0"/>
              <a:t>Turtle + fleece + hang dry</a:t>
            </a:r>
            <a:br>
              <a:rPr lang="en-US" b="0" dirty="0"/>
            </a:br>
            <a:endParaRPr lang="en-US" b="0" dirty="0"/>
          </a:p>
          <a:p>
            <a:r>
              <a:rPr lang="en-US" b="0" dirty="0"/>
              <a:t>(Turtle + fleece + bundled msg also possibly effective, but looks like self-selection issues)</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07199381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dirty="0">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dirty="0">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pic>
        <p:nvPicPr>
          <p:cNvPr id="3" name="Picture 2">
            <a:extLst>
              <a:ext uri="{FF2B5EF4-FFF2-40B4-BE49-F238E27FC236}">
                <a16:creationId xmlns:a16="http://schemas.microsoft.com/office/drawing/2014/main" id="{47E2E3E1-B4BD-8172-FB0C-CA0EC586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991" y="2543886"/>
            <a:ext cx="602488" cy="602488"/>
          </a:xfrm>
          <a:prstGeom prst="rect">
            <a:avLst/>
          </a:prstGeom>
        </p:spPr>
      </p:pic>
      <p:pic>
        <p:nvPicPr>
          <p:cNvPr id="8" name="Picture 7">
            <a:extLst>
              <a:ext uri="{FF2B5EF4-FFF2-40B4-BE49-F238E27FC236}">
                <a16:creationId xmlns:a16="http://schemas.microsoft.com/office/drawing/2014/main" id="{017AF72C-C381-1D44-530B-6233396BD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90" y="5837581"/>
            <a:ext cx="602489" cy="602489"/>
          </a:xfrm>
          <a:prstGeom prst="rect">
            <a:avLst/>
          </a:prstGeom>
        </p:spPr>
      </p:pic>
    </p:spTree>
    <p:extLst>
      <p:ext uri="{BB962C8B-B14F-4D97-AF65-F5344CB8AC3E}">
        <p14:creationId xmlns:p14="http://schemas.microsoft.com/office/powerpoint/2010/main" val="40229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pPr marL="0" indent="0">
              <a:buNone/>
            </a:pPr>
            <a:r>
              <a:rPr lang="en-CA" b="0" dirty="0">
                <a:solidFill>
                  <a:schemeClr val="tx1"/>
                </a:solidFill>
              </a:rPr>
              <a:t>In an applied, “Behavioural Insights” setting:</a:t>
            </a:r>
          </a:p>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requests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881414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Intentions often do not translate into real behaviour change</a:t>
            </a:r>
          </a:p>
          <a:p>
            <a:r>
              <a:rPr lang="en-CA" b="0" dirty="0">
                <a:solidFill>
                  <a:schemeClr val="tx1"/>
                </a:solidFill>
              </a:rPr>
              <a:t>Decals can be an effective nudging tool for sustaining efficient laundry behaviour over time</a:t>
            </a:r>
          </a:p>
          <a:p>
            <a:pPr lvl="1"/>
            <a:r>
              <a:rPr lang="en-CA" b="0" dirty="0">
                <a:solidFill>
                  <a:schemeClr val="tx1"/>
                </a:solidFill>
              </a:rPr>
              <a:t>serves as a constant reminder &amp; motivation </a:t>
            </a:r>
          </a:p>
          <a:p>
            <a:pPr lvl="1"/>
            <a:r>
              <a:rPr lang="en-CA" b="0" dirty="0">
                <a:solidFill>
                  <a:schemeClr val="tx1"/>
                </a:solidFill>
              </a:rPr>
              <a:t>attractive image is important</a:t>
            </a:r>
          </a:p>
          <a:p>
            <a:r>
              <a:rPr lang="en-CA" b="0" dirty="0">
                <a:solidFill>
                  <a:schemeClr val="tx1"/>
                </a:solidFill>
              </a:rPr>
              <a:t>Decal interventions did not significantly affect </a:t>
            </a:r>
            <a:r>
              <a:rPr lang="en-CA" b="0" i="1" dirty="0">
                <a:solidFill>
                  <a:schemeClr val="tx1"/>
                </a:solidFill>
              </a:rPr>
              <a:t>total</a:t>
            </a:r>
            <a:r>
              <a:rPr lang="en-CA" b="0" dirty="0">
                <a:solidFill>
                  <a:schemeClr val="tx1"/>
                </a:solidFill>
              </a:rPr>
              <a:t> household energy usage vs control, perhaps due to noise or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47DC-C57E-70A7-0586-D4157F5483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7A2C8-987F-E407-7B38-BFC4ED47BA0B}"/>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a:t>
            </a:r>
            <a:r>
              <a:rPr lang="en-CA" dirty="0">
                <a:solidFill>
                  <a:schemeClr val="tx1"/>
                </a:solidFill>
              </a:rPr>
              <a:t>bundle of behaviour change requests</a:t>
            </a:r>
          </a:p>
          <a:p>
            <a:r>
              <a:rPr lang="en-CA" b="0" dirty="0">
                <a:solidFill>
                  <a:schemeClr val="tx1"/>
                </a:solidFill>
              </a:rPr>
              <a:t>Not so effective in this context: self-interest (clothing, money), climate impacts</a:t>
            </a:r>
          </a:p>
          <a:p>
            <a:endParaRPr lang="en-CA" b="0" dirty="0">
              <a:solidFill>
                <a:schemeClr val="tx1"/>
              </a:solidFill>
            </a:endParaRPr>
          </a:p>
          <a:p>
            <a:r>
              <a:rPr lang="en-CA" b="0" dirty="0">
                <a:solidFill>
                  <a:schemeClr val="tx1"/>
                </a:solidFill>
              </a:rPr>
              <a:t>More broadly: </a:t>
            </a:r>
            <a:br>
              <a:rPr lang="en-CA" b="0" dirty="0">
                <a:solidFill>
                  <a:schemeClr val="tx1"/>
                </a:solidFill>
              </a:rPr>
            </a:br>
            <a:r>
              <a:rPr lang="en-CA" b="0" dirty="0">
                <a:solidFill>
                  <a:schemeClr val="tx1"/>
                </a:solidFill>
              </a:rPr>
              <a:t>To change behavior, Behavioural Science gives us some empirically supported ideas, but we always have to test in context</a:t>
            </a:r>
          </a:p>
        </p:txBody>
      </p:sp>
      <p:sp>
        <p:nvSpPr>
          <p:cNvPr id="2" name="Title 1">
            <a:extLst>
              <a:ext uri="{FF2B5EF4-FFF2-40B4-BE49-F238E27FC236}">
                <a16:creationId xmlns:a16="http://schemas.microsoft.com/office/drawing/2014/main" id="{4FE3C143-3028-A160-8DB9-F4749419151A}"/>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85EDBDEC-B5DD-5DA4-60A4-F1A8C51CC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4191221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17516" y="576775"/>
            <a:ext cx="10956967" cy="5704449"/>
          </a:xfrm>
        </p:spPr>
        <p:txBody>
          <a:bodyPr>
            <a:normAutofit fontScale="85000" lnSpcReduction="100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Frey, B. S., &amp; Oberholzer-Gee, F. (1997). The cost of price incentives: An empirical analysis of motivation crowding-out. The American economic review, 87(4), 746-755.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Kaiser, M., Bernauer, M., Sunstein, C. R., &amp; Reisch, L. A. (2020). The power of green defaults: The impact of regional variation of opt-out tariffs on green energy demand in Germany. </a:t>
            </a:r>
            <a:r>
              <a:rPr lang="en-US" sz="1800" b="0" i="1" dirty="0"/>
              <a:t>Ecological Economics</a:t>
            </a:r>
            <a:r>
              <a:rPr lang="en-US" sz="1800" b="0" dirty="0"/>
              <a:t>, 174, 106685.</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a:xfrm>
            <a:off x="0" y="-84779"/>
            <a:ext cx="12192000" cy="906483"/>
          </a:xfrm>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10000"/>
          </a:bodyPr>
          <a:lstStyle/>
          <a:p>
            <a:r>
              <a:rPr lang="en-CA" sz="3200" b="0" dirty="0">
                <a:solidFill>
                  <a:schemeClr val="tx1"/>
                </a:solidFill>
              </a:rPr>
              <a:t>Laundry represents about 19% - 28% of home energy use in houses using electric water heating</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pPr marL="0" indent="0">
              <a:buNone/>
            </a:pPr>
            <a:endParaRPr lang="en-CA" sz="3200" b="0" dirty="0">
              <a:solidFill>
                <a:schemeClr val="tx1"/>
              </a:solidFill>
            </a:endParaRPr>
          </a:p>
          <a:p>
            <a:pPr marL="0" indent="0">
              <a:buNone/>
            </a:pPr>
            <a:r>
              <a:rPr lang="en-CA" sz="3200" b="0" dirty="0">
                <a:solidFill>
                  <a:schemeClr val="tx1"/>
                </a:solidFill>
              </a:rPr>
              <a:t>Target behaviours: </a:t>
            </a:r>
          </a:p>
          <a:p>
            <a:r>
              <a:rPr lang="en-CA" sz="3200" b="0" dirty="0">
                <a:solidFill>
                  <a:schemeClr val="tx1"/>
                </a:solidFill>
              </a:rPr>
              <a:t>Re-wear</a:t>
            </a:r>
          </a:p>
          <a:p>
            <a:r>
              <a:rPr lang="en-CA" sz="3200" b="0" dirty="0">
                <a:solidFill>
                  <a:schemeClr val="tx1"/>
                </a:solidFill>
              </a:rPr>
              <a:t>Combine loads</a:t>
            </a:r>
          </a:p>
          <a:p>
            <a:r>
              <a:rPr lang="en-CA" sz="3200" b="0" dirty="0">
                <a:solidFill>
                  <a:schemeClr val="tx1"/>
                </a:solidFill>
              </a:rPr>
              <a:t>Use cold water</a:t>
            </a:r>
          </a:p>
          <a:p>
            <a:r>
              <a:rPr lang="en-CA" sz="3200" b="0" dirty="0">
                <a:solidFill>
                  <a:schemeClr val="tx1"/>
                </a:solidFill>
              </a:rPr>
              <a:t>Hang dry clothes</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Behaviours</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Literature review</a:t>
            </a:r>
          </a:p>
          <a:p>
            <a:r>
              <a:rPr lang="en-CA" b="0" dirty="0">
                <a:solidFill>
                  <a:schemeClr val="tx1"/>
                </a:solidFill>
              </a:rPr>
              <a:t>Pilot surveys</a:t>
            </a:r>
          </a:p>
          <a:p>
            <a:r>
              <a:rPr lang="en-CA" b="0" dirty="0">
                <a:solidFill>
                  <a:schemeClr val="tx1"/>
                </a:solidFill>
              </a:rPr>
              <a:t>Main study design </a:t>
            </a:r>
          </a:p>
          <a:p>
            <a:r>
              <a:rPr lang="en-CA" b="0" dirty="0">
                <a:solidFill>
                  <a:schemeClr val="tx1"/>
                </a:solidFill>
              </a:rPr>
              <a:t>Hypotheses </a:t>
            </a:r>
          </a:p>
          <a:p>
            <a:r>
              <a:rPr lang="en-CA" b="0" dirty="0">
                <a:solidFill>
                  <a:schemeClr val="tx1"/>
                </a:solidFill>
              </a:rPr>
              <a:t>Behavioural intention results</a:t>
            </a:r>
          </a:p>
          <a:p>
            <a:r>
              <a:rPr lang="en-CA" b="0" dirty="0">
                <a:solidFill>
                  <a:schemeClr val="tx1"/>
                </a:solidFill>
              </a:rPr>
              <a:t>Self-report results </a:t>
            </a:r>
          </a:p>
          <a:p>
            <a:r>
              <a:rPr lang="en-CA" b="0" dirty="0">
                <a:solidFill>
                  <a:schemeClr val="tx1"/>
                </a:solidFill>
              </a:rPr>
              <a:t>Behaviour logging results </a:t>
            </a:r>
          </a:p>
          <a:p>
            <a:r>
              <a:rPr lang="en-CA" b="0" dirty="0">
                <a:solidFill>
                  <a:schemeClr val="tx1"/>
                </a:solidFill>
              </a:rPr>
              <a:t>Energy meter results </a:t>
            </a:r>
          </a:p>
          <a:p>
            <a:r>
              <a:rPr lang="en-CA" b="0" dirty="0">
                <a:solidFill>
                  <a:schemeClr val="tx1"/>
                </a:solidFill>
              </a:rPr>
              <a:t>Summary &amp; Conclusions</a:t>
            </a:r>
          </a:p>
        </p:txBody>
      </p:sp>
      <p:pic>
        <p:nvPicPr>
          <p:cNvPr id="13" name="Picture 12">
            <a:extLst>
              <a:ext uri="{FF2B5EF4-FFF2-40B4-BE49-F238E27FC236}">
                <a16:creationId xmlns:a16="http://schemas.microsoft.com/office/drawing/2014/main" id="{000CD0FE-42CE-4C0D-9CB3-DD0C3013A2E2}"/>
              </a:ext>
            </a:extLst>
          </p:cNvPr>
          <p:cNvPicPr>
            <a:picLocks noChangeAspect="1"/>
          </p:cNvPicPr>
          <p:nvPr/>
        </p:nvPicPr>
        <p:blipFill>
          <a:blip r:embed="rId3">
            <a:duotone>
              <a:schemeClr val="accent1">
                <a:shade val="45000"/>
                <a:satMod val="135000"/>
              </a:schemeClr>
              <a:prstClr val="white"/>
            </a:duotone>
          </a:blip>
          <a:stretch>
            <a:fillRect/>
          </a:stretch>
        </p:blipFill>
        <p:spPr>
          <a:xfrm>
            <a:off x="9430327" y="3906449"/>
            <a:ext cx="1350818" cy="160188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100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Brief 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90342" y="685638"/>
            <a:ext cx="11366416" cy="5939221"/>
          </a:xfrm>
        </p:spPr>
        <p:txBody>
          <a:bodyPr>
            <a:normAutofit fontScale="92500" lnSpcReduction="10000"/>
          </a:bodyPr>
          <a:lstStyle/>
          <a:p>
            <a:r>
              <a:rPr lang="en-CA" b="0" dirty="0">
                <a:solidFill>
                  <a:schemeClr val="tx1"/>
                </a:solidFill>
              </a:rPr>
              <a:t>Short-term vs. long-term effects</a:t>
            </a:r>
          </a:p>
          <a:p>
            <a:pPr lvl="1"/>
            <a:r>
              <a:rPr lang="en-CA" b="0" dirty="0">
                <a:solidFill>
                  <a:schemeClr val="tx1"/>
                </a:solidFill>
              </a:rPr>
              <a:t>Most </a:t>
            </a:r>
            <a:r>
              <a:rPr lang="en-CA" dirty="0">
                <a:solidFill>
                  <a:schemeClr val="tx1"/>
                </a:solidFill>
              </a:rPr>
              <a:t>“nudging” </a:t>
            </a:r>
            <a:r>
              <a:rPr lang="en-CA" b="0" dirty="0">
                <a:solidFill>
                  <a:schemeClr val="tx1"/>
                </a:solidFill>
              </a:rPr>
              <a:t>studies only examine a single choice</a:t>
            </a:r>
          </a:p>
          <a:p>
            <a:pPr lvl="1"/>
            <a:r>
              <a:rPr lang="en-CA" b="0" dirty="0">
                <a:solidFill>
                  <a:schemeClr val="tx1"/>
                </a:solidFill>
              </a:rPr>
              <a:t>Dynamic energy competitions can be effective long-term </a:t>
            </a:r>
            <a:r>
              <a:rPr lang="en-CA" sz="1900" b="0" dirty="0">
                <a:solidFill>
                  <a:schemeClr val="tx1"/>
                </a:solidFill>
              </a:rPr>
              <a:t>(</a:t>
            </a:r>
            <a:r>
              <a:rPr lang="en-US" sz="1900" dirty="0"/>
              <a:t>Schultz et al 2007; </a:t>
            </a:r>
            <a:r>
              <a:rPr lang="en-US" sz="1900" dirty="0" err="1"/>
              <a:t>Wemyss</a:t>
            </a:r>
            <a:r>
              <a:rPr lang="en-US" sz="1900" dirty="0"/>
              <a:t> et al., 2019)</a:t>
            </a:r>
            <a:r>
              <a:rPr lang="en-US" dirty="0"/>
              <a:t>, but only while the feedback is maintained </a:t>
            </a:r>
          </a:p>
          <a:p>
            <a:pPr lvl="1"/>
            <a:r>
              <a:rPr lang="en-CA" b="0" dirty="0">
                <a:solidFill>
                  <a:schemeClr val="tx1"/>
                </a:solidFill>
              </a:rPr>
              <a:t>Defaults and auto-escalation are effective long-term </a:t>
            </a:r>
            <a:r>
              <a:rPr lang="en-CA" sz="1900" b="0" dirty="0">
                <a:solidFill>
                  <a:schemeClr val="tx1"/>
                </a:solidFill>
              </a:rPr>
              <a:t>(e.g., Benartzi &amp; Thaler 2013; </a:t>
            </a:r>
            <a:r>
              <a:rPr lang="en-US" sz="1900" dirty="0"/>
              <a:t>Kaiser et al. 2020</a:t>
            </a:r>
            <a:r>
              <a:rPr lang="en-CA" sz="1900" b="0" dirty="0">
                <a:solidFill>
                  <a:schemeClr val="tx1"/>
                </a:solidFill>
              </a:rPr>
              <a:t>)</a:t>
            </a:r>
          </a:p>
          <a:p>
            <a:r>
              <a:rPr lang="en-CA" b="0" dirty="0">
                <a:solidFill>
                  <a:schemeClr val="tx1"/>
                </a:solidFill>
              </a:rPr>
              <a:t>Spillover effects</a:t>
            </a:r>
          </a:p>
          <a:p>
            <a:pPr lvl="1"/>
            <a:r>
              <a:rPr lang="en-US" dirty="0"/>
              <a:t>Meta-analysis shows positive spillover effects on intentions, but small negative effects on actual behaviour and policy support </a:t>
            </a:r>
            <a:r>
              <a:rPr lang="en-US" sz="1900" dirty="0"/>
              <a:t>(Maki et al., 2019) </a:t>
            </a:r>
          </a:p>
          <a:p>
            <a:pPr lvl="1"/>
            <a:r>
              <a:rPr lang="en-US" dirty="0"/>
              <a:t>Single request vs multiple simultaneous requests?? </a:t>
            </a:r>
            <a:endParaRPr lang="en-CA" sz="3600" b="0"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a:t>
            </a:r>
            <a:r>
              <a:rPr lang="de-DE" b="0" dirty="0" err="1">
                <a:solidFill>
                  <a:schemeClr val="tx1"/>
                </a:solidFill>
              </a:rPr>
              <a:t>framing</a:t>
            </a:r>
            <a:r>
              <a:rPr lang="de-DE" b="0" dirty="0">
                <a:solidFill>
                  <a:schemeClr val="tx1"/>
                </a:solidFill>
              </a:rPr>
              <a:t> </a:t>
            </a:r>
            <a:r>
              <a:rPr lang="de-DE" b="0" dirty="0" err="1">
                <a:solidFill>
                  <a:schemeClr val="tx1"/>
                </a:solidFill>
              </a:rPr>
              <a:t>can</a:t>
            </a:r>
            <a:r>
              <a:rPr lang="de-DE" b="0" dirty="0">
                <a:solidFill>
                  <a:schemeClr val="tx1"/>
                </a:solidFill>
              </a:rPr>
              <a:t> </a:t>
            </a:r>
            <a:r>
              <a:rPr lang="de-DE" b="0" dirty="0" err="1">
                <a:solidFill>
                  <a:schemeClr val="tx1"/>
                </a:solidFill>
              </a:rPr>
              <a:t>both</a:t>
            </a:r>
            <a:r>
              <a:rPr lang="de-DE" b="0" dirty="0">
                <a:solidFill>
                  <a:schemeClr val="tx1"/>
                </a:solidFill>
              </a:rPr>
              <a:t> improve energy efficient purchases, especially when scaled up </a:t>
            </a:r>
            <a:r>
              <a:rPr lang="de-DE" sz="1900" b="0" dirty="0">
                <a:solidFill>
                  <a:schemeClr val="tx1"/>
                </a:solidFill>
              </a:rPr>
              <a:t>(</a:t>
            </a:r>
            <a:r>
              <a:rPr lang="en-US" sz="1900" dirty="0"/>
              <a:t>Camilleri &amp; </a:t>
            </a:r>
            <a:r>
              <a:rPr lang="en-US" sz="1900" dirty="0" err="1"/>
              <a:t>Larrick</a:t>
            </a:r>
            <a:r>
              <a:rPr lang="en-US" sz="1900" dirty="0"/>
              <a:t> 2014; </a:t>
            </a:r>
            <a:r>
              <a:rPr lang="de-DE" sz="1900" b="0" dirty="0">
                <a:solidFill>
                  <a:schemeClr val="tx1"/>
                </a:solidFill>
              </a:rPr>
              <a:t>Hardisty et al. 2020; Ungemach et al 2018</a:t>
            </a:r>
            <a:r>
              <a:rPr lang="de-DE" sz="1900" dirty="0">
                <a:solidFill>
                  <a:schemeClr val="tx1"/>
                </a:solidFill>
              </a:rPr>
              <a:t>)</a:t>
            </a:r>
          </a:p>
          <a:p>
            <a:pPr lvl="2"/>
            <a:r>
              <a:rPr lang="de-DE" sz="1900" b="0" dirty="0" err="1">
                <a:solidFill>
                  <a:schemeClr val="tx1"/>
                </a:solidFill>
              </a:rPr>
              <a:t>Though</a:t>
            </a:r>
            <a:r>
              <a:rPr lang="de-DE" sz="1900" b="0" dirty="0">
                <a:solidFill>
                  <a:schemeClr val="tx1"/>
                </a:solidFill>
              </a:rPr>
              <a:t> </a:t>
            </a:r>
            <a:r>
              <a:rPr lang="de-DE" sz="1900" b="0" dirty="0" err="1">
                <a:solidFill>
                  <a:schemeClr val="tx1"/>
                </a:solidFill>
              </a:rPr>
              <a:t>some</a:t>
            </a:r>
            <a:r>
              <a:rPr lang="de-DE" sz="1900" b="0" dirty="0">
                <a:solidFill>
                  <a:schemeClr val="tx1"/>
                </a:solidFill>
              </a:rPr>
              <a:t> </a:t>
            </a:r>
            <a:r>
              <a:rPr lang="de-DE" sz="1900" b="0" dirty="0" err="1">
                <a:solidFill>
                  <a:schemeClr val="tx1"/>
                </a:solidFill>
              </a:rPr>
              <a:t>studies</a:t>
            </a:r>
            <a:r>
              <a:rPr lang="de-DE" sz="1900" b="0" dirty="0">
                <a:solidFill>
                  <a:schemeClr val="tx1"/>
                </a:solidFill>
              </a:rPr>
              <a:t> find </a:t>
            </a:r>
            <a:r>
              <a:rPr lang="de-DE" sz="1900" b="0" dirty="0" err="1">
                <a:solidFill>
                  <a:schemeClr val="tx1"/>
                </a:solidFill>
              </a:rPr>
              <a:t>crowding</a:t>
            </a:r>
            <a:r>
              <a:rPr lang="de-DE" sz="1900" b="0" dirty="0">
                <a:solidFill>
                  <a:schemeClr val="tx1"/>
                </a:solidFill>
              </a:rPr>
              <a:t> out </a:t>
            </a:r>
            <a:r>
              <a:rPr lang="de-DE" sz="1900" b="0" dirty="0" err="1">
                <a:solidFill>
                  <a:schemeClr val="tx1"/>
                </a:solidFill>
              </a:rPr>
              <a:t>when</a:t>
            </a:r>
            <a:r>
              <a:rPr lang="de-DE" sz="1900" b="0" dirty="0">
                <a:solidFill>
                  <a:schemeClr val="tx1"/>
                </a:solidFill>
              </a:rPr>
              <a:t> </a:t>
            </a:r>
            <a:r>
              <a:rPr lang="de-DE" sz="1900" b="0" dirty="0" err="1">
                <a:solidFill>
                  <a:schemeClr val="tx1"/>
                </a:solidFill>
              </a:rPr>
              <a:t>both</a:t>
            </a:r>
            <a:r>
              <a:rPr lang="de-DE" sz="1900" b="0" dirty="0">
                <a:solidFill>
                  <a:schemeClr val="tx1"/>
                </a:solidFill>
              </a:rPr>
              <a:t> </a:t>
            </a:r>
            <a:r>
              <a:rPr lang="de-DE" sz="1900" b="0" dirty="0" err="1">
                <a:solidFill>
                  <a:schemeClr val="tx1"/>
                </a:solidFill>
              </a:rPr>
              <a:t>are</a:t>
            </a:r>
            <a:r>
              <a:rPr lang="de-DE" sz="1900" b="0" dirty="0">
                <a:solidFill>
                  <a:schemeClr val="tx1"/>
                </a:solidFill>
              </a:rPr>
              <a:t> </a:t>
            </a:r>
            <a:r>
              <a:rPr lang="de-DE" sz="1900" b="0" dirty="0" err="1">
                <a:solidFill>
                  <a:schemeClr val="tx1"/>
                </a:solidFill>
              </a:rPr>
              <a:t>used</a:t>
            </a:r>
            <a:r>
              <a:rPr lang="de-DE" sz="1900" dirty="0">
                <a:solidFill>
                  <a:schemeClr val="tx1"/>
                </a:solidFill>
              </a:rPr>
              <a:t> (Frey &amp; Oberholzer-</a:t>
            </a:r>
            <a:r>
              <a:rPr lang="de-DE" sz="1900" dirty="0" err="1">
                <a:solidFill>
                  <a:schemeClr val="tx1"/>
                </a:solidFill>
              </a:rPr>
              <a:t>Gee</a:t>
            </a:r>
            <a:r>
              <a:rPr lang="de-DE" sz="1900" dirty="0">
                <a:solidFill>
                  <a:schemeClr val="tx1"/>
                </a:solidFill>
              </a:rPr>
              <a:t>, 1997)</a:t>
            </a:r>
            <a:endParaRPr lang="de-DE" sz="1900" b="0" dirty="0">
              <a:solidFill>
                <a:schemeClr val="tx1"/>
              </a:solidFill>
            </a:endParaRPr>
          </a:p>
          <a:p>
            <a:pPr lvl="1"/>
            <a:r>
              <a:rPr lang="de-DE" b="0" dirty="0">
                <a:solidFill>
                  <a:schemeClr val="tx1"/>
                </a:solidFill>
              </a:rPr>
              <a:t>Financial and environmental messaging both improve energy saving intentions </a:t>
            </a:r>
            <a:r>
              <a:rPr lang="de-DE" sz="1900" b="0" dirty="0">
                <a:solidFill>
                  <a:schemeClr val="tx1"/>
                </a:solidFill>
              </a:rPr>
              <a:t>(Steinhorst, Klöckner, &amp; Matthies, 2015; Steinhorst &amp; Klöckner, 2018)</a:t>
            </a:r>
            <a:r>
              <a:rPr lang="de-DE" b="0" dirty="0">
                <a:solidFill>
                  <a:schemeClr val="tx1"/>
                </a:solidFill>
              </a:rPr>
              <a:t>, but not actual behaviour </a:t>
            </a:r>
            <a:r>
              <a:rPr lang="de-DE" sz="1900" b="0" dirty="0">
                <a:solidFill>
                  <a:schemeClr val="tx1"/>
                </a:solidFill>
              </a:rPr>
              <a:t>(Steinhorst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42029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99" y="677251"/>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4132</TotalTime>
  <Words>2868</Words>
  <Application>Microsoft Office PowerPoint</Application>
  <PresentationFormat>Widescreen</PresentationFormat>
  <Paragraphs>375</Paragraphs>
  <Slides>46</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PowerPoint Presentation</vt:lpstr>
      <vt:lpstr>Co-Authors &amp; Partners</vt:lpstr>
      <vt:lpstr>Motivation</vt:lpstr>
      <vt:lpstr>Research Questions</vt:lpstr>
      <vt:lpstr>Target Behaviours</vt:lpstr>
      <vt:lpstr>Agenda</vt:lpstr>
      <vt:lpstr>Brief Literature Review</vt:lpstr>
      <vt:lpstr>Literature Review</vt:lpstr>
      <vt:lpstr>Literature Review</vt:lpstr>
      <vt:lpstr>Pilot Surveys</vt:lpstr>
      <vt:lpstr>Pilot Surveys</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Intentions to engage in efficient laundry behaviours</vt:lpstr>
      <vt:lpstr>Summary: Decal Effectiveness vs Control</vt:lpstr>
      <vt:lpstr>Retrospective Self-report Results</vt:lpstr>
      <vt:lpstr>Retrospective Self-report Results</vt:lpstr>
      <vt:lpstr>Self-report of efficient laundry behaviours</vt:lpstr>
      <vt:lpstr>Summary: Decal Effectiveness vs Control</vt:lpstr>
      <vt:lpstr>Behaviour Logging Results</vt:lpstr>
      <vt:lpstr>PowerPoint Presentation</vt:lpstr>
      <vt:lpstr>PowerPoint Presentation</vt:lpstr>
      <vt:lpstr>PowerPoint Presentation</vt:lpstr>
      <vt:lpstr>Summary: Decal Effectiveness vs Control</vt:lpstr>
      <vt:lpstr>Energy Meter Results</vt:lpstr>
      <vt:lpstr>PowerPoint Presentation</vt:lpstr>
      <vt:lpstr>kWh During Laundry Log Times</vt:lpstr>
      <vt:lpstr>Metered efficient laundry behaviours</vt:lpstr>
      <vt:lpstr>Summary: Decal Effectiveness vs Control</vt:lpstr>
      <vt:lpstr>Study Summary &amp; Conclusions</vt:lpstr>
      <vt:lpstr>Conclusions</vt:lpstr>
      <vt:lpstr>Conclusions</vt:lpstr>
      <vt:lpstr>The Implemented Version</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359</cp:revision>
  <dcterms:created xsi:type="dcterms:W3CDTF">2021-09-14T22:43:29Z</dcterms:created>
  <dcterms:modified xsi:type="dcterms:W3CDTF">2025-02-06T05:53:33Z</dcterms:modified>
</cp:coreProperties>
</file>