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r:id="rId42" roundtripDataSignature="AMtx7miZNHFNRE0MH0+yBJ/1R3tqbu5v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A920DEC-19D9-4B40-B17F-9FD951A477CA}">
  <a:tblStyle styleId="{7A920DEC-19D9-4B40-B17F-9FD951A477CA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customschemas.google.com/relationships/presentationmetadata" Target="metadata"/><Relationship Id="rId41" Type="http://schemas.openxmlformats.org/officeDocument/2006/relationships/slide" Target="slides/slide35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Images from unsplash.com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setup was the same for losses</a:t>
            </a:r>
            <a:endParaRPr/>
          </a:p>
        </p:txBody>
      </p:sp>
      <p:sp>
        <p:nvSpPr>
          <p:cNvPr id="220" name="Google Shape;220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 apologize that for the next 15 minutes, you’ll have to look at me instead of either of my lovely coauthors</a:t>
            </a:r>
            <a:endParaRPr/>
          </a:p>
        </p:txBody>
      </p:sp>
      <p:sp>
        <p:nvSpPr>
          <p:cNvPr id="105" name="Google Shape;105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5" name="Google Shape;445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6" name="Google Shape;44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 get significant mediation, using a bootstrapping test</a:t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2" name="Google Shape;46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3" name="Google Shape;46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Image from unsplash.com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we make these choices? </a:t>
            </a:r>
            <a:endParaRPr/>
          </a:p>
        </p:txBody>
      </p:sp>
      <p:sp>
        <p:nvSpPr>
          <p:cNvPr id="116" name="Google Shape;116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Some might say that the recent economic crises was caused by high discount rates – wanting a home now, and putting off costs until the future. How can we help consumers make responsible, future oriented choices? </a:t>
            </a:r>
            <a:endParaRPr/>
          </a:p>
        </p:txBody>
      </p:sp>
      <p:sp>
        <p:nvSpPr>
          <p:cNvPr id="123" name="Google Shape;123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does this framing effect happen? We don’t have any process data. </a:t>
            </a:r>
            <a:endParaRPr/>
          </a:p>
        </p:txBody>
      </p:sp>
      <p:sp>
        <p:nvSpPr>
          <p:cNvPr id="130" name="Google Shape;130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process is both conscious and automatic/implicit. Use $50 today for St. Louis Cardinals playoff tickets, or maybe a fancy dinner. I’m not sure what I would do with it in three months, but it would be nice to have the extra money.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4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6" name="Google Shape;76;p4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4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4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4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4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4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3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3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4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3" name="Google Shape;43;p4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4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4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1" name="Google Shape;51;p4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4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4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4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8" name="Google Shape;68;p4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4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jpg"/><Relationship Id="rId5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7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0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1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I Want It Now!: Query Theory Explains Discounting Anomalies for Gains </a:t>
            </a:r>
            <a:r>
              <a:rPr i="1" lang="en-US"/>
              <a:t>and</a:t>
            </a:r>
            <a:r>
              <a:rPr lang="en-US"/>
              <a:t> Losses</a:t>
            </a:r>
            <a:endParaRPr/>
          </a:p>
        </p:txBody>
      </p:sp>
      <p:sp>
        <p:nvSpPr>
          <p:cNvPr id="97" name="Google Shape;97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Kirstin C. Appelt</a:t>
            </a:r>
            <a:r>
              <a:rPr baseline="30000" lang="en-US"/>
              <a:t>1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David J. Hardisty</a:t>
            </a:r>
            <a:r>
              <a:rPr baseline="30000" lang="en-US"/>
              <a:t>2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Elke U. Weber</a:t>
            </a:r>
            <a:r>
              <a:rPr baseline="30000" lang="en-US"/>
              <a:t>1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228600" y="5562600"/>
            <a:ext cx="377699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Columbia University Business School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Stanford University GSB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Friday, October 13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2011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Association for Consumer Research</a:t>
            </a:r>
            <a:endParaRPr/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4356" y="0"/>
            <a:ext cx="2257425" cy="16663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S" id="100" name="Google Shape;10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2057400" cy="12620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lumbia" id="101" name="Google Shape;10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95600" y="381000"/>
            <a:ext cx="3305175" cy="47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5" name="Google Shape;165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</a:t>
            </a:r>
            <a:r>
              <a:rPr b="1" lang="en-US"/>
              <a:t>Gain</a:t>
            </a:r>
            <a:r>
              <a:rPr lang="en-US"/>
              <a:t> Scenarios</a:t>
            </a:r>
            <a:endParaRPr/>
          </a:p>
        </p:txBody>
      </p:sp>
      <p:sp>
        <p:nvSpPr>
          <p:cNvPr id="166" name="Google Shape;166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 sz="2800"/>
              <a:t>delay </a:t>
            </a:r>
            <a:r>
              <a:rPr lang="en-US" sz="2800"/>
              <a:t> Imagine you have been selected to receive a $50 gift certificate </a:t>
            </a:r>
            <a:r>
              <a:rPr b="1" lang="en-US" sz="2800"/>
              <a:t>today</a:t>
            </a:r>
            <a:r>
              <a:rPr lang="en-US" sz="2800"/>
              <a:t>. However, you also have the option of receiving a larger amount 3 months from now.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lang="en-US" sz="2800">
                <a:solidFill>
                  <a:schemeClr val="lt1"/>
                </a:solidFill>
              </a:rPr>
              <a:t>accelerate </a:t>
            </a:r>
            <a:r>
              <a:rPr lang="en-US" sz="2800">
                <a:solidFill>
                  <a:schemeClr val="lt1"/>
                </a:solidFill>
              </a:rPr>
              <a:t> Imagine you have been selected to receive a $75 prize </a:t>
            </a:r>
            <a:r>
              <a:rPr b="1" lang="en-US" sz="2800">
                <a:solidFill>
                  <a:schemeClr val="lt1"/>
                </a:solidFill>
              </a:rPr>
              <a:t>3 months from today</a:t>
            </a:r>
            <a:r>
              <a:rPr lang="en-US" sz="2800">
                <a:solidFill>
                  <a:schemeClr val="lt1"/>
                </a:solidFill>
              </a:rPr>
              <a:t>. However, you also have the option of receiving a smaller amount today. </a:t>
            </a:r>
            <a:endParaRPr/>
          </a:p>
        </p:txBody>
      </p:sp>
      <p:sp>
        <p:nvSpPr>
          <p:cNvPr id="167" name="Google Shape;167;p10"/>
          <p:cNvSpPr/>
          <p:nvPr/>
        </p:nvSpPr>
        <p:spPr>
          <a:xfrm>
            <a:off x="762000" y="1600200"/>
            <a:ext cx="990600" cy="533400"/>
          </a:xfrm>
          <a:prstGeom prst="rect">
            <a:avLst/>
          </a:prstGeom>
          <a:solidFill>
            <a:srgbClr val="003366">
              <a:alpha val="24705"/>
            </a:srgbClr>
          </a:solidFill>
          <a:ln cap="flat" cmpd="sng" w="57150">
            <a:solidFill>
              <a:srgbClr val="00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3" name="Google Shape;1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</a:t>
            </a:r>
            <a:r>
              <a:rPr b="1" lang="en-US"/>
              <a:t>Gain</a:t>
            </a:r>
            <a:r>
              <a:rPr lang="en-US"/>
              <a:t> Scenarios</a:t>
            </a:r>
            <a:endParaRPr/>
          </a:p>
        </p:txBody>
      </p:sp>
      <p:sp>
        <p:nvSpPr>
          <p:cNvPr id="174" name="Google Shape;174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 sz="2800"/>
              <a:t>delay </a:t>
            </a:r>
            <a:r>
              <a:rPr lang="en-US" sz="2800"/>
              <a:t> Imagine you have been selected to receive a $50 gift certificate </a:t>
            </a:r>
            <a:r>
              <a:rPr b="1" lang="en-US" sz="2800"/>
              <a:t>today</a:t>
            </a:r>
            <a:r>
              <a:rPr lang="en-US" sz="2800"/>
              <a:t>. However, you also have the option of receiving a larger amount 3 months from now.</a:t>
            </a:r>
            <a:endParaRPr sz="20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 sz="2800"/>
              <a:t>accelerate </a:t>
            </a:r>
            <a:r>
              <a:rPr lang="en-US" sz="2800"/>
              <a:t> Imagine you have been selected to receive a $75 gift certificate </a:t>
            </a:r>
            <a:r>
              <a:rPr b="1" lang="en-US" sz="2800"/>
              <a:t>3 months from today</a:t>
            </a:r>
            <a:r>
              <a:rPr lang="en-US" sz="2800"/>
              <a:t>. However, you also have the option of receiving a smaller amount today. </a:t>
            </a: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762001" y="3429000"/>
            <a:ext cx="1752600" cy="457200"/>
          </a:xfrm>
          <a:prstGeom prst="rect">
            <a:avLst/>
          </a:prstGeom>
          <a:solidFill>
            <a:srgbClr val="33CCCC">
              <a:alpha val="24705"/>
            </a:srgbClr>
          </a:solidFill>
          <a:ln cap="flat" cmpd="sng" w="57150">
            <a:solidFill>
              <a:srgbClr val="33CC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1"/>
          <p:cNvSpPr/>
          <p:nvPr/>
        </p:nvSpPr>
        <p:spPr>
          <a:xfrm>
            <a:off x="762000" y="1600200"/>
            <a:ext cx="990600" cy="533400"/>
          </a:xfrm>
          <a:prstGeom prst="rect">
            <a:avLst/>
          </a:prstGeom>
          <a:solidFill>
            <a:srgbClr val="003366">
              <a:alpha val="24705"/>
            </a:srgbClr>
          </a:solidFill>
          <a:ln cap="flat" cmpd="sng" w="57150">
            <a:solidFill>
              <a:srgbClr val="00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2" name="Google Shape;182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2: </a:t>
            </a:r>
            <a:r>
              <a:rPr b="1" lang="en-US"/>
              <a:t>Loss</a:t>
            </a:r>
            <a:r>
              <a:rPr lang="en-US"/>
              <a:t> Scenarios</a:t>
            </a:r>
            <a:endParaRPr/>
          </a:p>
        </p:txBody>
      </p:sp>
      <p:sp>
        <p:nvSpPr>
          <p:cNvPr id="183" name="Google Shape;183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 sz="2800"/>
              <a:t>delay </a:t>
            </a:r>
            <a:r>
              <a:rPr lang="en-US" sz="2800"/>
              <a:t> Imagine that you have been ticketed for a parking violation, and are required to pay $50 </a:t>
            </a:r>
            <a:r>
              <a:rPr b="1" lang="en-US" sz="2800"/>
              <a:t>today</a:t>
            </a:r>
            <a:r>
              <a:rPr lang="en-US" sz="2800"/>
              <a:t>. However, you also have the option of paying a larger amount 3 months from now.</a:t>
            </a:r>
            <a:endParaRPr/>
          </a:p>
          <a:p>
            <a:pPr indent="-241300" lvl="0" marL="3429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lang="en-US" sz="2800">
                <a:solidFill>
                  <a:schemeClr val="lt1"/>
                </a:solidFill>
              </a:rPr>
              <a:t>accelerate </a:t>
            </a:r>
            <a:r>
              <a:rPr lang="en-US" sz="2800">
                <a:solidFill>
                  <a:schemeClr val="lt1"/>
                </a:solidFill>
              </a:rPr>
              <a:t> Imagine that you have been ticketed for a parking violation, and are required to pay $75 </a:t>
            </a:r>
            <a:r>
              <a:rPr b="1" lang="en-US" sz="2800">
                <a:solidFill>
                  <a:schemeClr val="lt1"/>
                </a:solidFill>
              </a:rPr>
              <a:t>3 months from</a:t>
            </a:r>
            <a:r>
              <a:rPr lang="en-US" sz="2800">
                <a:solidFill>
                  <a:schemeClr val="lt1"/>
                </a:solidFill>
              </a:rPr>
              <a:t> </a:t>
            </a:r>
            <a:r>
              <a:rPr b="1" lang="en-US" sz="2800">
                <a:solidFill>
                  <a:schemeClr val="lt1"/>
                </a:solidFill>
              </a:rPr>
              <a:t>today</a:t>
            </a:r>
            <a:r>
              <a:rPr lang="en-US" sz="2800">
                <a:solidFill>
                  <a:schemeClr val="lt1"/>
                </a:solidFill>
              </a:rPr>
              <a:t>. However, you also have the option of paying a smaller amount today.</a:t>
            </a:r>
            <a:endParaRPr/>
          </a:p>
        </p:txBody>
      </p:sp>
      <p:sp>
        <p:nvSpPr>
          <p:cNvPr id="184" name="Google Shape;184;p12"/>
          <p:cNvSpPr/>
          <p:nvPr/>
        </p:nvSpPr>
        <p:spPr>
          <a:xfrm>
            <a:off x="762000" y="1600200"/>
            <a:ext cx="990600" cy="533400"/>
          </a:xfrm>
          <a:prstGeom prst="rect">
            <a:avLst/>
          </a:prstGeom>
          <a:solidFill>
            <a:srgbClr val="003366">
              <a:alpha val="24705"/>
            </a:srgbClr>
          </a:solidFill>
          <a:ln cap="flat" cmpd="sng" w="57150">
            <a:solidFill>
              <a:srgbClr val="00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0" name="Google Shape;19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</a:t>
            </a:r>
            <a:r>
              <a:rPr b="1" lang="en-US"/>
              <a:t>Loss</a:t>
            </a:r>
            <a:r>
              <a:rPr lang="en-US"/>
              <a:t> Scenarios</a:t>
            </a:r>
            <a:endParaRPr/>
          </a:p>
        </p:txBody>
      </p:sp>
      <p:sp>
        <p:nvSpPr>
          <p:cNvPr id="191" name="Google Shape;191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 sz="2800"/>
              <a:t>delay </a:t>
            </a:r>
            <a:r>
              <a:rPr lang="en-US" sz="2800"/>
              <a:t> Imagine that you have been ticketed for a parking violation, and are required to pay $50 </a:t>
            </a:r>
            <a:r>
              <a:rPr b="1" lang="en-US" sz="2800"/>
              <a:t>today</a:t>
            </a:r>
            <a:r>
              <a:rPr lang="en-US" sz="2800"/>
              <a:t>. However, you also have the option of paying a larger amount 3 months from now.</a:t>
            </a:r>
            <a:endParaRPr/>
          </a:p>
          <a:p>
            <a:pPr indent="-241300" lvl="0" marL="3429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 sz="2800"/>
              <a:t>accelerate </a:t>
            </a:r>
            <a:r>
              <a:rPr lang="en-US" sz="2800"/>
              <a:t> Imagine that you have been ticketed for a parking violation, and are required to pay $75 </a:t>
            </a:r>
            <a:r>
              <a:rPr b="1" lang="en-US" sz="2800"/>
              <a:t>3 months from</a:t>
            </a:r>
            <a:r>
              <a:rPr lang="en-US" sz="2800"/>
              <a:t> </a:t>
            </a:r>
            <a:r>
              <a:rPr b="1" lang="en-US" sz="2800"/>
              <a:t>today</a:t>
            </a:r>
            <a:r>
              <a:rPr lang="en-US" sz="2800"/>
              <a:t>. However, you also have the option of paying a smaller amount today.</a:t>
            </a:r>
            <a:endParaRPr/>
          </a:p>
        </p:txBody>
      </p:sp>
      <p:sp>
        <p:nvSpPr>
          <p:cNvPr id="192" name="Google Shape;192;p13"/>
          <p:cNvSpPr/>
          <p:nvPr/>
        </p:nvSpPr>
        <p:spPr>
          <a:xfrm>
            <a:off x="762000" y="3657600"/>
            <a:ext cx="1752600" cy="533400"/>
          </a:xfrm>
          <a:prstGeom prst="rect">
            <a:avLst/>
          </a:prstGeom>
          <a:solidFill>
            <a:srgbClr val="33CCCC">
              <a:alpha val="24705"/>
            </a:srgbClr>
          </a:solidFill>
          <a:ln cap="flat" cmpd="sng" w="57150">
            <a:solidFill>
              <a:srgbClr val="33CC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3"/>
          <p:cNvSpPr/>
          <p:nvPr/>
        </p:nvSpPr>
        <p:spPr>
          <a:xfrm>
            <a:off x="762000" y="1600200"/>
            <a:ext cx="990600" cy="533400"/>
          </a:xfrm>
          <a:prstGeom prst="rect">
            <a:avLst/>
          </a:prstGeom>
          <a:solidFill>
            <a:srgbClr val="003366">
              <a:alpha val="24705"/>
            </a:srgbClr>
          </a:solidFill>
          <a:ln cap="flat" cmpd="sng" w="57150">
            <a:solidFill>
              <a:srgbClr val="00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Gain Delay: Example Thought Listing</a:t>
            </a:r>
            <a:endParaRPr/>
          </a:p>
        </p:txBody>
      </p:sp>
      <p:sp>
        <p:nvSpPr>
          <p:cNvPr id="199" name="Google Shape;199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“If I get a gift cert today, I can use it for Christmas presents”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“It's less hassle to just accept the gift today”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“Delayed gratification would pay off, literally”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“I like instant gratification”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5" name="Google Shape;205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Delay Titration</a:t>
            </a:r>
            <a:endParaRPr/>
          </a:p>
        </p:txBody>
      </p:sp>
      <p:graphicFrame>
        <p:nvGraphicFramePr>
          <p:cNvPr id="206" name="Google Shape;206;p15"/>
          <p:cNvGraphicFramePr/>
          <p:nvPr/>
        </p:nvGraphicFramePr>
        <p:xfrm>
          <a:off x="7620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{7A920DEC-19D9-4B40-B17F-9FD951A477CA}</a:tableStyleId>
              </a:tblPr>
              <a:tblGrid>
                <a:gridCol w="3848100"/>
                <a:gridCol w="3848100"/>
              </a:tblGrid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$45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$60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...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...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$90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7" name="Google Shape;207;p15"/>
          <p:cNvSpPr/>
          <p:nvPr/>
        </p:nvSpPr>
        <p:spPr>
          <a:xfrm>
            <a:off x="3810000" y="381000"/>
            <a:ext cx="3581400" cy="914400"/>
          </a:xfrm>
          <a:prstGeom prst="rect">
            <a:avLst/>
          </a:prstGeom>
          <a:solidFill>
            <a:srgbClr val="003366">
              <a:alpha val="24705"/>
            </a:srgbClr>
          </a:solidFill>
          <a:ln cap="flat" cmpd="sng" w="57150">
            <a:solidFill>
              <a:srgbClr val="00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3" name="Google Shape;213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Delay Titration</a:t>
            </a:r>
            <a:endParaRPr/>
          </a:p>
        </p:txBody>
      </p:sp>
      <p:graphicFrame>
        <p:nvGraphicFramePr>
          <p:cNvPr id="214" name="Google Shape;214;p16"/>
          <p:cNvGraphicFramePr/>
          <p:nvPr/>
        </p:nvGraphicFramePr>
        <p:xfrm>
          <a:off x="7620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{7A920DEC-19D9-4B40-B17F-9FD951A477CA}</a:tableStyleId>
              </a:tblPr>
              <a:tblGrid>
                <a:gridCol w="3848100"/>
                <a:gridCol w="3848100"/>
              </a:tblGrid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</a:t>
                      </a: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$45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</a:t>
                      </a: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</a:t>
                      </a: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</a:t>
                      </a: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] $60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...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...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$50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</a:t>
                      </a: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] $90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5" name="Google Shape;215;p16"/>
          <p:cNvSpPr/>
          <p:nvPr/>
        </p:nvSpPr>
        <p:spPr>
          <a:xfrm>
            <a:off x="3810000" y="381000"/>
            <a:ext cx="3581400" cy="914400"/>
          </a:xfrm>
          <a:prstGeom prst="rect">
            <a:avLst/>
          </a:prstGeom>
          <a:solidFill>
            <a:srgbClr val="003366">
              <a:alpha val="24705"/>
            </a:srgbClr>
          </a:solidFill>
          <a:ln cap="flat" cmpd="sng" w="57150">
            <a:solidFill>
              <a:srgbClr val="0033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6"/>
          <p:cNvSpPr txBox="1"/>
          <p:nvPr/>
        </p:nvSpPr>
        <p:spPr>
          <a:xfrm>
            <a:off x="1143000" y="6324600"/>
            <a:ext cx="649851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Indifference point: $50 today = $57.50 in 3 months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3" name="Google Shape;22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Accelerate Titration</a:t>
            </a:r>
            <a:endParaRPr/>
          </a:p>
        </p:txBody>
      </p:sp>
      <p:graphicFrame>
        <p:nvGraphicFramePr>
          <p:cNvPr id="224" name="Google Shape;224;p17"/>
          <p:cNvGraphicFramePr/>
          <p:nvPr/>
        </p:nvGraphicFramePr>
        <p:xfrm>
          <a:off x="7620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{7A920DEC-19D9-4B40-B17F-9FD951A477CA}</a:tableStyleId>
              </a:tblPr>
              <a:tblGrid>
                <a:gridCol w="3848100"/>
                <a:gridCol w="3848100"/>
              </a:tblGrid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$75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$85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$75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$80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$75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$75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$75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$70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…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…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$75 gift certificate 3 months from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Arial"/>
                        <a:buNone/>
                      </a:pPr>
                      <a:r>
                        <a:rPr b="0" i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 $35 gift certificate today </a:t>
                      </a:r>
                      <a:endParaRPr b="0" i="0" sz="2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5" name="Google Shape;225;p17"/>
          <p:cNvSpPr/>
          <p:nvPr/>
        </p:nvSpPr>
        <p:spPr>
          <a:xfrm>
            <a:off x="3276600" y="381000"/>
            <a:ext cx="4648200" cy="914400"/>
          </a:xfrm>
          <a:prstGeom prst="rect">
            <a:avLst/>
          </a:prstGeom>
          <a:solidFill>
            <a:srgbClr val="33CCCC">
              <a:alpha val="24705"/>
            </a:srgbClr>
          </a:solidFill>
          <a:ln cap="flat" cmpd="sng" w="57150">
            <a:solidFill>
              <a:srgbClr val="33CC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1" name="Google Shape;23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Discount Parameter</a:t>
            </a:r>
            <a:endParaRPr/>
          </a:p>
        </p:txBody>
      </p:sp>
      <p:sp>
        <p:nvSpPr>
          <p:cNvPr id="232" name="Google Shape;232;p18"/>
          <p:cNvSpPr txBox="1"/>
          <p:nvPr>
            <p:ph idx="1" type="body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		V =  A / (1 + kD)</a:t>
            </a:r>
            <a:endParaRPr sz="20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		k = (</a:t>
            </a:r>
            <a:r>
              <a:rPr lang="en-US" u="sng"/>
              <a:t>amount later - amount now</a:t>
            </a:r>
            <a:r>
              <a:rPr lang="en-US"/>
              <a:t>)</a:t>
            </a:r>
            <a:endParaRPr baseline="300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		     	    amount now * delay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		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 sz="2800"/>
              <a:t>Increasing</a:t>
            </a:r>
            <a:r>
              <a:rPr lang="en-US" sz="2800"/>
              <a:t> number indicates </a:t>
            </a:r>
            <a:r>
              <a:rPr b="1" lang="en-US" sz="2800"/>
              <a:t>more</a:t>
            </a:r>
            <a:r>
              <a:rPr lang="en-US" sz="2800"/>
              <a:t> discounting</a:t>
            </a:r>
            <a:endParaRPr/>
          </a:p>
        </p:txBody>
      </p:sp>
      <p:sp>
        <p:nvSpPr>
          <p:cNvPr id="233" name="Google Shape;233;p18"/>
          <p:cNvSpPr txBox="1"/>
          <p:nvPr/>
        </p:nvSpPr>
        <p:spPr>
          <a:xfrm>
            <a:off x="6324600" y="5715000"/>
            <a:ext cx="2590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(Mazur, 1987)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Discounting</a:t>
            </a:r>
            <a:endParaRPr/>
          </a:p>
        </p:txBody>
      </p:sp>
      <p:sp>
        <p:nvSpPr>
          <p:cNvPr id="239" name="Google Shape;239;p19"/>
          <p:cNvSpPr/>
          <p:nvPr/>
        </p:nvSpPr>
        <p:spPr>
          <a:xfrm>
            <a:off x="1908175" y="1916113"/>
            <a:ext cx="889000" cy="2678112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9"/>
          <p:cNvSpPr/>
          <p:nvPr/>
        </p:nvSpPr>
        <p:spPr>
          <a:xfrm>
            <a:off x="2797175" y="3071813"/>
            <a:ext cx="871538" cy="1522412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1" name="Google Shape;241;p19"/>
          <p:cNvCxnSpPr/>
          <p:nvPr/>
        </p:nvCxnSpPr>
        <p:spPr>
          <a:xfrm rot="10800000">
            <a:off x="2352675" y="1733550"/>
            <a:ext cx="0" cy="182563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2" name="Google Shape;242;p19"/>
          <p:cNvCxnSpPr/>
          <p:nvPr/>
        </p:nvCxnSpPr>
        <p:spPr>
          <a:xfrm>
            <a:off x="2308225" y="1733550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3" name="Google Shape;243;p19"/>
          <p:cNvCxnSpPr/>
          <p:nvPr/>
        </p:nvCxnSpPr>
        <p:spPr>
          <a:xfrm>
            <a:off x="2352675" y="1916113"/>
            <a:ext cx="0" cy="18415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4" name="Google Shape;244;p19"/>
          <p:cNvCxnSpPr/>
          <p:nvPr/>
        </p:nvCxnSpPr>
        <p:spPr>
          <a:xfrm>
            <a:off x="2308225" y="2100263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5" name="Google Shape;245;p19"/>
          <p:cNvCxnSpPr/>
          <p:nvPr/>
        </p:nvCxnSpPr>
        <p:spPr>
          <a:xfrm rot="10800000">
            <a:off x="3225800" y="2814638"/>
            <a:ext cx="0" cy="25717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6" name="Google Shape;246;p19"/>
          <p:cNvCxnSpPr/>
          <p:nvPr/>
        </p:nvCxnSpPr>
        <p:spPr>
          <a:xfrm>
            <a:off x="3181350" y="281463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7" name="Google Shape;247;p19"/>
          <p:cNvCxnSpPr/>
          <p:nvPr/>
        </p:nvCxnSpPr>
        <p:spPr>
          <a:xfrm>
            <a:off x="3225800" y="3071813"/>
            <a:ext cx="0" cy="23812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8" name="Google Shape;248;p19"/>
          <p:cNvCxnSpPr/>
          <p:nvPr/>
        </p:nvCxnSpPr>
        <p:spPr>
          <a:xfrm>
            <a:off x="3181350" y="330993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9" name="Google Shape;249;p19"/>
          <p:cNvCxnSpPr/>
          <p:nvPr/>
        </p:nvCxnSpPr>
        <p:spPr>
          <a:xfrm>
            <a:off x="1257300" y="1714500"/>
            <a:ext cx="0" cy="3595688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0" name="Google Shape;250;p19"/>
          <p:cNvCxnSpPr/>
          <p:nvPr/>
        </p:nvCxnSpPr>
        <p:spPr>
          <a:xfrm>
            <a:off x="1198563" y="531018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1" name="Google Shape;251;p19"/>
          <p:cNvCxnSpPr/>
          <p:nvPr/>
        </p:nvCxnSpPr>
        <p:spPr>
          <a:xfrm>
            <a:off x="1198563" y="4594225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2" name="Google Shape;252;p19"/>
          <p:cNvCxnSpPr/>
          <p:nvPr/>
        </p:nvCxnSpPr>
        <p:spPr>
          <a:xfrm>
            <a:off x="1198563" y="387985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3" name="Google Shape;253;p19"/>
          <p:cNvCxnSpPr/>
          <p:nvPr/>
        </p:nvCxnSpPr>
        <p:spPr>
          <a:xfrm>
            <a:off x="1198563" y="314483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4" name="Google Shape;254;p19"/>
          <p:cNvCxnSpPr/>
          <p:nvPr/>
        </p:nvCxnSpPr>
        <p:spPr>
          <a:xfrm>
            <a:off x="1198563" y="2430463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5" name="Google Shape;255;p19"/>
          <p:cNvCxnSpPr/>
          <p:nvPr/>
        </p:nvCxnSpPr>
        <p:spPr>
          <a:xfrm>
            <a:off x="1198563" y="171450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6" name="Google Shape;256;p19"/>
          <p:cNvCxnSpPr/>
          <p:nvPr/>
        </p:nvCxnSpPr>
        <p:spPr>
          <a:xfrm>
            <a:off x="1257300" y="4594225"/>
            <a:ext cx="6140450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7" name="Google Shape;257;p19"/>
          <p:cNvCxnSpPr/>
          <p:nvPr/>
        </p:nvCxnSpPr>
        <p:spPr>
          <a:xfrm rot="10800000">
            <a:off x="1257300" y="4594225"/>
            <a:ext cx="0" cy="7302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8" name="Google Shape;258;p19"/>
          <p:cNvCxnSpPr/>
          <p:nvPr/>
        </p:nvCxnSpPr>
        <p:spPr>
          <a:xfrm rot="10800000">
            <a:off x="4335463" y="4594225"/>
            <a:ext cx="0" cy="7302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9" name="Google Shape;259;p19"/>
          <p:cNvCxnSpPr/>
          <p:nvPr/>
        </p:nvCxnSpPr>
        <p:spPr>
          <a:xfrm rot="10800000">
            <a:off x="7397750" y="4594225"/>
            <a:ext cx="0" cy="7302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0" name="Google Shape;260;p19"/>
          <p:cNvSpPr/>
          <p:nvPr/>
        </p:nvSpPr>
        <p:spPr>
          <a:xfrm>
            <a:off x="620713" y="5162550"/>
            <a:ext cx="57785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-0.40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9"/>
          <p:cNvSpPr/>
          <p:nvPr/>
        </p:nvSpPr>
        <p:spPr>
          <a:xfrm>
            <a:off x="695325" y="4448175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0.00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9"/>
          <p:cNvSpPr/>
          <p:nvPr/>
        </p:nvSpPr>
        <p:spPr>
          <a:xfrm>
            <a:off x="695325" y="3732213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0.40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9"/>
          <p:cNvSpPr/>
          <p:nvPr/>
        </p:nvSpPr>
        <p:spPr>
          <a:xfrm>
            <a:off x="695325" y="2998788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0.80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9"/>
          <p:cNvSpPr/>
          <p:nvPr/>
        </p:nvSpPr>
        <p:spPr>
          <a:xfrm>
            <a:off x="695325" y="2282825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1.20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9"/>
          <p:cNvSpPr/>
          <p:nvPr/>
        </p:nvSpPr>
        <p:spPr>
          <a:xfrm>
            <a:off x="695325" y="1568450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1.60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9"/>
          <p:cNvSpPr/>
          <p:nvPr/>
        </p:nvSpPr>
        <p:spPr>
          <a:xfrm>
            <a:off x="2559050" y="5530850"/>
            <a:ext cx="56356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Gain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9"/>
          <p:cNvSpPr/>
          <p:nvPr/>
        </p:nvSpPr>
        <p:spPr>
          <a:xfrm>
            <a:off x="5622925" y="5530850"/>
            <a:ext cx="59372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9"/>
          <p:cNvSpPr/>
          <p:nvPr/>
        </p:nvSpPr>
        <p:spPr>
          <a:xfrm rot="-5400000">
            <a:off x="361156" y="3363119"/>
            <a:ext cx="141288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9"/>
          <p:cNvSpPr/>
          <p:nvPr/>
        </p:nvSpPr>
        <p:spPr>
          <a:xfrm>
            <a:off x="7086600" y="1676400"/>
            <a:ext cx="1905000" cy="808038"/>
          </a:xfrm>
          <a:prstGeom prst="rect">
            <a:avLst/>
          </a:prstGeom>
          <a:solidFill>
            <a:srgbClr val="FFFFFF"/>
          </a:solidFill>
          <a:ln cap="flat" cmpd="sng" w="301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9"/>
          <p:cNvSpPr/>
          <p:nvPr/>
        </p:nvSpPr>
        <p:spPr>
          <a:xfrm>
            <a:off x="7239000" y="1828800"/>
            <a:ext cx="133350" cy="165100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9"/>
          <p:cNvSpPr/>
          <p:nvPr/>
        </p:nvSpPr>
        <p:spPr>
          <a:xfrm>
            <a:off x="7467600" y="1752600"/>
            <a:ext cx="67786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Delay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9"/>
          <p:cNvSpPr/>
          <p:nvPr/>
        </p:nvSpPr>
        <p:spPr>
          <a:xfrm>
            <a:off x="7239000" y="2133600"/>
            <a:ext cx="133350" cy="165100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7467600" y="2057400"/>
            <a:ext cx="1284288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Accelerate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Co-Authors</a:t>
            </a:r>
            <a:endParaRPr/>
          </a:p>
        </p:txBody>
      </p:sp>
      <p:pic>
        <p:nvPicPr>
          <p:cNvPr descr="http://www.earth.columbia.edu/sitefiles/image/education/profiles/elke_weber_250.jpg" id="108" name="Google Shape;10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73986" y="1828800"/>
            <a:ext cx="1900204" cy="25384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kate" id="109" name="Google Shape;10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40186" y="1828800"/>
            <a:ext cx="2438399" cy="2362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"/>
          <p:cNvSpPr txBox="1"/>
          <p:nvPr/>
        </p:nvSpPr>
        <p:spPr>
          <a:xfrm>
            <a:off x="1421110" y="4497556"/>
            <a:ext cx="28765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Kirstin Appelt</a:t>
            </a:r>
            <a:endParaRPr/>
          </a:p>
        </p:txBody>
      </p:sp>
      <p:sp>
        <p:nvSpPr>
          <p:cNvPr id="111" name="Google Shape;111;p2"/>
          <p:cNvSpPr txBox="1"/>
          <p:nvPr/>
        </p:nvSpPr>
        <p:spPr>
          <a:xfrm>
            <a:off x="5050913" y="4497556"/>
            <a:ext cx="25463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Elke Weber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152400" y="5934670"/>
            <a:ext cx="908742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Appelt, K. C., Hardisty, D. J., &amp; Weber, E. U. (2011). Asymmetric discounting of gains and losses: 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Query Theory account.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Journal of Risk and Uncertainty, 43,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107-126. 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DOI: 10.1007/s11166-011-9125-1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Discounting</a:t>
            </a:r>
            <a:endParaRPr/>
          </a:p>
        </p:txBody>
      </p:sp>
      <p:sp>
        <p:nvSpPr>
          <p:cNvPr id="279" name="Google Shape;279;p20"/>
          <p:cNvSpPr/>
          <p:nvPr/>
        </p:nvSpPr>
        <p:spPr>
          <a:xfrm>
            <a:off x="0" y="1219200"/>
            <a:ext cx="91440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20"/>
          <p:cNvSpPr/>
          <p:nvPr/>
        </p:nvSpPr>
        <p:spPr>
          <a:xfrm>
            <a:off x="74613" y="1311275"/>
            <a:ext cx="8994775" cy="4787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20"/>
          <p:cNvSpPr/>
          <p:nvPr/>
        </p:nvSpPr>
        <p:spPr>
          <a:xfrm>
            <a:off x="1908175" y="1916113"/>
            <a:ext cx="889000" cy="2678112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20"/>
          <p:cNvSpPr/>
          <p:nvPr/>
        </p:nvSpPr>
        <p:spPr>
          <a:xfrm>
            <a:off x="4986338" y="4594225"/>
            <a:ext cx="873125" cy="349250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20"/>
          <p:cNvSpPr/>
          <p:nvPr/>
        </p:nvSpPr>
        <p:spPr>
          <a:xfrm>
            <a:off x="2797175" y="3071813"/>
            <a:ext cx="871538" cy="1522412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20"/>
          <p:cNvSpPr/>
          <p:nvPr/>
        </p:nvSpPr>
        <p:spPr>
          <a:xfrm>
            <a:off x="5859463" y="3200400"/>
            <a:ext cx="873125" cy="1393825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5" name="Google Shape;285;p20"/>
          <p:cNvCxnSpPr/>
          <p:nvPr/>
        </p:nvCxnSpPr>
        <p:spPr>
          <a:xfrm rot="10800000">
            <a:off x="2352675" y="1733550"/>
            <a:ext cx="0" cy="182563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6" name="Google Shape;286;p20"/>
          <p:cNvCxnSpPr/>
          <p:nvPr/>
        </p:nvCxnSpPr>
        <p:spPr>
          <a:xfrm>
            <a:off x="2308225" y="1733550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7" name="Google Shape;287;p20"/>
          <p:cNvCxnSpPr/>
          <p:nvPr/>
        </p:nvCxnSpPr>
        <p:spPr>
          <a:xfrm rot="10800000">
            <a:off x="5414963" y="4870450"/>
            <a:ext cx="0" cy="7302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8" name="Google Shape;288;p20"/>
          <p:cNvCxnSpPr/>
          <p:nvPr/>
        </p:nvCxnSpPr>
        <p:spPr>
          <a:xfrm>
            <a:off x="5370513" y="4870450"/>
            <a:ext cx="104775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9" name="Google Shape;289;p20"/>
          <p:cNvCxnSpPr/>
          <p:nvPr/>
        </p:nvCxnSpPr>
        <p:spPr>
          <a:xfrm>
            <a:off x="2352675" y="1916113"/>
            <a:ext cx="0" cy="18415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0" name="Google Shape;290;p20"/>
          <p:cNvCxnSpPr/>
          <p:nvPr/>
        </p:nvCxnSpPr>
        <p:spPr>
          <a:xfrm>
            <a:off x="2308225" y="2100263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1" name="Google Shape;291;p20"/>
          <p:cNvCxnSpPr/>
          <p:nvPr/>
        </p:nvCxnSpPr>
        <p:spPr>
          <a:xfrm>
            <a:off x="5414963" y="4943475"/>
            <a:ext cx="0" cy="9207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2" name="Google Shape;292;p20"/>
          <p:cNvCxnSpPr/>
          <p:nvPr/>
        </p:nvCxnSpPr>
        <p:spPr>
          <a:xfrm>
            <a:off x="5370513" y="5035550"/>
            <a:ext cx="104775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3" name="Google Shape;293;p20"/>
          <p:cNvCxnSpPr/>
          <p:nvPr/>
        </p:nvCxnSpPr>
        <p:spPr>
          <a:xfrm rot="10800000">
            <a:off x="3225800" y="2814638"/>
            <a:ext cx="0" cy="25717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4" name="Google Shape;294;p20"/>
          <p:cNvCxnSpPr/>
          <p:nvPr/>
        </p:nvCxnSpPr>
        <p:spPr>
          <a:xfrm>
            <a:off x="3181350" y="281463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5" name="Google Shape;295;p20"/>
          <p:cNvCxnSpPr/>
          <p:nvPr/>
        </p:nvCxnSpPr>
        <p:spPr>
          <a:xfrm rot="10800000">
            <a:off x="6288088" y="3054350"/>
            <a:ext cx="0" cy="14605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6" name="Google Shape;296;p20"/>
          <p:cNvCxnSpPr/>
          <p:nvPr/>
        </p:nvCxnSpPr>
        <p:spPr>
          <a:xfrm>
            <a:off x="6243638" y="3054350"/>
            <a:ext cx="103187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7" name="Google Shape;297;p20"/>
          <p:cNvCxnSpPr/>
          <p:nvPr/>
        </p:nvCxnSpPr>
        <p:spPr>
          <a:xfrm>
            <a:off x="3225800" y="3071813"/>
            <a:ext cx="0" cy="23812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8" name="Google Shape;298;p20"/>
          <p:cNvCxnSpPr/>
          <p:nvPr/>
        </p:nvCxnSpPr>
        <p:spPr>
          <a:xfrm>
            <a:off x="3181350" y="330993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9" name="Google Shape;299;p20"/>
          <p:cNvCxnSpPr/>
          <p:nvPr/>
        </p:nvCxnSpPr>
        <p:spPr>
          <a:xfrm>
            <a:off x="6288088" y="3200400"/>
            <a:ext cx="0" cy="16510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0" name="Google Shape;300;p20"/>
          <p:cNvCxnSpPr/>
          <p:nvPr/>
        </p:nvCxnSpPr>
        <p:spPr>
          <a:xfrm>
            <a:off x="6243638" y="3365500"/>
            <a:ext cx="103187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1" name="Google Shape;301;p20"/>
          <p:cNvCxnSpPr/>
          <p:nvPr/>
        </p:nvCxnSpPr>
        <p:spPr>
          <a:xfrm>
            <a:off x="1257300" y="1714500"/>
            <a:ext cx="0" cy="3595688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2" name="Google Shape;302;p20"/>
          <p:cNvCxnSpPr/>
          <p:nvPr/>
        </p:nvCxnSpPr>
        <p:spPr>
          <a:xfrm>
            <a:off x="1198563" y="531018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3" name="Google Shape;303;p20"/>
          <p:cNvCxnSpPr/>
          <p:nvPr/>
        </p:nvCxnSpPr>
        <p:spPr>
          <a:xfrm>
            <a:off x="1198563" y="4594225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4" name="Google Shape;304;p20"/>
          <p:cNvCxnSpPr/>
          <p:nvPr/>
        </p:nvCxnSpPr>
        <p:spPr>
          <a:xfrm>
            <a:off x="1198563" y="387985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5" name="Google Shape;305;p20"/>
          <p:cNvCxnSpPr/>
          <p:nvPr/>
        </p:nvCxnSpPr>
        <p:spPr>
          <a:xfrm>
            <a:off x="1198563" y="314483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6" name="Google Shape;306;p20"/>
          <p:cNvCxnSpPr/>
          <p:nvPr/>
        </p:nvCxnSpPr>
        <p:spPr>
          <a:xfrm>
            <a:off x="1198563" y="2430463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7" name="Google Shape;307;p20"/>
          <p:cNvCxnSpPr/>
          <p:nvPr/>
        </p:nvCxnSpPr>
        <p:spPr>
          <a:xfrm>
            <a:off x="1198563" y="171450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8" name="Google Shape;308;p20"/>
          <p:cNvCxnSpPr/>
          <p:nvPr/>
        </p:nvCxnSpPr>
        <p:spPr>
          <a:xfrm>
            <a:off x="1257300" y="4594225"/>
            <a:ext cx="6140450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9" name="Google Shape;309;p20"/>
          <p:cNvCxnSpPr/>
          <p:nvPr/>
        </p:nvCxnSpPr>
        <p:spPr>
          <a:xfrm rot="10800000">
            <a:off x="1257300" y="4594225"/>
            <a:ext cx="0" cy="7302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0" name="Google Shape;310;p20"/>
          <p:cNvCxnSpPr/>
          <p:nvPr/>
        </p:nvCxnSpPr>
        <p:spPr>
          <a:xfrm rot="10800000">
            <a:off x="4335463" y="4594225"/>
            <a:ext cx="0" cy="7302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1" name="Google Shape;311;p20"/>
          <p:cNvCxnSpPr/>
          <p:nvPr/>
        </p:nvCxnSpPr>
        <p:spPr>
          <a:xfrm rot="10800000">
            <a:off x="7397750" y="4594225"/>
            <a:ext cx="0" cy="7302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2" name="Google Shape;312;p20"/>
          <p:cNvSpPr/>
          <p:nvPr/>
        </p:nvSpPr>
        <p:spPr>
          <a:xfrm>
            <a:off x="620713" y="5162550"/>
            <a:ext cx="57785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-0.40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20"/>
          <p:cNvSpPr/>
          <p:nvPr/>
        </p:nvSpPr>
        <p:spPr>
          <a:xfrm>
            <a:off x="695325" y="4448175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0.00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20"/>
          <p:cNvSpPr/>
          <p:nvPr/>
        </p:nvSpPr>
        <p:spPr>
          <a:xfrm>
            <a:off x="695325" y="3732213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0.40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20"/>
          <p:cNvSpPr/>
          <p:nvPr/>
        </p:nvSpPr>
        <p:spPr>
          <a:xfrm>
            <a:off x="695325" y="2998788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0.80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20"/>
          <p:cNvSpPr/>
          <p:nvPr/>
        </p:nvSpPr>
        <p:spPr>
          <a:xfrm>
            <a:off x="695325" y="2282825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1.20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20"/>
          <p:cNvSpPr/>
          <p:nvPr/>
        </p:nvSpPr>
        <p:spPr>
          <a:xfrm>
            <a:off x="695325" y="1568450"/>
            <a:ext cx="49371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1.60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20"/>
          <p:cNvSpPr/>
          <p:nvPr/>
        </p:nvSpPr>
        <p:spPr>
          <a:xfrm>
            <a:off x="2559050" y="5530850"/>
            <a:ext cx="56356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Gain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20"/>
          <p:cNvSpPr/>
          <p:nvPr/>
        </p:nvSpPr>
        <p:spPr>
          <a:xfrm>
            <a:off x="5622925" y="5530850"/>
            <a:ext cx="59372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20"/>
          <p:cNvSpPr/>
          <p:nvPr/>
        </p:nvSpPr>
        <p:spPr>
          <a:xfrm rot="-5400000">
            <a:off x="361156" y="3363119"/>
            <a:ext cx="141288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20"/>
          <p:cNvSpPr/>
          <p:nvPr/>
        </p:nvSpPr>
        <p:spPr>
          <a:xfrm>
            <a:off x="7086600" y="1676400"/>
            <a:ext cx="1905000" cy="808038"/>
          </a:xfrm>
          <a:prstGeom prst="rect">
            <a:avLst/>
          </a:prstGeom>
          <a:solidFill>
            <a:srgbClr val="FFFFFF"/>
          </a:solidFill>
          <a:ln cap="flat" cmpd="sng" w="301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20"/>
          <p:cNvSpPr/>
          <p:nvPr/>
        </p:nvSpPr>
        <p:spPr>
          <a:xfrm>
            <a:off x="7239000" y="1828800"/>
            <a:ext cx="133350" cy="165100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20"/>
          <p:cNvSpPr/>
          <p:nvPr/>
        </p:nvSpPr>
        <p:spPr>
          <a:xfrm>
            <a:off x="7467600" y="1752600"/>
            <a:ext cx="677863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Delay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20"/>
          <p:cNvSpPr/>
          <p:nvPr/>
        </p:nvSpPr>
        <p:spPr>
          <a:xfrm>
            <a:off x="7239000" y="2133600"/>
            <a:ext cx="133350" cy="165100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20"/>
          <p:cNvSpPr/>
          <p:nvPr/>
        </p:nvSpPr>
        <p:spPr>
          <a:xfrm>
            <a:off x="7467600" y="2057400"/>
            <a:ext cx="1284288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Accelerate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20"/>
          <p:cNvSpPr txBox="1"/>
          <p:nvPr/>
        </p:nvSpPr>
        <p:spPr>
          <a:xfrm>
            <a:off x="5257800" y="5934670"/>
            <a:ext cx="38862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Sign: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.34,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        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Direction: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.07,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.07           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 X Direction: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-.32,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2" name="Google Shape;332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Thought Coding</a:t>
            </a:r>
            <a:endParaRPr/>
          </a:p>
        </p:txBody>
      </p:sp>
      <p:sp>
        <p:nvSpPr>
          <p:cNvPr id="333" name="Google Shape;333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aspect_coder_top2" id="334" name="Google Shape;33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688" y="1676400"/>
            <a:ext cx="8977312" cy="317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spect_coder_bottom2" id="335" name="Google Shape;335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4902200"/>
            <a:ext cx="7377113" cy="195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1" name="Google Shape;341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Thought Measure</a:t>
            </a:r>
            <a:endParaRPr/>
          </a:p>
        </p:txBody>
      </p:sp>
      <p:sp>
        <p:nvSpPr>
          <p:cNvPr id="342" name="Google Shape;342;p22"/>
          <p:cNvSpPr txBox="1"/>
          <p:nvPr>
            <p:ph idx="1" type="body"/>
          </p:nvPr>
        </p:nvSpPr>
        <p:spPr>
          <a:xfrm>
            <a:off x="304800" y="1600200"/>
            <a:ext cx="868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Prominence of Now Thoughts </a:t>
            </a:r>
            <a:r>
              <a:rPr lang="en-US" sz="1800"/>
              <a:t>(Cronbach’s α = 0.91)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Order of thoughts (SMRD)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Proportion of now thoughts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Proportion of later thoughts (reverse scored)</a:t>
            </a:r>
            <a:endParaRPr/>
          </a:p>
          <a:p>
            <a: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/>
              <a:t>Increasing </a:t>
            </a:r>
            <a:r>
              <a:rPr lang="en-US"/>
              <a:t>number indicates </a:t>
            </a:r>
            <a:r>
              <a:rPr b="1" lang="en-US"/>
              <a:t>more </a:t>
            </a:r>
            <a:r>
              <a:rPr lang="en-US"/>
              <a:t>and </a:t>
            </a:r>
            <a:r>
              <a:rPr b="1" lang="en-US"/>
              <a:t>earlier</a:t>
            </a:r>
            <a:r>
              <a:rPr lang="en-US"/>
              <a:t> thoughts in favor of now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Thoughts</a:t>
            </a:r>
            <a:endParaRPr/>
          </a:p>
        </p:txBody>
      </p:sp>
      <p:sp>
        <p:nvSpPr>
          <p:cNvPr id="348" name="Google Shape;348;p23"/>
          <p:cNvSpPr/>
          <p:nvPr/>
        </p:nvSpPr>
        <p:spPr>
          <a:xfrm>
            <a:off x="1908175" y="3503613"/>
            <a:ext cx="889000" cy="614362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23"/>
          <p:cNvSpPr/>
          <p:nvPr/>
        </p:nvSpPr>
        <p:spPr>
          <a:xfrm>
            <a:off x="2797175" y="3503613"/>
            <a:ext cx="871538" cy="1573212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0" name="Google Shape;350;p23"/>
          <p:cNvCxnSpPr/>
          <p:nvPr/>
        </p:nvCxnSpPr>
        <p:spPr>
          <a:xfrm rot="10800000">
            <a:off x="2352675" y="3849688"/>
            <a:ext cx="0" cy="268287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1" name="Google Shape;351;p23"/>
          <p:cNvCxnSpPr/>
          <p:nvPr/>
        </p:nvCxnSpPr>
        <p:spPr>
          <a:xfrm>
            <a:off x="2308225" y="384968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2" name="Google Shape;352;p23"/>
          <p:cNvCxnSpPr/>
          <p:nvPr/>
        </p:nvCxnSpPr>
        <p:spPr>
          <a:xfrm>
            <a:off x="2352675" y="4117975"/>
            <a:ext cx="0" cy="249238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3" name="Google Shape;353;p23"/>
          <p:cNvCxnSpPr/>
          <p:nvPr/>
        </p:nvCxnSpPr>
        <p:spPr>
          <a:xfrm>
            <a:off x="2308225" y="4367213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4" name="Google Shape;354;p23"/>
          <p:cNvCxnSpPr/>
          <p:nvPr/>
        </p:nvCxnSpPr>
        <p:spPr>
          <a:xfrm rot="10800000">
            <a:off x="3225800" y="4827588"/>
            <a:ext cx="0" cy="249237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5" name="Google Shape;355;p23"/>
          <p:cNvCxnSpPr/>
          <p:nvPr/>
        </p:nvCxnSpPr>
        <p:spPr>
          <a:xfrm>
            <a:off x="3181350" y="482758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6" name="Google Shape;356;p23"/>
          <p:cNvCxnSpPr/>
          <p:nvPr/>
        </p:nvCxnSpPr>
        <p:spPr>
          <a:xfrm>
            <a:off x="3225800" y="5076825"/>
            <a:ext cx="0" cy="26987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7" name="Google Shape;357;p23"/>
          <p:cNvCxnSpPr/>
          <p:nvPr/>
        </p:nvCxnSpPr>
        <p:spPr>
          <a:xfrm>
            <a:off x="3181350" y="5346700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8" name="Google Shape;358;p23"/>
          <p:cNvCxnSpPr/>
          <p:nvPr/>
        </p:nvCxnSpPr>
        <p:spPr>
          <a:xfrm>
            <a:off x="1257300" y="1660525"/>
            <a:ext cx="0" cy="368617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59" name="Google Shape;359;p23"/>
          <p:cNvCxnSpPr/>
          <p:nvPr/>
        </p:nvCxnSpPr>
        <p:spPr>
          <a:xfrm>
            <a:off x="1198563" y="534670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0" name="Google Shape;360;p23"/>
          <p:cNvCxnSpPr/>
          <p:nvPr/>
        </p:nvCxnSpPr>
        <p:spPr>
          <a:xfrm>
            <a:off x="1198563" y="482758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1" name="Google Shape;361;p23"/>
          <p:cNvCxnSpPr/>
          <p:nvPr/>
        </p:nvCxnSpPr>
        <p:spPr>
          <a:xfrm>
            <a:off x="1198563" y="4291013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2" name="Google Shape;362;p23"/>
          <p:cNvCxnSpPr/>
          <p:nvPr/>
        </p:nvCxnSpPr>
        <p:spPr>
          <a:xfrm>
            <a:off x="1198563" y="377190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3" name="Google Shape;363;p23"/>
          <p:cNvCxnSpPr/>
          <p:nvPr/>
        </p:nvCxnSpPr>
        <p:spPr>
          <a:xfrm>
            <a:off x="1198563" y="3235325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4" name="Google Shape;364;p23"/>
          <p:cNvCxnSpPr/>
          <p:nvPr/>
        </p:nvCxnSpPr>
        <p:spPr>
          <a:xfrm>
            <a:off x="1198563" y="2716213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5" name="Google Shape;365;p23"/>
          <p:cNvCxnSpPr/>
          <p:nvPr/>
        </p:nvCxnSpPr>
        <p:spPr>
          <a:xfrm>
            <a:off x="1198563" y="217963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6" name="Google Shape;366;p23"/>
          <p:cNvCxnSpPr/>
          <p:nvPr/>
        </p:nvCxnSpPr>
        <p:spPr>
          <a:xfrm>
            <a:off x="1198563" y="1660525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7" name="Google Shape;367;p23"/>
          <p:cNvCxnSpPr/>
          <p:nvPr/>
        </p:nvCxnSpPr>
        <p:spPr>
          <a:xfrm>
            <a:off x="1257300" y="3503613"/>
            <a:ext cx="6140450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8" name="Google Shape;368;p23"/>
          <p:cNvCxnSpPr/>
          <p:nvPr/>
        </p:nvCxnSpPr>
        <p:spPr>
          <a:xfrm rot="10800000">
            <a:off x="1257300" y="3503613"/>
            <a:ext cx="0" cy="7620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9" name="Google Shape;369;p23"/>
          <p:cNvCxnSpPr/>
          <p:nvPr/>
        </p:nvCxnSpPr>
        <p:spPr>
          <a:xfrm rot="10800000">
            <a:off x="4335463" y="3503613"/>
            <a:ext cx="0" cy="7620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0" name="Google Shape;370;p23"/>
          <p:cNvCxnSpPr/>
          <p:nvPr/>
        </p:nvCxnSpPr>
        <p:spPr>
          <a:xfrm rot="10800000">
            <a:off x="7397750" y="3503613"/>
            <a:ext cx="0" cy="7620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71" name="Google Shape;371;p23"/>
          <p:cNvSpPr/>
          <p:nvPr/>
        </p:nvSpPr>
        <p:spPr>
          <a:xfrm>
            <a:off x="620713" y="5192713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-0.70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23"/>
          <p:cNvSpPr/>
          <p:nvPr/>
        </p:nvSpPr>
        <p:spPr>
          <a:xfrm>
            <a:off x="620713" y="4675188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-0.50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23"/>
          <p:cNvSpPr/>
          <p:nvPr/>
        </p:nvSpPr>
        <p:spPr>
          <a:xfrm>
            <a:off x="620713" y="4137025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-0.30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23"/>
          <p:cNvSpPr/>
          <p:nvPr/>
        </p:nvSpPr>
        <p:spPr>
          <a:xfrm>
            <a:off x="620713" y="3619500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-0.10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23"/>
          <p:cNvSpPr/>
          <p:nvPr/>
        </p:nvSpPr>
        <p:spPr>
          <a:xfrm>
            <a:off x="695325" y="3081338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0.10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23"/>
          <p:cNvSpPr/>
          <p:nvPr/>
        </p:nvSpPr>
        <p:spPr>
          <a:xfrm>
            <a:off x="695325" y="2563813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0.30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3"/>
          <p:cNvSpPr/>
          <p:nvPr/>
        </p:nvSpPr>
        <p:spPr>
          <a:xfrm>
            <a:off x="695325" y="2025650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0.50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23"/>
          <p:cNvSpPr/>
          <p:nvPr/>
        </p:nvSpPr>
        <p:spPr>
          <a:xfrm>
            <a:off x="695325" y="1508125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0.70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3"/>
          <p:cNvSpPr/>
          <p:nvPr/>
        </p:nvSpPr>
        <p:spPr>
          <a:xfrm>
            <a:off x="2559050" y="5576888"/>
            <a:ext cx="5937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Gain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23"/>
          <p:cNvSpPr/>
          <p:nvPr/>
        </p:nvSpPr>
        <p:spPr>
          <a:xfrm>
            <a:off x="5622925" y="5576888"/>
            <a:ext cx="6223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23"/>
          <p:cNvSpPr/>
          <p:nvPr/>
        </p:nvSpPr>
        <p:spPr>
          <a:xfrm rot="-5400000">
            <a:off x="-1451769" y="3426619"/>
            <a:ext cx="3783013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Prominence of Now Thoughts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23"/>
          <p:cNvSpPr/>
          <p:nvPr/>
        </p:nvSpPr>
        <p:spPr>
          <a:xfrm>
            <a:off x="7162800" y="1676400"/>
            <a:ext cx="1828800" cy="844550"/>
          </a:xfrm>
          <a:prstGeom prst="rect">
            <a:avLst/>
          </a:prstGeom>
          <a:solidFill>
            <a:srgbClr val="FFFFFF"/>
          </a:solidFill>
          <a:ln cap="flat" cmpd="sng" w="301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23"/>
          <p:cNvSpPr/>
          <p:nvPr/>
        </p:nvSpPr>
        <p:spPr>
          <a:xfrm>
            <a:off x="7315200" y="1828800"/>
            <a:ext cx="133350" cy="173038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23"/>
          <p:cNvSpPr/>
          <p:nvPr/>
        </p:nvSpPr>
        <p:spPr>
          <a:xfrm>
            <a:off x="7543800" y="1752600"/>
            <a:ext cx="709613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Delay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23"/>
          <p:cNvSpPr/>
          <p:nvPr/>
        </p:nvSpPr>
        <p:spPr>
          <a:xfrm>
            <a:off x="7315200" y="2209800"/>
            <a:ext cx="133350" cy="173038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3"/>
          <p:cNvSpPr/>
          <p:nvPr/>
        </p:nvSpPr>
        <p:spPr>
          <a:xfrm>
            <a:off x="7543800" y="2133600"/>
            <a:ext cx="1344613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Accelerate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Thoughts</a:t>
            </a:r>
            <a:endParaRPr/>
          </a:p>
        </p:txBody>
      </p:sp>
      <p:sp>
        <p:nvSpPr>
          <p:cNvPr id="392" name="Google Shape;392;p24"/>
          <p:cNvSpPr/>
          <p:nvPr/>
        </p:nvSpPr>
        <p:spPr>
          <a:xfrm>
            <a:off x="0" y="1143000"/>
            <a:ext cx="91440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4"/>
          <p:cNvSpPr/>
          <p:nvPr/>
        </p:nvSpPr>
        <p:spPr>
          <a:xfrm>
            <a:off x="1908175" y="3503613"/>
            <a:ext cx="889000" cy="614362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24"/>
          <p:cNvSpPr/>
          <p:nvPr/>
        </p:nvSpPr>
        <p:spPr>
          <a:xfrm>
            <a:off x="4986338" y="2601913"/>
            <a:ext cx="873125" cy="901700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24"/>
          <p:cNvSpPr/>
          <p:nvPr/>
        </p:nvSpPr>
        <p:spPr>
          <a:xfrm>
            <a:off x="2797175" y="3503613"/>
            <a:ext cx="871538" cy="1573212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24"/>
          <p:cNvSpPr/>
          <p:nvPr/>
        </p:nvSpPr>
        <p:spPr>
          <a:xfrm>
            <a:off x="5859463" y="3005138"/>
            <a:ext cx="873125" cy="498475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97" name="Google Shape;397;p24"/>
          <p:cNvCxnSpPr/>
          <p:nvPr/>
        </p:nvCxnSpPr>
        <p:spPr>
          <a:xfrm rot="10800000">
            <a:off x="2352675" y="3849688"/>
            <a:ext cx="0" cy="268287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98" name="Google Shape;398;p24"/>
          <p:cNvCxnSpPr/>
          <p:nvPr/>
        </p:nvCxnSpPr>
        <p:spPr>
          <a:xfrm>
            <a:off x="2308225" y="384968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99" name="Google Shape;399;p24"/>
          <p:cNvCxnSpPr/>
          <p:nvPr/>
        </p:nvCxnSpPr>
        <p:spPr>
          <a:xfrm rot="10800000">
            <a:off x="5414963" y="2486025"/>
            <a:ext cx="0" cy="115888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0" name="Google Shape;400;p24"/>
          <p:cNvCxnSpPr/>
          <p:nvPr/>
        </p:nvCxnSpPr>
        <p:spPr>
          <a:xfrm>
            <a:off x="5370513" y="2486025"/>
            <a:ext cx="104775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1" name="Google Shape;401;p24"/>
          <p:cNvCxnSpPr/>
          <p:nvPr/>
        </p:nvCxnSpPr>
        <p:spPr>
          <a:xfrm>
            <a:off x="2352675" y="4117975"/>
            <a:ext cx="0" cy="249238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2" name="Google Shape;402;p24"/>
          <p:cNvCxnSpPr/>
          <p:nvPr/>
        </p:nvCxnSpPr>
        <p:spPr>
          <a:xfrm>
            <a:off x="2308225" y="4367213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3" name="Google Shape;403;p24"/>
          <p:cNvCxnSpPr/>
          <p:nvPr/>
        </p:nvCxnSpPr>
        <p:spPr>
          <a:xfrm>
            <a:off x="5414963" y="2601913"/>
            <a:ext cx="0" cy="13335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4" name="Google Shape;404;p24"/>
          <p:cNvCxnSpPr/>
          <p:nvPr/>
        </p:nvCxnSpPr>
        <p:spPr>
          <a:xfrm>
            <a:off x="5370513" y="2735263"/>
            <a:ext cx="104775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5" name="Google Shape;405;p24"/>
          <p:cNvCxnSpPr/>
          <p:nvPr/>
        </p:nvCxnSpPr>
        <p:spPr>
          <a:xfrm rot="10800000">
            <a:off x="3225800" y="4827588"/>
            <a:ext cx="0" cy="249237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6" name="Google Shape;406;p24"/>
          <p:cNvCxnSpPr/>
          <p:nvPr/>
        </p:nvCxnSpPr>
        <p:spPr>
          <a:xfrm>
            <a:off x="3181350" y="4827588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7" name="Google Shape;407;p24"/>
          <p:cNvCxnSpPr/>
          <p:nvPr/>
        </p:nvCxnSpPr>
        <p:spPr>
          <a:xfrm rot="10800000">
            <a:off x="6288088" y="2851150"/>
            <a:ext cx="0" cy="153988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8" name="Google Shape;408;p24"/>
          <p:cNvCxnSpPr/>
          <p:nvPr/>
        </p:nvCxnSpPr>
        <p:spPr>
          <a:xfrm>
            <a:off x="6243638" y="2851150"/>
            <a:ext cx="103187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9" name="Google Shape;409;p24"/>
          <p:cNvCxnSpPr/>
          <p:nvPr/>
        </p:nvCxnSpPr>
        <p:spPr>
          <a:xfrm>
            <a:off x="3225800" y="5076825"/>
            <a:ext cx="0" cy="269875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0" name="Google Shape;410;p24"/>
          <p:cNvCxnSpPr/>
          <p:nvPr/>
        </p:nvCxnSpPr>
        <p:spPr>
          <a:xfrm>
            <a:off x="3181350" y="5346700"/>
            <a:ext cx="103188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1" name="Google Shape;411;p24"/>
          <p:cNvCxnSpPr/>
          <p:nvPr/>
        </p:nvCxnSpPr>
        <p:spPr>
          <a:xfrm>
            <a:off x="6288088" y="3005138"/>
            <a:ext cx="0" cy="15240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2" name="Google Shape;412;p24"/>
          <p:cNvCxnSpPr/>
          <p:nvPr/>
        </p:nvCxnSpPr>
        <p:spPr>
          <a:xfrm>
            <a:off x="6243638" y="3157538"/>
            <a:ext cx="103187" cy="0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3" name="Google Shape;413;p24"/>
          <p:cNvCxnSpPr/>
          <p:nvPr/>
        </p:nvCxnSpPr>
        <p:spPr>
          <a:xfrm>
            <a:off x="1257300" y="1660525"/>
            <a:ext cx="0" cy="3686175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4" name="Google Shape;414;p24"/>
          <p:cNvCxnSpPr/>
          <p:nvPr/>
        </p:nvCxnSpPr>
        <p:spPr>
          <a:xfrm>
            <a:off x="1198563" y="534670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5" name="Google Shape;415;p24"/>
          <p:cNvCxnSpPr/>
          <p:nvPr/>
        </p:nvCxnSpPr>
        <p:spPr>
          <a:xfrm>
            <a:off x="1198563" y="482758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6" name="Google Shape;416;p24"/>
          <p:cNvCxnSpPr/>
          <p:nvPr/>
        </p:nvCxnSpPr>
        <p:spPr>
          <a:xfrm>
            <a:off x="1198563" y="4291013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7" name="Google Shape;417;p24"/>
          <p:cNvCxnSpPr/>
          <p:nvPr/>
        </p:nvCxnSpPr>
        <p:spPr>
          <a:xfrm>
            <a:off x="1198563" y="3771900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8" name="Google Shape;418;p24"/>
          <p:cNvCxnSpPr/>
          <p:nvPr/>
        </p:nvCxnSpPr>
        <p:spPr>
          <a:xfrm>
            <a:off x="1198563" y="3235325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9" name="Google Shape;419;p24"/>
          <p:cNvCxnSpPr/>
          <p:nvPr/>
        </p:nvCxnSpPr>
        <p:spPr>
          <a:xfrm>
            <a:off x="1198563" y="2716213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0" name="Google Shape;420;p24"/>
          <p:cNvCxnSpPr/>
          <p:nvPr/>
        </p:nvCxnSpPr>
        <p:spPr>
          <a:xfrm>
            <a:off x="1198563" y="2179638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1" name="Google Shape;421;p24"/>
          <p:cNvCxnSpPr/>
          <p:nvPr/>
        </p:nvCxnSpPr>
        <p:spPr>
          <a:xfrm>
            <a:off x="1198563" y="1660525"/>
            <a:ext cx="58737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2" name="Google Shape;422;p24"/>
          <p:cNvCxnSpPr/>
          <p:nvPr/>
        </p:nvCxnSpPr>
        <p:spPr>
          <a:xfrm>
            <a:off x="1257300" y="3503613"/>
            <a:ext cx="6140450" cy="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3" name="Google Shape;423;p24"/>
          <p:cNvCxnSpPr/>
          <p:nvPr/>
        </p:nvCxnSpPr>
        <p:spPr>
          <a:xfrm rot="10800000">
            <a:off x="1257300" y="3503613"/>
            <a:ext cx="0" cy="7620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4" name="Google Shape;424;p24"/>
          <p:cNvCxnSpPr/>
          <p:nvPr/>
        </p:nvCxnSpPr>
        <p:spPr>
          <a:xfrm rot="10800000">
            <a:off x="4335463" y="3503613"/>
            <a:ext cx="0" cy="7620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5" name="Google Shape;425;p24"/>
          <p:cNvCxnSpPr/>
          <p:nvPr/>
        </p:nvCxnSpPr>
        <p:spPr>
          <a:xfrm rot="10800000">
            <a:off x="7397750" y="3503613"/>
            <a:ext cx="0" cy="76200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6" name="Google Shape;426;p24"/>
          <p:cNvSpPr/>
          <p:nvPr/>
        </p:nvSpPr>
        <p:spPr>
          <a:xfrm>
            <a:off x="620713" y="5192713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-0.70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24"/>
          <p:cNvSpPr/>
          <p:nvPr/>
        </p:nvSpPr>
        <p:spPr>
          <a:xfrm>
            <a:off x="620713" y="4675188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-0.50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24"/>
          <p:cNvSpPr/>
          <p:nvPr/>
        </p:nvSpPr>
        <p:spPr>
          <a:xfrm>
            <a:off x="620713" y="4137025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-0.30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24"/>
          <p:cNvSpPr/>
          <p:nvPr/>
        </p:nvSpPr>
        <p:spPr>
          <a:xfrm>
            <a:off x="620713" y="3619500"/>
            <a:ext cx="6064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-0.10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24"/>
          <p:cNvSpPr/>
          <p:nvPr/>
        </p:nvSpPr>
        <p:spPr>
          <a:xfrm>
            <a:off x="695325" y="3081338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0.10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24"/>
          <p:cNvSpPr/>
          <p:nvPr/>
        </p:nvSpPr>
        <p:spPr>
          <a:xfrm>
            <a:off x="695325" y="2563813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0.30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24"/>
          <p:cNvSpPr/>
          <p:nvPr/>
        </p:nvSpPr>
        <p:spPr>
          <a:xfrm>
            <a:off x="695325" y="2025650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0.50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24"/>
          <p:cNvSpPr/>
          <p:nvPr/>
        </p:nvSpPr>
        <p:spPr>
          <a:xfrm>
            <a:off x="695325" y="1508125"/>
            <a:ext cx="5175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0.70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24"/>
          <p:cNvSpPr/>
          <p:nvPr/>
        </p:nvSpPr>
        <p:spPr>
          <a:xfrm>
            <a:off x="2559050" y="5576888"/>
            <a:ext cx="593725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Gain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24"/>
          <p:cNvSpPr/>
          <p:nvPr/>
        </p:nvSpPr>
        <p:spPr>
          <a:xfrm>
            <a:off x="5622925" y="5576888"/>
            <a:ext cx="622300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24"/>
          <p:cNvSpPr/>
          <p:nvPr/>
        </p:nvSpPr>
        <p:spPr>
          <a:xfrm rot="-5400000">
            <a:off x="-1451769" y="3426619"/>
            <a:ext cx="3783013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Prominence of Now Thoughts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24"/>
          <p:cNvSpPr/>
          <p:nvPr/>
        </p:nvSpPr>
        <p:spPr>
          <a:xfrm>
            <a:off x="7162800" y="1676400"/>
            <a:ext cx="1828800" cy="844550"/>
          </a:xfrm>
          <a:prstGeom prst="rect">
            <a:avLst/>
          </a:prstGeom>
          <a:solidFill>
            <a:srgbClr val="FFFFFF"/>
          </a:solidFill>
          <a:ln cap="flat" cmpd="sng" w="301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4"/>
          <p:cNvSpPr/>
          <p:nvPr/>
        </p:nvSpPr>
        <p:spPr>
          <a:xfrm>
            <a:off x="7315200" y="1828800"/>
            <a:ext cx="133350" cy="173038"/>
          </a:xfrm>
          <a:prstGeom prst="rect">
            <a:avLst/>
          </a:prstGeom>
          <a:solidFill>
            <a:srgbClr val="003366">
              <a:alpha val="74901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24"/>
          <p:cNvSpPr/>
          <p:nvPr/>
        </p:nvSpPr>
        <p:spPr>
          <a:xfrm>
            <a:off x="7543800" y="1752600"/>
            <a:ext cx="709613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Delay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4"/>
          <p:cNvSpPr/>
          <p:nvPr/>
        </p:nvSpPr>
        <p:spPr>
          <a:xfrm>
            <a:off x="7315200" y="2209800"/>
            <a:ext cx="133350" cy="173038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24"/>
          <p:cNvSpPr/>
          <p:nvPr/>
        </p:nvSpPr>
        <p:spPr>
          <a:xfrm>
            <a:off x="7543800" y="2133600"/>
            <a:ext cx="1344613" cy="320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Accelerate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24"/>
          <p:cNvSpPr txBox="1"/>
          <p:nvPr/>
        </p:nvSpPr>
        <p:spPr>
          <a:xfrm>
            <a:off x="5257800" y="5942013"/>
            <a:ext cx="38862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Sign: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.34,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Direction: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.07,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.07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 X Direction: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-.32,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5"/>
          <p:cNvSpPr txBox="1"/>
          <p:nvPr/>
        </p:nvSpPr>
        <p:spPr>
          <a:xfrm>
            <a:off x="609600" y="4648200"/>
            <a:ext cx="2438400" cy="587375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</a:t>
            </a:r>
            <a:endParaRPr/>
          </a:p>
        </p:txBody>
      </p:sp>
      <p:sp>
        <p:nvSpPr>
          <p:cNvPr id="449" name="Google Shape;449;p25"/>
          <p:cNvSpPr txBox="1"/>
          <p:nvPr/>
        </p:nvSpPr>
        <p:spPr>
          <a:xfrm>
            <a:off x="3124200" y="2133600"/>
            <a:ext cx="2895600" cy="1501775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Prominence of “Now” Thoughts</a:t>
            </a:r>
            <a:endParaRPr/>
          </a:p>
        </p:txBody>
      </p:sp>
      <p:cxnSp>
        <p:nvCxnSpPr>
          <p:cNvPr id="450" name="Google Shape;450;p25"/>
          <p:cNvCxnSpPr/>
          <p:nvPr/>
        </p:nvCxnSpPr>
        <p:spPr>
          <a:xfrm flipH="1" rot="10800000">
            <a:off x="1828800" y="3657600"/>
            <a:ext cx="1295400" cy="9906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51" name="Google Shape;451;p25"/>
          <p:cNvCxnSpPr/>
          <p:nvPr/>
        </p:nvCxnSpPr>
        <p:spPr>
          <a:xfrm>
            <a:off x="3048000" y="5181600"/>
            <a:ext cx="3048000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52" name="Google Shape;452;p25"/>
          <p:cNvCxnSpPr/>
          <p:nvPr/>
        </p:nvCxnSpPr>
        <p:spPr>
          <a:xfrm>
            <a:off x="6019800" y="3657600"/>
            <a:ext cx="1295400" cy="9906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53" name="Google Shape;453;p25"/>
          <p:cNvSpPr txBox="1"/>
          <p:nvPr/>
        </p:nvSpPr>
        <p:spPr>
          <a:xfrm>
            <a:off x="6096000" y="4648200"/>
            <a:ext cx="2438400" cy="587375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Discounting</a:t>
            </a:r>
            <a:endParaRPr/>
          </a:p>
        </p:txBody>
      </p:sp>
      <p:sp>
        <p:nvSpPr>
          <p:cNvPr id="454" name="Google Shape;454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Mediation for Gains</a:t>
            </a:r>
            <a:endParaRPr/>
          </a:p>
        </p:txBody>
      </p:sp>
      <p:sp>
        <p:nvSpPr>
          <p:cNvPr id="455" name="Google Shape;455;p25"/>
          <p:cNvSpPr txBox="1"/>
          <p:nvPr/>
        </p:nvSpPr>
        <p:spPr>
          <a:xfrm>
            <a:off x="381000" y="37338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-.20,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.01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25"/>
          <p:cNvSpPr txBox="1"/>
          <p:nvPr/>
        </p:nvSpPr>
        <p:spPr>
          <a:xfrm>
            <a:off x="6553200" y="37338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+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.62,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25"/>
          <p:cNvSpPr txBox="1"/>
          <p:nvPr/>
        </p:nvSpPr>
        <p:spPr>
          <a:xfrm>
            <a:off x="3505200" y="48006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-.15,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.05)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25"/>
          <p:cNvSpPr txBox="1"/>
          <p:nvPr/>
        </p:nvSpPr>
        <p:spPr>
          <a:xfrm>
            <a:off x="3429000" y="51816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-.05,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.2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25"/>
          <p:cNvSpPr/>
          <p:nvPr/>
        </p:nvSpPr>
        <p:spPr>
          <a:xfrm>
            <a:off x="6400800" y="3581400"/>
            <a:ext cx="2743200" cy="685800"/>
          </a:xfrm>
          <a:prstGeom prst="ellipse">
            <a:avLst/>
          </a:prstGeom>
          <a:solidFill>
            <a:srgbClr val="00CC66">
              <a:alpha val="24705"/>
            </a:srgbClr>
          </a:solidFill>
          <a:ln cap="flat" cmpd="sng" w="57150">
            <a:solidFill>
              <a:srgbClr val="00CC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6"/>
          <p:cNvSpPr txBox="1"/>
          <p:nvPr/>
        </p:nvSpPr>
        <p:spPr>
          <a:xfrm>
            <a:off x="609600" y="4648200"/>
            <a:ext cx="2438400" cy="587375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</a:t>
            </a:r>
            <a:endParaRPr/>
          </a:p>
        </p:txBody>
      </p:sp>
      <p:sp>
        <p:nvSpPr>
          <p:cNvPr id="466" name="Google Shape;466;p26"/>
          <p:cNvSpPr txBox="1"/>
          <p:nvPr/>
        </p:nvSpPr>
        <p:spPr>
          <a:xfrm>
            <a:off x="3124200" y="2133600"/>
            <a:ext cx="2895600" cy="1501775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Prominence of “Now” Thoughts</a:t>
            </a:r>
            <a:endParaRPr/>
          </a:p>
        </p:txBody>
      </p:sp>
      <p:cxnSp>
        <p:nvCxnSpPr>
          <p:cNvPr id="467" name="Google Shape;467;p26"/>
          <p:cNvCxnSpPr/>
          <p:nvPr/>
        </p:nvCxnSpPr>
        <p:spPr>
          <a:xfrm flipH="1" rot="10800000">
            <a:off x="1828800" y="3657600"/>
            <a:ext cx="1295400" cy="9906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68" name="Google Shape;468;p26"/>
          <p:cNvCxnSpPr/>
          <p:nvPr/>
        </p:nvCxnSpPr>
        <p:spPr>
          <a:xfrm>
            <a:off x="3048000" y="5181600"/>
            <a:ext cx="3048000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69" name="Google Shape;469;p26"/>
          <p:cNvCxnSpPr/>
          <p:nvPr/>
        </p:nvCxnSpPr>
        <p:spPr>
          <a:xfrm>
            <a:off x="6019800" y="3657600"/>
            <a:ext cx="1295400" cy="9906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70" name="Google Shape;470;p26"/>
          <p:cNvSpPr txBox="1"/>
          <p:nvPr/>
        </p:nvSpPr>
        <p:spPr>
          <a:xfrm>
            <a:off x="6096000" y="4648200"/>
            <a:ext cx="2438400" cy="587375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Discounting</a:t>
            </a:r>
            <a:endParaRPr/>
          </a:p>
        </p:txBody>
      </p:sp>
      <p:sp>
        <p:nvSpPr>
          <p:cNvPr id="471" name="Google Shape;471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Mediation for Losses</a:t>
            </a:r>
            <a:endParaRPr/>
          </a:p>
        </p:txBody>
      </p:sp>
      <p:sp>
        <p:nvSpPr>
          <p:cNvPr id="472" name="Google Shape;472;p26"/>
          <p:cNvSpPr txBox="1"/>
          <p:nvPr/>
        </p:nvSpPr>
        <p:spPr>
          <a:xfrm>
            <a:off x="381000" y="37338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-.11,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.04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26"/>
          <p:cNvSpPr txBox="1"/>
          <p:nvPr/>
        </p:nvSpPr>
        <p:spPr>
          <a:xfrm>
            <a:off x="6553200" y="37338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- .60,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26"/>
          <p:cNvSpPr txBox="1"/>
          <p:nvPr/>
        </p:nvSpPr>
        <p:spPr>
          <a:xfrm>
            <a:off x="3505200" y="48006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.31,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.001)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26"/>
          <p:cNvSpPr txBox="1"/>
          <p:nvPr/>
        </p:nvSpPr>
        <p:spPr>
          <a:xfrm>
            <a:off x="3429000" y="5181600"/>
            <a:ext cx="22098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β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.26,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&lt; .001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26"/>
          <p:cNvSpPr/>
          <p:nvPr/>
        </p:nvSpPr>
        <p:spPr>
          <a:xfrm>
            <a:off x="6400800" y="3581400"/>
            <a:ext cx="2743200" cy="685800"/>
          </a:xfrm>
          <a:prstGeom prst="ellipse">
            <a:avLst/>
          </a:prstGeom>
          <a:solidFill>
            <a:srgbClr val="FF5050">
              <a:alpha val="24705"/>
            </a:srgbClr>
          </a:solidFill>
          <a:ln cap="flat" cmpd="sng" w="57150">
            <a:solidFill>
              <a:srgbClr val="FF5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Summary</a:t>
            </a:r>
            <a:endParaRPr/>
          </a:p>
        </p:txBody>
      </p:sp>
      <p:sp>
        <p:nvSpPr>
          <p:cNvPr id="482" name="Google Shape;482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Direction frame influenced thought order and number, in turn affecting choices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For gains, the </a:t>
            </a:r>
            <a:r>
              <a:rPr b="1" lang="en-US"/>
              <a:t>acceleration</a:t>
            </a:r>
            <a:r>
              <a:rPr lang="en-US"/>
              <a:t> frame promotes responsible choices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For losses, the </a:t>
            </a:r>
            <a:r>
              <a:rPr b="1" lang="en-US"/>
              <a:t>delay</a:t>
            </a:r>
            <a:r>
              <a:rPr lang="en-US"/>
              <a:t> frame promotes responsible choices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2: Overview</a:t>
            </a:r>
            <a:endParaRPr/>
          </a:p>
        </p:txBody>
      </p:sp>
      <p:sp>
        <p:nvSpPr>
          <p:cNvPr id="488" name="Google Shape;488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Study 1 mediation results are correlational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Study 2 manipulates thought order directly to test a causal mechanism 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2: Methods</a:t>
            </a:r>
            <a:endParaRPr/>
          </a:p>
        </p:txBody>
      </p:sp>
      <p:sp>
        <p:nvSpPr>
          <p:cNvPr id="494" name="Google Shape;494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617 Participants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2x2x2 design:</a:t>
            </a:r>
            <a:br>
              <a:rPr lang="en-US"/>
            </a:br>
            <a:r>
              <a:rPr lang="en-US"/>
              <a:t>- sign (gain vs loss)</a:t>
            </a:r>
            <a:br>
              <a:rPr lang="en-US"/>
            </a:br>
            <a:r>
              <a:rPr lang="en-US"/>
              <a:t>- direction (delay vs accelerate)</a:t>
            </a:r>
            <a:br>
              <a:rPr lang="en-US"/>
            </a:br>
            <a:r>
              <a:rPr lang="en-US"/>
              <a:t>- thought order (natural or unnatural)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hand holding a box&#10;&#10;Description automatically generated with low confidence" id="118" name="Google Shape;118;p3"/>
          <p:cNvPicPr preferRelativeResize="0"/>
          <p:nvPr/>
        </p:nvPicPr>
        <p:blipFill rotWithShape="1">
          <a:blip r:embed="rId3">
            <a:alphaModFix/>
          </a:blip>
          <a:srcRect b="-739" l="6408" r="11045" t="740"/>
          <a:stretch/>
        </p:blipFill>
        <p:spPr>
          <a:xfrm>
            <a:off x="4884295" y="2303762"/>
            <a:ext cx="3619130" cy="24660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lant in a glass jar&#10;&#10;Description automatically generated with medium confidence" id="119" name="Google Shape;11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0575" y="2303762"/>
            <a:ext cx="3695847" cy="24660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Study 2: Thought Order Manipulation (Delay Frame)</a:t>
            </a:r>
            <a:endParaRPr/>
          </a:p>
        </p:txBody>
      </p:sp>
      <p:sp>
        <p:nvSpPr>
          <p:cNvPr id="500" name="Google Shape;500;p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Natural: </a:t>
            </a:r>
            <a:r>
              <a:rPr lang="en-US"/>
              <a:t>First list thoughts in favor of the $50 today, then the future $75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Unnatural:</a:t>
            </a:r>
            <a:r>
              <a:rPr lang="en-US"/>
              <a:t> First list thoughts in favor of the future $75, then the $50 today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2: Natural Order Results</a:t>
            </a:r>
            <a:endParaRPr/>
          </a:p>
        </p:txBody>
      </p:sp>
      <p:sp>
        <p:nvSpPr>
          <p:cNvPr id="506" name="Google Shape;506;p31"/>
          <p:cNvSpPr txBox="1"/>
          <p:nvPr/>
        </p:nvSpPr>
        <p:spPr>
          <a:xfrm>
            <a:off x="5444351" y="5791497"/>
            <a:ext cx="354802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Sign: F(1, 137)=28.50, p&lt;.001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Direction: F(1, 137)=0.28, p&gt;.5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Interaction: F(1, 137)=16.43, p&lt;.001</a:t>
            </a:r>
            <a:endParaRPr/>
          </a:p>
        </p:txBody>
      </p:sp>
      <p:pic>
        <p:nvPicPr>
          <p:cNvPr id="507" name="Google Shape;50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49" y="1113033"/>
            <a:ext cx="9139238" cy="46879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2: Unnatural Order Results</a:t>
            </a:r>
            <a:endParaRPr/>
          </a:p>
        </p:txBody>
      </p:sp>
      <p:pic>
        <p:nvPicPr>
          <p:cNvPr id="513" name="Google Shape;51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1" y="1371600"/>
            <a:ext cx="9215439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514" name="Google Shape;514;p32"/>
          <p:cNvSpPr txBox="1"/>
          <p:nvPr/>
        </p:nvSpPr>
        <p:spPr>
          <a:xfrm>
            <a:off x="5715000" y="5791200"/>
            <a:ext cx="319696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Sign: F(1, 134)=11.00, p=.001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Direction: F(1, 134)=0.31, p&gt;.5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Interaction: F(1, 134)=1.04, p&gt;.2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General Conclusions</a:t>
            </a:r>
            <a:endParaRPr/>
          </a:p>
        </p:txBody>
      </p:sp>
      <p:sp>
        <p:nvSpPr>
          <p:cNvPr id="520" name="Google Shape;520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Changes in frame lead to changes in thought order, in turn influencing in time preference, consistent with Query Theory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“Responsible” frames are different for gains and losses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Thanks to…</a:t>
            </a:r>
            <a:endParaRPr/>
          </a:p>
        </p:txBody>
      </p:sp>
      <p:sp>
        <p:nvSpPr>
          <p:cNvPr id="526" name="Google Shape;526;p3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NIA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NSF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PAM lab and Center for Decision Sciences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3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Thank You!</a:t>
            </a:r>
            <a:endParaRPr/>
          </a:p>
        </p:txBody>
      </p:sp>
      <p:sp>
        <p:nvSpPr>
          <p:cNvPr id="532" name="Google Shape;532;p3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Discounting the Future</a:t>
            </a:r>
            <a:endParaRPr/>
          </a:p>
        </p:txBody>
      </p:sp>
      <p:sp>
        <p:nvSpPr>
          <p:cNvPr id="126" name="Google Shape;126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Discount rate:</a:t>
            </a:r>
            <a:r>
              <a:rPr lang="en-US"/>
              <a:t> like an interest rate in reverse – the farther in the future something is, the less it is worth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High discounting means: </a:t>
            </a:r>
            <a:br>
              <a:rPr lang="en-US"/>
            </a:br>
            <a:r>
              <a:rPr lang="en-US"/>
              <a:t>- wanting gains now</a:t>
            </a:r>
            <a:br>
              <a:rPr lang="en-US"/>
            </a:br>
            <a:r>
              <a:rPr lang="en-US"/>
              <a:t>- wanting to postpone losses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“Frame The Future First”?</a:t>
            </a:r>
            <a:endParaRPr/>
          </a:p>
        </p:txBody>
      </p:sp>
      <p:sp>
        <p:nvSpPr>
          <p:cNvPr id="133" name="Google Shape;13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“Direction Effect”: higher discount rates with a </a:t>
            </a:r>
            <a:r>
              <a:rPr b="1" lang="en-US"/>
              <a:t>delay</a:t>
            </a:r>
            <a:r>
              <a:rPr lang="en-US"/>
              <a:t> frame than an </a:t>
            </a:r>
            <a:r>
              <a:rPr b="1" lang="en-US"/>
              <a:t>acceleration</a:t>
            </a:r>
            <a:r>
              <a:rPr lang="en-US"/>
              <a:t> frame (Loewenstein, 1988; Thaler &amp; Benartzi, 2004)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Delay: </a:t>
            </a:r>
            <a:r>
              <a:rPr lang="en-US"/>
              <a:t>Get $50 today… or wait and get $75 in three months?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Accelerate:</a:t>
            </a:r>
            <a:r>
              <a:rPr lang="en-US"/>
              <a:t> Get $75 in three months… or speed things up and get $50 today?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However, losses </a:t>
            </a:r>
            <a:r>
              <a:rPr i="1" lang="en-US"/>
              <a:t>reverse</a:t>
            </a:r>
            <a:r>
              <a:rPr lang="en-US"/>
              <a:t> the direction effect (Benzion et al., 1989; Shelley 1993)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000"/>
              <a:t>Query Theory </a:t>
            </a:r>
            <a:br>
              <a:rPr lang="en-US" sz="4000"/>
            </a:br>
            <a:r>
              <a:rPr lang="en-US" sz="3200"/>
              <a:t>(Johnson et al., 2007; Weber et al., 2007)</a:t>
            </a:r>
            <a:endParaRPr/>
          </a:p>
        </p:txBody>
      </p:sp>
      <p:sp>
        <p:nvSpPr>
          <p:cNvPr id="140" name="Google Shape;140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Preferences constructed from memory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Series of mental queries for and against each option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resulting balance of evidence determines your preference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Order matters: due to output interference, the second query generates less support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Loss Examples</a:t>
            </a:r>
            <a:endParaRPr/>
          </a:p>
        </p:txBody>
      </p:sp>
      <p:sp>
        <p:nvSpPr>
          <p:cNvPr id="146" name="Google Shape;146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Delay: Pay $50 today… or wait and pay $75 in three months?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Accel: Pay $75 in three months… or speed it up and pay $50 today?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Delay frame promotes the responsible choice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Overview</a:t>
            </a:r>
            <a:endParaRPr/>
          </a:p>
        </p:txBody>
      </p:sp>
      <p:sp>
        <p:nvSpPr>
          <p:cNvPr id="152" name="Google Shape;152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2 (direction) x 2 (sign) between subjects design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Thought listing during decision making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Hypothesis: direction frame should affect the order and number of thoughts, in turn affecting choices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8" name="Google Shape;158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Study 1: Participants</a:t>
            </a:r>
            <a:endParaRPr/>
          </a:p>
        </p:txBody>
      </p:sp>
      <p:sp>
        <p:nvSpPr>
          <p:cNvPr id="159" name="Google Shape;159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607 US residents, run online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75% women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Range of ages, education, &amp; income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Thought listing warm-up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Dave</dc:creator>
</cp:coreProperties>
</file>