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71" r:id="rId4"/>
    <p:sldId id="259" r:id="rId5"/>
    <p:sldId id="316" r:id="rId6"/>
    <p:sldId id="263" r:id="rId7"/>
    <p:sldId id="315" r:id="rId8"/>
    <p:sldId id="264" r:id="rId9"/>
    <p:sldId id="288" r:id="rId10"/>
    <p:sldId id="281" r:id="rId11"/>
    <p:sldId id="282" r:id="rId12"/>
    <p:sldId id="280" r:id="rId13"/>
    <p:sldId id="346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30" r:id="rId25"/>
    <p:sldId id="331" r:id="rId26"/>
    <p:sldId id="347" r:id="rId27"/>
    <p:sldId id="262" r:id="rId28"/>
    <p:sldId id="333" r:id="rId29"/>
    <p:sldId id="334" r:id="rId30"/>
    <p:sldId id="270" r:id="rId31"/>
    <p:sldId id="26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3"/>
  </p:normalViewPr>
  <p:slideViewPr>
    <p:cSldViewPr snapToGrid="0">
      <p:cViewPr varScale="1">
        <p:scale>
          <a:sx n="86" d="100"/>
          <a:sy n="86" d="100"/>
        </p:scale>
        <p:origin x="105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Psych%20Research\energy\energy%20paper1\Encouraging%20Energy%20Efficiency%20-%20graphs%20-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esktop\Encouraging%20Energy%20Efficiency%20-%20graphs%20-%20V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Sheet1!$E$3:$E$6</c:f>
                <c:numCache>
                  <c:formatCode>General</c:formatCode>
                  <c:ptCount val="4"/>
                  <c:pt idx="0">
                    <c:v>4.9430000000000002E-2</c:v>
                  </c:pt>
                  <c:pt idx="1">
                    <c:v>5.518E-2</c:v>
                  </c:pt>
                  <c:pt idx="2">
                    <c:v>5.4530000000000002E-2</c:v>
                  </c:pt>
                  <c:pt idx="3">
                    <c:v>5.3749999999999999E-2</c:v>
                  </c:pt>
                </c:numCache>
              </c:numRef>
            </c:plus>
            <c:minus>
              <c:numRef>
                <c:f>Sheet1!$E$3:$E$6</c:f>
                <c:numCache>
                  <c:formatCode>General</c:formatCode>
                  <c:ptCount val="4"/>
                  <c:pt idx="0">
                    <c:v>4.9430000000000002E-2</c:v>
                  </c:pt>
                  <c:pt idx="1">
                    <c:v>5.518E-2</c:v>
                  </c:pt>
                  <c:pt idx="2">
                    <c:v>5.4530000000000002E-2</c:v>
                  </c:pt>
                  <c:pt idx="3">
                    <c:v>5.3749999999999999E-2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Sheet1!$A$3:$A$6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0.72289999999999999</c:v>
                </c:pt>
                <c:pt idx="1">
                  <c:v>0.4819</c:v>
                </c:pt>
                <c:pt idx="2">
                  <c:v>0.42170000000000002</c:v>
                </c:pt>
                <c:pt idx="3">
                  <c:v>0.38550000000000001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A9-40D0-9B7C-14D97D74E2BA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Sheet1!$F$3:$F$6</c:f>
                <c:numCache>
                  <c:formatCode>General</c:formatCode>
                  <c:ptCount val="4"/>
                  <c:pt idx="0">
                    <c:v>3.381E-2</c:v>
                  </c:pt>
                  <c:pt idx="1">
                    <c:v>4.7530000000000003E-2</c:v>
                  </c:pt>
                  <c:pt idx="2">
                    <c:v>5.756E-2</c:v>
                  </c:pt>
                  <c:pt idx="3">
                    <c:v>5.756E-2</c:v>
                  </c:pt>
                </c:numCache>
              </c:numRef>
            </c:plus>
            <c:minus>
              <c:numRef>
                <c:f>Sheet1!$F$3:$F$6</c:f>
                <c:numCache>
                  <c:formatCode>General</c:formatCode>
                  <c:ptCount val="4"/>
                  <c:pt idx="0">
                    <c:v>3.381E-2</c:v>
                  </c:pt>
                  <c:pt idx="1">
                    <c:v>4.7530000000000003E-2</c:v>
                  </c:pt>
                  <c:pt idx="2">
                    <c:v>5.756E-2</c:v>
                  </c:pt>
                  <c:pt idx="3">
                    <c:v>5.756E-2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Sheet1!$A$3:$A$6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0.92190000000000005</c:v>
                </c:pt>
                <c:pt idx="1">
                  <c:v>0.82809999999999995</c:v>
                </c:pt>
                <c:pt idx="2">
                  <c:v>0.70309999999999995</c:v>
                </c:pt>
                <c:pt idx="3">
                  <c:v>0.70309999999999995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A9-40D0-9B7C-14D97D74E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185920"/>
        <c:axId val="135187456"/>
      </c:barChart>
      <c:catAx>
        <c:axId val="13518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5187456"/>
        <c:crosses val="autoZero"/>
        <c:auto val="1"/>
        <c:lblAlgn val="ctr"/>
        <c:lblOffset val="100"/>
        <c:noMultiLvlLbl val="0"/>
      </c:catAx>
      <c:valAx>
        <c:axId val="13518745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CA"/>
                  <a:t>Energy efficient choice 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518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0599183922191819"/>
          <c:y val="1.2100675716341739E-2"/>
          <c:w val="0.18642090736381778"/>
          <c:h val="0.1199402461645860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Efficient Choice Proportion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Sheet1!$D$24:$D$30</c:f>
                <c:numCache>
                  <c:formatCode>General</c:formatCode>
                  <c:ptCount val="7"/>
                  <c:pt idx="0">
                    <c:v>3.8640000000000001E-2</c:v>
                  </c:pt>
                  <c:pt idx="1">
                    <c:v>2.8889999999999999E-2</c:v>
                  </c:pt>
                  <c:pt idx="2">
                    <c:v>3.662E-2</c:v>
                  </c:pt>
                  <c:pt idx="3">
                    <c:v>3.6310000000000002E-2</c:v>
                  </c:pt>
                  <c:pt idx="4">
                    <c:v>3.594E-2</c:v>
                  </c:pt>
                  <c:pt idx="5">
                    <c:v>3.7310000000000003E-2</c:v>
                  </c:pt>
                  <c:pt idx="6">
                    <c:v>3.4099999999999998E-2</c:v>
                  </c:pt>
                </c:numCache>
              </c:numRef>
            </c:plus>
            <c:minus>
              <c:numRef>
                <c:f>Sheet1!$D$24:$D$30</c:f>
                <c:numCache>
                  <c:formatCode>General</c:formatCode>
                  <c:ptCount val="7"/>
                  <c:pt idx="0">
                    <c:v>3.8640000000000001E-2</c:v>
                  </c:pt>
                  <c:pt idx="1">
                    <c:v>2.8889999999999999E-2</c:v>
                  </c:pt>
                  <c:pt idx="2">
                    <c:v>3.662E-2</c:v>
                  </c:pt>
                  <c:pt idx="3">
                    <c:v>3.6310000000000002E-2</c:v>
                  </c:pt>
                  <c:pt idx="4">
                    <c:v>3.594E-2</c:v>
                  </c:pt>
                  <c:pt idx="5">
                    <c:v>3.7310000000000003E-2</c:v>
                  </c:pt>
                  <c:pt idx="6">
                    <c:v>3.4099999999999998E-2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Sheet1!$A$24:$A$30</c:f>
              <c:strCache>
                <c:ptCount val="7"/>
                <c:pt idx="0">
                  <c:v>Control</c:v>
                </c:pt>
                <c:pt idx="1">
                  <c:v>$ Cost</c:v>
                </c:pt>
                <c:pt idx="2">
                  <c:v>kWh Cost</c:v>
                </c:pt>
                <c:pt idx="3">
                  <c:v>% Cost</c:v>
                </c:pt>
                <c:pt idx="4">
                  <c:v>$ Saved</c:v>
                </c:pt>
                <c:pt idx="5">
                  <c:v>kWh Saved</c:v>
                </c:pt>
                <c:pt idx="6">
                  <c:v>% Saved</c:v>
                </c:pt>
              </c:strCache>
            </c:strRef>
          </c:cat>
          <c:val>
            <c:numRef>
              <c:f>Sheet1!$B$24:$B$30</c:f>
              <c:numCache>
                <c:formatCode>General</c:formatCode>
                <c:ptCount val="7"/>
                <c:pt idx="0">
                  <c:v>0.56020000000000003</c:v>
                </c:pt>
                <c:pt idx="1">
                  <c:v>0.83640000000000003</c:v>
                </c:pt>
                <c:pt idx="2">
                  <c:v>0.68100000000000005</c:v>
                </c:pt>
                <c:pt idx="3">
                  <c:v>0.67259999999999998</c:v>
                </c:pt>
                <c:pt idx="4">
                  <c:v>0.70809999999999995</c:v>
                </c:pt>
                <c:pt idx="5">
                  <c:v>0.65639999999999998</c:v>
                </c:pt>
                <c:pt idx="6">
                  <c:v>0.73370000000000002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6-4FF2-9626-ECD9F8F62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161344"/>
        <c:axId val="182153216"/>
      </c:barChart>
      <c:catAx>
        <c:axId val="17916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2153216"/>
        <c:crosses val="autoZero"/>
        <c:auto val="1"/>
        <c:lblAlgn val="ctr"/>
        <c:lblOffset val="100"/>
        <c:noMultiLvlLbl val="0"/>
      </c:catAx>
      <c:valAx>
        <c:axId val="18215321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CA" sz="2800">
                    <a:latin typeface="+mn-lt"/>
                  </a:rPr>
                  <a:t>Energy efficient choice 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916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Sheet1!$E$17:$E$20</c:f>
                <c:numCache>
                  <c:formatCode>General</c:formatCode>
                  <c:ptCount val="4"/>
                  <c:pt idx="0">
                    <c:v>5.5590000000000001E-2</c:v>
                  </c:pt>
                  <c:pt idx="1">
                    <c:v>5.8880000000000002E-2</c:v>
                  </c:pt>
                  <c:pt idx="2">
                    <c:v>5.679E-2</c:v>
                  </c:pt>
                  <c:pt idx="3">
                    <c:v>5.679E-2</c:v>
                  </c:pt>
                </c:numCache>
              </c:numRef>
            </c:plus>
            <c:minus>
              <c:numRef>
                <c:f>Sheet1!$E$17:$E$20</c:f>
                <c:numCache>
                  <c:formatCode>General</c:formatCode>
                  <c:ptCount val="4"/>
                  <c:pt idx="0">
                    <c:v>5.5590000000000001E-2</c:v>
                  </c:pt>
                  <c:pt idx="1">
                    <c:v>5.8880000000000002E-2</c:v>
                  </c:pt>
                  <c:pt idx="2">
                    <c:v>5.679E-2</c:v>
                  </c:pt>
                  <c:pt idx="3">
                    <c:v>5.679E-2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Sheet1!$B$10:$B$13</c:f>
              <c:numCache>
                <c:formatCode>General</c:formatCode>
                <c:ptCount val="4"/>
                <c:pt idx="0">
                  <c:v>0.75409999999999999</c:v>
                </c:pt>
                <c:pt idx="1">
                  <c:v>0.29509999999999997</c:v>
                </c:pt>
                <c:pt idx="2">
                  <c:v>0.26229999999999998</c:v>
                </c:pt>
                <c:pt idx="3">
                  <c:v>0.26229999999999998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73-476F-9287-D41CE0A201C0}"/>
            </c:ext>
          </c:extLst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1-Year Cost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Sheet1!$F$17:$F$20</c:f>
                <c:numCache>
                  <c:formatCode>General</c:formatCode>
                  <c:ptCount val="4"/>
                  <c:pt idx="0">
                    <c:v>4.7789999999999999E-2</c:v>
                  </c:pt>
                  <c:pt idx="1">
                    <c:v>6.0600000000000001E-2</c:v>
                  </c:pt>
                  <c:pt idx="2">
                    <c:v>6.447E-2</c:v>
                  </c:pt>
                  <c:pt idx="3">
                    <c:v>6.447E-2</c:v>
                  </c:pt>
                </c:numCache>
              </c:numRef>
            </c:plus>
            <c:minus>
              <c:numRef>
                <c:f>Sheet1!$F$17:$F$20</c:f>
                <c:numCache>
                  <c:formatCode>General</c:formatCode>
                  <c:ptCount val="4"/>
                  <c:pt idx="0">
                    <c:v>4.7789999999999999E-2</c:v>
                  </c:pt>
                  <c:pt idx="1">
                    <c:v>6.0600000000000001E-2</c:v>
                  </c:pt>
                  <c:pt idx="2">
                    <c:v>6.447E-2</c:v>
                  </c:pt>
                  <c:pt idx="3">
                    <c:v>6.447E-2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Sheet1!$C$10:$C$13</c:f>
              <c:numCache>
                <c:formatCode>General</c:formatCode>
                <c:ptCount val="4"/>
                <c:pt idx="0">
                  <c:v>0.68969999999999998</c:v>
                </c:pt>
                <c:pt idx="1">
                  <c:v>0.62070000000000003</c:v>
                </c:pt>
                <c:pt idx="2">
                  <c:v>0.37930000000000003</c:v>
                </c:pt>
                <c:pt idx="3">
                  <c:v>0.2414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73-476F-9287-D41CE0A201C0}"/>
            </c:ext>
          </c:extLst>
        </c:ser>
        <c:ser>
          <c:idx val="2"/>
          <c:order val="2"/>
          <c:tx>
            <c:strRef>
              <c:f>Sheet1!$D$9</c:f>
              <c:strCache>
                <c:ptCount val="1"/>
                <c:pt idx="0">
                  <c:v>5-Year Cost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Sheet1!$I$10:$I$13</c:f>
                <c:numCache>
                  <c:formatCode>General</c:formatCode>
                  <c:ptCount val="4"/>
                  <c:pt idx="0">
                    <c:v>5.058E-2</c:v>
                  </c:pt>
                  <c:pt idx="1">
                    <c:v>5.6030000000000003E-2</c:v>
                  </c:pt>
                  <c:pt idx="2">
                    <c:v>6.318E-2</c:v>
                  </c:pt>
                  <c:pt idx="3">
                    <c:v>6.0600000000000001E-2</c:v>
                  </c:pt>
                </c:numCache>
              </c:numRef>
            </c:plus>
            <c:minus>
              <c:numRef>
                <c:f>Sheet1!$I$10:$I$13</c:f>
                <c:numCache>
                  <c:formatCode>General</c:formatCode>
                  <c:ptCount val="4"/>
                  <c:pt idx="0">
                    <c:v>5.058E-2</c:v>
                  </c:pt>
                  <c:pt idx="1">
                    <c:v>5.6030000000000003E-2</c:v>
                  </c:pt>
                  <c:pt idx="2">
                    <c:v>6.318E-2</c:v>
                  </c:pt>
                  <c:pt idx="3">
                    <c:v>6.0600000000000001E-2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Sheet1!$D$10:$D$13</c:f>
              <c:numCache>
                <c:formatCode>General</c:formatCode>
                <c:ptCount val="4"/>
                <c:pt idx="0">
                  <c:v>0.80649999999999999</c:v>
                </c:pt>
                <c:pt idx="1">
                  <c:v>0.7419</c:v>
                </c:pt>
                <c:pt idx="2">
                  <c:v>0.4194</c:v>
                </c:pt>
                <c:pt idx="3">
                  <c:v>0.3387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73-476F-9287-D41CE0A201C0}"/>
            </c:ext>
          </c:extLst>
        </c:ser>
        <c:ser>
          <c:idx val="3"/>
          <c:order val="3"/>
          <c:tx>
            <c:strRef>
              <c:f>Sheet1!$E$9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Sheet1!$J$10:$J$13</c:f>
                <c:numCache>
                  <c:formatCode>General</c:formatCode>
                  <c:ptCount val="4"/>
                  <c:pt idx="0">
                    <c:v>4.7789999999999999E-2</c:v>
                  </c:pt>
                  <c:pt idx="1">
                    <c:v>6.0600000000000001E-2</c:v>
                  </c:pt>
                  <c:pt idx="2">
                    <c:v>6.447E-2</c:v>
                  </c:pt>
                  <c:pt idx="3">
                    <c:v>6.447E-2</c:v>
                  </c:pt>
                </c:numCache>
              </c:numRef>
            </c:plus>
            <c:minus>
              <c:numRef>
                <c:f>Sheet1!$J$10:$J$13</c:f>
                <c:numCache>
                  <c:formatCode>General</c:formatCode>
                  <c:ptCount val="4"/>
                  <c:pt idx="0">
                    <c:v>4.7789999999999999E-2</c:v>
                  </c:pt>
                  <c:pt idx="1">
                    <c:v>6.0600000000000001E-2</c:v>
                  </c:pt>
                  <c:pt idx="2">
                    <c:v>6.447E-2</c:v>
                  </c:pt>
                  <c:pt idx="3">
                    <c:v>6.447E-2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Sheet1!$E$10:$E$13</c:f>
              <c:numCache>
                <c:formatCode>General</c:formatCode>
                <c:ptCount val="4"/>
                <c:pt idx="0">
                  <c:v>0.83609999999999995</c:v>
                </c:pt>
                <c:pt idx="1">
                  <c:v>0.67210000000000003</c:v>
                </c:pt>
                <c:pt idx="2">
                  <c:v>0.52459999999999996</c:v>
                </c:pt>
                <c:pt idx="3">
                  <c:v>0.52459999999999996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73-476F-9287-D41CE0A20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047424"/>
        <c:axId val="135057408"/>
      </c:barChart>
      <c:catAx>
        <c:axId val="13504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057408"/>
        <c:crosses val="autoZero"/>
        <c:auto val="1"/>
        <c:lblAlgn val="ctr"/>
        <c:lblOffset val="100"/>
        <c:noMultiLvlLbl val="0"/>
      </c:catAx>
      <c:valAx>
        <c:axId val="135057408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Energy efficient choice 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04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000921013410101"/>
          <c:y val="1.21100912182291E-2"/>
          <c:w val="0.81999078986590002"/>
          <c:h val="5.1943391521632999E-2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3200"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0B8C-B211-4C62-BE98-CD005BD65E78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87845-AB33-414F-A8D9-C58A87654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Images from </a:t>
            </a:r>
            <a:r>
              <a:rPr lang="en-US" altLang="en-US" dirty="0" err="1"/>
              <a:t>unsplash.com</a:t>
            </a:r>
            <a:endParaRPr lang="en-US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</a:t>
            </a:r>
            <a:r>
              <a:rPr lang="en-US" baseline="0" dirty="0"/>
              <a:t> are so “dumb” about this choice that many state governments have made inefficient light bulbs illegal. As choice architects, we don’t like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Worked with Edward Van Dam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43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09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7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unit cost labeling</a:t>
            </a:r>
            <a:r>
              <a:rPr lang="en-US" baseline="0" dirty="0"/>
              <a:t> </a:t>
            </a:r>
          </a:p>
          <a:p>
            <a:r>
              <a:rPr lang="en-US" baseline="0" dirty="0"/>
              <a:t>Images from </a:t>
            </a:r>
            <a:r>
              <a:rPr lang="en-US" baseline="0" dirty="0" err="1"/>
              <a:t>unsplash.com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8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1C0B-EE95-4EA1-AC72-6CAD5019C557}" type="datetime1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07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8814-ACB0-4234-AD37-6B235B4E11C7}" type="datetime1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27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36DD-4DB4-46FA-B55F-4494F8EF5896}" type="datetime1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51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4FEE-B36F-40A0-A6EC-2E3F241F219D}" type="datetime1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619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BD77-92CD-4FED-8C13-D66C4596124F}" type="datetime1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00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1B75-B1DB-4F4F-8DB0-A9EFA019516B}" type="datetime1">
              <a:rPr lang="en-CA" smtClean="0"/>
              <a:t>2022-10-27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332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F4BF-FCD1-464C-A642-2A13C69EEA9F}" type="datetime1">
              <a:rPr lang="en-CA" smtClean="0"/>
              <a:t>2022-10-27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01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F56A-0194-43D6-97B0-93868A29C78B}" type="datetime1">
              <a:rPr lang="en-CA" smtClean="0"/>
              <a:t>2022-10-27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357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0974-D119-43D0-8001-14AEC8A7AD68}" type="datetime1">
              <a:rPr lang="en-CA" smtClean="0"/>
              <a:t>2022-10-27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079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F2B7-367C-4FA2-857B-55139ED4EBC8}" type="datetime1">
              <a:rPr lang="en-CA" smtClean="0"/>
              <a:t>2022-10-27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261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2315-36F0-41D6-A77D-A8E6CC1149C1}" type="datetime1">
              <a:rPr lang="en-CA" smtClean="0"/>
              <a:t>2022-10-27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819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0135D-63F9-4396-9A45-6190989FC03C}" type="datetime1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300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Encouraging Energy Efficiency:</a:t>
            </a:r>
            <a:r>
              <a:rPr lang="en-US" dirty="0"/>
              <a:t> Product Labels Facilitate Temporal Tradeoffs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501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David J. Hardisty, University of British Columbia</a:t>
            </a:r>
            <a:endParaRPr lang="en-CA" dirty="0"/>
          </a:p>
          <a:p>
            <a:r>
              <a:rPr lang="en-US" dirty="0" err="1"/>
              <a:t>Yoonji</a:t>
            </a:r>
            <a:r>
              <a:rPr lang="en-US" dirty="0"/>
              <a:t> Shim, University of British Columbia</a:t>
            </a:r>
            <a:endParaRPr lang="en-CA" dirty="0"/>
          </a:p>
          <a:p>
            <a:r>
              <a:rPr lang="en-US" dirty="0"/>
              <a:t>Daniel Sun, University of Calgary</a:t>
            </a:r>
            <a:endParaRPr lang="en-CA" dirty="0"/>
          </a:p>
          <a:p>
            <a:r>
              <a:rPr lang="en-US" dirty="0"/>
              <a:t>Dale Griffin, University of British Columbia</a:t>
            </a:r>
            <a:endParaRPr lang="en-CA" dirty="0"/>
          </a:p>
          <a:p>
            <a:endParaRPr lang="en-CA" dirty="0"/>
          </a:p>
          <a:p>
            <a:r>
              <a:rPr lang="en-CA" dirty="0"/>
              <a:t>BIG Difference BC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548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Study 1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US" sz="2600" dirty="0"/>
          </a:p>
          <a:p>
            <a:r>
              <a:rPr lang="en-US" sz="2600" dirty="0"/>
              <a:t>Price: $999.95</a:t>
            </a:r>
          </a:p>
          <a:p>
            <a:r>
              <a:rPr lang="en-US" sz="2600" dirty="0"/>
              <a:t>Estimated Electricity Use (W): 121</a:t>
            </a:r>
          </a:p>
          <a:p>
            <a:r>
              <a:rPr lang="en-US" sz="2600" dirty="0"/>
              <a:t>Standby energy consumption: 0.2w</a:t>
            </a:r>
          </a:p>
          <a:p>
            <a:r>
              <a:rPr lang="en-US" sz="2600" dirty="0"/>
              <a:t>Brand: Samsung</a:t>
            </a:r>
          </a:p>
          <a:p>
            <a:r>
              <a:rPr lang="en-US" sz="2600" dirty="0"/>
              <a:t>Size: 50”</a:t>
            </a:r>
          </a:p>
          <a:p>
            <a:r>
              <a:rPr lang="en-US" sz="2600" dirty="0"/>
              <a:t>Resolution: 1080p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600" dirty="0"/>
          </a:p>
          <a:p>
            <a:r>
              <a:rPr lang="en-US" sz="2600" dirty="0"/>
              <a:t>Price: $749.95</a:t>
            </a:r>
          </a:p>
          <a:p>
            <a:r>
              <a:rPr lang="en-US" sz="2600" dirty="0"/>
              <a:t>Estimated Electricity Use (W): 181</a:t>
            </a:r>
          </a:p>
          <a:p>
            <a:r>
              <a:rPr lang="en-US" sz="2600" dirty="0"/>
              <a:t>Standby energy consumption: 0.4w</a:t>
            </a:r>
          </a:p>
          <a:p>
            <a:r>
              <a:rPr lang="en-US" sz="2600" dirty="0"/>
              <a:t>Brand: Samsung</a:t>
            </a:r>
          </a:p>
          <a:p>
            <a:r>
              <a:rPr lang="en-US" sz="2600" dirty="0"/>
              <a:t>Size: 50”</a:t>
            </a:r>
          </a:p>
          <a:p>
            <a:r>
              <a:rPr lang="en-US" sz="2600" dirty="0"/>
              <a:t>Resolution: 1080p</a:t>
            </a:r>
          </a:p>
          <a:p>
            <a:endParaRPr lang="en-US" sz="2600" dirty="0"/>
          </a:p>
        </p:txBody>
      </p:sp>
      <p:pic>
        <p:nvPicPr>
          <p:cNvPr id="5" name="Picture 5" descr="C:\Users\Dave\Desktop\T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ave\Desktop\T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356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Study 1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Price: $999.95</a:t>
            </a:r>
          </a:p>
          <a:p>
            <a:r>
              <a:rPr lang="en-US" dirty="0"/>
              <a:t>10-year energy cost: $600</a:t>
            </a:r>
          </a:p>
          <a:p>
            <a:r>
              <a:rPr lang="en-US" dirty="0"/>
              <a:t>Estimated Electricity Use (W): 121</a:t>
            </a:r>
          </a:p>
          <a:p>
            <a:r>
              <a:rPr lang="en-US" dirty="0"/>
              <a:t>Standby energy consumption: 0.2w</a:t>
            </a:r>
          </a:p>
          <a:p>
            <a:r>
              <a:rPr lang="en-US" dirty="0"/>
              <a:t>Brand: Samsung</a:t>
            </a:r>
          </a:p>
          <a:p>
            <a:r>
              <a:rPr lang="en-US" dirty="0"/>
              <a:t>Size: 50”</a:t>
            </a:r>
          </a:p>
          <a:p>
            <a:r>
              <a:rPr lang="en-US" dirty="0"/>
              <a:t>Resolution: 1080p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Price: $749.95</a:t>
            </a:r>
          </a:p>
          <a:p>
            <a:r>
              <a:rPr lang="en-US" dirty="0"/>
              <a:t>10-year energy cost: $1,000</a:t>
            </a:r>
          </a:p>
          <a:p>
            <a:r>
              <a:rPr lang="en-US" dirty="0"/>
              <a:t>Estimated Electricity Use (W): 181</a:t>
            </a:r>
          </a:p>
          <a:p>
            <a:r>
              <a:rPr lang="en-US" dirty="0"/>
              <a:t>Standby energy consumption: 0.4w</a:t>
            </a:r>
          </a:p>
          <a:p>
            <a:r>
              <a:rPr lang="en-US" dirty="0"/>
              <a:t>Brand: Samsung</a:t>
            </a:r>
          </a:p>
          <a:p>
            <a:r>
              <a:rPr lang="en-US" dirty="0"/>
              <a:t>Size: 50”</a:t>
            </a:r>
          </a:p>
          <a:p>
            <a:r>
              <a:rPr lang="en-US" dirty="0"/>
              <a:t>Resolution: 1080p</a:t>
            </a:r>
          </a:p>
          <a:p>
            <a:endParaRPr lang="en-US" dirty="0"/>
          </a:p>
        </p:txBody>
      </p:sp>
      <p:pic>
        <p:nvPicPr>
          <p:cNvPr id="5" name="Picture 5" descr="C:\Users\Dave\Desktop\T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ave\Desktop\T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0270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72" y="-292608"/>
            <a:ext cx="10515600" cy="1325563"/>
          </a:xfrm>
        </p:spPr>
        <p:txBody>
          <a:bodyPr/>
          <a:lstStyle/>
          <a:p>
            <a:r>
              <a:rPr lang="en-CA" dirty="0"/>
              <a:t>Study 1: Results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22362832"/>
              </p:ext>
            </p:extLst>
          </p:nvPr>
        </p:nvGraphicFramePr>
        <p:xfrm>
          <a:off x="551688" y="560832"/>
          <a:ext cx="10043160" cy="629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96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1: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“10-year energy cost” label nudges people to choose energy efficient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468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2: Comparing Nudges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sample of 1,155 U.S. Residents</a:t>
            </a:r>
          </a:p>
          <a:p>
            <a:r>
              <a:rPr lang="en-CA" dirty="0"/>
              <a:t>Lightbulbs only</a:t>
            </a:r>
          </a:p>
          <a:p>
            <a:r>
              <a:rPr lang="en-CA" dirty="0"/>
              <a:t>Compared 7 nudges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6007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Control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0074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dollar cost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cost: $207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cost: $66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433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dollars saved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saved: $81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saved: $222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6447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energy cost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cost: 1837 kWh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cost: 586 kWh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206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energy saved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saved: 718 kWh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saved: 1969 kWh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377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555" y="0"/>
            <a:ext cx="10515600" cy="1325563"/>
          </a:xfrm>
        </p:spPr>
        <p:txBody>
          <a:bodyPr/>
          <a:lstStyle/>
          <a:p>
            <a:r>
              <a:rPr lang="en-CA" dirty="0"/>
              <a:t>The “Energy Paradox”</a:t>
            </a:r>
          </a:p>
        </p:txBody>
      </p:sp>
      <p:pic>
        <p:nvPicPr>
          <p:cNvPr id="4" name="Picture 3" descr="C:\Users\Dave\Documents\Job Stuff\Philips Incandescent A-19 Light Bulb.g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07" y="1325563"/>
            <a:ext cx="1676400" cy="30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50" y="1325563"/>
            <a:ext cx="1676400" cy="3003441"/>
          </a:xfrm>
          <a:prstGeom prst="rect">
            <a:avLst/>
          </a:prstGeom>
        </p:spPr>
      </p:pic>
      <p:sp>
        <p:nvSpPr>
          <p:cNvPr id="6" name="TextBox 12"/>
          <p:cNvSpPr txBox="1"/>
          <p:nvPr/>
        </p:nvSpPr>
        <p:spPr>
          <a:xfrm>
            <a:off x="3099707" y="4404777"/>
            <a:ext cx="151836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Price: $0.97</a:t>
            </a:r>
          </a:p>
          <a:p>
            <a:r>
              <a:rPr lang="en-CA" dirty="0"/>
              <a:t>Watts: 60</a:t>
            </a:r>
          </a:p>
          <a:p>
            <a:r>
              <a:rPr lang="en-CA" dirty="0"/>
              <a:t>Lumens: 820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6403850" y="4415105"/>
            <a:ext cx="468083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Price: $17.99</a:t>
            </a:r>
          </a:p>
          <a:p>
            <a:r>
              <a:rPr lang="en-CA" dirty="0"/>
              <a:t>Watts: 13</a:t>
            </a:r>
          </a:p>
          <a:p>
            <a:r>
              <a:rPr lang="en-CA" dirty="0"/>
              <a:t>Lumens: 800</a:t>
            </a:r>
          </a:p>
          <a:p>
            <a:r>
              <a:rPr lang="en-CA" dirty="0"/>
              <a:t>(Saves $188 on energy over lifetime of the bulb)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7024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% cost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cost: 28% less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cost: 77% less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185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% saved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saved: 28% more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saved: 77% more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7956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55697"/>
            <a:ext cx="10515600" cy="1325563"/>
          </a:xfrm>
        </p:spPr>
        <p:txBody>
          <a:bodyPr/>
          <a:lstStyle/>
          <a:p>
            <a:r>
              <a:rPr lang="en-CA" dirty="0">
                <a:latin typeface="+mn-lt"/>
              </a:rPr>
              <a:t>Study 2: Results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44483602"/>
              </p:ext>
            </p:extLst>
          </p:nvPr>
        </p:nvGraphicFramePr>
        <p:xfrm>
          <a:off x="838200" y="759645"/>
          <a:ext cx="10280904" cy="602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6573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2: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</a:t>
            </a:r>
            <a:r>
              <a:rPr lang="en-US" b="1" dirty="0"/>
              <a:t>dollar costs</a:t>
            </a:r>
            <a:r>
              <a:rPr lang="en-US" dirty="0"/>
              <a:t> more effective than other frames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2731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Is “10-year” important? </a:t>
            </a:r>
          </a:p>
          <a:p>
            <a:r>
              <a:rPr lang="en-CA" dirty="0"/>
              <a:t>Compare:</a:t>
            </a:r>
          </a:p>
          <a:p>
            <a:pPr lvl="1"/>
            <a:r>
              <a:rPr lang="en-CA" dirty="0"/>
              <a:t>Control</a:t>
            </a:r>
          </a:p>
          <a:p>
            <a:pPr lvl="1"/>
            <a:r>
              <a:rPr lang="en-CA" dirty="0"/>
              <a:t>1-year cost</a:t>
            </a:r>
          </a:p>
          <a:p>
            <a:pPr lvl="1"/>
            <a:r>
              <a:rPr lang="en-CA" dirty="0"/>
              <a:t>5-year cost</a:t>
            </a:r>
          </a:p>
          <a:p>
            <a:pPr lvl="1"/>
            <a:r>
              <a:rPr lang="en-CA" dirty="0"/>
              <a:t>10-year cost</a:t>
            </a:r>
          </a:p>
          <a:p>
            <a:r>
              <a:rPr lang="en-CA" dirty="0"/>
              <a:t>Online sample: 242 U.S. Residents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560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524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3: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“10-year” cost more effective than other time frames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63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-826198"/>
            <a:ext cx="10515600" cy="2852737"/>
          </a:xfrm>
        </p:spPr>
        <p:txBody>
          <a:bodyPr/>
          <a:lstStyle/>
          <a:p>
            <a:r>
              <a:rPr lang="en-CA" dirty="0"/>
              <a:t>Study 4: Field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74" y="2182368"/>
            <a:ext cx="8931551" cy="43491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2662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4: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54090" cy="4351338"/>
          </a:xfrm>
        </p:spPr>
        <p:txBody>
          <a:bodyPr/>
          <a:lstStyle/>
          <a:p>
            <a:r>
              <a:rPr lang="en-CA" dirty="0"/>
              <a:t>Run in 5 drug stores over 6 weeks</a:t>
            </a:r>
          </a:p>
          <a:p>
            <a:r>
              <a:rPr lang="en-CA" dirty="0"/>
              <a:t>Two types of lightbulbs on store endcaps:</a:t>
            </a:r>
          </a:p>
          <a:p>
            <a:pPr lvl="1"/>
            <a:r>
              <a:rPr lang="en-CA" dirty="0"/>
              <a:t>72w Halogen bulb (2-pack) for $4.29</a:t>
            </a:r>
          </a:p>
          <a:p>
            <a:pPr lvl="1"/>
            <a:r>
              <a:rPr lang="en-CA" dirty="0"/>
              <a:t>23w CFL bulb (2-pack) for $12.99</a:t>
            </a:r>
          </a:p>
          <a:p>
            <a:r>
              <a:rPr lang="en-CA" dirty="0"/>
              <a:t>Labels switched once per week, counterbalanced across stores</a:t>
            </a:r>
          </a:p>
          <a:p>
            <a:r>
              <a:rPr lang="en-CA" dirty="0"/>
              <a:t>DV: proportion of CFLs purchased</a:t>
            </a:r>
            <a:br>
              <a:rPr lang="en-CA" dirty="0"/>
            </a:b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6209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4: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34" y="1604530"/>
            <a:ext cx="5924106" cy="2205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34" y="4102650"/>
            <a:ext cx="5913763" cy="2329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51396" y="2133600"/>
            <a:ext cx="2221057" cy="12618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4000" dirty="0"/>
              <a:t>12% </a:t>
            </a:r>
          </a:p>
          <a:p>
            <a:pPr algn="ctr"/>
            <a:r>
              <a:rPr lang="en-CA" dirty="0"/>
              <a:t>chose efficient option</a:t>
            </a:r>
          </a:p>
          <a:p>
            <a:pPr algn="ctr"/>
            <a:r>
              <a:rPr lang="en-CA" dirty="0"/>
              <a:t>(n = 26)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5484" y="4648200"/>
            <a:ext cx="2221057" cy="12618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4000" dirty="0"/>
              <a:t>48% </a:t>
            </a:r>
          </a:p>
          <a:p>
            <a:pPr algn="ctr"/>
            <a:r>
              <a:rPr lang="en-CA" dirty="0"/>
              <a:t>chose efficient option</a:t>
            </a:r>
          </a:p>
          <a:p>
            <a:pPr algn="ctr"/>
            <a:r>
              <a:rPr lang="en-CA" dirty="0"/>
              <a:t>(n = 29)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377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936" y="94962"/>
            <a:ext cx="10515600" cy="1325563"/>
          </a:xfrm>
        </p:spPr>
        <p:txBody>
          <a:bodyPr/>
          <a:lstStyle/>
          <a:p>
            <a:r>
              <a:rPr lang="en-CA" dirty="0"/>
              <a:t>Consumer don’t know? Or don’t care?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50" y="1525696"/>
            <a:ext cx="5144859" cy="49487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1319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91" y="-200932"/>
            <a:ext cx="10515600" cy="1325563"/>
          </a:xfrm>
        </p:spPr>
        <p:txBody>
          <a:bodyPr/>
          <a:lstStyle/>
          <a:p>
            <a:r>
              <a:rPr lang="en-CA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2457"/>
            <a:ext cx="10515600" cy="5204506"/>
          </a:xfrm>
        </p:spPr>
        <p:txBody>
          <a:bodyPr/>
          <a:lstStyle/>
          <a:p>
            <a:r>
              <a:rPr lang="en-CA" b="1" dirty="0"/>
              <a:t>10-year energy cost </a:t>
            </a:r>
            <a:r>
              <a:rPr lang="en-CA" dirty="0"/>
              <a:t>labelling:</a:t>
            </a:r>
          </a:p>
          <a:p>
            <a:pPr lvl="1"/>
            <a:r>
              <a:rPr lang="en-CA" dirty="0"/>
              <a:t>Effective</a:t>
            </a:r>
          </a:p>
          <a:p>
            <a:pPr lvl="1"/>
            <a:r>
              <a:rPr lang="en-CA" dirty="0"/>
              <a:t>Low-cost</a:t>
            </a:r>
          </a:p>
          <a:p>
            <a:r>
              <a:rPr lang="en-CA" dirty="0"/>
              <a:t>Activates the goal and makes it easy</a:t>
            </a:r>
          </a:p>
          <a:p>
            <a:r>
              <a:rPr lang="en-CA" dirty="0"/>
              <a:t>Win-win</a:t>
            </a:r>
          </a:p>
          <a:p>
            <a:r>
              <a:rPr lang="en-CA" dirty="0"/>
              <a:t>Easy to scale 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30</a:t>
            </a:fld>
            <a:endParaRPr lang="en-CA"/>
          </a:p>
        </p:txBody>
      </p:sp>
      <p:pic>
        <p:nvPicPr>
          <p:cNvPr id="9" name="Picture 8" descr="A picture containing indoor, floor, furniture, kitchen appliance&#10;&#10;Description automatically generated">
            <a:extLst>
              <a:ext uri="{FF2B5EF4-FFF2-40B4-BE49-F238E27FC236}">
                <a16:creationId xmlns:a16="http://schemas.microsoft.com/office/drawing/2014/main" id="{D1F31D51-0EBE-48AD-4C66-A9C7AF4A1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38" y="3621616"/>
            <a:ext cx="4102102" cy="2734734"/>
          </a:xfrm>
          <a:prstGeom prst="rect">
            <a:avLst/>
          </a:prstGeom>
        </p:spPr>
      </p:pic>
      <p:pic>
        <p:nvPicPr>
          <p:cNvPr id="13" name="Picture 12" descr="A picture containing indoor, kitchen appliance&#10;&#10;Description automatically generated">
            <a:extLst>
              <a:ext uri="{FF2B5EF4-FFF2-40B4-BE49-F238E27FC236}">
                <a16:creationId xmlns:a16="http://schemas.microsoft.com/office/drawing/2014/main" id="{5EE9E566-1010-ADEE-9FAC-0EA6A241BD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r="-370"/>
          <a:stretch/>
        </p:blipFill>
        <p:spPr>
          <a:xfrm>
            <a:off x="8429565" y="461849"/>
            <a:ext cx="2825875" cy="29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96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206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1150"/>
            <a:ext cx="10515600" cy="1325563"/>
          </a:xfrm>
        </p:spPr>
        <p:txBody>
          <a:bodyPr/>
          <a:lstStyle/>
          <a:p>
            <a:r>
              <a:rPr lang="en-CA" dirty="0"/>
              <a:t>Previous Findings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7102" y="1402517"/>
            <a:ext cx="92158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People don’t know?</a:t>
            </a:r>
          </a:p>
          <a:p>
            <a:pPr lvl="1"/>
            <a:r>
              <a:rPr lang="en-CA" dirty="0"/>
              <a:t>Education changes knowledge, not choices </a:t>
            </a:r>
            <a:r>
              <a:rPr lang="en-CA" sz="1800" dirty="0"/>
              <a:t>(</a:t>
            </a:r>
            <a:r>
              <a:rPr lang="en-CA" sz="1800" dirty="0" err="1"/>
              <a:t>Abrahamse</a:t>
            </a:r>
            <a:r>
              <a:rPr lang="en-CA" sz="1800" dirty="0"/>
              <a:t> et. al 2005)</a:t>
            </a:r>
          </a:p>
          <a:p>
            <a:pPr lvl="1"/>
            <a:r>
              <a:rPr lang="en-CA" dirty="0"/>
              <a:t>Energy efficiency labeling changes attention, not choices </a:t>
            </a:r>
            <a:r>
              <a:rPr lang="en-CA" sz="1600" dirty="0"/>
              <a:t>(</a:t>
            </a:r>
            <a:r>
              <a:rPr lang="en-CA" sz="1600" dirty="0" err="1"/>
              <a:t>Kallbekken</a:t>
            </a:r>
            <a:r>
              <a:rPr lang="en-CA" sz="1600" dirty="0"/>
              <a:t>, </a:t>
            </a:r>
            <a:r>
              <a:rPr lang="en-CA" sz="1600" dirty="0" err="1"/>
              <a:t>Sælen</a:t>
            </a:r>
            <a:r>
              <a:rPr lang="en-CA" sz="1600" dirty="0"/>
              <a:t>, &amp; </a:t>
            </a:r>
            <a:r>
              <a:rPr lang="en-CA" sz="1600" dirty="0" err="1"/>
              <a:t>Hermansen</a:t>
            </a:r>
            <a:r>
              <a:rPr lang="en-CA" sz="1600" dirty="0"/>
              <a:t> 2013; Waechter et al., 2015)</a:t>
            </a:r>
          </a:p>
          <a:p>
            <a:pPr lvl="1"/>
            <a:r>
              <a:rPr lang="en-CA" dirty="0"/>
              <a:t>…but operational cost labeling DOES influence choices, especially if you scale up the metric </a:t>
            </a:r>
            <a:r>
              <a:rPr lang="en-CA" sz="1800" dirty="0"/>
              <a:t>(Camilleri &amp; </a:t>
            </a:r>
            <a:r>
              <a:rPr lang="en-CA" sz="1800" dirty="0" err="1"/>
              <a:t>Larrick</a:t>
            </a:r>
            <a:r>
              <a:rPr lang="en-CA" sz="1800" dirty="0"/>
              <a:t>, 2014; Min et. al, 2014; </a:t>
            </a:r>
            <a:r>
              <a:rPr lang="en-CA" sz="1800" dirty="0" err="1"/>
              <a:t>Larrick</a:t>
            </a:r>
            <a:r>
              <a:rPr lang="en-CA" sz="1800" dirty="0"/>
              <a:t> &amp; Soll 2008)</a:t>
            </a:r>
            <a:br>
              <a:rPr lang="en-CA" dirty="0"/>
            </a:br>
            <a:endParaRPr lang="en-CA" dirty="0"/>
          </a:p>
          <a:p>
            <a:r>
              <a:rPr lang="en-CA" dirty="0"/>
              <a:t>People don’t care?</a:t>
            </a:r>
          </a:p>
          <a:p>
            <a:pPr lvl="1"/>
            <a:r>
              <a:rPr lang="en-CA" dirty="0"/>
              <a:t>People “discount” the future </a:t>
            </a:r>
            <a:r>
              <a:rPr lang="en-CA" sz="1800" dirty="0"/>
              <a:t>(Frederick et. al, 2002)</a:t>
            </a:r>
          </a:p>
          <a:p>
            <a:pPr lvl="1"/>
            <a:r>
              <a:rPr lang="en-CA" dirty="0"/>
              <a:t>For real-world energy choices, too </a:t>
            </a:r>
            <a:r>
              <a:rPr lang="en-CA" sz="1800" dirty="0"/>
              <a:t>(</a:t>
            </a:r>
            <a:r>
              <a:rPr lang="en-CA" sz="1800" dirty="0" err="1"/>
              <a:t>Hausman</a:t>
            </a:r>
            <a:r>
              <a:rPr lang="en-CA" sz="1800" dirty="0"/>
              <a:t>, 1979) </a:t>
            </a:r>
          </a:p>
          <a:p>
            <a:pPr lvl="2"/>
            <a:r>
              <a:rPr lang="en-CA" dirty="0"/>
              <a:t>Implied interest rates up to 90%</a:t>
            </a:r>
          </a:p>
          <a:p>
            <a:pPr lvl="1"/>
            <a:r>
              <a:rPr lang="en-CA" dirty="0"/>
              <a:t>…but care about future losses more than future gains </a:t>
            </a:r>
            <a:br>
              <a:rPr lang="en-CA" dirty="0"/>
            </a:br>
            <a:r>
              <a:rPr lang="en-CA" sz="1800" dirty="0"/>
              <a:t>(</a:t>
            </a:r>
            <a:r>
              <a:rPr lang="en-CA" sz="1800" dirty="0" err="1"/>
              <a:t>Thaler</a:t>
            </a:r>
            <a:r>
              <a:rPr lang="en-CA" sz="1800" dirty="0"/>
              <a:t>, 1981; Hardisty &amp; Weber 2009)</a:t>
            </a:r>
          </a:p>
        </p:txBody>
      </p:sp>
      <p:pic>
        <p:nvPicPr>
          <p:cNvPr id="1026" name="Picture 2" descr="C:\Users\Dave\Desktop\220be3d48d4666b20386155880188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155" y="-1"/>
            <a:ext cx="2538845" cy="283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396" y="4021282"/>
            <a:ext cx="2647604" cy="28367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014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48" y="95494"/>
            <a:ext cx="10515600" cy="1325563"/>
          </a:xfrm>
        </p:spPr>
        <p:txBody>
          <a:bodyPr/>
          <a:lstStyle/>
          <a:p>
            <a:r>
              <a:rPr lang="en-CA" dirty="0"/>
              <a:t>Our Nudge: 10-year energy cost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9" y="1862438"/>
            <a:ext cx="11607146" cy="43211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144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48" y="95494"/>
            <a:ext cx="10515600" cy="1325563"/>
          </a:xfrm>
        </p:spPr>
        <p:txBody>
          <a:bodyPr/>
          <a:lstStyle/>
          <a:p>
            <a:r>
              <a:rPr lang="en-CA" dirty="0"/>
              <a:t>Our Nudge: 10-year energy cost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1686120"/>
            <a:ext cx="11580000" cy="45605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754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48" y="95494"/>
            <a:ext cx="10515600" cy="1325563"/>
          </a:xfrm>
        </p:spPr>
        <p:txBody>
          <a:bodyPr/>
          <a:lstStyle/>
          <a:p>
            <a:r>
              <a:rPr lang="en-CA" dirty="0"/>
              <a:t>Our Nudge: 10-year energy cost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 lnSpcReduction="10000"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Why does it work? </a:t>
            </a:r>
          </a:p>
          <a:p>
            <a:r>
              <a:rPr lang="en-CA" dirty="0"/>
              <a:t>Normally, consumers aren’t thinking about energy efficiency</a:t>
            </a:r>
          </a:p>
          <a:p>
            <a:r>
              <a:rPr lang="en-CA" dirty="0"/>
              <a:t>Latent goal to minimize long term </a:t>
            </a:r>
            <a:r>
              <a:rPr lang="en-CA" b="1" i="1" dirty="0"/>
              <a:t>dollar costs</a:t>
            </a:r>
          </a:p>
          <a:p>
            <a:r>
              <a:rPr lang="en-CA" dirty="0"/>
              <a:t>“10-year energy cost” labels activate this goal, and </a:t>
            </a:r>
            <a:r>
              <a:rPr lang="en-CA" i="1" dirty="0"/>
              <a:t>makes it easy</a:t>
            </a:r>
            <a:r>
              <a:rPr lang="en-CA" dirty="0"/>
              <a:t> to act on</a:t>
            </a:r>
          </a:p>
        </p:txBody>
      </p:sp>
      <p:pic>
        <p:nvPicPr>
          <p:cNvPr id="2053" name="Picture 5" descr="C:\Users\Dave\Desktop\10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58" y="1299334"/>
            <a:ext cx="3633567" cy="270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64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Test in a survey (Study 1) – BC Hydro</a:t>
            </a:r>
          </a:p>
          <a:p>
            <a:r>
              <a:rPr lang="en-CA" dirty="0"/>
              <a:t>Compare against alternatives (Studies 2-3) – Internet samples</a:t>
            </a:r>
          </a:p>
          <a:p>
            <a:r>
              <a:rPr lang="en-CA" dirty="0"/>
              <a:t>Test in the field (Study 5) – London Drugs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5647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1: Testing the Nudge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Partnered with local electric utility, BC Hydro</a:t>
            </a:r>
            <a:br>
              <a:rPr lang="en-US" dirty="0"/>
            </a:br>
            <a:r>
              <a:rPr lang="en-US" dirty="0"/>
              <a:t>“My Power Poll”</a:t>
            </a:r>
          </a:p>
          <a:p>
            <a:r>
              <a:rPr lang="en-US" dirty="0"/>
              <a:t>Online survey of 147 residential energy customers in Vancouver</a:t>
            </a:r>
          </a:p>
          <a:p>
            <a:r>
              <a:rPr lang="en-CA" dirty="0"/>
              <a:t>Split survey takers into two groups: </a:t>
            </a:r>
          </a:p>
          <a:p>
            <a:pPr lvl="1"/>
            <a:r>
              <a:rPr lang="en-CA" dirty="0"/>
              <a:t>“Control” information </a:t>
            </a:r>
            <a:br>
              <a:rPr lang="en-CA" dirty="0"/>
            </a:br>
            <a:r>
              <a:rPr lang="en-CA" dirty="0"/>
              <a:t>vs </a:t>
            </a:r>
          </a:p>
          <a:p>
            <a:pPr lvl="1"/>
            <a:r>
              <a:rPr lang="en-CA" dirty="0"/>
              <a:t>“10-year energy cost” </a:t>
            </a:r>
          </a:p>
          <a:p>
            <a:r>
              <a:rPr lang="en-US" dirty="0"/>
              <a:t>4 pairs of products: Light bulbs, furnaces, TVs, vacuums </a:t>
            </a:r>
            <a:endParaRPr lang="en-CA" dirty="0"/>
          </a:p>
          <a:p>
            <a:r>
              <a:rPr lang="en-CA" dirty="0"/>
              <a:t>Measured: proportion of energy efficient choices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Dave\Desktop\bc_hyd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573" y="-322118"/>
            <a:ext cx="4388427" cy="24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9606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1127</Words>
  <Application>Microsoft Macintosh PowerPoint</Application>
  <PresentationFormat>Widescreen</PresentationFormat>
  <Paragraphs>252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Encouraging Energy Efficiency: Product Labels Facilitate Temporal Tradeoffs</vt:lpstr>
      <vt:lpstr>The “Energy Paradox”</vt:lpstr>
      <vt:lpstr>Consumer don’t know? Or don’t care?</vt:lpstr>
      <vt:lpstr>Previous Findings</vt:lpstr>
      <vt:lpstr>Our Nudge: 10-year energy cost </vt:lpstr>
      <vt:lpstr>Our Nudge: 10-year energy cost </vt:lpstr>
      <vt:lpstr>Our Nudge: 10-year energy cost </vt:lpstr>
      <vt:lpstr>Outline</vt:lpstr>
      <vt:lpstr>Study 1: Testing the Nudge</vt:lpstr>
      <vt:lpstr>Study 1 methods</vt:lpstr>
      <vt:lpstr>Study 1 methods</vt:lpstr>
      <vt:lpstr>Study 1: Results</vt:lpstr>
      <vt:lpstr>Study 1: Conclusion</vt:lpstr>
      <vt:lpstr>Study 2: Comparing Nudges</vt:lpstr>
      <vt:lpstr>Study 2: Control</vt:lpstr>
      <vt:lpstr>Study 2: 10-year dollar cost</vt:lpstr>
      <vt:lpstr>Study 2: 10-year dollars saved</vt:lpstr>
      <vt:lpstr>Study 2: 10-year energy cost</vt:lpstr>
      <vt:lpstr>Study 2: 10-year energy saved</vt:lpstr>
      <vt:lpstr>Study 2: 10-year % cost</vt:lpstr>
      <vt:lpstr>Study 2: 10-year % saved</vt:lpstr>
      <vt:lpstr>Study 2: Results</vt:lpstr>
      <vt:lpstr>Study 2: Conclusion</vt:lpstr>
      <vt:lpstr>Study 3</vt:lpstr>
      <vt:lpstr>PowerPoint Presentation</vt:lpstr>
      <vt:lpstr>Study 3: Conclusion</vt:lpstr>
      <vt:lpstr>Study 4: Field Study</vt:lpstr>
      <vt:lpstr>Study 4: Methods</vt:lpstr>
      <vt:lpstr>Study 4: Results</vt:lpstr>
      <vt:lpstr>Conclusions</vt:lpstr>
      <vt:lpstr>Thank You!</vt:lpstr>
    </vt:vector>
  </TitlesOfParts>
  <Company>Sauder School of Business, 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Encouraging Energy Efficiency: Product Labels Facilitate Temporal Tradeoffs</dc:title>
  <dc:creator>David Hardisty</dc:creator>
  <cp:lastModifiedBy>olinbeck@student.ubc.ca</cp:lastModifiedBy>
  <cp:revision>176</cp:revision>
  <dcterms:created xsi:type="dcterms:W3CDTF">2015-11-19T04:52:03Z</dcterms:created>
  <dcterms:modified xsi:type="dcterms:W3CDTF">2022-10-27T17:24:51Z</dcterms:modified>
</cp:coreProperties>
</file>