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78" r:id="rId5"/>
    <p:sldId id="259" r:id="rId6"/>
    <p:sldId id="280" r:id="rId7"/>
    <p:sldId id="284" r:id="rId8"/>
    <p:sldId id="282" r:id="rId9"/>
    <p:sldId id="281" r:id="rId10"/>
    <p:sldId id="283" r:id="rId11"/>
    <p:sldId id="285" r:id="rId12"/>
    <p:sldId id="262" r:id="rId13"/>
    <p:sldId id="263" r:id="rId14"/>
    <p:sldId id="264" r:id="rId15"/>
    <p:sldId id="265" r:id="rId16"/>
    <p:sldId id="266" r:id="rId17"/>
    <p:sldId id="267" r:id="rId18"/>
    <p:sldId id="286" r:id="rId19"/>
    <p:sldId id="287" r:id="rId20"/>
    <p:sldId id="289" r:id="rId21"/>
    <p:sldId id="290" r:id="rId22"/>
    <p:sldId id="291" r:id="rId23"/>
    <p:sldId id="292" r:id="rId24"/>
    <p:sldId id="294" r:id="rId25"/>
    <p:sldId id="295" r:id="rId26"/>
    <p:sldId id="296" r:id="rId27"/>
    <p:sldId id="297" r:id="rId28"/>
    <p:sldId id="298" r:id="rId29"/>
    <p:sldId id="288" r:id="rId30"/>
    <p:sldId id="269" r:id="rId31"/>
    <p:sldId id="271" r:id="rId32"/>
    <p:sldId id="276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69120"/>
  </p:normalViewPr>
  <p:slideViewPr>
    <p:cSldViewPr snapToGrid="0">
      <p:cViewPr varScale="1">
        <p:scale>
          <a:sx n="81" d="100"/>
          <a:sy n="81" d="100"/>
        </p:scale>
        <p:origin x="1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Psych%20Research\Enviro%20Disco\integrative%20paper\Global%20Environmental%20Change%20submission\Figure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Psych%20Research\Enviro%20Disco\integrative%20paper\Global%20Environmental%20Change%20submission\Figure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Psych%20Research\Enviro%20Disco\integrative%20paper\Global%20Environmental%20Change%20submission\Figure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10-year%20cost\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10-year%20cost\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Psych%20Research\Enviro%20Disco\energy\CRED%20graphs%20B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CRE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8740850208972"/>
          <c:y val="3.9665170974511235E-2"/>
          <c:w val="0.82710497148267026"/>
          <c:h val="0.78000512817822665"/>
        </c:manualLayout>
      </c:layout>
      <c:lineChart>
        <c:grouping val="standard"/>
        <c:varyColors val="0"/>
        <c:ser>
          <c:idx val="1"/>
          <c:order val="0"/>
          <c:tx>
            <c:strRef>
              <c:f>Sheet1!$F$1</c:f>
              <c:strCache>
                <c:ptCount val="1"/>
                <c:pt idx="0">
                  <c:v>exponential</c:v>
                </c:pt>
              </c:strCache>
            </c:strRef>
          </c:tx>
          <c:spPr>
            <a:ln w="635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Sheet1!$F$2:$F$74</c:f>
              <c:numCache>
                <c:formatCode>General</c:formatCode>
                <c:ptCount val="73"/>
                <c:pt idx="0">
                  <c:v>1</c:v>
                </c:pt>
                <c:pt idx="1">
                  <c:v>0.91393118527122819</c:v>
                </c:pt>
                <c:pt idx="2">
                  <c:v>0.835270211411272</c:v>
                </c:pt>
                <c:pt idx="3">
                  <c:v>0.76337949433685326</c:v>
                </c:pt>
                <c:pt idx="4">
                  <c:v>0.69767632607103114</c:v>
                </c:pt>
                <c:pt idx="5">
                  <c:v>0.63762815162177333</c:v>
                </c:pt>
                <c:pt idx="6">
                  <c:v>0.58274825237398964</c:v>
                </c:pt>
                <c:pt idx="7">
                  <c:v>0.53259180100689718</c:v>
                </c:pt>
                <c:pt idx="8">
                  <c:v>0.48675225595997168</c:v>
                </c:pt>
                <c:pt idx="9">
                  <c:v>0.44485806622294116</c:v>
                </c:pt>
                <c:pt idx="10">
                  <c:v>0.40656965974059917</c:v>
                </c:pt>
                <c:pt idx="11">
                  <c:v>0.37157669102204571</c:v>
                </c:pt>
                <c:pt idx="12">
                  <c:v>0.33959552564493911</c:v>
                </c:pt>
                <c:pt idx="13">
                  <c:v>0.31036694126548503</c:v>
                </c:pt>
                <c:pt idx="14">
                  <c:v>0.28365402649977034</c:v>
                </c:pt>
                <c:pt idx="15">
                  <c:v>0.25924026064589151</c:v>
                </c:pt>
                <c:pt idx="16">
                  <c:v>0.23692775868212179</c:v>
                </c:pt>
                <c:pt idx="17">
                  <c:v>0.21653566731600704</c:v>
                </c:pt>
                <c:pt idx="18">
                  <c:v>0.19789869908361471</c:v>
                </c:pt>
                <c:pt idx="19">
                  <c:v>0.18086579261712207</c:v>
                </c:pt>
                <c:pt idx="20">
                  <c:v>0.16529888822158659</c:v>
                </c:pt>
                <c:pt idx="21">
                  <c:v>0.15107180883637086</c:v>
                </c:pt>
                <c:pt idx="22">
                  <c:v>0.13806923731089282</c:v>
                </c:pt>
                <c:pt idx="23">
                  <c:v>0.12618578170503877</c:v>
                </c:pt>
                <c:pt idx="24">
                  <c:v>0.11532512103806251</c:v>
                </c:pt>
                <c:pt idx="25">
                  <c:v>0.10539922456186433</c:v>
                </c:pt>
                <c:pt idx="26">
                  <c:v>9.6327638230493035E-2</c:v>
                </c:pt>
                <c:pt idx="27">
                  <c:v>8.8036832582372576E-2</c:v>
                </c:pt>
                <c:pt idx="28">
                  <c:v>8.0459606749532425E-2</c:v>
                </c:pt>
                <c:pt idx="29">
                  <c:v>7.3534543763057097E-2</c:v>
                </c:pt>
                <c:pt idx="30">
                  <c:v>6.7205512739749784E-2</c:v>
                </c:pt>
                <c:pt idx="31">
                  <c:v>6.1421213915000127E-2</c:v>
                </c:pt>
                <c:pt idx="32">
                  <c:v>5.6134762834133725E-2</c:v>
                </c:pt>
                <c:pt idx="33">
                  <c:v>5.1303310331919129E-2</c:v>
                </c:pt>
                <c:pt idx="34">
                  <c:v>4.6887695219988486E-2</c:v>
                </c:pt>
                <c:pt idx="35">
                  <c:v>4.2852126867040187E-2</c:v>
                </c:pt>
                <c:pt idx="36">
                  <c:v>3.9163895098987087E-2</c:v>
                </c:pt>
                <c:pt idx="37">
                  <c:v>3.5793105067655297E-2</c:v>
                </c:pt>
                <c:pt idx="38">
                  <c:v>3.2712434939019819E-2</c:v>
                </c:pt>
                <c:pt idx="39">
                  <c:v>2.9896914436926318E-2</c:v>
                </c:pt>
                <c:pt idx="40">
                  <c:v>2.7323722447292573E-2</c:v>
                </c:pt>
                <c:pt idx="41">
                  <c:v>2.4972002042276158E-2</c:v>
                </c:pt>
                <c:pt idx="42">
                  <c:v>2.2822691425092981E-2</c:v>
                </c:pt>
                <c:pt idx="43">
                  <c:v>2.0858369425214726E-2</c:v>
                </c:pt>
                <c:pt idx="44">
                  <c:v>1.9063114291611637E-2</c:v>
                </c:pt>
                <c:pt idx="45">
                  <c:v>1.7422374639493515E-2</c:v>
                </c:pt>
                <c:pt idx="46">
                  <c:v>1.5922851504511698E-2</c:v>
                </c:pt>
                <c:pt idx="47">
                  <c:v>1.4552390548416137E-2</c:v>
                </c:pt>
                <c:pt idx="48">
                  <c:v>1.3299883542443767E-2</c:v>
                </c:pt>
                <c:pt idx="49">
                  <c:v>1.2155178329914937E-2</c:v>
                </c:pt>
                <c:pt idx="50">
                  <c:v>1.1108996538242306E-2</c:v>
                </c:pt>
                <c:pt idx="51">
                  <c:v>1.0152858373369763E-2</c:v>
                </c:pt>
                <c:pt idx="52">
                  <c:v>9.279013887064742E-3</c:v>
                </c:pt>
                <c:pt idx="53">
                  <c:v>8.4803801599532685E-3</c:v>
                </c:pt>
                <c:pt idx="54">
                  <c:v>7.7504838911366999E-3</c:v>
                </c:pt>
                <c:pt idx="55">
                  <c:v>7.0834089290521193E-3</c:v>
                </c:pt>
                <c:pt idx="56">
                  <c:v>6.4737483182894049E-3</c:v>
                </c:pt>
                <c:pt idx="57">
                  <c:v>5.9165604736818563E-3</c:v>
                </c:pt>
                <c:pt idx="58">
                  <c:v>5.4073291264409599E-3</c:v>
                </c:pt>
                <c:pt idx="59">
                  <c:v>4.941926717679822E-3</c:v>
                </c:pt>
                <c:pt idx="60">
                  <c:v>4.5165809426126703E-3</c:v>
                </c:pt>
                <c:pt idx="61">
                  <c:v>4.1278441742554359E-3</c:v>
                </c:pt>
                <c:pt idx="62">
                  <c:v>3.7725655187922057E-3</c:v>
                </c:pt>
                <c:pt idx="63">
                  <c:v>3.4478652761031265E-3</c:v>
                </c:pt>
                <c:pt idx="64">
                  <c:v>3.1511115984444414E-3</c:v>
                </c:pt>
                <c:pt idx="65">
                  <c:v>2.879899158088243E-3</c:v>
                </c:pt>
                <c:pt idx="66">
                  <c:v>2.6320296510132005E-3</c:v>
                </c:pt>
                <c:pt idx="67">
                  <c:v>2.4054939786195117E-3</c:v>
                </c:pt>
                <c:pt idx="68">
                  <c:v>2.1984559630425313E-3</c:v>
                </c:pt>
                <c:pt idx="69">
                  <c:v>2.0092374640700602E-3</c:v>
                </c:pt>
                <c:pt idx="70">
                  <c:v>1.8363047770289069E-3</c:v>
                </c:pt>
                <c:pt idx="71">
                  <c:v>1.6782562013892479E-3</c:v>
                </c:pt>
                <c:pt idx="72">
                  <c:v>1.5338106793244643E-3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CB-7E48-B847-AEE78FB58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00472"/>
        <c:axId val="205600864"/>
      </c:lineChart>
      <c:catAx>
        <c:axId val="205600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Months in the future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560086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0560086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Value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560047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3780774470639854"/>
          <c:y val="3.6669335672011506E-2"/>
          <c:w val="0.2240690881381763"/>
          <c:h val="0.211990876102991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88740850208972"/>
          <c:y val="3.9665170974511235E-2"/>
          <c:w val="0.82710497148267026"/>
          <c:h val="0.78000512817822665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hyperbolic</c:v>
                </c:pt>
              </c:strCache>
            </c:strRef>
          </c:tx>
          <c:spPr>
            <a:ln w="635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Sheet1!$E$2:$E$74</c:f>
              <c:numCache>
                <c:formatCode>General</c:formatCode>
                <c:ptCount val="73"/>
                <c:pt idx="0">
                  <c:v>1</c:v>
                </c:pt>
                <c:pt idx="1">
                  <c:v>0.76923076923076916</c:v>
                </c:pt>
                <c:pt idx="2">
                  <c:v>0.625</c:v>
                </c:pt>
                <c:pt idx="3">
                  <c:v>0.52631578947368418</c:v>
                </c:pt>
                <c:pt idx="4">
                  <c:v>0.45454545454545453</c:v>
                </c:pt>
                <c:pt idx="5">
                  <c:v>0.4</c:v>
                </c:pt>
                <c:pt idx="6">
                  <c:v>0.35714285714285715</c:v>
                </c:pt>
                <c:pt idx="7">
                  <c:v>0.32258064516129031</c:v>
                </c:pt>
                <c:pt idx="8">
                  <c:v>0.29411764705882354</c:v>
                </c:pt>
                <c:pt idx="9">
                  <c:v>0.27027027027027029</c:v>
                </c:pt>
                <c:pt idx="10">
                  <c:v>0.25</c:v>
                </c:pt>
                <c:pt idx="11">
                  <c:v>0.23255813953488372</c:v>
                </c:pt>
                <c:pt idx="12">
                  <c:v>0.21739130434782611</c:v>
                </c:pt>
                <c:pt idx="13">
                  <c:v>0.2040816326530612</c:v>
                </c:pt>
                <c:pt idx="14">
                  <c:v>0.19230769230769229</c:v>
                </c:pt>
                <c:pt idx="15">
                  <c:v>0.18181818181818182</c:v>
                </c:pt>
                <c:pt idx="16">
                  <c:v>0.17241379310344829</c:v>
                </c:pt>
                <c:pt idx="17">
                  <c:v>0.16393442622950821</c:v>
                </c:pt>
                <c:pt idx="18">
                  <c:v>0.15625</c:v>
                </c:pt>
                <c:pt idx="19">
                  <c:v>0.14925373134328357</c:v>
                </c:pt>
                <c:pt idx="20">
                  <c:v>0.14285714285714285</c:v>
                </c:pt>
                <c:pt idx="21">
                  <c:v>0.13698630136986301</c:v>
                </c:pt>
                <c:pt idx="22">
                  <c:v>0.13157894736842105</c:v>
                </c:pt>
                <c:pt idx="23">
                  <c:v>0.12658227848101267</c:v>
                </c:pt>
                <c:pt idx="24">
                  <c:v>0.12195121951219513</c:v>
                </c:pt>
                <c:pt idx="25">
                  <c:v>0.11764705882352941</c:v>
                </c:pt>
                <c:pt idx="26">
                  <c:v>0.11363636363636363</c:v>
                </c:pt>
                <c:pt idx="27">
                  <c:v>0.10989010989010989</c:v>
                </c:pt>
                <c:pt idx="28">
                  <c:v>0.10638297872340426</c:v>
                </c:pt>
                <c:pt idx="29">
                  <c:v>0.10309278350515465</c:v>
                </c:pt>
                <c:pt idx="30">
                  <c:v>0.1</c:v>
                </c:pt>
                <c:pt idx="31">
                  <c:v>9.7087378640776711E-2</c:v>
                </c:pt>
                <c:pt idx="32">
                  <c:v>9.4339622641509441E-2</c:v>
                </c:pt>
                <c:pt idx="33">
                  <c:v>9.1743119266055037E-2</c:v>
                </c:pt>
                <c:pt idx="34">
                  <c:v>8.9285714285714288E-2</c:v>
                </c:pt>
                <c:pt idx="35">
                  <c:v>8.6956521739130432E-2</c:v>
                </c:pt>
                <c:pt idx="36">
                  <c:v>8.4745762711864417E-2</c:v>
                </c:pt>
                <c:pt idx="37">
                  <c:v>8.2644628099173556E-2</c:v>
                </c:pt>
                <c:pt idx="38">
                  <c:v>8.0645161290322578E-2</c:v>
                </c:pt>
                <c:pt idx="39">
                  <c:v>7.874015748031496E-2</c:v>
                </c:pt>
                <c:pt idx="40">
                  <c:v>7.6923076923076927E-2</c:v>
                </c:pt>
                <c:pt idx="41">
                  <c:v>7.518796992481204E-2</c:v>
                </c:pt>
                <c:pt idx="42">
                  <c:v>7.3529411764705885E-2</c:v>
                </c:pt>
                <c:pt idx="43">
                  <c:v>7.1942446043165464E-2</c:v>
                </c:pt>
                <c:pt idx="44">
                  <c:v>7.0422535211267609E-2</c:v>
                </c:pt>
                <c:pt idx="45">
                  <c:v>6.8965517241379309E-2</c:v>
                </c:pt>
                <c:pt idx="46">
                  <c:v>6.7567567567567571E-2</c:v>
                </c:pt>
                <c:pt idx="47">
                  <c:v>6.6225165562913912E-2</c:v>
                </c:pt>
                <c:pt idx="48">
                  <c:v>6.4935064935064943E-2</c:v>
                </c:pt>
                <c:pt idx="49">
                  <c:v>6.3694267515923567E-2</c:v>
                </c:pt>
                <c:pt idx="50">
                  <c:v>6.25E-2</c:v>
                </c:pt>
                <c:pt idx="51">
                  <c:v>6.1349693251533756E-2</c:v>
                </c:pt>
                <c:pt idx="52">
                  <c:v>6.0240963855421679E-2</c:v>
                </c:pt>
                <c:pt idx="53">
                  <c:v>5.9171597633136098E-2</c:v>
                </c:pt>
                <c:pt idx="54">
                  <c:v>5.8139534883720929E-2</c:v>
                </c:pt>
                <c:pt idx="55">
                  <c:v>5.7142857142857141E-2</c:v>
                </c:pt>
                <c:pt idx="56">
                  <c:v>5.6179775280898875E-2</c:v>
                </c:pt>
                <c:pt idx="57">
                  <c:v>5.5248618784530391E-2</c:v>
                </c:pt>
                <c:pt idx="58">
                  <c:v>5.4347826086956527E-2</c:v>
                </c:pt>
                <c:pt idx="59">
                  <c:v>5.3475935828877004E-2</c:v>
                </c:pt>
                <c:pt idx="60">
                  <c:v>5.2631578947368418E-2</c:v>
                </c:pt>
                <c:pt idx="61">
                  <c:v>5.181347150259067E-2</c:v>
                </c:pt>
                <c:pt idx="62">
                  <c:v>5.1020408163265314E-2</c:v>
                </c:pt>
                <c:pt idx="63">
                  <c:v>5.0251256281407038E-2</c:v>
                </c:pt>
                <c:pt idx="64">
                  <c:v>4.9504950495049507E-2</c:v>
                </c:pt>
                <c:pt idx="65">
                  <c:v>4.878048780487805E-2</c:v>
                </c:pt>
                <c:pt idx="66">
                  <c:v>4.8076923076923073E-2</c:v>
                </c:pt>
                <c:pt idx="67">
                  <c:v>4.7393364928909956E-2</c:v>
                </c:pt>
                <c:pt idx="68">
                  <c:v>4.6728971962616828E-2</c:v>
                </c:pt>
                <c:pt idx="69">
                  <c:v>4.6082949308755762E-2</c:v>
                </c:pt>
                <c:pt idx="70">
                  <c:v>4.5454545454545456E-2</c:v>
                </c:pt>
                <c:pt idx="71">
                  <c:v>4.4843049327354258E-2</c:v>
                </c:pt>
                <c:pt idx="72">
                  <c:v>4.4247787610619475E-2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2A-044D-9F9A-5100E2B70F0B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exponential</c:v>
                </c:pt>
              </c:strCache>
            </c:strRef>
          </c:tx>
          <c:spPr>
            <a:ln w="635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Sheet1!$F$2:$F$74</c:f>
              <c:numCache>
                <c:formatCode>General</c:formatCode>
                <c:ptCount val="73"/>
                <c:pt idx="0">
                  <c:v>1</c:v>
                </c:pt>
                <c:pt idx="1">
                  <c:v>0.91393118527122819</c:v>
                </c:pt>
                <c:pt idx="2">
                  <c:v>0.835270211411272</c:v>
                </c:pt>
                <c:pt idx="3">
                  <c:v>0.76337949433685326</c:v>
                </c:pt>
                <c:pt idx="4">
                  <c:v>0.69767632607103114</c:v>
                </c:pt>
                <c:pt idx="5">
                  <c:v>0.63762815162177333</c:v>
                </c:pt>
                <c:pt idx="6">
                  <c:v>0.58274825237398964</c:v>
                </c:pt>
                <c:pt idx="7">
                  <c:v>0.53259180100689718</c:v>
                </c:pt>
                <c:pt idx="8">
                  <c:v>0.48675225595997168</c:v>
                </c:pt>
                <c:pt idx="9">
                  <c:v>0.44485806622294116</c:v>
                </c:pt>
                <c:pt idx="10">
                  <c:v>0.40656965974059917</c:v>
                </c:pt>
                <c:pt idx="11">
                  <c:v>0.37157669102204571</c:v>
                </c:pt>
                <c:pt idx="12">
                  <c:v>0.33959552564493911</c:v>
                </c:pt>
                <c:pt idx="13">
                  <c:v>0.31036694126548503</c:v>
                </c:pt>
                <c:pt idx="14">
                  <c:v>0.28365402649977034</c:v>
                </c:pt>
                <c:pt idx="15">
                  <c:v>0.25924026064589151</c:v>
                </c:pt>
                <c:pt idx="16">
                  <c:v>0.23692775868212179</c:v>
                </c:pt>
                <c:pt idx="17">
                  <c:v>0.21653566731600704</c:v>
                </c:pt>
                <c:pt idx="18">
                  <c:v>0.19789869908361471</c:v>
                </c:pt>
                <c:pt idx="19">
                  <c:v>0.18086579261712207</c:v>
                </c:pt>
                <c:pt idx="20">
                  <c:v>0.16529888822158659</c:v>
                </c:pt>
                <c:pt idx="21">
                  <c:v>0.15107180883637086</c:v>
                </c:pt>
                <c:pt idx="22">
                  <c:v>0.13806923731089282</c:v>
                </c:pt>
                <c:pt idx="23">
                  <c:v>0.12618578170503877</c:v>
                </c:pt>
                <c:pt idx="24">
                  <c:v>0.11532512103806251</c:v>
                </c:pt>
                <c:pt idx="25">
                  <c:v>0.10539922456186433</c:v>
                </c:pt>
                <c:pt idx="26">
                  <c:v>9.6327638230493035E-2</c:v>
                </c:pt>
                <c:pt idx="27">
                  <c:v>8.8036832582372576E-2</c:v>
                </c:pt>
                <c:pt idx="28">
                  <c:v>8.0459606749532425E-2</c:v>
                </c:pt>
                <c:pt idx="29">
                  <c:v>7.3534543763057097E-2</c:v>
                </c:pt>
                <c:pt idx="30">
                  <c:v>6.7205512739749784E-2</c:v>
                </c:pt>
                <c:pt idx="31">
                  <c:v>6.1421213915000127E-2</c:v>
                </c:pt>
                <c:pt idx="32">
                  <c:v>5.6134762834133725E-2</c:v>
                </c:pt>
                <c:pt idx="33">
                  <c:v>5.1303310331919129E-2</c:v>
                </c:pt>
                <c:pt idx="34">
                  <c:v>4.6887695219988486E-2</c:v>
                </c:pt>
                <c:pt idx="35">
                  <c:v>4.2852126867040187E-2</c:v>
                </c:pt>
                <c:pt idx="36">
                  <c:v>3.9163895098987087E-2</c:v>
                </c:pt>
                <c:pt idx="37">
                  <c:v>3.5793105067655297E-2</c:v>
                </c:pt>
                <c:pt idx="38">
                  <c:v>3.2712434939019819E-2</c:v>
                </c:pt>
                <c:pt idx="39">
                  <c:v>2.9896914436926318E-2</c:v>
                </c:pt>
                <c:pt idx="40">
                  <c:v>2.7323722447292573E-2</c:v>
                </c:pt>
                <c:pt idx="41">
                  <c:v>2.4972002042276158E-2</c:v>
                </c:pt>
                <c:pt idx="42">
                  <c:v>2.2822691425092981E-2</c:v>
                </c:pt>
                <c:pt idx="43">
                  <c:v>2.0858369425214726E-2</c:v>
                </c:pt>
                <c:pt idx="44">
                  <c:v>1.9063114291611637E-2</c:v>
                </c:pt>
                <c:pt idx="45">
                  <c:v>1.7422374639493515E-2</c:v>
                </c:pt>
                <c:pt idx="46">
                  <c:v>1.5922851504511698E-2</c:v>
                </c:pt>
                <c:pt idx="47">
                  <c:v>1.4552390548416137E-2</c:v>
                </c:pt>
                <c:pt idx="48">
                  <c:v>1.3299883542443767E-2</c:v>
                </c:pt>
                <c:pt idx="49">
                  <c:v>1.2155178329914937E-2</c:v>
                </c:pt>
                <c:pt idx="50">
                  <c:v>1.1108996538242306E-2</c:v>
                </c:pt>
                <c:pt idx="51">
                  <c:v>1.0152858373369763E-2</c:v>
                </c:pt>
                <c:pt idx="52">
                  <c:v>9.279013887064742E-3</c:v>
                </c:pt>
                <c:pt idx="53">
                  <c:v>8.4803801599532685E-3</c:v>
                </c:pt>
                <c:pt idx="54">
                  <c:v>7.7504838911366999E-3</c:v>
                </c:pt>
                <c:pt idx="55">
                  <c:v>7.0834089290521193E-3</c:v>
                </c:pt>
                <c:pt idx="56">
                  <c:v>6.4737483182894049E-3</c:v>
                </c:pt>
                <c:pt idx="57">
                  <c:v>5.9165604736818563E-3</c:v>
                </c:pt>
                <c:pt idx="58">
                  <c:v>5.4073291264409599E-3</c:v>
                </c:pt>
                <c:pt idx="59">
                  <c:v>4.941926717679822E-3</c:v>
                </c:pt>
                <c:pt idx="60">
                  <c:v>4.5165809426126703E-3</c:v>
                </c:pt>
                <c:pt idx="61">
                  <c:v>4.1278441742554359E-3</c:v>
                </c:pt>
                <c:pt idx="62">
                  <c:v>3.7725655187922057E-3</c:v>
                </c:pt>
                <c:pt idx="63">
                  <c:v>3.4478652761031265E-3</c:v>
                </c:pt>
                <c:pt idx="64">
                  <c:v>3.1511115984444414E-3</c:v>
                </c:pt>
                <c:pt idx="65">
                  <c:v>2.879899158088243E-3</c:v>
                </c:pt>
                <c:pt idx="66">
                  <c:v>2.6320296510132005E-3</c:v>
                </c:pt>
                <c:pt idx="67">
                  <c:v>2.4054939786195117E-3</c:v>
                </c:pt>
                <c:pt idx="68">
                  <c:v>2.1984559630425313E-3</c:v>
                </c:pt>
                <c:pt idx="69">
                  <c:v>2.0092374640700602E-3</c:v>
                </c:pt>
                <c:pt idx="70">
                  <c:v>1.8363047770289069E-3</c:v>
                </c:pt>
                <c:pt idx="71">
                  <c:v>1.6782562013892479E-3</c:v>
                </c:pt>
                <c:pt idx="72">
                  <c:v>1.5338106793244643E-3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2A-044D-9F9A-5100E2B70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715992"/>
        <c:axId val="258797600"/>
      </c:lineChart>
      <c:catAx>
        <c:axId val="202715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Months in the future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587976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58797600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Value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271599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3780774470639854"/>
          <c:y val="3.6669335672011506E-2"/>
          <c:w val="0.2240690881381763"/>
          <c:h val="0.211990876102991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88740850208972"/>
          <c:y val="3.9665170974511235E-2"/>
          <c:w val="0.82710497148267026"/>
          <c:h val="0.78000512817822665"/>
        </c:manualLayout>
      </c:layout>
      <c:lineChart>
        <c:grouping val="standard"/>
        <c:varyColors val="0"/>
        <c:ser>
          <c:idx val="2"/>
          <c:order val="0"/>
          <c:tx>
            <c:strRef>
              <c:f>Sheet1!$G$1</c:f>
              <c:strCache>
                <c:ptCount val="1"/>
                <c:pt idx="0">
                  <c:v>cyclical</c:v>
                </c:pt>
              </c:strCache>
            </c:strRef>
          </c:tx>
          <c:spPr>
            <a:ln w="635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Sheet1!$G$2:$G$74</c:f>
              <c:numCache>
                <c:formatCode>General</c:formatCode>
                <c:ptCount val="73"/>
                <c:pt idx="0">
                  <c:v>1</c:v>
                </c:pt>
                <c:pt idx="1">
                  <c:v>0.9859814565722671</c:v>
                </c:pt>
                <c:pt idx="2">
                  <c:v>0.95550635094610969</c:v>
                </c:pt>
                <c:pt idx="3">
                  <c:v>0.91027669529663691</c:v>
                </c:pt>
                <c:pt idx="4">
                  <c:v>0.85299999999999998</c:v>
                </c:pt>
                <c:pt idx="5">
                  <c:v>0.78720476127563033</c:v>
                </c:pt>
                <c:pt idx="6">
                  <c:v>0.71699999999999997</c:v>
                </c:pt>
                <c:pt idx="7">
                  <c:v>0.64679523872436984</c:v>
                </c:pt>
                <c:pt idx="8">
                  <c:v>0.58100000000000007</c:v>
                </c:pt>
                <c:pt idx="9">
                  <c:v>0.52372330470336326</c:v>
                </c:pt>
                <c:pt idx="10">
                  <c:v>0.47849364905389041</c:v>
                </c:pt>
                <c:pt idx="11">
                  <c:v>0.44801854342773295</c:v>
                </c:pt>
                <c:pt idx="12">
                  <c:v>0.434</c:v>
                </c:pt>
                <c:pt idx="13">
                  <c:v>0.43701854342773283</c:v>
                </c:pt>
                <c:pt idx="14">
                  <c:v>0.45649364905389039</c:v>
                </c:pt>
                <c:pt idx="15">
                  <c:v>0.49072330470336301</c:v>
                </c:pt>
                <c:pt idx="16">
                  <c:v>0.53699999999999992</c:v>
                </c:pt>
                <c:pt idx="17">
                  <c:v>0.59179523872436957</c:v>
                </c:pt>
                <c:pt idx="18">
                  <c:v>0.65099999999999991</c:v>
                </c:pt>
                <c:pt idx="19">
                  <c:v>0.71020476127563026</c:v>
                </c:pt>
                <c:pt idx="20">
                  <c:v>0.76500000000000001</c:v>
                </c:pt>
                <c:pt idx="21">
                  <c:v>0.81127669529663682</c:v>
                </c:pt>
                <c:pt idx="22">
                  <c:v>0.8455063509461096</c:v>
                </c:pt>
                <c:pt idx="23">
                  <c:v>0.8649814565722671</c:v>
                </c:pt>
                <c:pt idx="24">
                  <c:v>0.86799999999999999</c:v>
                </c:pt>
                <c:pt idx="25">
                  <c:v>0.85398145657226721</c:v>
                </c:pt>
                <c:pt idx="26">
                  <c:v>0.8235063509461098</c:v>
                </c:pt>
                <c:pt idx="27">
                  <c:v>0.77827669529663679</c:v>
                </c:pt>
                <c:pt idx="28">
                  <c:v>0.72099999999999997</c:v>
                </c:pt>
                <c:pt idx="29">
                  <c:v>0.65520476127563021</c:v>
                </c:pt>
                <c:pt idx="30">
                  <c:v>0.58500000000000019</c:v>
                </c:pt>
                <c:pt idx="31">
                  <c:v>0.51479523872436994</c:v>
                </c:pt>
                <c:pt idx="32">
                  <c:v>0.44900000000000023</c:v>
                </c:pt>
                <c:pt idx="33">
                  <c:v>0.39172330470336336</c:v>
                </c:pt>
                <c:pt idx="34">
                  <c:v>0.3464936490538903</c:v>
                </c:pt>
                <c:pt idx="35">
                  <c:v>0.31601854342773306</c:v>
                </c:pt>
                <c:pt idx="36">
                  <c:v>0.30200000000000005</c:v>
                </c:pt>
                <c:pt idx="37">
                  <c:v>0.30501854342773282</c:v>
                </c:pt>
                <c:pt idx="38">
                  <c:v>0.32449364905389022</c:v>
                </c:pt>
                <c:pt idx="39">
                  <c:v>0.35872330470336322</c:v>
                </c:pt>
                <c:pt idx="40">
                  <c:v>0.40499999999999969</c:v>
                </c:pt>
                <c:pt idx="41">
                  <c:v>0.45979523872436984</c:v>
                </c:pt>
                <c:pt idx="42">
                  <c:v>0.51899999999999991</c:v>
                </c:pt>
                <c:pt idx="43">
                  <c:v>0.57820476127563003</c:v>
                </c:pt>
                <c:pt idx="44">
                  <c:v>0.63300000000000012</c:v>
                </c:pt>
                <c:pt idx="45">
                  <c:v>0.6792766952966367</c:v>
                </c:pt>
                <c:pt idx="46">
                  <c:v>0.7135063509461097</c:v>
                </c:pt>
                <c:pt idx="47">
                  <c:v>0.73298145657226699</c:v>
                </c:pt>
                <c:pt idx="48">
                  <c:v>0.73599999999999999</c:v>
                </c:pt>
                <c:pt idx="49">
                  <c:v>0.72198145657226709</c:v>
                </c:pt>
                <c:pt idx="50">
                  <c:v>0.6915063509461099</c:v>
                </c:pt>
                <c:pt idx="51">
                  <c:v>0.64627669529663723</c:v>
                </c:pt>
                <c:pt idx="52">
                  <c:v>0.58899999999999997</c:v>
                </c:pt>
                <c:pt idx="53">
                  <c:v>0.52320476127563031</c:v>
                </c:pt>
                <c:pt idx="54">
                  <c:v>0.45300000000000057</c:v>
                </c:pt>
                <c:pt idx="55">
                  <c:v>0.38279523872437005</c:v>
                </c:pt>
                <c:pt idx="56">
                  <c:v>0.31700000000000023</c:v>
                </c:pt>
                <c:pt idx="57">
                  <c:v>0.25972330470336302</c:v>
                </c:pt>
                <c:pt idx="58">
                  <c:v>0.21449364905389062</c:v>
                </c:pt>
                <c:pt idx="59">
                  <c:v>0.18401854342773299</c:v>
                </c:pt>
                <c:pt idx="60">
                  <c:v>0.17000000000000004</c:v>
                </c:pt>
                <c:pt idx="61">
                  <c:v>0.17301854342773287</c:v>
                </c:pt>
                <c:pt idx="62">
                  <c:v>0.19249364905389044</c:v>
                </c:pt>
                <c:pt idx="63">
                  <c:v>0.22672330470336283</c:v>
                </c:pt>
                <c:pt idx="64">
                  <c:v>0.27300000000000002</c:v>
                </c:pt>
                <c:pt idx="65">
                  <c:v>0.32779523872437016</c:v>
                </c:pt>
                <c:pt idx="66">
                  <c:v>0.38699999999999979</c:v>
                </c:pt>
                <c:pt idx="67">
                  <c:v>0.44620476127562952</c:v>
                </c:pt>
                <c:pt idx="68">
                  <c:v>0.50099999999999967</c:v>
                </c:pt>
                <c:pt idx="69">
                  <c:v>0.54727669529663681</c:v>
                </c:pt>
                <c:pt idx="70">
                  <c:v>0.58150635094610936</c:v>
                </c:pt>
                <c:pt idx="71">
                  <c:v>0.60098145657226709</c:v>
                </c:pt>
                <c:pt idx="72">
                  <c:v>0.60400000000000009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2E-EF4D-99F7-8C2853508F7A}"/>
            </c:ext>
          </c:extLst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hyperbolic</c:v>
                </c:pt>
              </c:strCache>
            </c:strRef>
          </c:tx>
          <c:spPr>
            <a:ln w="635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Sheet1!$E$2:$E$74</c:f>
              <c:numCache>
                <c:formatCode>General</c:formatCode>
                <c:ptCount val="73"/>
                <c:pt idx="0">
                  <c:v>1</c:v>
                </c:pt>
                <c:pt idx="1">
                  <c:v>0.76923076923076916</c:v>
                </c:pt>
                <c:pt idx="2">
                  <c:v>0.625</c:v>
                </c:pt>
                <c:pt idx="3">
                  <c:v>0.52631578947368418</c:v>
                </c:pt>
                <c:pt idx="4">
                  <c:v>0.45454545454545453</c:v>
                </c:pt>
                <c:pt idx="5">
                  <c:v>0.4</c:v>
                </c:pt>
                <c:pt idx="6">
                  <c:v>0.35714285714285715</c:v>
                </c:pt>
                <c:pt idx="7">
                  <c:v>0.32258064516129031</c:v>
                </c:pt>
                <c:pt idx="8">
                  <c:v>0.29411764705882354</c:v>
                </c:pt>
                <c:pt idx="9">
                  <c:v>0.27027027027027029</c:v>
                </c:pt>
                <c:pt idx="10">
                  <c:v>0.25</c:v>
                </c:pt>
                <c:pt idx="11">
                  <c:v>0.23255813953488372</c:v>
                </c:pt>
                <c:pt idx="12">
                  <c:v>0.21739130434782611</c:v>
                </c:pt>
                <c:pt idx="13">
                  <c:v>0.2040816326530612</c:v>
                </c:pt>
                <c:pt idx="14">
                  <c:v>0.19230769230769229</c:v>
                </c:pt>
                <c:pt idx="15">
                  <c:v>0.18181818181818182</c:v>
                </c:pt>
                <c:pt idx="16">
                  <c:v>0.17241379310344829</c:v>
                </c:pt>
                <c:pt idx="17">
                  <c:v>0.16393442622950821</c:v>
                </c:pt>
                <c:pt idx="18">
                  <c:v>0.15625</c:v>
                </c:pt>
                <c:pt idx="19">
                  <c:v>0.14925373134328357</c:v>
                </c:pt>
                <c:pt idx="20">
                  <c:v>0.14285714285714285</c:v>
                </c:pt>
                <c:pt idx="21">
                  <c:v>0.13698630136986301</c:v>
                </c:pt>
                <c:pt idx="22">
                  <c:v>0.13157894736842105</c:v>
                </c:pt>
                <c:pt idx="23">
                  <c:v>0.12658227848101267</c:v>
                </c:pt>
                <c:pt idx="24">
                  <c:v>0.12195121951219513</c:v>
                </c:pt>
                <c:pt idx="25">
                  <c:v>0.11764705882352941</c:v>
                </c:pt>
                <c:pt idx="26">
                  <c:v>0.11363636363636363</c:v>
                </c:pt>
                <c:pt idx="27">
                  <c:v>0.10989010989010989</c:v>
                </c:pt>
                <c:pt idx="28">
                  <c:v>0.10638297872340426</c:v>
                </c:pt>
                <c:pt idx="29">
                  <c:v>0.10309278350515465</c:v>
                </c:pt>
                <c:pt idx="30">
                  <c:v>0.1</c:v>
                </c:pt>
                <c:pt idx="31">
                  <c:v>9.7087378640776711E-2</c:v>
                </c:pt>
                <c:pt idx="32">
                  <c:v>9.4339622641509441E-2</c:v>
                </c:pt>
                <c:pt idx="33">
                  <c:v>9.1743119266055037E-2</c:v>
                </c:pt>
                <c:pt idx="34">
                  <c:v>8.9285714285714288E-2</c:v>
                </c:pt>
                <c:pt idx="35">
                  <c:v>8.6956521739130432E-2</c:v>
                </c:pt>
                <c:pt idx="36">
                  <c:v>8.4745762711864417E-2</c:v>
                </c:pt>
                <c:pt idx="37">
                  <c:v>8.2644628099173556E-2</c:v>
                </c:pt>
                <c:pt idx="38">
                  <c:v>8.0645161290322578E-2</c:v>
                </c:pt>
                <c:pt idx="39">
                  <c:v>7.874015748031496E-2</c:v>
                </c:pt>
                <c:pt idx="40">
                  <c:v>7.6923076923076927E-2</c:v>
                </c:pt>
                <c:pt idx="41">
                  <c:v>7.518796992481204E-2</c:v>
                </c:pt>
                <c:pt idx="42">
                  <c:v>7.3529411764705885E-2</c:v>
                </c:pt>
                <c:pt idx="43">
                  <c:v>7.1942446043165464E-2</c:v>
                </c:pt>
                <c:pt idx="44">
                  <c:v>7.0422535211267609E-2</c:v>
                </c:pt>
                <c:pt idx="45">
                  <c:v>6.8965517241379309E-2</c:v>
                </c:pt>
                <c:pt idx="46">
                  <c:v>6.7567567567567571E-2</c:v>
                </c:pt>
                <c:pt idx="47">
                  <c:v>6.6225165562913912E-2</c:v>
                </c:pt>
                <c:pt idx="48">
                  <c:v>6.4935064935064943E-2</c:v>
                </c:pt>
                <c:pt idx="49">
                  <c:v>6.3694267515923567E-2</c:v>
                </c:pt>
                <c:pt idx="50">
                  <c:v>6.25E-2</c:v>
                </c:pt>
                <c:pt idx="51">
                  <c:v>6.1349693251533756E-2</c:v>
                </c:pt>
                <c:pt idx="52">
                  <c:v>6.0240963855421679E-2</c:v>
                </c:pt>
                <c:pt idx="53">
                  <c:v>5.9171597633136098E-2</c:v>
                </c:pt>
                <c:pt idx="54">
                  <c:v>5.8139534883720929E-2</c:v>
                </c:pt>
                <c:pt idx="55">
                  <c:v>5.7142857142857141E-2</c:v>
                </c:pt>
                <c:pt idx="56">
                  <c:v>5.6179775280898875E-2</c:v>
                </c:pt>
                <c:pt idx="57">
                  <c:v>5.5248618784530391E-2</c:v>
                </c:pt>
                <c:pt idx="58">
                  <c:v>5.4347826086956527E-2</c:v>
                </c:pt>
                <c:pt idx="59">
                  <c:v>5.3475935828877004E-2</c:v>
                </c:pt>
                <c:pt idx="60">
                  <c:v>5.2631578947368418E-2</c:v>
                </c:pt>
                <c:pt idx="61">
                  <c:v>5.181347150259067E-2</c:v>
                </c:pt>
                <c:pt idx="62">
                  <c:v>5.1020408163265314E-2</c:v>
                </c:pt>
                <c:pt idx="63">
                  <c:v>5.0251256281407038E-2</c:v>
                </c:pt>
                <c:pt idx="64">
                  <c:v>4.9504950495049507E-2</c:v>
                </c:pt>
                <c:pt idx="65">
                  <c:v>4.878048780487805E-2</c:v>
                </c:pt>
                <c:pt idx="66">
                  <c:v>4.8076923076923073E-2</c:v>
                </c:pt>
                <c:pt idx="67">
                  <c:v>4.7393364928909956E-2</c:v>
                </c:pt>
                <c:pt idx="68">
                  <c:v>4.6728971962616828E-2</c:v>
                </c:pt>
                <c:pt idx="69">
                  <c:v>4.6082949308755762E-2</c:v>
                </c:pt>
                <c:pt idx="70">
                  <c:v>4.5454545454545456E-2</c:v>
                </c:pt>
                <c:pt idx="71">
                  <c:v>4.4843049327354258E-2</c:v>
                </c:pt>
                <c:pt idx="72">
                  <c:v>4.4247787610619475E-2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2E-EF4D-99F7-8C2853508F7A}"/>
            </c:ext>
          </c:extLst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exponential</c:v>
                </c:pt>
              </c:strCache>
            </c:strRef>
          </c:tx>
          <c:spPr>
            <a:ln w="635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Sheet1!$F$2:$F$74</c:f>
              <c:numCache>
                <c:formatCode>General</c:formatCode>
                <c:ptCount val="73"/>
                <c:pt idx="0">
                  <c:v>1</c:v>
                </c:pt>
                <c:pt idx="1">
                  <c:v>0.91393118527122819</c:v>
                </c:pt>
                <c:pt idx="2">
                  <c:v>0.835270211411272</c:v>
                </c:pt>
                <c:pt idx="3">
                  <c:v>0.76337949433685326</c:v>
                </c:pt>
                <c:pt idx="4">
                  <c:v>0.69767632607103114</c:v>
                </c:pt>
                <c:pt idx="5">
                  <c:v>0.63762815162177333</c:v>
                </c:pt>
                <c:pt idx="6">
                  <c:v>0.58274825237398964</c:v>
                </c:pt>
                <c:pt idx="7">
                  <c:v>0.53259180100689718</c:v>
                </c:pt>
                <c:pt idx="8">
                  <c:v>0.48675225595997168</c:v>
                </c:pt>
                <c:pt idx="9">
                  <c:v>0.44485806622294116</c:v>
                </c:pt>
                <c:pt idx="10">
                  <c:v>0.40656965974059917</c:v>
                </c:pt>
                <c:pt idx="11">
                  <c:v>0.37157669102204571</c:v>
                </c:pt>
                <c:pt idx="12">
                  <c:v>0.33959552564493911</c:v>
                </c:pt>
                <c:pt idx="13">
                  <c:v>0.31036694126548503</c:v>
                </c:pt>
                <c:pt idx="14">
                  <c:v>0.28365402649977034</c:v>
                </c:pt>
                <c:pt idx="15">
                  <c:v>0.25924026064589151</c:v>
                </c:pt>
                <c:pt idx="16">
                  <c:v>0.23692775868212179</c:v>
                </c:pt>
                <c:pt idx="17">
                  <c:v>0.21653566731600704</c:v>
                </c:pt>
                <c:pt idx="18">
                  <c:v>0.19789869908361471</c:v>
                </c:pt>
                <c:pt idx="19">
                  <c:v>0.18086579261712207</c:v>
                </c:pt>
                <c:pt idx="20">
                  <c:v>0.16529888822158659</c:v>
                </c:pt>
                <c:pt idx="21">
                  <c:v>0.15107180883637086</c:v>
                </c:pt>
                <c:pt idx="22">
                  <c:v>0.13806923731089282</c:v>
                </c:pt>
                <c:pt idx="23">
                  <c:v>0.12618578170503877</c:v>
                </c:pt>
                <c:pt idx="24">
                  <c:v>0.11532512103806251</c:v>
                </c:pt>
                <c:pt idx="25">
                  <c:v>0.10539922456186433</c:v>
                </c:pt>
                <c:pt idx="26">
                  <c:v>9.6327638230493035E-2</c:v>
                </c:pt>
                <c:pt idx="27">
                  <c:v>8.8036832582372576E-2</c:v>
                </c:pt>
                <c:pt idx="28">
                  <c:v>8.0459606749532425E-2</c:v>
                </c:pt>
                <c:pt idx="29">
                  <c:v>7.3534543763057097E-2</c:v>
                </c:pt>
                <c:pt idx="30">
                  <c:v>6.7205512739749784E-2</c:v>
                </c:pt>
                <c:pt idx="31">
                  <c:v>6.1421213915000127E-2</c:v>
                </c:pt>
                <c:pt idx="32">
                  <c:v>5.6134762834133725E-2</c:v>
                </c:pt>
                <c:pt idx="33">
                  <c:v>5.1303310331919129E-2</c:v>
                </c:pt>
                <c:pt idx="34">
                  <c:v>4.6887695219988486E-2</c:v>
                </c:pt>
                <c:pt idx="35">
                  <c:v>4.2852126867040187E-2</c:v>
                </c:pt>
                <c:pt idx="36">
                  <c:v>3.9163895098987087E-2</c:v>
                </c:pt>
                <c:pt idx="37">
                  <c:v>3.5793105067655297E-2</c:v>
                </c:pt>
                <c:pt idx="38">
                  <c:v>3.2712434939019819E-2</c:v>
                </c:pt>
                <c:pt idx="39">
                  <c:v>2.9896914436926318E-2</c:v>
                </c:pt>
                <c:pt idx="40">
                  <c:v>2.7323722447292573E-2</c:v>
                </c:pt>
                <c:pt idx="41">
                  <c:v>2.4972002042276158E-2</c:v>
                </c:pt>
                <c:pt idx="42">
                  <c:v>2.2822691425092981E-2</c:v>
                </c:pt>
                <c:pt idx="43">
                  <c:v>2.0858369425214726E-2</c:v>
                </c:pt>
                <c:pt idx="44">
                  <c:v>1.9063114291611637E-2</c:v>
                </c:pt>
                <c:pt idx="45">
                  <c:v>1.7422374639493515E-2</c:v>
                </c:pt>
                <c:pt idx="46">
                  <c:v>1.5922851504511698E-2</c:v>
                </c:pt>
                <c:pt idx="47">
                  <c:v>1.4552390548416137E-2</c:v>
                </c:pt>
                <c:pt idx="48">
                  <c:v>1.3299883542443767E-2</c:v>
                </c:pt>
                <c:pt idx="49">
                  <c:v>1.2155178329914937E-2</c:v>
                </c:pt>
                <c:pt idx="50">
                  <c:v>1.1108996538242306E-2</c:v>
                </c:pt>
                <c:pt idx="51">
                  <c:v>1.0152858373369763E-2</c:v>
                </c:pt>
                <c:pt idx="52">
                  <c:v>9.279013887064742E-3</c:v>
                </c:pt>
                <c:pt idx="53">
                  <c:v>8.4803801599532685E-3</c:v>
                </c:pt>
                <c:pt idx="54">
                  <c:v>7.7504838911366999E-3</c:v>
                </c:pt>
                <c:pt idx="55">
                  <c:v>7.0834089290521193E-3</c:v>
                </c:pt>
                <c:pt idx="56">
                  <c:v>6.4737483182894049E-3</c:v>
                </c:pt>
                <c:pt idx="57">
                  <c:v>5.9165604736818563E-3</c:v>
                </c:pt>
                <c:pt idx="58">
                  <c:v>5.4073291264409599E-3</c:v>
                </c:pt>
                <c:pt idx="59">
                  <c:v>4.941926717679822E-3</c:v>
                </c:pt>
                <c:pt idx="60">
                  <c:v>4.5165809426126703E-3</c:v>
                </c:pt>
                <c:pt idx="61">
                  <c:v>4.1278441742554359E-3</c:v>
                </c:pt>
                <c:pt idx="62">
                  <c:v>3.7725655187922057E-3</c:v>
                </c:pt>
                <c:pt idx="63">
                  <c:v>3.4478652761031265E-3</c:v>
                </c:pt>
                <c:pt idx="64">
                  <c:v>3.1511115984444414E-3</c:v>
                </c:pt>
                <c:pt idx="65">
                  <c:v>2.879899158088243E-3</c:v>
                </c:pt>
                <c:pt idx="66">
                  <c:v>2.6320296510132005E-3</c:v>
                </c:pt>
                <c:pt idx="67">
                  <c:v>2.4054939786195117E-3</c:v>
                </c:pt>
                <c:pt idx="68">
                  <c:v>2.1984559630425313E-3</c:v>
                </c:pt>
                <c:pt idx="69">
                  <c:v>2.0092374640700602E-3</c:v>
                </c:pt>
                <c:pt idx="70">
                  <c:v>1.8363047770289069E-3</c:v>
                </c:pt>
                <c:pt idx="71">
                  <c:v>1.6782562013892479E-3</c:v>
                </c:pt>
                <c:pt idx="72">
                  <c:v>1.5338106793244643E-3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2E-EF4D-99F7-8C2853508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01256"/>
        <c:axId val="205601648"/>
      </c:lineChart>
      <c:catAx>
        <c:axId val="205601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Months in the future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560164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05601648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Value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560125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3780774470639854"/>
          <c:y val="3.6669335672011506E-2"/>
          <c:w val="0.2240690881381763"/>
          <c:h val="0.211990876102991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Sheet1!$T$8:$W$8</c:f>
                <c:numCache>
                  <c:formatCode>General</c:formatCode>
                  <c:ptCount val="4"/>
                  <c:pt idx="0">
                    <c:v>6.2649660813128102E-2</c:v>
                  </c:pt>
                  <c:pt idx="1">
                    <c:v>5.911412690719537E-2</c:v>
                  </c:pt>
                  <c:pt idx="2">
                    <c:v>6.5478087937874296E-2</c:v>
                  </c:pt>
                  <c:pt idx="3">
                    <c:v>6.6609458787772774E-2</c:v>
                  </c:pt>
                </c:numCache>
              </c:numRef>
            </c:plus>
            <c:minus>
              <c:numRef>
                <c:f>Sheet1!$T$8:$W$8</c:f>
                <c:numCache>
                  <c:formatCode>General</c:formatCode>
                  <c:ptCount val="4"/>
                  <c:pt idx="0">
                    <c:v>6.2649660813128102E-2</c:v>
                  </c:pt>
                  <c:pt idx="1">
                    <c:v>5.911412690719537E-2</c:v>
                  </c:pt>
                  <c:pt idx="2">
                    <c:v>6.5478087937874296E-2</c:v>
                  </c:pt>
                  <c:pt idx="3">
                    <c:v>6.6609458787772774E-2</c:v>
                  </c:pt>
                </c:numCache>
              </c:numRef>
            </c:minus>
          </c:errBars>
          <c:cat>
            <c:strRef>
              <c:f>Sheet1!$B$7:$E$7</c:f>
              <c:strCache>
                <c:ptCount val="4"/>
                <c:pt idx="0">
                  <c:v>TV</c:v>
                </c:pt>
                <c:pt idx="1">
                  <c:v>Oven</c:v>
                </c:pt>
                <c:pt idx="2">
                  <c:v>Computer Monitor</c:v>
                </c:pt>
                <c:pt idx="3">
                  <c:v>Vacuum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0.26</c:v>
                </c:pt>
                <c:pt idx="1">
                  <c:v>0.22</c:v>
                </c:pt>
                <c:pt idx="2">
                  <c:v>0.3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8-9D45-847F-D6000A740510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Sheet1!$T$9:$W$9</c:f>
                <c:numCache>
                  <c:formatCode>General</c:formatCode>
                  <c:ptCount val="4"/>
                  <c:pt idx="0">
                    <c:v>7.043408822660889E-2</c:v>
                  </c:pt>
                  <c:pt idx="1">
                    <c:v>6.9593920176192078E-2</c:v>
                  </c:pt>
                  <c:pt idx="2">
                    <c:v>6.9593920176192078E-2</c:v>
                  </c:pt>
                  <c:pt idx="3">
                    <c:v>6.903380814258088E-2</c:v>
                  </c:pt>
                </c:numCache>
              </c:numRef>
            </c:plus>
            <c:minus>
              <c:numRef>
                <c:f>Sheet1!$T$9:$W$9</c:f>
                <c:numCache>
                  <c:formatCode>General</c:formatCode>
                  <c:ptCount val="4"/>
                  <c:pt idx="0">
                    <c:v>7.043408822660889E-2</c:v>
                  </c:pt>
                  <c:pt idx="1">
                    <c:v>6.9593920176192078E-2</c:v>
                  </c:pt>
                  <c:pt idx="2">
                    <c:v>6.9593920176192078E-2</c:v>
                  </c:pt>
                  <c:pt idx="3">
                    <c:v>6.903380814258088E-2</c:v>
                  </c:pt>
                </c:numCache>
              </c:numRef>
            </c:minus>
          </c:errBars>
          <c:cat>
            <c:strRef>
              <c:f>Sheet1!$B$7:$E$7</c:f>
              <c:strCache>
                <c:ptCount val="4"/>
                <c:pt idx="0">
                  <c:v>TV</c:v>
                </c:pt>
                <c:pt idx="1">
                  <c:v>Oven</c:v>
                </c:pt>
                <c:pt idx="2">
                  <c:v>Computer Monitor</c:v>
                </c:pt>
                <c:pt idx="3">
                  <c:v>Vacuum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0.55000000000000004</c:v>
                </c:pt>
                <c:pt idx="1">
                  <c:v>0.59</c:v>
                </c:pt>
                <c:pt idx="2">
                  <c:v>0.59</c:v>
                </c:pt>
                <c:pt idx="3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8-9D45-847F-D6000A740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64984"/>
        <c:axId val="145309280"/>
      </c:barChart>
      <c:catAx>
        <c:axId val="144964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5309280"/>
        <c:crosses val="autoZero"/>
        <c:auto val="1"/>
        <c:lblAlgn val="ctr"/>
        <c:lblOffset val="100"/>
        <c:noMultiLvlLbl val="0"/>
      </c:catAx>
      <c:valAx>
        <c:axId val="145309280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Proportion choosing the energy efficient option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4964984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Sheet1!$T$3:$W$3</c:f>
                <c:numCache>
                  <c:formatCode>General</c:formatCode>
                  <c:ptCount val="4"/>
                  <c:pt idx="0">
                    <c:v>4.2850670939904779E-2</c:v>
                  </c:pt>
                  <c:pt idx="1">
                    <c:v>5.911412690719537E-2</c:v>
                  </c:pt>
                  <c:pt idx="2">
                    <c:v>7.0852099474892058E-2</c:v>
                  </c:pt>
                  <c:pt idx="3">
                    <c:v>6.9296464556281648E-2</c:v>
                  </c:pt>
                </c:numCache>
              </c:numRef>
            </c:plus>
            <c:minus>
              <c:numRef>
                <c:f>Sheet1!$T$3:$W$3</c:f>
                <c:numCache>
                  <c:formatCode>General</c:formatCode>
                  <c:ptCount val="4"/>
                  <c:pt idx="0">
                    <c:v>4.2850670939904779E-2</c:v>
                  </c:pt>
                  <c:pt idx="1">
                    <c:v>5.911412690719537E-2</c:v>
                  </c:pt>
                  <c:pt idx="2">
                    <c:v>7.0852099474892058E-2</c:v>
                  </c:pt>
                  <c:pt idx="3">
                    <c:v>6.9296464556281648E-2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Heater</c:v>
                </c:pt>
                <c:pt idx="1">
                  <c:v>Lightbulb</c:v>
                </c:pt>
                <c:pt idx="2">
                  <c:v>Furnace</c:v>
                </c:pt>
                <c:pt idx="3">
                  <c:v>Washing Machine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0.1</c:v>
                </c:pt>
                <c:pt idx="1">
                  <c:v>0.22</c:v>
                </c:pt>
                <c:pt idx="2">
                  <c:v>0.56000000000000005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B-F045-B91B-9BBA5612EE8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Sheet1!$T$4:$W$4</c:f>
                <c:numCache>
                  <c:formatCode>General</c:formatCode>
                  <c:ptCount val="4"/>
                  <c:pt idx="0">
                    <c:v>6.9593920176192078E-2</c:v>
                  </c:pt>
                  <c:pt idx="1">
                    <c:v>6.8333668100566874E-2</c:v>
                  </c:pt>
                  <c:pt idx="2">
                    <c:v>5.1390279083827956E-2</c:v>
                  </c:pt>
                  <c:pt idx="3">
                    <c:v>7.071414424341449E-2</c:v>
                  </c:pt>
                </c:numCache>
              </c:numRef>
            </c:plus>
            <c:minus>
              <c:numRef>
                <c:f>Sheet1!$T$4:$W$4</c:f>
                <c:numCache>
                  <c:formatCode>General</c:formatCode>
                  <c:ptCount val="4"/>
                  <c:pt idx="0">
                    <c:v>6.9593920176192078E-2</c:v>
                  </c:pt>
                  <c:pt idx="1">
                    <c:v>6.8333668100566874E-2</c:v>
                  </c:pt>
                  <c:pt idx="2">
                    <c:v>5.1390279083827956E-2</c:v>
                  </c:pt>
                  <c:pt idx="3">
                    <c:v>7.071414424341449E-2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Heater</c:v>
                </c:pt>
                <c:pt idx="1">
                  <c:v>Lightbulb</c:v>
                </c:pt>
                <c:pt idx="2">
                  <c:v>Furnace</c:v>
                </c:pt>
                <c:pt idx="3">
                  <c:v>Washing Machine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0.41</c:v>
                </c:pt>
                <c:pt idx="1">
                  <c:v>0.63</c:v>
                </c:pt>
                <c:pt idx="2">
                  <c:v>0.84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FB-F045-B91B-9BBA5612E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38576"/>
        <c:axId val="144888800"/>
      </c:barChart>
      <c:catAx>
        <c:axId val="14493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4888800"/>
        <c:crosses val="autoZero"/>
        <c:auto val="1"/>
        <c:lblAlgn val="ctr"/>
        <c:lblOffset val="100"/>
        <c:noMultiLvlLbl val="0"/>
      </c:catAx>
      <c:valAx>
        <c:axId val="144888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Proportion choosing the energy efficient option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4938576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Sheet1!$T$3:$W$3</c:f>
                <c:numCache>
                  <c:formatCode>General</c:formatCode>
                  <c:ptCount val="4"/>
                  <c:pt idx="0">
                    <c:v>7.9348583546547155E-2</c:v>
                  </c:pt>
                  <c:pt idx="1">
                    <c:v>5.2895396889031776E-2</c:v>
                  </c:pt>
                  <c:pt idx="2">
                    <c:v>4.6287588437652419E-2</c:v>
                  </c:pt>
                  <c:pt idx="3">
                    <c:v>4.2314122226025631E-2</c:v>
                  </c:pt>
                </c:numCache>
              </c:numRef>
            </c:plus>
            <c:minus>
              <c:numRef>
                <c:f>Sheet1!$T$3:$W$3</c:f>
                <c:numCache>
                  <c:formatCode>General</c:formatCode>
                  <c:ptCount val="4"/>
                  <c:pt idx="0">
                    <c:v>7.9348583546547155E-2</c:v>
                  </c:pt>
                  <c:pt idx="1">
                    <c:v>5.2895396889031776E-2</c:v>
                  </c:pt>
                  <c:pt idx="2">
                    <c:v>4.6287588437652419E-2</c:v>
                  </c:pt>
                  <c:pt idx="3">
                    <c:v>4.2314122226025631E-2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Furnace</c:v>
                </c:pt>
                <c:pt idx="1">
                  <c:v>Lightbulb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0.72289999999999999</c:v>
                </c:pt>
                <c:pt idx="1">
                  <c:v>0.4819</c:v>
                </c:pt>
                <c:pt idx="2">
                  <c:v>0.42170000000000002</c:v>
                </c:pt>
                <c:pt idx="3">
                  <c:v>0.38550000000000001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7-484E-962A-20316C0567B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Sheet1!$T$4:$W$4</c:f>
                <c:numCache>
                  <c:formatCode>General</c:formatCode>
                  <c:ptCount val="4"/>
                  <c:pt idx="0">
                    <c:v>0.11523750000000001</c:v>
                  </c:pt>
                  <c:pt idx="1">
                    <c:v>0.10351249999999999</c:v>
                  </c:pt>
                  <c:pt idx="2">
                    <c:v>8.7887499999999993E-2</c:v>
                  </c:pt>
                  <c:pt idx="3">
                    <c:v>8.7887499999999993E-2</c:v>
                  </c:pt>
                </c:numCache>
              </c:numRef>
            </c:plus>
            <c:minus>
              <c:numRef>
                <c:f>Sheet1!$T$4:$W$4</c:f>
                <c:numCache>
                  <c:formatCode>General</c:formatCode>
                  <c:ptCount val="4"/>
                  <c:pt idx="0">
                    <c:v>0.11523750000000001</c:v>
                  </c:pt>
                  <c:pt idx="1">
                    <c:v>0.10351249999999999</c:v>
                  </c:pt>
                  <c:pt idx="2">
                    <c:v>8.7887499999999993E-2</c:v>
                  </c:pt>
                  <c:pt idx="3">
                    <c:v>8.7887499999999993E-2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Furnace</c:v>
                </c:pt>
                <c:pt idx="1">
                  <c:v>Lightbulb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0.92190000000000005</c:v>
                </c:pt>
                <c:pt idx="1">
                  <c:v>0.82809999999999995</c:v>
                </c:pt>
                <c:pt idx="2">
                  <c:v>0.70309999999999995</c:v>
                </c:pt>
                <c:pt idx="3">
                  <c:v>0.70309999999999995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47-484E-962A-20316C056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746688"/>
        <c:axId val="246173840"/>
      </c:barChart>
      <c:catAx>
        <c:axId val="20274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6173840"/>
        <c:crosses val="autoZero"/>
        <c:auto val="1"/>
        <c:lblAlgn val="ctr"/>
        <c:lblOffset val="100"/>
        <c:noMultiLvlLbl val="0"/>
      </c:catAx>
      <c:valAx>
        <c:axId val="246173840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Proportion choosing the energy efficient option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2746688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Sheet1!$E$3:$F$3</c:f>
                <c:numCache>
                  <c:formatCode>General</c:formatCode>
                  <c:ptCount val="2"/>
                  <c:pt idx="0">
                    <c:v>5.679E-2</c:v>
                  </c:pt>
                  <c:pt idx="1">
                    <c:v>5.8880000000000002E-2</c:v>
                  </c:pt>
                </c:numCache>
              </c:numRef>
            </c:plus>
            <c:minus>
              <c:numRef>
                <c:f>Sheet1!$E$3:$F$3</c:f>
                <c:numCache>
                  <c:formatCode>General</c:formatCode>
                  <c:ptCount val="2"/>
                  <c:pt idx="0">
                    <c:v>5.679E-2</c:v>
                  </c:pt>
                  <c:pt idx="1">
                    <c:v>5.8880000000000002E-2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Sheet1!$B$2:$C$2</c:f>
              <c:strCache>
                <c:ptCount val="2"/>
                <c:pt idx="0">
                  <c:v>Furnace</c:v>
                </c:pt>
                <c:pt idx="1">
                  <c:v>Lightbulb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0.26229999999999998</c:v>
                </c:pt>
                <c:pt idx="1">
                  <c:v>0.29509999999999997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F-9546-A48C-D8A16C538988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1-year cost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Sheet1!$E$4:$F$4</c:f>
                <c:numCache>
                  <c:formatCode>General</c:formatCode>
                  <c:ptCount val="2"/>
                  <c:pt idx="0">
                    <c:v>6.1280000000000001E-2</c:v>
                  </c:pt>
                  <c:pt idx="1">
                    <c:v>6.4269999999999994E-2</c:v>
                  </c:pt>
                </c:numCache>
              </c:numRef>
            </c:plus>
            <c:minus>
              <c:numRef>
                <c:f>Sheet1!$E$4:$F$4</c:f>
                <c:numCache>
                  <c:formatCode>General</c:formatCode>
                  <c:ptCount val="2"/>
                  <c:pt idx="0">
                    <c:v>6.1280000000000001E-2</c:v>
                  </c:pt>
                  <c:pt idx="1">
                    <c:v>6.4269999999999994E-2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Sheet1!$B$2:$C$2</c:f>
              <c:strCache>
                <c:ptCount val="2"/>
                <c:pt idx="0">
                  <c:v>Furnace</c:v>
                </c:pt>
                <c:pt idx="1">
                  <c:v>Lightbulb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0.68969999999999998</c:v>
                </c:pt>
                <c:pt idx="1">
                  <c:v>0.62070000000000003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0F-9546-A48C-D8A16C538988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5-year cost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Sheet1!$E$5:$F$5</c:f>
                <c:numCache>
                  <c:formatCode>General</c:formatCode>
                  <c:ptCount val="2"/>
                  <c:pt idx="0">
                    <c:v>5.058E-2</c:v>
                  </c:pt>
                  <c:pt idx="1">
                    <c:v>5.6030000000000003E-2</c:v>
                  </c:pt>
                </c:numCache>
              </c:numRef>
            </c:plus>
            <c:minus>
              <c:numRef>
                <c:f>Sheet1!$E$5:$F$5</c:f>
                <c:numCache>
                  <c:formatCode>General</c:formatCode>
                  <c:ptCount val="2"/>
                  <c:pt idx="0">
                    <c:v>5.058E-2</c:v>
                  </c:pt>
                  <c:pt idx="1">
                    <c:v>5.6030000000000003E-2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Sheet1!$B$2:$C$2</c:f>
              <c:strCache>
                <c:ptCount val="2"/>
                <c:pt idx="0">
                  <c:v>Furnace</c:v>
                </c:pt>
                <c:pt idx="1">
                  <c:v>Lightbulb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0.80649999999999999</c:v>
                </c:pt>
                <c:pt idx="1">
                  <c:v>0.7419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0F-9546-A48C-D8A16C538988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Sheet1!$E$6:$F$6</c:f>
                <c:numCache>
                  <c:formatCode>General</c:formatCode>
                  <c:ptCount val="2"/>
                  <c:pt idx="0">
                    <c:v>4.7789999999999999E-2</c:v>
                  </c:pt>
                  <c:pt idx="1">
                    <c:v>6.0600000000000001E-2</c:v>
                  </c:pt>
                </c:numCache>
              </c:numRef>
            </c:plus>
            <c:minus>
              <c:numRef>
                <c:f>Sheet1!$E$6:$F$6</c:f>
                <c:numCache>
                  <c:formatCode>General</c:formatCode>
                  <c:ptCount val="2"/>
                  <c:pt idx="0">
                    <c:v>4.7789999999999999E-2</c:v>
                  </c:pt>
                  <c:pt idx="1">
                    <c:v>6.0600000000000001E-2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Sheet1!$B$2:$C$2</c:f>
              <c:strCache>
                <c:ptCount val="2"/>
                <c:pt idx="0">
                  <c:v>Furnace</c:v>
                </c:pt>
                <c:pt idx="1">
                  <c:v>Lightbulb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0.83609999999999995</c:v>
                </c:pt>
                <c:pt idx="1">
                  <c:v>0.67210000000000003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0F-9546-A48C-D8A16C538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604136"/>
        <c:axId val="383790016"/>
      </c:barChart>
      <c:catAx>
        <c:axId val="24660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790016"/>
        <c:crosses val="autoZero"/>
        <c:auto val="1"/>
        <c:lblAlgn val="ctr"/>
        <c:lblOffset val="100"/>
        <c:noMultiLvlLbl val="0"/>
      </c:catAx>
      <c:valAx>
        <c:axId val="3837900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Proportion</a:t>
                </a:r>
                <a:r>
                  <a:rPr lang="en-US" sz="1800" baseline="0">
                    <a:solidFill>
                      <a:schemeClr val="tx1"/>
                    </a:solidFill>
                  </a:rPr>
                  <a:t> choosing the efficient option</a:t>
                </a:r>
                <a:endParaRPr lang="en-US" sz="18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60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Money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Sheet3!$G$3:$H$3</c:f>
                <c:numCache>
                  <c:formatCode>General</c:formatCode>
                  <c:ptCount val="2"/>
                  <c:pt idx="0">
                    <c:v>7.5</c:v>
                  </c:pt>
                  <c:pt idx="1">
                    <c:v>8.44</c:v>
                  </c:pt>
                </c:numCache>
              </c:numRef>
            </c:plus>
            <c:minus>
              <c:numRef>
                <c:f>Sheet3!$G$3:$H$3</c:f>
                <c:numCache>
                  <c:formatCode>General</c:formatCode>
                  <c:ptCount val="2"/>
                  <c:pt idx="0">
                    <c:v>7.5</c:v>
                  </c:pt>
                  <c:pt idx="1">
                    <c:v>8.44</c:v>
                  </c:pt>
                </c:numCache>
              </c:numRef>
            </c:minus>
          </c:errBars>
          <c:cat>
            <c:strRef>
              <c:f>Sheet3!$C$2:$D$2</c:f>
              <c:strCache>
                <c:ptCount val="2"/>
                <c:pt idx="0">
                  <c:v>Cost</c:v>
                </c:pt>
                <c:pt idx="1">
                  <c:v>Saved</c:v>
                </c:pt>
              </c:strCache>
            </c:strRef>
          </c:cat>
          <c:val>
            <c:numRef>
              <c:f>Sheet3!$C$3:$D$3</c:f>
              <c:numCache>
                <c:formatCode>"$"#,##0</c:formatCode>
                <c:ptCount val="2"/>
                <c:pt idx="0">
                  <c:v>738.25</c:v>
                </c:pt>
                <c:pt idx="1">
                  <c:v>691.81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4-0A47-907A-F50A1B46DED7}"/>
            </c:ext>
          </c:extLst>
        </c:ser>
        <c:ser>
          <c:idx val="1"/>
          <c:order val="1"/>
          <c:tx>
            <c:strRef>
              <c:f>Sheet3!$B$4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Sheet3!$G$4:$H$4</c:f>
                <c:numCache>
                  <c:formatCode>General</c:formatCode>
                  <c:ptCount val="2"/>
                  <c:pt idx="0">
                    <c:v>8.58</c:v>
                  </c:pt>
                  <c:pt idx="1">
                    <c:v>8</c:v>
                  </c:pt>
                </c:numCache>
              </c:numRef>
            </c:plus>
            <c:minus>
              <c:numRef>
                <c:f>Sheet3!$G$4:$H$4</c:f>
                <c:numCache>
                  <c:formatCode>General</c:formatCode>
                  <c:ptCount val="2"/>
                  <c:pt idx="0">
                    <c:v>8.58</c:v>
                  </c:pt>
                  <c:pt idx="1">
                    <c:v>8</c:v>
                  </c:pt>
                </c:numCache>
              </c:numRef>
            </c:minus>
          </c:errBars>
          <c:cat>
            <c:strRef>
              <c:f>Sheet3!$C$2:$D$2</c:f>
              <c:strCache>
                <c:ptCount val="2"/>
                <c:pt idx="0">
                  <c:v>Cost</c:v>
                </c:pt>
                <c:pt idx="1">
                  <c:v>Saved</c:v>
                </c:pt>
              </c:strCache>
            </c:strRef>
          </c:cat>
          <c:val>
            <c:numRef>
              <c:f>Sheet3!$C$4:$D$4</c:f>
              <c:numCache>
                <c:formatCode>"$"#,##0</c:formatCode>
                <c:ptCount val="2"/>
                <c:pt idx="0">
                  <c:v>692.78</c:v>
                </c:pt>
                <c:pt idx="1">
                  <c:v>683.97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4-0A47-907A-F50A1B46D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932888"/>
        <c:axId val="142933280"/>
      </c:barChart>
      <c:catAx>
        <c:axId val="142932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2933280"/>
        <c:crosses val="autoZero"/>
        <c:auto val="1"/>
        <c:lblAlgn val="ctr"/>
        <c:lblOffset val="100"/>
        <c:noMultiLvlLbl val="0"/>
      </c:catAx>
      <c:valAx>
        <c:axId val="142933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Willingness to Pay for Energy Efficient Dishwasher</a:t>
                </a:r>
              </a:p>
            </c:rich>
          </c:tx>
          <c:overlay val="0"/>
        </c:title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2932888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928CD-1D83-47AE-93CC-99DFDF579DAD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54A73-88DA-4F29-AABA-55B0C003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Beer image source: https://</a:t>
            </a:r>
            <a:r>
              <a:rPr lang="en-US" dirty="0" err="1"/>
              <a:t>www.edreams.com</a:t>
            </a:r>
            <a:r>
              <a:rPr lang="en-US" dirty="0"/>
              <a:t>/blog/9-curious-rules-of-oktoberfest/</a:t>
            </a:r>
          </a:p>
          <a:p>
            <a:r>
              <a:rPr lang="en-US" dirty="0"/>
              <a:t>Osaka image source: https://</a:t>
            </a:r>
            <a:r>
              <a:rPr lang="en-US" dirty="0" err="1"/>
              <a:t>phys.org</a:t>
            </a:r>
            <a:r>
              <a:rPr lang="en-US" dirty="0"/>
              <a:t>/news/2018-04-smart-cities.html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8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</a:t>
            </a:r>
            <a:r>
              <a:rPr lang="en-US" dirty="0" err="1"/>
              <a:t>www.amazon.ca</a:t>
            </a:r>
            <a:r>
              <a:rPr lang="en-US" dirty="0"/>
              <a:t>/Philips-423798-10-5-Watt-13-Watt-Dimmable/</a:t>
            </a:r>
            <a:r>
              <a:rPr lang="en-US" dirty="0" err="1"/>
              <a:t>dp</a:t>
            </a:r>
            <a:r>
              <a:rPr lang="en-US" dirty="0"/>
              <a:t>/B008NNZSI0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www.closeoutking.ca</a:t>
            </a:r>
            <a:r>
              <a:rPr lang="en-US" dirty="0"/>
              <a:t>/product-p/bulb-philips-46677150426.htm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8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</a:t>
            </a:r>
            <a:r>
              <a:rPr lang="en-US" dirty="0" err="1"/>
              <a:t>pisces.bbystatic.com</a:t>
            </a:r>
            <a:r>
              <a:rPr lang="en-US" dirty="0"/>
              <a:t>/image2/</a:t>
            </a:r>
            <a:r>
              <a:rPr lang="en-US" dirty="0" err="1"/>
              <a:t>BestBuy_US</a:t>
            </a:r>
            <a:r>
              <a:rPr lang="en-US" dirty="0"/>
              <a:t>/images/products/5710/5710312_sd.jpg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www.ajmadison.com</a:t>
            </a:r>
            <a:r>
              <a:rPr lang="en-US" dirty="0"/>
              <a:t>/</a:t>
            </a:r>
            <a:r>
              <a:rPr lang="en-US" dirty="0" err="1"/>
              <a:t>cgi</a:t>
            </a:r>
            <a:r>
              <a:rPr lang="en-US" dirty="0"/>
              <a:t>-bin/</a:t>
            </a:r>
            <a:r>
              <a:rPr lang="en-US" dirty="0" err="1"/>
              <a:t>ajmadison</a:t>
            </a:r>
            <a:r>
              <a:rPr lang="en-US" dirty="0"/>
              <a:t>/LDS4821BB.html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2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3 hours a day, 10,000 hours is about</a:t>
            </a:r>
            <a:r>
              <a:rPr lang="en-US" baseline="0" dirty="0"/>
              <a:t> 9 years</a:t>
            </a:r>
          </a:p>
          <a:p>
            <a:r>
              <a:rPr lang="en-US" baseline="0" dirty="0"/>
              <a:t>calculations use 11.3 cents/kWh</a:t>
            </a:r>
          </a:p>
          <a:p>
            <a:endParaRPr lang="en-US" baseline="0" dirty="0"/>
          </a:p>
          <a:p>
            <a:r>
              <a:rPr lang="en-CA" dirty="0">
                <a:effectLst/>
                <a:latin typeface="Helvetica Neue" panose="02000503000000020004" pitchFamily="2" charset="0"/>
              </a:rPr>
              <a:t>Image source (left): https://</a:t>
            </a:r>
            <a:r>
              <a:rPr lang="en-CA" dirty="0" err="1">
                <a:effectLst/>
                <a:latin typeface="Helvetica Neue" panose="02000503000000020004" pitchFamily="2" charset="0"/>
              </a:rPr>
              <a:t>www.rona.ca</a:t>
            </a:r>
            <a:r>
              <a:rPr lang="en-CA" dirty="0">
                <a:effectLst/>
                <a:latin typeface="Helvetica Neue" panose="02000503000000020004" pitchFamily="2" charset="0"/>
              </a:rPr>
              <a:t>/</a:t>
            </a:r>
            <a:r>
              <a:rPr lang="en-CA" dirty="0" err="1">
                <a:effectLst/>
                <a:latin typeface="Helvetica Neue" panose="02000503000000020004" pitchFamily="2" charset="0"/>
              </a:rPr>
              <a:t>en</a:t>
            </a:r>
            <a:r>
              <a:rPr lang="en-CA" dirty="0">
                <a:effectLst/>
                <a:latin typeface="Helvetica Neue" panose="02000503000000020004" pitchFamily="2" charset="0"/>
              </a:rPr>
              <a:t>/product/feit-electric-light-bulb-bright-white-a15-bulb-shape-40-watt-bp40a15-can-31925045</a:t>
            </a:r>
          </a:p>
          <a:p>
            <a:r>
              <a:rPr lang="en-CA" dirty="0">
                <a:effectLst/>
                <a:latin typeface="Helvetica Neue" panose="02000503000000020004" pitchFamily="2" charset="0"/>
              </a:rPr>
              <a:t>Image source (right): https://</a:t>
            </a:r>
            <a:r>
              <a:rPr lang="en-CA" dirty="0" err="1">
                <a:effectLst/>
                <a:latin typeface="Helvetica Neue" panose="02000503000000020004" pitchFamily="2" charset="0"/>
              </a:rPr>
              <a:t>www.bulbconnection.com</a:t>
            </a:r>
            <a:r>
              <a:rPr lang="en-CA" dirty="0">
                <a:effectLst/>
                <a:latin typeface="Helvetica Neue" panose="02000503000000020004" pitchFamily="2" charset="0"/>
              </a:rPr>
              <a:t>/product/4909-TCP-80101450-14W-SPRINGLIGHT-50K-14w-Spiral</a:t>
            </a:r>
          </a:p>
          <a:p>
            <a:br>
              <a:rPr lang="en-CA" dirty="0">
                <a:effectLst/>
                <a:latin typeface="Helvetica Neue" panose="02000503000000020004" pitchFamily="2" charset="0"/>
              </a:rPr>
            </a:br>
            <a:endParaRPr lang="en-CA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top left and right: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/>
              <a:t>Image source flooding: http://</a:t>
            </a:r>
            <a:r>
              <a:rPr lang="en-US" dirty="0" err="1"/>
              <a:t>archive.boston.com</a:t>
            </a:r>
            <a:r>
              <a:rPr lang="en-US" dirty="0"/>
              <a:t>/</a:t>
            </a:r>
            <a:r>
              <a:rPr lang="en-US" dirty="0" err="1"/>
              <a:t>bigpicture</a:t>
            </a:r>
            <a:r>
              <a:rPr lang="en-US" dirty="0"/>
              <a:t>/2013/06/</a:t>
            </a:r>
            <a:r>
              <a:rPr lang="en-US" dirty="0" err="1"/>
              <a:t>flooding_in_europe.html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9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</a:t>
            </a:r>
            <a:r>
              <a:rPr lang="en-US" baseline="0" dirty="0"/>
              <a:t> graphs use an </a:t>
            </a:r>
            <a:r>
              <a:rPr lang="en-US" dirty="0"/>
              <a:t>exponential k of .18 per month, hyperbolic k of .6 per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99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 - https://</a:t>
            </a:r>
            <a:r>
              <a:rPr lang="en-US" dirty="0" err="1"/>
              <a:t>www.indiamart.com</a:t>
            </a:r>
            <a:r>
              <a:rPr lang="en-US" dirty="0"/>
              <a:t>/</a:t>
            </a:r>
            <a:r>
              <a:rPr lang="en-US" dirty="0" err="1"/>
              <a:t>proddetail</a:t>
            </a:r>
            <a:r>
              <a:rPr lang="en-US" dirty="0"/>
              <a:t>/32-inch-lg-television-18470908188.html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 - https://</a:t>
            </a:r>
            <a:r>
              <a:rPr lang="en-US" dirty="0" err="1"/>
              <a:t>www.indiamart.com</a:t>
            </a:r>
            <a:r>
              <a:rPr lang="en-US" dirty="0"/>
              <a:t>/</a:t>
            </a:r>
            <a:r>
              <a:rPr lang="en-US" dirty="0" err="1"/>
              <a:t>proddetail</a:t>
            </a:r>
            <a:r>
              <a:rPr lang="en-US" dirty="0"/>
              <a:t>/32-inch-lg-television-18470908188.html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62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https://image-</a:t>
            </a:r>
            <a:r>
              <a:rPr lang="en-US" dirty="0" err="1"/>
              <a:t>us.samsung.com</a:t>
            </a:r>
            <a:r>
              <a:rPr lang="en-US" dirty="0"/>
              <a:t>/</a:t>
            </a:r>
            <a:r>
              <a:rPr lang="en-US" dirty="0" err="1"/>
              <a:t>SamsungUS</a:t>
            </a:r>
            <a:r>
              <a:rPr lang="en-US" dirty="0"/>
              <a:t>/home/home-appliances/washers/top-load/pd/wa50m7450aw/01_Washer-TopLoader_WA50M7450AW_Front_Closed-White.jpg?$product-details-jpg$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www.energycenterappliance.com</a:t>
            </a:r>
            <a:r>
              <a:rPr lang="en-US" dirty="0"/>
              <a:t>/product/whirlpool-cabrio-platinum-top-load-washer-chrome-shadow-wtw8500bc-23606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75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https://image-</a:t>
            </a:r>
            <a:r>
              <a:rPr lang="en-US" dirty="0" err="1"/>
              <a:t>us.samsung.com</a:t>
            </a:r>
            <a:r>
              <a:rPr lang="en-US" dirty="0"/>
              <a:t>/</a:t>
            </a:r>
            <a:r>
              <a:rPr lang="en-US" dirty="0" err="1"/>
              <a:t>SamsungUS</a:t>
            </a:r>
            <a:r>
              <a:rPr lang="en-US" dirty="0"/>
              <a:t>/home/home-appliances/washers/top-load/pd/wa50m7450aw/01_Washer-TopLoader_WA50M7450AW_Front_Closed-White.jpg?$product-details-jpg$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www.energycenterappliance.com</a:t>
            </a:r>
            <a:r>
              <a:rPr lang="en-US" dirty="0"/>
              <a:t>/product/whirlpool-cabrio-platinum-top-load-washer-chrome-shadow-wtw8500bc-23606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1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9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9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3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2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7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Tackling temporal tradeoffs in energy efficiency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J. Hardisty</a:t>
            </a:r>
          </a:p>
          <a:p>
            <a:r>
              <a:rPr lang="en-US" dirty="0" err="1"/>
              <a:t>Behavioural</a:t>
            </a:r>
            <a:r>
              <a:rPr lang="en-US" dirty="0"/>
              <a:t> Sustainability Group</a:t>
            </a:r>
          </a:p>
          <a:p>
            <a:r>
              <a:rPr lang="en-US" dirty="0"/>
              <a:t>Oct 21,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02" y="0"/>
            <a:ext cx="4549698" cy="1516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" y="5576"/>
            <a:ext cx="3400889" cy="12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5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01852"/>
              </p:ext>
            </p:extLst>
          </p:nvPr>
        </p:nvGraphicFramePr>
        <p:xfrm>
          <a:off x="1179769" y="466006"/>
          <a:ext cx="8650432" cy="626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74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Light bulb purchase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Econ: </a:t>
            </a:r>
            <a:r>
              <a:rPr lang="en-US" dirty="0"/>
              <a:t>Efficiency upgrades are quite effective, but people aren't choosing them (</a:t>
            </a:r>
            <a:r>
              <a:rPr lang="en-US" dirty="0" err="1"/>
              <a:t>Hausman</a:t>
            </a:r>
            <a:r>
              <a:rPr lang="en-US" dirty="0"/>
              <a:t>, 1979). Why? </a:t>
            </a:r>
          </a:p>
          <a:p>
            <a:r>
              <a:rPr lang="en-US" b="1" dirty="0" err="1"/>
              <a:t>Anthro</a:t>
            </a:r>
            <a:r>
              <a:rPr lang="en-US" b="1" dirty="0"/>
              <a:t>: </a:t>
            </a:r>
            <a:r>
              <a:rPr lang="en-US" dirty="0"/>
              <a:t>Most people don't think about efficiency upgrades (</a:t>
            </a:r>
            <a:r>
              <a:rPr lang="en-US" dirty="0" err="1"/>
              <a:t>Attari</a:t>
            </a:r>
            <a:r>
              <a:rPr lang="en-US" dirty="0"/>
              <a:t>, </a:t>
            </a:r>
            <a:r>
              <a:rPr lang="en-US" dirty="0" err="1"/>
              <a:t>DeKay</a:t>
            </a:r>
            <a:r>
              <a:rPr lang="en-US" dirty="0"/>
              <a:t>, Davidson, &amp; de Bruin, 2010)</a:t>
            </a:r>
          </a:p>
          <a:p>
            <a:pPr lvl="1"/>
            <a:r>
              <a:rPr lang="en-US" dirty="0"/>
              <a:t>Different cultures prefer different light quality (</a:t>
            </a:r>
            <a:r>
              <a:rPr lang="en-US" dirty="0" err="1"/>
              <a:t>Wilhite</a:t>
            </a:r>
            <a:r>
              <a:rPr lang="en-US" dirty="0"/>
              <a:t> et al., 1996)</a:t>
            </a:r>
          </a:p>
          <a:p>
            <a:r>
              <a:rPr lang="en-US" b="1" dirty="0"/>
              <a:t>Psych: </a:t>
            </a:r>
            <a:r>
              <a:rPr lang="en-US" dirty="0"/>
              <a:t>Which tools can nudge consumers to make more energy efficient choices?</a:t>
            </a:r>
          </a:p>
          <a:p>
            <a:pPr lvl="1"/>
            <a:r>
              <a:rPr lang="en-US" dirty="0"/>
              <a:t>Social norms (Schultz, Nolan, </a:t>
            </a:r>
            <a:r>
              <a:rPr lang="en-US" dirty="0" err="1"/>
              <a:t>Cialdini</a:t>
            </a:r>
            <a:r>
              <a:rPr lang="en-US" dirty="0"/>
              <a:t>, Goldstein, &amp; </a:t>
            </a:r>
            <a:r>
              <a:rPr lang="en-US" dirty="0" err="1"/>
              <a:t>Griskevicius</a:t>
            </a:r>
            <a:r>
              <a:rPr lang="en-US" dirty="0"/>
              <a:t>, 2007)</a:t>
            </a:r>
          </a:p>
          <a:p>
            <a:pPr lvl="1"/>
            <a:r>
              <a:rPr lang="en-US" dirty="0"/>
              <a:t>Defaults (Dinner, Johnson, Goldstein, &amp; Liu, 2011) </a:t>
            </a:r>
          </a:p>
          <a:p>
            <a:pPr lvl="1"/>
            <a:r>
              <a:rPr lang="en-US" b="1" dirty="0"/>
              <a:t>10-year cost labeling? </a:t>
            </a:r>
          </a:p>
        </p:txBody>
      </p:sp>
    </p:spTree>
    <p:extLst>
      <p:ext uri="{BB962C8B-B14F-4D97-AF65-F5344CB8AC3E}">
        <p14:creationId xmlns:p14="http://schemas.microsoft.com/office/powerpoint/2010/main" val="2826874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600" dirty="0"/>
          </a:p>
          <a:p>
            <a:r>
              <a:rPr lang="en-US" sz="2600" dirty="0"/>
              <a:t>Price: $999.95</a:t>
            </a:r>
          </a:p>
          <a:p>
            <a:r>
              <a:rPr lang="en-US" sz="2600" dirty="0"/>
              <a:t>Estimated Electricity Use (W): 121</a:t>
            </a:r>
          </a:p>
          <a:p>
            <a:r>
              <a:rPr lang="en-US" sz="2600" dirty="0"/>
              <a:t>Standby energy consumption: 0.2w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Price: $749.95</a:t>
            </a:r>
          </a:p>
          <a:p>
            <a:r>
              <a:rPr lang="en-US" sz="2600" dirty="0"/>
              <a:t>Estimated Electricity Use (W): 181</a:t>
            </a:r>
          </a:p>
          <a:p>
            <a:r>
              <a:rPr lang="en-US" sz="2600" dirty="0"/>
              <a:t>Standby energy consumption: 0.4w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  <a:p>
            <a:endParaRPr lang="en-US" sz="2600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6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$999.95</a:t>
            </a:r>
          </a:p>
          <a:p>
            <a:r>
              <a:rPr lang="en-US" dirty="0"/>
              <a:t>10-year estimated cost: $600</a:t>
            </a:r>
          </a:p>
          <a:p>
            <a:r>
              <a:rPr lang="en-US" dirty="0"/>
              <a:t>Estimated Electricity Use (W): 121</a:t>
            </a:r>
          </a:p>
          <a:p>
            <a:r>
              <a:rPr lang="en-US" dirty="0"/>
              <a:t>Standby energy consumption: 0.2w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$749.95</a:t>
            </a:r>
          </a:p>
          <a:p>
            <a:r>
              <a:rPr lang="en-US" dirty="0"/>
              <a:t>10-year estimated cost: $1,000</a:t>
            </a:r>
          </a:p>
          <a:p>
            <a:r>
              <a:rPr lang="en-US" dirty="0"/>
              <a:t>Estimated Electricity Use (W): 181</a:t>
            </a:r>
          </a:p>
          <a:p>
            <a:r>
              <a:rPr lang="en-US" dirty="0"/>
              <a:t>Standby energy consumption: 0.4w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  <a:p>
            <a:endParaRPr lang="en-US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13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$629.99</a:t>
            </a:r>
          </a:p>
          <a:p>
            <a:r>
              <a:rPr lang="en-US" sz="2400" dirty="0"/>
              <a:t>Estimated Yearly Electricity Use (kWh): 169</a:t>
            </a:r>
          </a:p>
          <a:p>
            <a:r>
              <a:rPr lang="en-US" sz="2400" dirty="0"/>
              <a:t>Model: 4.5 Cu. Ft. </a:t>
            </a:r>
            <a:br>
              <a:rPr lang="en-US" sz="2400" dirty="0"/>
            </a:br>
            <a:r>
              <a:rPr lang="en-US" sz="2400" dirty="0"/>
              <a:t>9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Samsung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$899.99</a:t>
            </a:r>
          </a:p>
          <a:p>
            <a:r>
              <a:rPr lang="en-US" sz="2400" dirty="0"/>
              <a:t>Estimated Yearly Electricity Use (kWh): 150</a:t>
            </a:r>
          </a:p>
          <a:p>
            <a:r>
              <a:rPr lang="en-US" sz="2400" dirty="0"/>
              <a:t>Model: 4.8 Cu. Ft. </a:t>
            </a:r>
            <a:br>
              <a:rPr lang="en-US" sz="2400" dirty="0"/>
            </a:br>
            <a:r>
              <a:rPr lang="en-US" sz="2400" dirty="0"/>
              <a:t>13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Whirlpool</a:t>
            </a:r>
          </a:p>
          <a:p>
            <a:endParaRPr lang="en-US" dirty="0"/>
          </a:p>
        </p:txBody>
      </p:sp>
      <p:pic>
        <p:nvPicPr>
          <p:cNvPr id="2050" name="Picture 2" descr="C:\Users\Dave\Desktop\wash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66700"/>
            <a:ext cx="13811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wash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4210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9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$629.99</a:t>
            </a:r>
          </a:p>
          <a:p>
            <a:r>
              <a:rPr lang="en-US" sz="2400" dirty="0"/>
              <a:t>10-year estimated cost: $180</a:t>
            </a:r>
          </a:p>
          <a:p>
            <a:r>
              <a:rPr lang="en-US" sz="2400" dirty="0"/>
              <a:t>Estimated Yearly Electricity Use (kWh): 169</a:t>
            </a:r>
          </a:p>
          <a:p>
            <a:r>
              <a:rPr lang="en-US" sz="2400" dirty="0"/>
              <a:t>Model: 4.5 Cu. Ft. </a:t>
            </a:r>
            <a:br>
              <a:rPr lang="en-US" sz="2400" dirty="0"/>
            </a:br>
            <a:r>
              <a:rPr lang="en-US" sz="2400" dirty="0"/>
              <a:t>9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Samsung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$899.99</a:t>
            </a:r>
          </a:p>
          <a:p>
            <a:r>
              <a:rPr lang="en-US" sz="2400" dirty="0"/>
              <a:t>10-year estimated cost: $100</a:t>
            </a:r>
          </a:p>
          <a:p>
            <a:r>
              <a:rPr lang="en-US" sz="2400" dirty="0"/>
              <a:t>Estimated Yearly Electricity Use (kWh): 150</a:t>
            </a:r>
          </a:p>
          <a:p>
            <a:r>
              <a:rPr lang="en-US" sz="2400" dirty="0"/>
              <a:t>Model: 4.8 Cu. Ft. </a:t>
            </a:r>
            <a:br>
              <a:rPr lang="en-US" sz="2400" dirty="0"/>
            </a:br>
            <a:r>
              <a:rPr lang="en-US" sz="2400" dirty="0"/>
              <a:t>13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Whirlpool</a:t>
            </a:r>
          </a:p>
          <a:p>
            <a:endParaRPr lang="en-US" dirty="0"/>
          </a:p>
        </p:txBody>
      </p:sp>
      <p:pic>
        <p:nvPicPr>
          <p:cNvPr id="2050" name="Picture 2" descr="C:\Users\Dave\Desktop\wash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66700"/>
            <a:ext cx="13811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wash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4210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1a Results: Clean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590801" y="1219200"/>
          <a:ext cx="7086601" cy="469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68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1a Results: Real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438400" y="1219201"/>
          <a:ext cx="733425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1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1b Results: BC Hydro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966368"/>
              </p:ext>
            </p:extLst>
          </p:nvPr>
        </p:nvGraphicFramePr>
        <p:xfrm>
          <a:off x="1083527" y="1516566"/>
          <a:ext cx="8395010" cy="498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307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10-year cost label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activation</a:t>
            </a:r>
          </a:p>
          <a:p>
            <a:r>
              <a:rPr lang="en-US" dirty="0"/>
              <a:t>Planning horizon</a:t>
            </a:r>
          </a:p>
          <a:p>
            <a:r>
              <a:rPr lang="en-US" dirty="0"/>
              <a:t>Information provision</a:t>
            </a:r>
          </a:p>
          <a:p>
            <a:r>
              <a:rPr lang="en-US" dirty="0"/>
              <a:t>Magnitude effect (10-yrs is better than 1-yr)</a:t>
            </a:r>
          </a:p>
          <a:p>
            <a:r>
              <a:rPr lang="en-US" dirty="0"/>
              <a:t>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About me and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Temporal tradeoffs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Integrative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Fresh data on energy efficiency (partnering with BC Hydro)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06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53303"/>
            <a:ext cx="10515600" cy="1370787"/>
          </a:xfrm>
        </p:spPr>
        <p:txBody>
          <a:bodyPr/>
          <a:lstStyle/>
          <a:p>
            <a:r>
              <a:rPr lang="en-US" dirty="0"/>
              <a:t>As you consider purchasing a new furnace, what product features are most important to you? Please list the three most important product features.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81" y="327681"/>
            <a:ext cx="7066305" cy="489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3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purchasing a new furnace, roughly how far ahead do you plan?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 at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 to one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than one week up to one month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than one month up to one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than one year up to five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than five years up to ten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Ten years or more</a:t>
            </a:r>
          </a:p>
        </p:txBody>
      </p:sp>
    </p:spTree>
    <p:extLst>
      <p:ext uri="{BB962C8B-B14F-4D97-AF65-F5344CB8AC3E}">
        <p14:creationId xmlns:p14="http://schemas.microsoft.com/office/powerpoint/2010/main" val="3494581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7258"/>
            <a:ext cx="10515600" cy="16272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Please imagine that you purchased the furnace above. How much do you estimate your household would spend on energy to use this furnace in your home, over a period of 1 year? </a:t>
            </a:r>
          </a:p>
          <a:p>
            <a:pPr marL="0" indent="0">
              <a:buNone/>
            </a:pPr>
            <a:r>
              <a:rPr lang="en-US" dirty="0"/>
              <a:t>$_______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63" y="142633"/>
            <a:ext cx="2620536" cy="48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26" y="142101"/>
            <a:ext cx="10515600" cy="1325563"/>
          </a:xfrm>
        </p:spPr>
        <p:txBody>
          <a:bodyPr/>
          <a:lstStyle/>
          <a:p>
            <a:r>
              <a:rPr lang="en-US" dirty="0"/>
              <a:t>Study 1c: Choice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612839"/>
              </p:ext>
            </p:extLst>
          </p:nvPr>
        </p:nvGraphicFramePr>
        <p:xfrm>
          <a:off x="615987" y="1014761"/>
          <a:ext cx="9598529" cy="539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32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Study 1c: Energy goal prominence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1" y="1070516"/>
            <a:ext cx="7437864" cy="578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083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Study 1c: Planning horizons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29" y="1465108"/>
            <a:ext cx="5943600" cy="475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997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Study 1c: Estimation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81" y="1175175"/>
            <a:ext cx="6833838" cy="5593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869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cost labeling is effective</a:t>
            </a:r>
          </a:p>
          <a:p>
            <a:r>
              <a:rPr lang="en-US" dirty="0"/>
              <a:t>Why? </a:t>
            </a:r>
          </a:p>
          <a:p>
            <a:pPr lvl="1"/>
            <a:r>
              <a:rPr lang="en-US" dirty="0"/>
              <a:t>For bulbs, it is driven by planning horizon</a:t>
            </a:r>
          </a:p>
          <a:p>
            <a:pPr lvl="1"/>
            <a:r>
              <a:rPr lang="en-US" dirty="0"/>
              <a:t>For furnaces, it is driven by energy saving goals &amp; improved estimation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1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study 2: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Psych: people have much lower temporal discount rates for </a:t>
            </a:r>
            <a:r>
              <a:rPr lang="en-US" b="1" dirty="0"/>
              <a:t>losses</a:t>
            </a:r>
            <a:r>
              <a:rPr lang="en-US" dirty="0"/>
              <a:t> than for </a:t>
            </a:r>
            <a:r>
              <a:rPr lang="en-US" b="1" dirty="0"/>
              <a:t>gains</a:t>
            </a:r>
            <a:r>
              <a:rPr lang="en-US" dirty="0"/>
              <a:t> (Hardisty &amp; Weber, 2009)</a:t>
            </a:r>
          </a:p>
          <a:p>
            <a:r>
              <a:rPr lang="en-US" dirty="0"/>
              <a:t>Let's see how much that matters with appliances</a:t>
            </a:r>
          </a:p>
        </p:txBody>
      </p:sp>
    </p:spTree>
    <p:extLst>
      <p:ext uri="{BB962C8B-B14F-4D97-AF65-F5344CB8AC3E}">
        <p14:creationId xmlns:p14="http://schemas.microsoft.com/office/powerpoint/2010/main" val="1780633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0" y="282903"/>
            <a:ext cx="4085692" cy="5911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90" y="481721"/>
            <a:ext cx="4038658" cy="589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7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44" y="546410"/>
            <a:ext cx="4710258" cy="1570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45" y="3037629"/>
            <a:ext cx="3400889" cy="1249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33" y="0"/>
            <a:ext cx="1699566" cy="2445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7" y="3476306"/>
            <a:ext cx="1988401" cy="1988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62" y="2055813"/>
            <a:ext cx="1507049" cy="1740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98" y="5464707"/>
            <a:ext cx="2857500" cy="752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33" y="4287325"/>
            <a:ext cx="3497766" cy="247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" y="1746379"/>
            <a:ext cx="402336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39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r>
              <a:rPr lang="en-US" dirty="0"/>
              <a:t>Study 2: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1"/>
            <a:ext cx="4343400" cy="452596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$764.99</a:t>
            </a:r>
          </a:p>
          <a:p>
            <a:r>
              <a:rPr lang="en-US" sz="2400" dirty="0"/>
              <a:t>Estimated Yearly Dollar [Energy] Savings [Cost]: $27 [259 kWh]</a:t>
            </a:r>
          </a:p>
          <a:p>
            <a:r>
              <a:rPr lang="en-US" sz="2400" dirty="0"/>
              <a:t>Interior Capacity: Up to 16 place settings</a:t>
            </a:r>
          </a:p>
          <a:p>
            <a:r>
              <a:rPr lang="en-US" sz="2400" dirty="0"/>
              <a:t>Dishwasher Type: Full-size built-in</a:t>
            </a:r>
            <a:endParaRPr lang="en-US" sz="3200" dirty="0"/>
          </a:p>
          <a:p>
            <a:r>
              <a:rPr lang="en-US" sz="2400" dirty="0"/>
              <a:t>Brand: Bosch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495800" cy="452596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$649.99</a:t>
            </a:r>
          </a:p>
          <a:p>
            <a:r>
              <a:rPr lang="en-US" sz="2400" dirty="0"/>
              <a:t>Estimated Yearly Dollar [Energy] Savings [Cost]: $0 [279 kWh]</a:t>
            </a:r>
          </a:p>
          <a:p>
            <a:r>
              <a:rPr lang="en-US" sz="2400" dirty="0"/>
              <a:t>Interior Capacity: Up to 14 place settings</a:t>
            </a:r>
          </a:p>
          <a:p>
            <a:r>
              <a:rPr lang="en-US" sz="2400" dirty="0"/>
              <a:t>Dishwasher Type: Full-size built-in</a:t>
            </a:r>
          </a:p>
          <a:p>
            <a:r>
              <a:rPr lang="en-US" sz="2400" dirty="0"/>
              <a:t>Brand: LG</a:t>
            </a:r>
          </a:p>
        </p:txBody>
      </p:sp>
      <p:pic>
        <p:nvPicPr>
          <p:cNvPr id="4098" name="Picture 2" descr="C:\Users\Dave\Desktop\dishwash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685800"/>
            <a:ext cx="17049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ve\Desktop\dishwash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6" y="685801"/>
            <a:ext cx="17811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9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Results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819401" y="1295401"/>
          <a:ext cx="66579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3121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implications: </a:t>
            </a:r>
          </a:p>
          <a:p>
            <a:pPr lvl="1"/>
            <a:r>
              <a:rPr lang="en-US" dirty="0"/>
              <a:t>For energy intensive products, stores should put the operational cost on the price tag (similar to unit cost labeling)</a:t>
            </a:r>
          </a:p>
          <a:p>
            <a:r>
              <a:rPr lang="en-US" dirty="0"/>
              <a:t>Research:</a:t>
            </a:r>
          </a:p>
          <a:p>
            <a:pPr lvl="1"/>
            <a:r>
              <a:rPr lang="en-US" dirty="0"/>
              <a:t>Further explore mediators &amp; moderators</a:t>
            </a:r>
          </a:p>
          <a:p>
            <a:pPr lvl="1"/>
            <a:r>
              <a:rPr lang="en-US" dirty="0"/>
              <a:t>Compare with &amp; against existing methods (social norms, defaults,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Field studies</a:t>
            </a:r>
          </a:p>
        </p:txBody>
      </p:sp>
    </p:spTree>
    <p:extLst>
      <p:ext uri="{BB962C8B-B14F-4D97-AF65-F5344CB8AC3E}">
        <p14:creationId xmlns:p14="http://schemas.microsoft.com/office/powerpoint/2010/main" val="270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9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time</a:t>
            </a:r>
          </a:p>
        </p:txBody>
      </p:sp>
      <p:pic>
        <p:nvPicPr>
          <p:cNvPr id="4" name="Picture 2" descr="C:\Users\Dave\Documents\Job Stuff\Philips Incandescent A-19 Light Bulb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68" y="2294304"/>
            <a:ext cx="1676400" cy="30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ave\Documents\Job Stuff\h_texas_spiralCFL_15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76" y="2247971"/>
            <a:ext cx="1457331" cy="30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2986" y="5298089"/>
            <a:ext cx="39989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$0.60 now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$113 for 10,000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hrs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use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1600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lbs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CO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7228" y="5312493"/>
            <a:ext cx="38161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$3.40 now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$28 for 10,000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hrs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use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400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lbs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CO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9791" y="1643319"/>
            <a:ext cx="1876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25 watt CFL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7091" y="1628571"/>
            <a:ext cx="3477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100 watt incandescent</a:t>
            </a:r>
          </a:p>
        </p:txBody>
      </p:sp>
    </p:spTree>
    <p:extLst>
      <p:ext uri="{BB962C8B-B14F-4D97-AF65-F5344CB8AC3E}">
        <p14:creationId xmlns:p14="http://schemas.microsoft.com/office/powerpoint/2010/main" val="403451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61A630-331F-3FB5-B971-BD6CD892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764" y="802190"/>
            <a:ext cx="3615487" cy="2409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49846-081E-DCD4-DE74-625195798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25" y="3698587"/>
            <a:ext cx="4645435" cy="2916677"/>
          </a:xfrm>
          <a:prstGeom prst="rect">
            <a:avLst/>
          </a:prstGeom>
        </p:spPr>
      </p:pic>
      <p:pic>
        <p:nvPicPr>
          <p:cNvPr id="7" name="Picture 2" descr="Free Photo of Pile Of Fish Stock Photo">
            <a:extLst>
              <a:ext uri="{FF2B5EF4-FFF2-40B4-BE49-F238E27FC236}">
                <a16:creationId xmlns:a16="http://schemas.microsoft.com/office/drawing/2014/main" id="{7AB3FE75-A87A-90A2-53E3-912D3EFC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99" y="332043"/>
            <a:ext cx="4645435" cy="309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9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Interdisciplinary work to the rescue!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Iterative</a:t>
            </a:r>
            <a:r>
              <a:rPr lang="en-US" dirty="0"/>
              <a:t> combination of Econ, Psych, &amp; </a:t>
            </a:r>
            <a:r>
              <a:rPr lang="en-US" dirty="0" err="1"/>
              <a:t>Anthro</a:t>
            </a:r>
            <a:endParaRPr lang="en-US" dirty="0"/>
          </a:p>
          <a:p>
            <a:r>
              <a:rPr lang="en-US" b="1" dirty="0"/>
              <a:t>Econ: </a:t>
            </a:r>
            <a:r>
              <a:rPr lang="en-US" dirty="0"/>
              <a:t>quantitative modeling of costs and benefits (normative?)</a:t>
            </a:r>
          </a:p>
          <a:p>
            <a:r>
              <a:rPr lang="en-US" b="1" dirty="0"/>
              <a:t>Psych:</a:t>
            </a:r>
            <a:r>
              <a:rPr lang="en-US" dirty="0"/>
              <a:t> general mental processes &amp; </a:t>
            </a:r>
            <a:r>
              <a:rPr lang="en-US" i="1" dirty="0"/>
              <a:t>tools</a:t>
            </a:r>
          </a:p>
          <a:p>
            <a:r>
              <a:rPr lang="en-US" b="1" dirty="0" err="1"/>
              <a:t>Anthro</a:t>
            </a:r>
            <a:r>
              <a:rPr lang="en-US" b="1" dirty="0"/>
              <a:t>:</a:t>
            </a:r>
            <a:r>
              <a:rPr lang="en-US" dirty="0"/>
              <a:t> cultural modes in a </a:t>
            </a:r>
            <a:r>
              <a:rPr lang="en-US" i="1" dirty="0"/>
              <a:t>particular</a:t>
            </a:r>
            <a:r>
              <a:rPr lang="en-US" dirty="0"/>
              <a:t> time, place, and social group</a:t>
            </a:r>
          </a:p>
          <a:p>
            <a:r>
              <a:rPr lang="en-US" dirty="0"/>
              <a:t>Econ + Psych + </a:t>
            </a:r>
            <a:r>
              <a:rPr lang="en-US" dirty="0" err="1"/>
              <a:t>Anthro</a:t>
            </a:r>
            <a:r>
              <a:rPr lang="en-US" dirty="0"/>
              <a:t> = Marketing!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465" y="6327058"/>
            <a:ext cx="517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(Hardisty, </a:t>
            </a:r>
            <a:r>
              <a:rPr lang="en-US" dirty="0" err="1"/>
              <a:t>Orlove</a:t>
            </a:r>
            <a:r>
              <a:rPr lang="en-US" dirty="0"/>
              <a:t>, </a:t>
            </a:r>
            <a:r>
              <a:rPr lang="en-US" dirty="0" err="1"/>
              <a:t>Krantz</a:t>
            </a:r>
            <a:r>
              <a:rPr lang="en-US" dirty="0"/>
              <a:t>, Small, </a:t>
            </a:r>
            <a:r>
              <a:rPr lang="en-US" dirty="0" err="1"/>
              <a:t>Milch</a:t>
            </a:r>
            <a:r>
              <a:rPr lang="en-US" dirty="0"/>
              <a:t>, Osgood, 2012)</a:t>
            </a:r>
          </a:p>
        </p:txBody>
      </p:sp>
    </p:spTree>
    <p:extLst>
      <p:ext uri="{BB962C8B-B14F-4D97-AF65-F5344CB8AC3E}">
        <p14:creationId xmlns:p14="http://schemas.microsoft.com/office/powerpoint/2010/main" val="15553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254434"/>
              </p:ext>
            </p:extLst>
          </p:nvPr>
        </p:nvGraphicFramePr>
        <p:xfrm>
          <a:off x="-2" y="-1"/>
          <a:ext cx="12192004" cy="695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Economics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Psychology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Anthropology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Paradigm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Mathematically evaluate expected outcome streams over time; discounted utility is maximized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Choice between an immediate, small reward versus a larger, delayed reward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Culturally and institutionally defined choices and ways of reasoning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Exponential 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Hyperbolic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Cyclical, sacred, routine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Temporal preferences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Known, stable preference exists between any two outcome streams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Preferences are constructed in the situation, and depend on perceptions and self-control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Preferences are culturally determined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6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Method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Mathematical models with clearly specified assumptions to make predictions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Experimental research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Ethnography, based on interviews and participant observation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7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Strength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Systematic framework to prescribe choices under given assumptions about utility and growth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Describes the emotional and cognitive factors that shape intertemporal choices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Explores unique cultural and institutional sources of time preference; legitimacy and consent are critical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83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Blind Spots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Overly reliant on quantitative cost benefit analysis; unrealistic assumptions may lead to poor predictions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Weak prescription for choices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universally applicable guidelines for prescribing or describing choices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88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88266"/>
              </p:ext>
            </p:extLst>
          </p:nvPr>
        </p:nvGraphicFramePr>
        <p:xfrm>
          <a:off x="1179769" y="466006"/>
          <a:ext cx="8650432" cy="626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548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74594"/>
              </p:ext>
            </p:extLst>
          </p:nvPr>
        </p:nvGraphicFramePr>
        <p:xfrm>
          <a:off x="1179769" y="466006"/>
          <a:ext cx="8650432" cy="626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1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1455</Words>
  <Application>Microsoft Macintosh PowerPoint</Application>
  <PresentationFormat>Widescreen</PresentationFormat>
  <Paragraphs>221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Helvetica Neue</vt:lpstr>
      <vt:lpstr>Office Theme</vt:lpstr>
      <vt:lpstr>Tackling temporal tradeoffs in energy efficiency</vt:lpstr>
      <vt:lpstr>Overview</vt:lpstr>
      <vt:lpstr>About me</vt:lpstr>
      <vt:lpstr>About time</vt:lpstr>
      <vt:lpstr>PowerPoint Presentation</vt:lpstr>
      <vt:lpstr>Interdisciplinary work to the rescue!</vt:lpstr>
      <vt:lpstr>PowerPoint Presentation</vt:lpstr>
      <vt:lpstr>PowerPoint Presentation</vt:lpstr>
      <vt:lpstr>PowerPoint Presentation</vt:lpstr>
      <vt:lpstr>PowerPoint Presentation</vt:lpstr>
      <vt:lpstr>Case Study: Light bulb purchase</vt:lpstr>
      <vt:lpstr>Study 1 methods</vt:lpstr>
      <vt:lpstr>Study 1 methods</vt:lpstr>
      <vt:lpstr>PowerPoint Presentation</vt:lpstr>
      <vt:lpstr>PowerPoint Presentation</vt:lpstr>
      <vt:lpstr>Study 1a Results: Clean</vt:lpstr>
      <vt:lpstr>Study 1a Results: Real</vt:lpstr>
      <vt:lpstr>Study 1b Results: BC Hydro</vt:lpstr>
      <vt:lpstr>Why is the 10-year cost label effective?</vt:lpstr>
      <vt:lpstr>PowerPoint Presentation</vt:lpstr>
      <vt:lpstr>PowerPoint Presentation</vt:lpstr>
      <vt:lpstr>PowerPoint Presentation</vt:lpstr>
      <vt:lpstr>Study 1c: Choice data</vt:lpstr>
      <vt:lpstr>Study 1c: Energy goal prominence</vt:lpstr>
      <vt:lpstr>Study 1c: Planning horizons</vt:lpstr>
      <vt:lpstr>Study 1c: Estimation</vt:lpstr>
      <vt:lpstr>Study 1 Summary</vt:lpstr>
      <vt:lpstr>Energy study 2:</vt:lpstr>
      <vt:lpstr>PowerPoint Presentation</vt:lpstr>
      <vt:lpstr>Study 2: Methods</vt:lpstr>
      <vt:lpstr>Study 2: Results</vt:lpstr>
      <vt:lpstr>Going forward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temporal tradeoffs in energy efficiency</dc:title>
  <dc:creator>David Hardisty</dc:creator>
  <cp:lastModifiedBy>jcheng08@student.ubc.ca</cp:lastModifiedBy>
  <cp:revision>72</cp:revision>
  <dcterms:created xsi:type="dcterms:W3CDTF">2014-10-21T06:51:09Z</dcterms:created>
  <dcterms:modified xsi:type="dcterms:W3CDTF">2022-10-30T16:54:16Z</dcterms:modified>
</cp:coreProperties>
</file>