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71"/>
  </p:notesMasterIdLst>
  <p:sldIdLst>
    <p:sldId id="256" r:id="rId2"/>
    <p:sldId id="333" r:id="rId3"/>
    <p:sldId id="398" r:id="rId4"/>
    <p:sldId id="404" r:id="rId5"/>
    <p:sldId id="399" r:id="rId6"/>
    <p:sldId id="400" r:id="rId7"/>
    <p:sldId id="401" r:id="rId8"/>
    <p:sldId id="405" r:id="rId9"/>
    <p:sldId id="406" r:id="rId10"/>
    <p:sldId id="339" r:id="rId11"/>
    <p:sldId id="375" r:id="rId12"/>
    <p:sldId id="310" r:id="rId13"/>
    <p:sldId id="271" r:id="rId14"/>
    <p:sldId id="371" r:id="rId15"/>
    <p:sldId id="372" r:id="rId16"/>
    <p:sldId id="374" r:id="rId17"/>
    <p:sldId id="377" r:id="rId18"/>
    <p:sldId id="365" r:id="rId19"/>
    <p:sldId id="367" r:id="rId20"/>
    <p:sldId id="369" r:id="rId21"/>
    <p:sldId id="364" r:id="rId22"/>
    <p:sldId id="366" r:id="rId23"/>
    <p:sldId id="363" r:id="rId24"/>
    <p:sldId id="396" r:id="rId25"/>
    <p:sldId id="362" r:id="rId26"/>
    <p:sldId id="359" r:id="rId27"/>
    <p:sldId id="378" r:id="rId28"/>
    <p:sldId id="272" r:id="rId29"/>
    <p:sldId id="380" r:id="rId30"/>
    <p:sldId id="402" r:id="rId31"/>
    <p:sldId id="382" r:id="rId32"/>
    <p:sldId id="383" r:id="rId33"/>
    <p:sldId id="385" r:id="rId34"/>
    <p:sldId id="386" r:id="rId35"/>
    <p:sldId id="387" r:id="rId36"/>
    <p:sldId id="394" r:id="rId37"/>
    <p:sldId id="388" r:id="rId38"/>
    <p:sldId id="407" r:id="rId39"/>
    <p:sldId id="326" r:id="rId40"/>
    <p:sldId id="408" r:id="rId41"/>
    <p:sldId id="409" r:id="rId42"/>
    <p:sldId id="410" r:id="rId43"/>
    <p:sldId id="411" r:id="rId44"/>
    <p:sldId id="412" r:id="rId45"/>
    <p:sldId id="413" r:id="rId46"/>
    <p:sldId id="414" r:id="rId47"/>
    <p:sldId id="416" r:id="rId48"/>
    <p:sldId id="393" r:id="rId49"/>
    <p:sldId id="395" r:id="rId50"/>
    <p:sldId id="415" r:id="rId51"/>
    <p:sldId id="389" r:id="rId52"/>
    <p:sldId id="346" r:id="rId53"/>
    <p:sldId id="344" r:id="rId54"/>
    <p:sldId id="347" r:id="rId55"/>
    <p:sldId id="348" r:id="rId56"/>
    <p:sldId id="417" r:id="rId57"/>
    <p:sldId id="351" r:id="rId58"/>
    <p:sldId id="355" r:id="rId59"/>
    <p:sldId id="356" r:id="rId60"/>
    <p:sldId id="353" r:id="rId61"/>
    <p:sldId id="354" r:id="rId62"/>
    <p:sldId id="342" r:id="rId63"/>
    <p:sldId id="390" r:id="rId64"/>
    <p:sldId id="391" r:id="rId65"/>
    <p:sldId id="418" r:id="rId66"/>
    <p:sldId id="392" r:id="rId67"/>
    <p:sldId id="419" r:id="rId68"/>
    <p:sldId id="358" r:id="rId69"/>
    <p:sldId id="291"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1" autoAdjust="0"/>
    <p:restoredTop sz="88825" autoAdjust="0"/>
  </p:normalViewPr>
  <p:slideViewPr>
    <p:cSldViewPr>
      <p:cViewPr varScale="1">
        <p:scale>
          <a:sx n="107" d="100"/>
          <a:sy n="107" d="100"/>
        </p:scale>
        <p:origin x="187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Dave\Desktop\replication-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ve\Desktop\replication-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ve\Documents\Psych%20Research\Enviro%20Disco\Dread%20vs%20Pleasurable%20Anticipation\paper1\tmp.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ve\Desktop\ACR\jellybean-graph.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ocuments\Psych%20Research\Enviro%20Disco\Dread%20vs%20Pleasurable%20Anticipation\dread%20paper1\parsing%20-graphs-V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ve\Desktop\parsing%20-graphs-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83299798792756"/>
          <c:y val="6.2080536912751678E-2"/>
          <c:w val="0.66800804828973848"/>
          <c:h val="0.70973154362416102"/>
        </c:manualLayout>
      </c:layout>
      <c:lineChart>
        <c:grouping val="standard"/>
        <c:varyColors val="0"/>
        <c:ser>
          <c:idx val="1"/>
          <c:order val="0"/>
          <c:tx>
            <c:strRef>
              <c:f>Sheet1!$I$2</c:f>
              <c:strCache>
                <c:ptCount val="1"/>
                <c:pt idx="0">
                  <c:v>Hyperbolic</c:v>
                </c:pt>
              </c:strCache>
            </c:strRef>
          </c:tx>
          <c:spPr>
            <a:ln w="35158">
              <a:solidFill>
                <a:srgbClr val="A80000"/>
              </a:solidFill>
              <a:prstDash val="solid"/>
            </a:ln>
          </c:spPr>
          <c:marker>
            <c:symbol val="none"/>
          </c:marker>
          <c:cat>
            <c:numRef>
              <c:f>Sheet1!$A$3:$A$103</c:f>
              <c:numCache>
                <c:formatCode>General</c:formatCode>
                <c:ptCount val="1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numCache>
            </c:numRef>
          </c:cat>
          <c:val>
            <c:numRef>
              <c:f>Sheet1!$I$3:$I$103</c:f>
              <c:numCache>
                <c:formatCode>General</c:formatCode>
                <c:ptCount val="101"/>
                <c:pt idx="0">
                  <c:v>1</c:v>
                </c:pt>
                <c:pt idx="1">
                  <c:v>0.86956521739130443</c:v>
                </c:pt>
                <c:pt idx="2">
                  <c:v>0.76923076923076916</c:v>
                </c:pt>
                <c:pt idx="3">
                  <c:v>0.68965517241379315</c:v>
                </c:pt>
                <c:pt idx="4">
                  <c:v>0.625</c:v>
                </c:pt>
                <c:pt idx="5">
                  <c:v>0.5714285714285714</c:v>
                </c:pt>
                <c:pt idx="6">
                  <c:v>0.52631578947368418</c:v>
                </c:pt>
                <c:pt idx="7">
                  <c:v>0.48780487804878053</c:v>
                </c:pt>
                <c:pt idx="8">
                  <c:v>0.45454545454545453</c:v>
                </c:pt>
                <c:pt idx="9">
                  <c:v>0.42553191489361708</c:v>
                </c:pt>
                <c:pt idx="10">
                  <c:v>0.4</c:v>
                </c:pt>
                <c:pt idx="11">
                  <c:v>0.37735849056603776</c:v>
                </c:pt>
                <c:pt idx="12">
                  <c:v>0.35714285714285715</c:v>
                </c:pt>
                <c:pt idx="13">
                  <c:v>0.33898305084745761</c:v>
                </c:pt>
                <c:pt idx="14">
                  <c:v>0.32258064516129031</c:v>
                </c:pt>
                <c:pt idx="15">
                  <c:v>0.30769230769230771</c:v>
                </c:pt>
                <c:pt idx="16">
                  <c:v>0.29411764705882354</c:v>
                </c:pt>
                <c:pt idx="17">
                  <c:v>0.28169014084507044</c:v>
                </c:pt>
                <c:pt idx="18">
                  <c:v>0.27027027027027029</c:v>
                </c:pt>
                <c:pt idx="19">
                  <c:v>0.25974025974025972</c:v>
                </c:pt>
                <c:pt idx="20">
                  <c:v>0.25</c:v>
                </c:pt>
                <c:pt idx="21">
                  <c:v>0.24096385542168672</c:v>
                </c:pt>
                <c:pt idx="22">
                  <c:v>0.23255813953488372</c:v>
                </c:pt>
                <c:pt idx="23">
                  <c:v>0.22471910112359555</c:v>
                </c:pt>
                <c:pt idx="24">
                  <c:v>0.21739130434782611</c:v>
                </c:pt>
                <c:pt idx="25">
                  <c:v>0.21052631578947367</c:v>
                </c:pt>
                <c:pt idx="26">
                  <c:v>0.2040816326530612</c:v>
                </c:pt>
                <c:pt idx="27">
                  <c:v>0.19801980198019803</c:v>
                </c:pt>
                <c:pt idx="28">
                  <c:v>0.19230769230769229</c:v>
                </c:pt>
                <c:pt idx="29">
                  <c:v>0.18691588785046731</c:v>
                </c:pt>
                <c:pt idx="30">
                  <c:v>0.18181818181818182</c:v>
                </c:pt>
                <c:pt idx="31">
                  <c:v>0.1769911504424779</c:v>
                </c:pt>
                <c:pt idx="32">
                  <c:v>0.17241379310344829</c:v>
                </c:pt>
                <c:pt idx="33">
                  <c:v>0.16806722689075629</c:v>
                </c:pt>
                <c:pt idx="34">
                  <c:v>0.16393442622950821</c:v>
                </c:pt>
                <c:pt idx="35">
                  <c:v>0.16</c:v>
                </c:pt>
                <c:pt idx="36">
                  <c:v>0.15625</c:v>
                </c:pt>
                <c:pt idx="37">
                  <c:v>0.15267175572519084</c:v>
                </c:pt>
                <c:pt idx="38">
                  <c:v>0.14925373134328357</c:v>
                </c:pt>
                <c:pt idx="39">
                  <c:v>0.14598540145985403</c:v>
                </c:pt>
                <c:pt idx="40">
                  <c:v>0.14285714285714285</c:v>
                </c:pt>
                <c:pt idx="41">
                  <c:v>0.13986013986013987</c:v>
                </c:pt>
                <c:pt idx="42">
                  <c:v>0.13698630136986301</c:v>
                </c:pt>
                <c:pt idx="43">
                  <c:v>0.13422818791946309</c:v>
                </c:pt>
                <c:pt idx="44">
                  <c:v>0.13157894736842105</c:v>
                </c:pt>
                <c:pt idx="45">
                  <c:v>0.12903225806451613</c:v>
                </c:pt>
                <c:pt idx="46">
                  <c:v>0.12658227848101267</c:v>
                </c:pt>
                <c:pt idx="47">
                  <c:v>0.12422360248447203</c:v>
                </c:pt>
                <c:pt idx="48">
                  <c:v>0.12195121951219513</c:v>
                </c:pt>
                <c:pt idx="49">
                  <c:v>0.11976047904191617</c:v>
                </c:pt>
                <c:pt idx="50">
                  <c:v>0.11764705882352941</c:v>
                </c:pt>
                <c:pt idx="51">
                  <c:v>0.115606936416185</c:v>
                </c:pt>
                <c:pt idx="52">
                  <c:v>0.11363636363636363</c:v>
                </c:pt>
                <c:pt idx="53">
                  <c:v>0.111731843575419</c:v>
                </c:pt>
                <c:pt idx="54">
                  <c:v>0.10989010989010989</c:v>
                </c:pt>
                <c:pt idx="55">
                  <c:v>0.10810810810810811</c:v>
                </c:pt>
                <c:pt idx="56">
                  <c:v>0.10638297872340426</c:v>
                </c:pt>
                <c:pt idx="57">
                  <c:v>0.10471204188481677</c:v>
                </c:pt>
                <c:pt idx="58">
                  <c:v>0.10309278350515465</c:v>
                </c:pt>
                <c:pt idx="59">
                  <c:v>0.10152284263959391</c:v>
                </c:pt>
                <c:pt idx="60">
                  <c:v>0.1</c:v>
                </c:pt>
                <c:pt idx="61">
                  <c:v>9.852216748768472E-2</c:v>
                </c:pt>
                <c:pt idx="62">
                  <c:v>9.7087378640776711E-2</c:v>
                </c:pt>
                <c:pt idx="63">
                  <c:v>9.569377990430622E-2</c:v>
                </c:pt>
                <c:pt idx="64">
                  <c:v>9.4339622641509441E-2</c:v>
                </c:pt>
                <c:pt idx="65">
                  <c:v>9.3023255813953487E-2</c:v>
                </c:pt>
                <c:pt idx="66">
                  <c:v>9.1743119266055037E-2</c:v>
                </c:pt>
                <c:pt idx="67">
                  <c:v>9.0497737556561098E-2</c:v>
                </c:pt>
                <c:pt idx="68">
                  <c:v>8.9285714285714288E-2</c:v>
                </c:pt>
                <c:pt idx="69">
                  <c:v>8.8105726872246701E-2</c:v>
                </c:pt>
                <c:pt idx="70">
                  <c:v>8.6956521739130432E-2</c:v>
                </c:pt>
                <c:pt idx="71">
                  <c:v>8.5836909871244635E-2</c:v>
                </c:pt>
                <c:pt idx="72">
                  <c:v>8.4745762711864417E-2</c:v>
                </c:pt>
                <c:pt idx="73">
                  <c:v>8.3682008368200847E-2</c:v>
                </c:pt>
                <c:pt idx="74">
                  <c:v>8.2644628099173556E-2</c:v>
                </c:pt>
                <c:pt idx="75">
                  <c:v>8.1632653061224483E-2</c:v>
                </c:pt>
                <c:pt idx="76">
                  <c:v>8.0645161290322578E-2</c:v>
                </c:pt>
                <c:pt idx="77">
                  <c:v>7.9681274900398419E-2</c:v>
                </c:pt>
                <c:pt idx="78">
                  <c:v>7.874015748031496E-2</c:v>
                </c:pt>
                <c:pt idx="79">
                  <c:v>7.7821011673151752E-2</c:v>
                </c:pt>
                <c:pt idx="80">
                  <c:v>7.6923076923076927E-2</c:v>
                </c:pt>
                <c:pt idx="81">
                  <c:v>7.6045627376425853E-2</c:v>
                </c:pt>
                <c:pt idx="82">
                  <c:v>7.518796992481204E-2</c:v>
                </c:pt>
                <c:pt idx="83">
                  <c:v>7.434944237918216E-2</c:v>
                </c:pt>
                <c:pt idx="84">
                  <c:v>7.3529411764705885E-2</c:v>
                </c:pt>
                <c:pt idx="85">
                  <c:v>7.2727272727272724E-2</c:v>
                </c:pt>
                <c:pt idx="86">
                  <c:v>7.1942446043165464E-2</c:v>
                </c:pt>
                <c:pt idx="87">
                  <c:v>7.1174377224199295E-2</c:v>
                </c:pt>
                <c:pt idx="88">
                  <c:v>7.0422535211267609E-2</c:v>
                </c:pt>
                <c:pt idx="89">
                  <c:v>6.968641114982578E-2</c:v>
                </c:pt>
                <c:pt idx="90">
                  <c:v>6.8965517241379309E-2</c:v>
                </c:pt>
                <c:pt idx="91">
                  <c:v>6.8259385665529013E-2</c:v>
                </c:pt>
                <c:pt idx="92">
                  <c:v>6.7567567567567571E-2</c:v>
                </c:pt>
                <c:pt idx="93">
                  <c:v>6.6889632107023408E-2</c:v>
                </c:pt>
                <c:pt idx="94">
                  <c:v>6.6225165562913912E-2</c:v>
                </c:pt>
                <c:pt idx="95">
                  <c:v>6.5573770491803282E-2</c:v>
                </c:pt>
                <c:pt idx="96">
                  <c:v>6.4935064935064943E-2</c:v>
                </c:pt>
                <c:pt idx="97">
                  <c:v>6.4308681672025733E-2</c:v>
                </c:pt>
                <c:pt idx="98">
                  <c:v>6.3694267515923567E-2</c:v>
                </c:pt>
                <c:pt idx="99">
                  <c:v>6.3091482649842268E-2</c:v>
                </c:pt>
                <c:pt idx="100">
                  <c:v>6.25E-2</c:v>
                </c:pt>
              </c:numCache>
            </c:numRef>
          </c:val>
          <c:smooth val="0"/>
          <c:extLst>
            <c:ext xmlns:c16="http://schemas.microsoft.com/office/drawing/2014/chart" uri="{C3380CC4-5D6E-409C-BE32-E72D297353CC}">
              <c16:uniqueId val="{00000000-293D-A74C-AD0B-CF90B1C8CFE2}"/>
            </c:ext>
          </c:extLst>
        </c:ser>
        <c:ser>
          <c:idx val="2"/>
          <c:order val="1"/>
          <c:tx>
            <c:strRef>
              <c:f>Sheet1!$J$2</c:f>
              <c:strCache>
                <c:ptCount val="1"/>
              </c:strCache>
            </c:strRef>
          </c:tx>
          <c:spPr>
            <a:ln w="35158">
              <a:solidFill>
                <a:srgbClr val="FFFF00"/>
              </a:solidFill>
              <a:prstDash val="solid"/>
            </a:ln>
          </c:spPr>
          <c:marker>
            <c:symbol val="none"/>
          </c:marker>
          <c:cat>
            <c:numRef>
              <c:f>Sheet1!$A$3:$A$103</c:f>
              <c:numCache>
                <c:formatCode>General</c:formatCode>
                <c:ptCount val="1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numCache>
            </c:numRef>
          </c:cat>
          <c:val>
            <c:numRef>
              <c:f>Sheet1!$J$3:$J$103</c:f>
              <c:numCache>
                <c:formatCode>General</c:formatCode>
                <c:ptCount val="101"/>
              </c:numCache>
            </c:numRef>
          </c:val>
          <c:smooth val="0"/>
          <c:extLst>
            <c:ext xmlns:c16="http://schemas.microsoft.com/office/drawing/2014/chart" uri="{C3380CC4-5D6E-409C-BE32-E72D297353CC}">
              <c16:uniqueId val="{00000001-293D-A74C-AD0B-CF90B1C8CFE2}"/>
            </c:ext>
          </c:extLst>
        </c:ser>
        <c:dLbls>
          <c:showLegendKey val="0"/>
          <c:showVal val="0"/>
          <c:showCatName val="0"/>
          <c:showSerName val="0"/>
          <c:showPercent val="0"/>
          <c:showBubbleSize val="0"/>
        </c:dLbls>
        <c:smooth val="0"/>
        <c:axId val="875695808"/>
        <c:axId val="875689280"/>
      </c:lineChart>
      <c:catAx>
        <c:axId val="875695808"/>
        <c:scaling>
          <c:orientation val="minMax"/>
        </c:scaling>
        <c:delete val="0"/>
        <c:axPos val="b"/>
        <c:title>
          <c:tx>
            <c:rich>
              <a:bodyPr/>
              <a:lstStyle/>
              <a:p>
                <a:pPr>
                  <a:defRPr sz="2145" b="1" i="0" u="none" strike="noStrike" baseline="0">
                    <a:solidFill>
                      <a:schemeClr val="tx1"/>
                    </a:solidFill>
                    <a:latin typeface="Arial"/>
                    <a:ea typeface="Arial"/>
                    <a:cs typeface="Arial"/>
                  </a:defRPr>
                </a:pPr>
                <a:r>
                  <a:rPr lang="en-US" sz="2400" dirty="0">
                    <a:solidFill>
                      <a:schemeClr val="tx1"/>
                    </a:solidFill>
                    <a:latin typeface="Calibri" pitchFamily="34" charset="0"/>
                    <a:cs typeface="Calibri" pitchFamily="34" charset="0"/>
                  </a:rPr>
                  <a:t>Delay</a:t>
                </a:r>
              </a:p>
            </c:rich>
          </c:tx>
          <c:layout>
            <c:manualLayout>
              <c:xMode val="edge"/>
              <c:yMode val="edge"/>
              <c:x val="0.446960306647886"/>
              <c:y val="0.89522337069429836"/>
            </c:manualLayout>
          </c:layout>
          <c:overlay val="0"/>
          <c:spPr>
            <a:noFill/>
            <a:ln w="23439">
              <a:noFill/>
            </a:ln>
          </c:spPr>
        </c:title>
        <c:numFmt formatCode="General" sourceLinked="1"/>
        <c:majorTickMark val="out"/>
        <c:minorTickMark val="none"/>
        <c:tickLblPos val="nextTo"/>
        <c:spPr>
          <a:ln w="2930">
            <a:solidFill>
              <a:schemeClr val="tx1"/>
            </a:solidFill>
            <a:prstDash val="solid"/>
          </a:ln>
        </c:spPr>
        <c:txPr>
          <a:bodyPr rot="0" vert="horz"/>
          <a:lstStyle/>
          <a:p>
            <a:pPr>
              <a:defRPr sz="2145" b="0" i="0" u="none" strike="noStrike" baseline="0">
                <a:solidFill>
                  <a:schemeClr val="tx1"/>
                </a:solidFill>
                <a:latin typeface="Calibri" pitchFamily="34" charset="0"/>
                <a:ea typeface="Arial"/>
                <a:cs typeface="Calibri" pitchFamily="34" charset="0"/>
              </a:defRPr>
            </a:pPr>
            <a:endParaRPr lang="en-US"/>
          </a:p>
        </c:txPr>
        <c:crossAx val="875689280"/>
        <c:crosses val="autoZero"/>
        <c:auto val="1"/>
        <c:lblAlgn val="ctr"/>
        <c:lblOffset val="100"/>
        <c:tickLblSkip val="20"/>
        <c:tickMarkSkip val="10"/>
        <c:noMultiLvlLbl val="0"/>
      </c:catAx>
      <c:valAx>
        <c:axId val="875689280"/>
        <c:scaling>
          <c:orientation val="minMax"/>
          <c:max val="1"/>
        </c:scaling>
        <c:delete val="0"/>
        <c:axPos val="l"/>
        <c:majorGridlines>
          <c:spPr>
            <a:ln w="2930">
              <a:noFill/>
              <a:prstDash val="solid"/>
            </a:ln>
          </c:spPr>
        </c:majorGridlines>
        <c:numFmt formatCode="General" sourceLinked="1"/>
        <c:majorTickMark val="out"/>
        <c:minorTickMark val="none"/>
        <c:tickLblPos val="nextTo"/>
        <c:spPr>
          <a:noFill/>
          <a:ln w="2930">
            <a:solidFill>
              <a:schemeClr val="tx1"/>
            </a:solidFill>
            <a:prstDash val="solid"/>
          </a:ln>
        </c:spPr>
        <c:txPr>
          <a:bodyPr rot="0" vert="horz"/>
          <a:lstStyle/>
          <a:p>
            <a:pPr>
              <a:defRPr sz="2145" b="0" i="0" u="none" strike="noStrike" baseline="0">
                <a:solidFill>
                  <a:schemeClr val="tx1"/>
                </a:solidFill>
                <a:latin typeface="Calibri" pitchFamily="34" charset="0"/>
                <a:ea typeface="Arial"/>
                <a:cs typeface="Calibri" pitchFamily="34" charset="0"/>
              </a:defRPr>
            </a:pPr>
            <a:endParaRPr lang="en-US"/>
          </a:p>
        </c:txPr>
        <c:crossAx val="875695808"/>
        <c:crosses val="autoZero"/>
        <c:crossBetween val="between"/>
        <c:majorUnit val="0.2"/>
      </c:valAx>
      <c:spPr>
        <a:noFill/>
        <a:ln w="11719">
          <a:noFill/>
          <a:prstDash val="solid"/>
        </a:ln>
      </c:spPr>
    </c:plotArea>
    <c:plotVisOnly val="1"/>
    <c:dispBlanksAs val="gap"/>
    <c:showDLblsOverMax val="0"/>
  </c:chart>
  <c:spPr>
    <a:noFill/>
    <a:ln>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Obtain four dollars</c:v>
                </c:pt>
              </c:strCache>
            </c:strRef>
          </c:tx>
          <c:spPr>
            <a:ln w="28575" cap="rnd">
              <a:solidFill>
                <a:schemeClr val="tx1"/>
              </a:solidFill>
              <a:prstDash val="sysDot"/>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Sheet1!$B$3:$B$7</c:f>
              <c:numCache>
                <c:formatCode>General</c:formatCode>
                <c:ptCount val="5"/>
                <c:pt idx="0">
                  <c:v>0.93</c:v>
                </c:pt>
                <c:pt idx="1">
                  <c:v>0.82</c:v>
                </c:pt>
                <c:pt idx="2">
                  <c:v>0.74</c:v>
                </c:pt>
                <c:pt idx="3">
                  <c:v>0.46</c:v>
                </c:pt>
                <c:pt idx="4">
                  <c:v>0.21</c:v>
                </c:pt>
              </c:numCache>
            </c:numRef>
          </c:val>
          <c:smooth val="0"/>
          <c:extLst>
            <c:ext xmlns:c16="http://schemas.microsoft.com/office/drawing/2014/chart" uri="{C3380CC4-5D6E-409C-BE32-E72D297353CC}">
              <c16:uniqueId val="{00000000-C5EB-EB47-9473-60B9BE37C18A}"/>
            </c:ext>
          </c:extLst>
        </c:ser>
        <c:ser>
          <c:idx val="1"/>
          <c:order val="1"/>
          <c:tx>
            <c:strRef>
              <c:f>Sheet1!$C$2</c:f>
              <c:strCache>
                <c:ptCount val="1"/>
                <c:pt idx="0">
                  <c:v>Avoid losing four dollars</c:v>
                </c:pt>
              </c:strCache>
            </c:strRef>
          </c:tx>
          <c:spPr>
            <a:ln w="28575" cap="rnd">
              <a:solidFill>
                <a:schemeClr val="tx1">
                  <a:lumMod val="50000"/>
                  <a:lumOff val="50000"/>
                </a:schemeClr>
              </a:solidFill>
              <a:prstDash val="sysDot"/>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Sheet1!$C$3:$C$7</c:f>
              <c:numCache>
                <c:formatCode>General</c:formatCode>
                <c:ptCount val="5"/>
                <c:pt idx="0">
                  <c:v>0.97</c:v>
                </c:pt>
                <c:pt idx="1">
                  <c:v>0.91</c:v>
                </c:pt>
                <c:pt idx="2">
                  <c:v>0.75</c:v>
                </c:pt>
                <c:pt idx="3">
                  <c:v>0.54</c:v>
                </c:pt>
                <c:pt idx="4">
                  <c:v>0.32</c:v>
                </c:pt>
              </c:numCache>
            </c:numRef>
          </c:val>
          <c:smooth val="0"/>
          <c:extLst>
            <c:ext xmlns:c16="http://schemas.microsoft.com/office/drawing/2014/chart" uri="{C3380CC4-5D6E-409C-BE32-E72D297353CC}">
              <c16:uniqueId val="{00000001-C5EB-EB47-9473-60B9BE37C18A}"/>
            </c:ext>
          </c:extLst>
        </c:ser>
        <c:ser>
          <c:idx val="2"/>
          <c:order val="2"/>
          <c:tx>
            <c:strRef>
              <c:f>Sheet1!$D$2</c:f>
              <c:strCache>
                <c:ptCount val="1"/>
                <c:pt idx="0">
                  <c:v>Avoid losing one thousand dollars</c:v>
                </c:pt>
              </c:strCache>
            </c:strRef>
          </c:tx>
          <c:spPr>
            <a:ln w="28575" cap="rnd">
              <a:solidFill>
                <a:schemeClr val="tx1">
                  <a:lumMod val="50000"/>
                  <a:lumOff val="50000"/>
                </a:schemeClr>
              </a:solidFill>
              <a:prstDash val="sysDash"/>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Sheet1!$D$3:$D$7</c:f>
              <c:numCache>
                <c:formatCode>General</c:formatCode>
                <c:ptCount val="5"/>
                <c:pt idx="0">
                  <c:v>0.97</c:v>
                </c:pt>
                <c:pt idx="1">
                  <c:v>0.96</c:v>
                </c:pt>
                <c:pt idx="2">
                  <c:v>0.94</c:v>
                </c:pt>
                <c:pt idx="3">
                  <c:v>0.91</c:v>
                </c:pt>
                <c:pt idx="4">
                  <c:v>0.68</c:v>
                </c:pt>
              </c:numCache>
            </c:numRef>
          </c:val>
          <c:smooth val="0"/>
          <c:extLst>
            <c:ext xmlns:c16="http://schemas.microsoft.com/office/drawing/2014/chart" uri="{C3380CC4-5D6E-409C-BE32-E72D297353CC}">
              <c16:uniqueId val="{00000002-C5EB-EB47-9473-60B9BE37C18A}"/>
            </c:ext>
          </c:extLst>
        </c:ser>
        <c:ser>
          <c:idx val="3"/>
          <c:order val="3"/>
          <c:tx>
            <c:strRef>
              <c:f>Sheet1!$E$2</c:f>
              <c:strCache>
                <c:ptCount val="1"/>
                <c:pt idx="0">
                  <c:v>Kiss from movie star</c:v>
                </c:pt>
              </c:strCache>
            </c:strRef>
          </c:tx>
          <c:spPr>
            <a:ln w="28575" cap="rnd">
              <a:solidFill>
                <a:srgbClr val="FF0000"/>
              </a:solidFill>
              <a:round/>
            </a:ln>
            <a:effectLst/>
          </c:spPr>
          <c:marker>
            <c:symbol val="none"/>
          </c:marker>
          <c:errBars>
            <c:errDir val="y"/>
            <c:errBarType val="both"/>
            <c:errValType val="cust"/>
            <c:noEndCap val="0"/>
            <c:plus>
              <c:numRef>
                <c:f>Sheet1!$S$3:$S$7</c:f>
                <c:numCache>
                  <c:formatCode>General</c:formatCode>
                  <c:ptCount val="5"/>
                  <c:pt idx="0">
                    <c:v>0.30380000000000001</c:v>
                  </c:pt>
                  <c:pt idx="1">
                    <c:v>0.54880000000000007</c:v>
                  </c:pt>
                  <c:pt idx="2">
                    <c:v>0.95451999999999992</c:v>
                  </c:pt>
                  <c:pt idx="3">
                    <c:v>0.57819999999999994</c:v>
                  </c:pt>
                  <c:pt idx="4">
                    <c:v>0.30575999999999998</c:v>
                  </c:pt>
                </c:numCache>
              </c:numRef>
            </c:plus>
            <c:minus>
              <c:numRef>
                <c:f>Sheet1!$S$3:$S$7</c:f>
                <c:numCache>
                  <c:formatCode>General</c:formatCode>
                  <c:ptCount val="5"/>
                  <c:pt idx="0">
                    <c:v>0.30380000000000001</c:v>
                  </c:pt>
                  <c:pt idx="1">
                    <c:v>0.54880000000000007</c:v>
                  </c:pt>
                  <c:pt idx="2">
                    <c:v>0.95451999999999992</c:v>
                  </c:pt>
                  <c:pt idx="3">
                    <c:v>0.57819999999999994</c:v>
                  </c:pt>
                  <c:pt idx="4">
                    <c:v>0.30575999999999998</c:v>
                  </c:pt>
                </c:numCache>
              </c:numRef>
            </c:minus>
            <c:spPr>
              <a:noFill/>
              <a:ln w="9525" cap="flat" cmpd="sng" algn="ctr">
                <a:solidFill>
                  <a:schemeClr val="tx1">
                    <a:lumMod val="65000"/>
                    <a:lumOff val="35000"/>
                  </a:schemeClr>
                </a:solidFill>
                <a:round/>
              </a:ln>
              <a:effectLst/>
            </c:spPr>
          </c:errBars>
          <c:cat>
            <c:strRef>
              <c:f>Sheet1!$A$3:$A$7</c:f>
              <c:strCache>
                <c:ptCount val="5"/>
                <c:pt idx="0">
                  <c:v>3 hours</c:v>
                </c:pt>
                <c:pt idx="1">
                  <c:v>24 hours</c:v>
                </c:pt>
                <c:pt idx="2">
                  <c:v>3 days</c:v>
                </c:pt>
                <c:pt idx="3">
                  <c:v>1 year</c:v>
                </c:pt>
                <c:pt idx="4">
                  <c:v>10 years</c:v>
                </c:pt>
              </c:strCache>
            </c:strRef>
          </c:cat>
          <c:val>
            <c:numRef>
              <c:f>Sheet1!$E$3:$E$7</c:f>
              <c:numCache>
                <c:formatCode>General</c:formatCode>
                <c:ptCount val="5"/>
                <c:pt idx="0">
                  <c:v>1.3</c:v>
                </c:pt>
                <c:pt idx="1">
                  <c:v>1.59</c:v>
                </c:pt>
                <c:pt idx="2">
                  <c:v>1.78</c:v>
                </c:pt>
                <c:pt idx="3">
                  <c:v>1.31</c:v>
                </c:pt>
                <c:pt idx="4">
                  <c:v>0.63900000000000001</c:v>
                </c:pt>
              </c:numCache>
            </c:numRef>
          </c:val>
          <c:smooth val="0"/>
          <c:extLst>
            <c:ext xmlns:c16="http://schemas.microsoft.com/office/drawing/2014/chart" uri="{C3380CC4-5D6E-409C-BE32-E72D297353CC}">
              <c16:uniqueId val="{00000003-C5EB-EB47-9473-60B9BE37C18A}"/>
            </c:ext>
          </c:extLst>
        </c:ser>
        <c:ser>
          <c:idx val="4"/>
          <c:order val="4"/>
          <c:tx>
            <c:strRef>
              <c:f>Sheet1!$F$2</c:f>
              <c:strCache>
                <c:ptCount val="1"/>
                <c:pt idx="0">
                  <c:v>Electric shock</c:v>
                </c:pt>
              </c:strCache>
            </c:strRef>
          </c:tx>
          <c:spPr>
            <a:ln w="28575" cap="rnd">
              <a:solidFill>
                <a:schemeClr val="tx1">
                  <a:lumMod val="50000"/>
                  <a:lumOff val="50000"/>
                </a:schemeClr>
              </a:solidFill>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Sheet1!$F$3:$F$7</c:f>
              <c:numCache>
                <c:formatCode>General</c:formatCode>
                <c:ptCount val="5"/>
                <c:pt idx="0">
                  <c:v>1</c:v>
                </c:pt>
                <c:pt idx="1">
                  <c:v>0.99</c:v>
                </c:pt>
                <c:pt idx="2">
                  <c:v>1.01</c:v>
                </c:pt>
                <c:pt idx="3">
                  <c:v>1.23</c:v>
                </c:pt>
                <c:pt idx="4">
                  <c:v>1.84</c:v>
                </c:pt>
              </c:numCache>
            </c:numRef>
          </c:val>
          <c:smooth val="0"/>
          <c:extLst>
            <c:ext xmlns:c16="http://schemas.microsoft.com/office/drawing/2014/chart" uri="{C3380CC4-5D6E-409C-BE32-E72D297353CC}">
              <c16:uniqueId val="{00000004-C5EB-EB47-9473-60B9BE37C18A}"/>
            </c:ext>
          </c:extLst>
        </c:ser>
        <c:dLbls>
          <c:showLegendKey val="0"/>
          <c:showVal val="0"/>
          <c:showCatName val="0"/>
          <c:showSerName val="0"/>
          <c:showPercent val="0"/>
          <c:showBubbleSize val="0"/>
        </c:dLbls>
        <c:smooth val="0"/>
        <c:axId val="776264480"/>
        <c:axId val="776265024"/>
      </c:lineChart>
      <c:catAx>
        <c:axId val="77626448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76265024"/>
        <c:crossesAt val="1"/>
        <c:auto val="1"/>
        <c:lblAlgn val="ctr"/>
        <c:lblOffset val="100"/>
        <c:noMultiLvlLbl val="0"/>
      </c:catAx>
      <c:valAx>
        <c:axId val="776265024"/>
        <c:scaling>
          <c:orientation val="minMax"/>
          <c:max val="2"/>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7626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0"/>
          <c:tx>
            <c:strRef>
              <c:f>Sheet1!$C$32</c:f>
              <c:strCache>
                <c:ptCount val="1"/>
                <c:pt idx="0">
                  <c:v>Obtain four dollars</c:v>
                </c:pt>
              </c:strCache>
            </c:strRef>
          </c:tx>
          <c:spPr>
            <a:ln w="28575" cap="rnd">
              <a:solidFill>
                <a:schemeClr val="tx1"/>
              </a:solidFill>
              <a:prstDash val="sysDot"/>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Sheet1!$C$33:$C$37</c:f>
              <c:numCache>
                <c:formatCode>General</c:formatCode>
                <c:ptCount val="5"/>
                <c:pt idx="0">
                  <c:v>0.82210000000000005</c:v>
                </c:pt>
                <c:pt idx="1">
                  <c:v>0.71299999999999997</c:v>
                </c:pt>
                <c:pt idx="2">
                  <c:v>0.52990000000000004</c:v>
                </c:pt>
                <c:pt idx="3">
                  <c:v>0.28000000000000003</c:v>
                </c:pt>
                <c:pt idx="4">
                  <c:v>0.13689999999999999</c:v>
                </c:pt>
              </c:numCache>
            </c:numRef>
          </c:val>
          <c:smooth val="0"/>
          <c:extLst>
            <c:ext xmlns:c16="http://schemas.microsoft.com/office/drawing/2014/chart" uri="{C3380CC4-5D6E-409C-BE32-E72D297353CC}">
              <c16:uniqueId val="{00000000-22EA-8947-9428-BC3EA0333299}"/>
            </c:ext>
          </c:extLst>
        </c:ser>
        <c:ser>
          <c:idx val="6"/>
          <c:order val="1"/>
          <c:tx>
            <c:strRef>
              <c:f>Sheet1!$D$32</c:f>
              <c:strCache>
                <c:ptCount val="1"/>
                <c:pt idx="0">
                  <c:v>Avoid losing four dollars</c:v>
                </c:pt>
              </c:strCache>
            </c:strRef>
          </c:tx>
          <c:spPr>
            <a:ln w="28575" cap="rnd">
              <a:solidFill>
                <a:schemeClr val="tx1">
                  <a:lumMod val="50000"/>
                  <a:lumOff val="50000"/>
                </a:schemeClr>
              </a:solidFill>
              <a:prstDash val="sysDot"/>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Sheet1!$D$33:$D$37</c:f>
              <c:numCache>
                <c:formatCode>General</c:formatCode>
                <c:ptCount val="5"/>
                <c:pt idx="0">
                  <c:v>0.91490000000000005</c:v>
                </c:pt>
                <c:pt idx="1">
                  <c:v>0.82069999999999999</c:v>
                </c:pt>
                <c:pt idx="2">
                  <c:v>0.77080000000000004</c:v>
                </c:pt>
                <c:pt idx="3">
                  <c:v>0.5242</c:v>
                </c:pt>
                <c:pt idx="4">
                  <c:v>0.51859999999999995</c:v>
                </c:pt>
              </c:numCache>
            </c:numRef>
          </c:val>
          <c:smooth val="0"/>
          <c:extLst>
            <c:ext xmlns:c16="http://schemas.microsoft.com/office/drawing/2014/chart" uri="{C3380CC4-5D6E-409C-BE32-E72D297353CC}">
              <c16:uniqueId val="{00000001-22EA-8947-9428-BC3EA0333299}"/>
            </c:ext>
          </c:extLst>
        </c:ser>
        <c:ser>
          <c:idx val="7"/>
          <c:order val="2"/>
          <c:tx>
            <c:strRef>
              <c:f>Sheet1!$E$32</c:f>
              <c:strCache>
                <c:ptCount val="1"/>
                <c:pt idx="0">
                  <c:v>Avoid losing one thousand dollars</c:v>
                </c:pt>
              </c:strCache>
            </c:strRef>
          </c:tx>
          <c:spPr>
            <a:ln w="28575" cap="rnd">
              <a:solidFill>
                <a:schemeClr val="tx1">
                  <a:lumMod val="50000"/>
                  <a:lumOff val="50000"/>
                </a:schemeClr>
              </a:solidFill>
              <a:prstDash val="sysDash"/>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Sheet1!$E$33:$E$37</c:f>
              <c:numCache>
                <c:formatCode>General</c:formatCode>
                <c:ptCount val="5"/>
                <c:pt idx="0">
                  <c:v>0.98699999999999999</c:v>
                </c:pt>
                <c:pt idx="1">
                  <c:v>0.96679999999999999</c:v>
                </c:pt>
                <c:pt idx="2">
                  <c:v>0.9113</c:v>
                </c:pt>
                <c:pt idx="3">
                  <c:v>0.73199999999999998</c:v>
                </c:pt>
                <c:pt idx="4">
                  <c:v>0.6079</c:v>
                </c:pt>
              </c:numCache>
            </c:numRef>
          </c:val>
          <c:smooth val="0"/>
          <c:extLst>
            <c:ext xmlns:c16="http://schemas.microsoft.com/office/drawing/2014/chart" uri="{C3380CC4-5D6E-409C-BE32-E72D297353CC}">
              <c16:uniqueId val="{00000002-22EA-8947-9428-BC3EA0333299}"/>
            </c:ext>
          </c:extLst>
        </c:ser>
        <c:ser>
          <c:idx val="8"/>
          <c:order val="3"/>
          <c:tx>
            <c:strRef>
              <c:f>Sheet1!$F$32</c:f>
              <c:strCache>
                <c:ptCount val="1"/>
                <c:pt idx="0">
                  <c:v>Kiss from movie star</c:v>
                </c:pt>
              </c:strCache>
            </c:strRef>
          </c:tx>
          <c:spPr>
            <a:ln w="28575" cap="rnd">
              <a:solidFill>
                <a:srgbClr val="FF0000"/>
              </a:solidFill>
              <a:round/>
            </a:ln>
            <a:effectLst/>
          </c:spPr>
          <c:marker>
            <c:symbol val="none"/>
          </c:marker>
          <c:errBars>
            <c:errDir val="y"/>
            <c:errBarType val="both"/>
            <c:errValType val="cust"/>
            <c:noEndCap val="0"/>
            <c:plus>
              <c:numRef>
                <c:f>Sheet1!$T$33:$T$37</c:f>
                <c:numCache>
                  <c:formatCode>General</c:formatCode>
                  <c:ptCount val="5"/>
                  <c:pt idx="0">
                    <c:v>2.8714E-2</c:v>
                  </c:pt>
                  <c:pt idx="1">
                    <c:v>5.15872E-2</c:v>
                  </c:pt>
                  <c:pt idx="2">
                    <c:v>8.1810399999999991E-2</c:v>
                  </c:pt>
                  <c:pt idx="3">
                    <c:v>0.15679999999999999</c:v>
                  </c:pt>
                  <c:pt idx="4">
                    <c:v>0.29254960000000002</c:v>
                  </c:pt>
                </c:numCache>
              </c:numRef>
            </c:plus>
            <c:minus>
              <c:numRef>
                <c:f>Sheet1!$T$33:$T$37</c:f>
                <c:numCache>
                  <c:formatCode>General</c:formatCode>
                  <c:ptCount val="5"/>
                  <c:pt idx="0">
                    <c:v>2.8714E-2</c:v>
                  </c:pt>
                  <c:pt idx="1">
                    <c:v>5.15872E-2</c:v>
                  </c:pt>
                  <c:pt idx="2">
                    <c:v>8.1810399999999991E-2</c:v>
                  </c:pt>
                  <c:pt idx="3">
                    <c:v>0.15679999999999999</c:v>
                  </c:pt>
                  <c:pt idx="4">
                    <c:v>0.29254960000000002</c:v>
                  </c:pt>
                </c:numCache>
              </c:numRef>
            </c:minus>
            <c:spPr>
              <a:noFill/>
              <a:ln w="9525" cap="flat" cmpd="sng" algn="ctr">
                <a:solidFill>
                  <a:schemeClr val="tx1">
                    <a:lumMod val="65000"/>
                    <a:lumOff val="35000"/>
                  </a:schemeClr>
                </a:solidFill>
                <a:round/>
              </a:ln>
              <a:effectLst/>
            </c:spPr>
          </c:errBars>
          <c:cat>
            <c:strRef>
              <c:f>Sheet1!$B$33:$B$37</c:f>
              <c:strCache>
                <c:ptCount val="5"/>
                <c:pt idx="0">
                  <c:v>3 hours</c:v>
                </c:pt>
                <c:pt idx="1">
                  <c:v>24 hours</c:v>
                </c:pt>
                <c:pt idx="2">
                  <c:v>3 days</c:v>
                </c:pt>
                <c:pt idx="3">
                  <c:v>1 year</c:v>
                </c:pt>
                <c:pt idx="4">
                  <c:v>10 years</c:v>
                </c:pt>
              </c:strCache>
            </c:strRef>
          </c:cat>
          <c:val>
            <c:numRef>
              <c:f>Sheet1!$F$33:$F$37</c:f>
              <c:numCache>
                <c:formatCode>General</c:formatCode>
                <c:ptCount val="5"/>
                <c:pt idx="0">
                  <c:v>0.95030000000000003</c:v>
                </c:pt>
                <c:pt idx="1">
                  <c:v>0.91910000000000003</c:v>
                </c:pt>
                <c:pt idx="2">
                  <c:v>0.88219999999999998</c:v>
                </c:pt>
                <c:pt idx="3">
                  <c:v>0.70179999999999998</c:v>
                </c:pt>
                <c:pt idx="4">
                  <c:v>0.56630000000000003</c:v>
                </c:pt>
              </c:numCache>
            </c:numRef>
          </c:val>
          <c:smooth val="0"/>
          <c:extLst>
            <c:ext xmlns:c16="http://schemas.microsoft.com/office/drawing/2014/chart" uri="{C3380CC4-5D6E-409C-BE32-E72D297353CC}">
              <c16:uniqueId val="{00000003-22EA-8947-9428-BC3EA0333299}"/>
            </c:ext>
          </c:extLst>
        </c:ser>
        <c:ser>
          <c:idx val="9"/>
          <c:order val="4"/>
          <c:tx>
            <c:strRef>
              <c:f>Sheet1!$G$32</c:f>
              <c:strCache>
                <c:ptCount val="1"/>
                <c:pt idx="0">
                  <c:v>Electric shock</c:v>
                </c:pt>
              </c:strCache>
            </c:strRef>
          </c:tx>
          <c:spPr>
            <a:ln w="28575" cap="rnd">
              <a:solidFill>
                <a:schemeClr val="tx1">
                  <a:lumMod val="50000"/>
                  <a:lumOff val="50000"/>
                </a:schemeClr>
              </a:solidFill>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Sheet1!$G$33:$G$37</c:f>
              <c:numCache>
                <c:formatCode>General</c:formatCode>
                <c:ptCount val="5"/>
                <c:pt idx="0">
                  <c:v>0.97140000000000004</c:v>
                </c:pt>
                <c:pt idx="1">
                  <c:v>0.94210000000000005</c:v>
                </c:pt>
                <c:pt idx="2">
                  <c:v>0.92279999999999995</c:v>
                </c:pt>
                <c:pt idx="3">
                  <c:v>0.8206</c:v>
                </c:pt>
                <c:pt idx="4">
                  <c:v>0.92085799999999995</c:v>
                </c:pt>
              </c:numCache>
            </c:numRef>
          </c:val>
          <c:smooth val="0"/>
          <c:extLst>
            <c:ext xmlns:c16="http://schemas.microsoft.com/office/drawing/2014/chart" uri="{C3380CC4-5D6E-409C-BE32-E72D297353CC}">
              <c16:uniqueId val="{00000004-22EA-8947-9428-BC3EA0333299}"/>
            </c:ext>
          </c:extLst>
        </c:ser>
        <c:dLbls>
          <c:showLegendKey val="0"/>
          <c:showVal val="0"/>
          <c:showCatName val="0"/>
          <c:showSerName val="0"/>
          <c:showPercent val="0"/>
          <c:showBubbleSize val="0"/>
        </c:dLbls>
        <c:smooth val="0"/>
        <c:axId val="780924176"/>
        <c:axId val="780927984"/>
      </c:lineChart>
      <c:catAx>
        <c:axId val="78092417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80927984"/>
        <c:crossesAt val="1"/>
        <c:auto val="1"/>
        <c:lblAlgn val="ctr"/>
        <c:lblOffset val="100"/>
        <c:noMultiLvlLbl val="0"/>
      </c:catAx>
      <c:valAx>
        <c:axId val="780927984"/>
        <c:scaling>
          <c:orientation val="minMax"/>
          <c:max val="2"/>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8092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97552836484984"/>
          <c:y val="6.0358890701468187E-2"/>
          <c:w val="0.67964404894327035"/>
          <c:h val="0.78955954323001631"/>
        </c:manualLayout>
      </c:layout>
      <c:barChart>
        <c:barDir val="col"/>
        <c:grouping val="clustered"/>
        <c:varyColors val="0"/>
        <c:ser>
          <c:idx val="0"/>
          <c:order val="0"/>
          <c:tx>
            <c:strRef>
              <c:f>Sheet1!$B$12</c:f>
              <c:strCache>
                <c:ptCount val="1"/>
                <c:pt idx="0">
                  <c:v>negative events      positive events</c:v>
                </c:pt>
              </c:strCache>
            </c:strRef>
          </c:tx>
          <c:spPr>
            <a:solidFill>
              <a:srgbClr val="C0C0C0"/>
            </a:solidFill>
            <a:ln w="12700">
              <a:solidFill>
                <a:srgbClr val="000000"/>
              </a:solidFill>
              <a:prstDash val="solid"/>
            </a:ln>
          </c:spPr>
          <c:invertIfNegative val="0"/>
          <c:errBars>
            <c:errBarType val="both"/>
            <c:errValType val="cust"/>
            <c:noEndCap val="0"/>
            <c:plus>
              <c:numRef>
                <c:f>Sheet1!$D$13</c:f>
                <c:numCache>
                  <c:formatCode>General</c:formatCode>
                  <c:ptCount val="1"/>
                  <c:pt idx="0">
                    <c:v>2.2904304907343662</c:v>
                  </c:pt>
                </c:numCache>
              </c:numRef>
            </c:plus>
            <c:minus>
              <c:numRef>
                <c:f>Sheet1!$D$14</c:f>
                <c:numCache>
                  <c:formatCode>General</c:formatCode>
                  <c:ptCount val="1"/>
                  <c:pt idx="0">
                    <c:v>2.9936389758050663</c:v>
                  </c:pt>
                </c:numCache>
              </c:numRef>
            </c:minus>
            <c:spPr>
              <a:ln w="12700">
                <a:solidFill>
                  <a:srgbClr val="000000"/>
                </a:solidFill>
                <a:prstDash val="solid"/>
              </a:ln>
            </c:spPr>
          </c:errBars>
          <c:cat>
            <c:strRef>
              <c:f>Sheet1!$A$13:$A$14</c:f>
              <c:strCache>
                <c:ptCount val="2"/>
                <c:pt idx="0">
                  <c:v>negative events</c:v>
                </c:pt>
                <c:pt idx="1">
                  <c:v>positive events</c:v>
                </c:pt>
              </c:strCache>
            </c:strRef>
          </c:cat>
          <c:val>
            <c:numRef>
              <c:f>Sheet1!$B$13:$B$14</c:f>
              <c:numCache>
                <c:formatCode>0</c:formatCode>
                <c:ptCount val="2"/>
                <c:pt idx="0">
                  <c:v>-45.107100591715962</c:v>
                </c:pt>
                <c:pt idx="1">
                  <c:v>18.024852071005924</c:v>
                </c:pt>
              </c:numCache>
            </c:numRef>
          </c:val>
          <c:extLst>
            <c:ext xmlns:c16="http://schemas.microsoft.com/office/drawing/2014/chart" uri="{C3380CC4-5D6E-409C-BE32-E72D297353CC}">
              <c16:uniqueId val="{00000000-2CA5-2947-9B03-23F1506661C0}"/>
            </c:ext>
          </c:extLst>
        </c:ser>
        <c:dLbls>
          <c:showLegendKey val="0"/>
          <c:showVal val="0"/>
          <c:showCatName val="0"/>
          <c:showSerName val="0"/>
          <c:showPercent val="0"/>
          <c:showBubbleSize val="0"/>
        </c:dLbls>
        <c:gapWidth val="150"/>
        <c:axId val="1120871536"/>
        <c:axId val="1120848688"/>
      </c:barChart>
      <c:catAx>
        <c:axId val="1120871536"/>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2400" b="0" i="0" u="none" strike="noStrike" baseline="0">
                <a:solidFill>
                  <a:srgbClr val="000000"/>
                </a:solidFill>
                <a:latin typeface="Arial"/>
                <a:ea typeface="Arial"/>
                <a:cs typeface="Arial"/>
              </a:defRPr>
            </a:pPr>
            <a:endParaRPr lang="en-US"/>
          </a:p>
        </c:txPr>
        <c:crossAx val="1120848688"/>
        <c:crosses val="autoZero"/>
        <c:auto val="1"/>
        <c:lblAlgn val="ctr"/>
        <c:lblOffset val="100"/>
        <c:tickLblSkip val="1"/>
        <c:tickMarkSkip val="1"/>
        <c:noMultiLvlLbl val="0"/>
      </c:catAx>
      <c:valAx>
        <c:axId val="1120848688"/>
        <c:scaling>
          <c:orientation val="minMax"/>
          <c:max val="100"/>
          <c:min val="-100"/>
        </c:scaling>
        <c:delete val="0"/>
        <c:axPos val="l"/>
        <c:majorGridlines>
          <c:spPr>
            <a:ln w="3175">
              <a:solidFill>
                <a:srgbClr val="FFFFFF"/>
              </a:solidFill>
              <a:prstDash val="solid"/>
            </a:ln>
          </c:spPr>
        </c:majorGridlines>
        <c:title>
          <c:tx>
            <c:rich>
              <a:bodyPr/>
              <a:lstStyle/>
              <a:p>
                <a:pPr>
                  <a:defRPr sz="2400" b="1" i="0" u="none" strike="noStrike" baseline="0">
                    <a:solidFill>
                      <a:srgbClr val="000000"/>
                    </a:solidFill>
                    <a:latin typeface="Arial"/>
                    <a:ea typeface="Arial"/>
                    <a:cs typeface="Arial"/>
                  </a:defRPr>
                </a:pPr>
                <a:r>
                  <a:rPr lang="en-US"/>
                  <a:t>mean</a:t>
                </a:r>
                <a:r>
                  <a:rPr lang="en-US" baseline="0"/>
                  <a:t> anticipation value</a:t>
                </a:r>
                <a:endParaRPr lang="en-US"/>
              </a:p>
            </c:rich>
          </c:tx>
          <c:layout>
            <c:manualLayout>
              <c:xMode val="edge"/>
              <c:yMode val="edge"/>
              <c:x val="2.8551834020135367E-2"/>
              <c:y val="0.11485350717101003"/>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2400" b="0" i="0" u="none" strike="noStrike" baseline="0">
                <a:solidFill>
                  <a:srgbClr val="000000"/>
                </a:solidFill>
                <a:latin typeface="Arial"/>
                <a:ea typeface="Arial"/>
                <a:cs typeface="Arial"/>
              </a:defRPr>
            </a:pPr>
            <a:endParaRPr lang="en-US"/>
          </a:p>
        </c:txPr>
        <c:crossAx val="1120871536"/>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c:f>
              <c:strCache>
                <c:ptCount val="1"/>
                <c:pt idx="0">
                  <c:v>Dirt</c:v>
                </c:pt>
              </c:strCache>
            </c:strRef>
          </c:tx>
          <c:invertIfNegative val="0"/>
          <c:errBars>
            <c:errBarType val="both"/>
            <c:errValType val="cust"/>
            <c:noEndCap val="0"/>
            <c:plus>
              <c:numRef>
                <c:f>Sheet1!$F$3:$F$4</c:f>
                <c:numCache>
                  <c:formatCode>General</c:formatCode>
                  <c:ptCount val="2"/>
                  <c:pt idx="0">
                    <c:v>7.4</c:v>
                  </c:pt>
                  <c:pt idx="1">
                    <c:v>7.1</c:v>
                  </c:pt>
                </c:numCache>
              </c:numRef>
            </c:plus>
            <c:minus>
              <c:numRef>
                <c:f>Sheet1!$F$3:$F$4</c:f>
                <c:numCache>
                  <c:formatCode>General</c:formatCode>
                  <c:ptCount val="2"/>
                  <c:pt idx="0">
                    <c:v>7.4</c:v>
                  </c:pt>
                  <c:pt idx="1">
                    <c:v>7.1</c:v>
                  </c:pt>
                </c:numCache>
              </c:numRef>
            </c:minus>
          </c:errBars>
          <c:cat>
            <c:strRef>
              <c:f>Sheet1!$A$3:$A$4</c:f>
              <c:strCache>
                <c:ptCount val="2"/>
                <c:pt idx="0">
                  <c:v>Predicted Experience Utility</c:v>
                </c:pt>
                <c:pt idx="1">
                  <c:v>Anticipation Utility</c:v>
                </c:pt>
              </c:strCache>
            </c:strRef>
          </c:cat>
          <c:val>
            <c:numRef>
              <c:f>Sheet1!$B$3:$B$4</c:f>
              <c:numCache>
                <c:formatCode>General</c:formatCode>
                <c:ptCount val="2"/>
                <c:pt idx="0">
                  <c:v>-30</c:v>
                </c:pt>
                <c:pt idx="1">
                  <c:v>-15</c:v>
                </c:pt>
              </c:numCache>
            </c:numRef>
          </c:val>
          <c:extLst>
            <c:ext xmlns:c16="http://schemas.microsoft.com/office/drawing/2014/chart" uri="{C3380CC4-5D6E-409C-BE32-E72D297353CC}">
              <c16:uniqueId val="{00000000-8386-F241-95D6-A4C66A445B7E}"/>
            </c:ext>
          </c:extLst>
        </c:ser>
        <c:ser>
          <c:idx val="1"/>
          <c:order val="1"/>
          <c:tx>
            <c:strRef>
              <c:f>Sheet1!$C$2</c:f>
              <c:strCache>
                <c:ptCount val="1"/>
                <c:pt idx="0">
                  <c:v>Toasted Marshmallow</c:v>
                </c:pt>
              </c:strCache>
            </c:strRef>
          </c:tx>
          <c:invertIfNegative val="0"/>
          <c:errBars>
            <c:errBarType val="both"/>
            <c:errValType val="cust"/>
            <c:noEndCap val="0"/>
            <c:plus>
              <c:numRef>
                <c:f>Sheet1!$G$3:$G$4</c:f>
                <c:numCache>
                  <c:formatCode>General</c:formatCode>
                  <c:ptCount val="2"/>
                  <c:pt idx="0">
                    <c:v>6.3</c:v>
                  </c:pt>
                  <c:pt idx="1">
                    <c:v>5.7</c:v>
                  </c:pt>
                </c:numCache>
              </c:numRef>
            </c:plus>
            <c:minus>
              <c:numRef>
                <c:f>Sheet1!$G$3:$G$4</c:f>
                <c:numCache>
                  <c:formatCode>General</c:formatCode>
                  <c:ptCount val="2"/>
                  <c:pt idx="0">
                    <c:v>6.3</c:v>
                  </c:pt>
                  <c:pt idx="1">
                    <c:v>5.7</c:v>
                  </c:pt>
                </c:numCache>
              </c:numRef>
            </c:minus>
          </c:errBars>
          <c:cat>
            <c:strRef>
              <c:f>Sheet1!$A$3:$A$4</c:f>
              <c:strCache>
                <c:ptCount val="2"/>
                <c:pt idx="0">
                  <c:v>Predicted Experience Utility</c:v>
                </c:pt>
                <c:pt idx="1">
                  <c:v>Anticipation Utility</c:v>
                </c:pt>
              </c:strCache>
            </c:strRef>
          </c:cat>
          <c:val>
            <c:numRef>
              <c:f>Sheet1!$C$3:$C$4</c:f>
              <c:numCache>
                <c:formatCode>General</c:formatCode>
                <c:ptCount val="2"/>
                <c:pt idx="0">
                  <c:v>29</c:v>
                </c:pt>
                <c:pt idx="1">
                  <c:v>1</c:v>
                </c:pt>
              </c:numCache>
            </c:numRef>
          </c:val>
          <c:extLst>
            <c:ext xmlns:c16="http://schemas.microsoft.com/office/drawing/2014/chart" uri="{C3380CC4-5D6E-409C-BE32-E72D297353CC}">
              <c16:uniqueId val="{00000001-8386-F241-95D6-A4C66A445B7E}"/>
            </c:ext>
          </c:extLst>
        </c:ser>
        <c:dLbls>
          <c:showLegendKey val="0"/>
          <c:showVal val="0"/>
          <c:showCatName val="0"/>
          <c:showSerName val="0"/>
          <c:showPercent val="0"/>
          <c:showBubbleSize val="0"/>
        </c:dLbls>
        <c:gapWidth val="150"/>
        <c:axId val="780926896"/>
        <c:axId val="780917648"/>
      </c:barChart>
      <c:catAx>
        <c:axId val="780926896"/>
        <c:scaling>
          <c:orientation val="minMax"/>
        </c:scaling>
        <c:delete val="0"/>
        <c:axPos val="b"/>
        <c:numFmt formatCode="General" sourceLinked="0"/>
        <c:majorTickMark val="out"/>
        <c:minorTickMark val="none"/>
        <c:tickLblPos val="low"/>
        <c:crossAx val="780917648"/>
        <c:crosses val="autoZero"/>
        <c:auto val="1"/>
        <c:lblAlgn val="ctr"/>
        <c:lblOffset val="100"/>
        <c:noMultiLvlLbl val="0"/>
      </c:catAx>
      <c:valAx>
        <c:axId val="780917648"/>
        <c:scaling>
          <c:orientation val="minMax"/>
        </c:scaling>
        <c:delete val="0"/>
        <c:axPos val="l"/>
        <c:numFmt formatCode="General" sourceLinked="1"/>
        <c:majorTickMark val="out"/>
        <c:minorTickMark val="none"/>
        <c:tickLblPos val="nextTo"/>
        <c:crossAx val="780926896"/>
        <c:crosses val="autoZero"/>
        <c:crossBetween val="between"/>
      </c:valAx>
    </c:plotArea>
    <c:legend>
      <c:legendPos val="r"/>
      <c:layout>
        <c:manualLayout>
          <c:xMode val="edge"/>
          <c:yMode val="edge"/>
          <c:x val="0.61376872124898529"/>
          <c:y val="3.8518749630274206E-2"/>
          <c:w val="0.35722448796924089"/>
          <c:h val="0.25595107470146827"/>
        </c:manualLayout>
      </c:layout>
      <c:overlay val="1"/>
    </c:legend>
    <c:plotVisOnly val="1"/>
    <c:dispBlanksAs val="gap"/>
    <c:showDLblsOverMax val="0"/>
  </c:chart>
  <c:txPr>
    <a:bodyPr/>
    <a:lstStyle/>
    <a:p>
      <a:pPr>
        <a:defRPr sz="24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Table3!$C$12</c:f>
              <c:strCache>
                <c:ptCount val="1"/>
                <c:pt idx="0">
                  <c:v>Gain</c:v>
                </c:pt>
              </c:strCache>
            </c:strRef>
          </c:tx>
          <c:spPr>
            <a:solidFill>
              <a:schemeClr val="bg1">
                <a:lumMod val="95000"/>
              </a:schemeClr>
            </a:solidFill>
            <a:ln>
              <a:solidFill>
                <a:schemeClr val="tx1"/>
              </a:solidFill>
            </a:ln>
          </c:spPr>
          <c:invertIfNegative val="0"/>
          <c:errBars>
            <c:errBarType val="both"/>
            <c:errValType val="cust"/>
            <c:noEndCap val="0"/>
            <c:plus>
              <c:numRef>
                <c:f>Table3!$G$12:$H$12</c:f>
                <c:numCache>
                  <c:formatCode>General</c:formatCode>
                  <c:ptCount val="2"/>
                  <c:pt idx="0">
                    <c:v>2.2000000000000002</c:v>
                  </c:pt>
                  <c:pt idx="1">
                    <c:v>3.1</c:v>
                  </c:pt>
                </c:numCache>
              </c:numRef>
            </c:plus>
            <c:minus>
              <c:numRef>
                <c:f>Table3!$G$12:$H$12</c:f>
                <c:numCache>
                  <c:formatCode>General</c:formatCode>
                  <c:ptCount val="2"/>
                  <c:pt idx="0">
                    <c:v>2.2000000000000002</c:v>
                  </c:pt>
                  <c:pt idx="1">
                    <c:v>3.1</c:v>
                  </c:pt>
                </c:numCache>
              </c:numRef>
            </c:minus>
          </c:errBars>
          <c:cat>
            <c:strRef>
              <c:f>Table3!$D$11:$E$11</c:f>
              <c:strCache>
                <c:ptCount val="2"/>
                <c:pt idx="0">
                  <c:v>Experience</c:v>
                </c:pt>
                <c:pt idx="1">
                  <c:v>Anticipation</c:v>
                </c:pt>
              </c:strCache>
            </c:strRef>
          </c:cat>
          <c:val>
            <c:numRef>
              <c:f>Table3!$D$12:$E$12</c:f>
              <c:numCache>
                <c:formatCode>General</c:formatCode>
                <c:ptCount val="2"/>
                <c:pt idx="0">
                  <c:v>41.845999999999997</c:v>
                </c:pt>
                <c:pt idx="1">
                  <c:v>-1.4439999999999997</c:v>
                </c:pt>
              </c:numCache>
            </c:numRef>
          </c:val>
          <c:extLst>
            <c:ext xmlns:c16="http://schemas.microsoft.com/office/drawing/2014/chart" uri="{C3380CC4-5D6E-409C-BE32-E72D297353CC}">
              <c16:uniqueId val="{00000000-E8DE-B84D-B3CE-13DC67DCA04C}"/>
            </c:ext>
          </c:extLst>
        </c:ser>
        <c:ser>
          <c:idx val="1"/>
          <c:order val="1"/>
          <c:tx>
            <c:strRef>
              <c:f>Table3!$C$13</c:f>
              <c:strCache>
                <c:ptCount val="1"/>
                <c:pt idx="0">
                  <c:v>Loss</c:v>
                </c:pt>
              </c:strCache>
            </c:strRef>
          </c:tx>
          <c:spPr>
            <a:solidFill>
              <a:schemeClr val="bg1">
                <a:lumMod val="75000"/>
              </a:schemeClr>
            </a:solidFill>
            <a:ln>
              <a:solidFill>
                <a:schemeClr val="tx1"/>
              </a:solidFill>
            </a:ln>
          </c:spPr>
          <c:invertIfNegative val="0"/>
          <c:errBars>
            <c:errBarType val="both"/>
            <c:errValType val="cust"/>
            <c:noEndCap val="0"/>
            <c:plus>
              <c:numRef>
                <c:f>Table3!$G$13:$H$13</c:f>
                <c:numCache>
                  <c:formatCode>General</c:formatCode>
                  <c:ptCount val="2"/>
                  <c:pt idx="0">
                    <c:v>2</c:v>
                  </c:pt>
                  <c:pt idx="1">
                    <c:v>2.9</c:v>
                  </c:pt>
                </c:numCache>
              </c:numRef>
            </c:plus>
            <c:minus>
              <c:numRef>
                <c:f>Table3!$G$13:$H$13</c:f>
                <c:numCache>
                  <c:formatCode>General</c:formatCode>
                  <c:ptCount val="2"/>
                  <c:pt idx="0">
                    <c:v>2</c:v>
                  </c:pt>
                  <c:pt idx="1">
                    <c:v>2.9</c:v>
                  </c:pt>
                </c:numCache>
              </c:numRef>
            </c:minus>
          </c:errBars>
          <c:cat>
            <c:strRef>
              <c:f>Table3!$D$11:$E$11</c:f>
              <c:strCache>
                <c:ptCount val="2"/>
                <c:pt idx="0">
                  <c:v>Experience</c:v>
                </c:pt>
                <c:pt idx="1">
                  <c:v>Anticipation</c:v>
                </c:pt>
              </c:strCache>
            </c:strRef>
          </c:cat>
          <c:val>
            <c:numRef>
              <c:f>Table3!$D$13:$E$13</c:f>
              <c:numCache>
                <c:formatCode>General</c:formatCode>
                <c:ptCount val="2"/>
                <c:pt idx="0">
                  <c:v>-40.186</c:v>
                </c:pt>
                <c:pt idx="1">
                  <c:v>-22.798000000000002</c:v>
                </c:pt>
              </c:numCache>
            </c:numRef>
          </c:val>
          <c:extLst>
            <c:ext xmlns:c16="http://schemas.microsoft.com/office/drawing/2014/chart" uri="{C3380CC4-5D6E-409C-BE32-E72D297353CC}">
              <c16:uniqueId val="{00000001-E8DE-B84D-B3CE-13DC67DCA04C}"/>
            </c:ext>
          </c:extLst>
        </c:ser>
        <c:dLbls>
          <c:showLegendKey val="0"/>
          <c:showVal val="0"/>
          <c:showCatName val="0"/>
          <c:showSerName val="0"/>
          <c:showPercent val="0"/>
          <c:showBubbleSize val="0"/>
        </c:dLbls>
        <c:gapWidth val="150"/>
        <c:axId val="780929072"/>
        <c:axId val="780929616"/>
      </c:barChart>
      <c:catAx>
        <c:axId val="780929072"/>
        <c:scaling>
          <c:orientation val="minMax"/>
        </c:scaling>
        <c:delete val="0"/>
        <c:axPos val="b"/>
        <c:numFmt formatCode="General" sourceLinked="0"/>
        <c:majorTickMark val="out"/>
        <c:minorTickMark val="none"/>
        <c:tickLblPos val="low"/>
        <c:crossAx val="780929616"/>
        <c:crosses val="autoZero"/>
        <c:auto val="1"/>
        <c:lblAlgn val="ctr"/>
        <c:lblOffset val="100"/>
        <c:noMultiLvlLbl val="0"/>
      </c:catAx>
      <c:valAx>
        <c:axId val="780929616"/>
        <c:scaling>
          <c:orientation val="minMax"/>
        </c:scaling>
        <c:delete val="0"/>
        <c:axPos val="l"/>
        <c:title>
          <c:tx>
            <c:rich>
              <a:bodyPr rot="-5400000" vert="horz"/>
              <a:lstStyle/>
              <a:p>
                <a:pPr>
                  <a:defRPr/>
                </a:pPr>
                <a:r>
                  <a:rPr lang="en-US"/>
                  <a:t>Mean Utility</a:t>
                </a:r>
              </a:p>
            </c:rich>
          </c:tx>
          <c:overlay val="0"/>
        </c:title>
        <c:numFmt formatCode="General" sourceLinked="1"/>
        <c:majorTickMark val="out"/>
        <c:minorTickMark val="none"/>
        <c:tickLblPos val="nextTo"/>
        <c:crossAx val="780929072"/>
        <c:crosses val="autoZero"/>
        <c:crossBetween val="between"/>
      </c:valAx>
    </c:plotArea>
    <c:legend>
      <c:legendPos val="r"/>
      <c:layout>
        <c:manualLayout>
          <c:xMode val="edge"/>
          <c:yMode val="edge"/>
          <c:x val="0.54823731408573928"/>
          <c:y val="6.4430956547098281E-2"/>
          <c:w val="0.39497253815495287"/>
          <c:h val="0.31095290172061824"/>
        </c:manualLayout>
      </c:layout>
      <c:overlay val="0"/>
    </c:legend>
    <c:plotVisOnly val="1"/>
    <c:dispBlanksAs val="gap"/>
    <c:showDLblsOverMax val="0"/>
  </c:chart>
  <c:spPr>
    <a:ln>
      <a:noFill/>
    </a:ln>
  </c:spPr>
  <c:txPr>
    <a:bodyPr/>
    <a:lstStyle/>
    <a:p>
      <a:pPr>
        <a:defRPr sz="2400">
          <a:latin typeface="+mj-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Sheet1!$B$6</c:f>
              <c:strCache>
                <c:ptCount val="1"/>
                <c:pt idx="0">
                  <c:v>Positive Anticipation</c:v>
                </c:pt>
              </c:strCache>
            </c:strRef>
          </c:tx>
          <c:spPr>
            <a:solidFill>
              <a:schemeClr val="bg1"/>
            </a:solidFill>
            <a:ln w="38100">
              <a:solidFill>
                <a:schemeClr val="tx1"/>
              </a:solidFill>
            </a:ln>
            <a:effectLst/>
          </c:spPr>
          <c:invertIfNegative val="0"/>
          <c:errBars>
            <c:errBarType val="both"/>
            <c:errValType val="cust"/>
            <c:noEndCap val="0"/>
            <c:plus>
              <c:numRef>
                <c:f>Sheet1!$F$7:$F$8</c:f>
                <c:numCache>
                  <c:formatCode>General</c:formatCode>
                  <c:ptCount val="2"/>
                  <c:pt idx="0">
                    <c:v>4.0985623607866071</c:v>
                  </c:pt>
                  <c:pt idx="1">
                    <c:v>3.3761447006931991</c:v>
                  </c:pt>
                </c:numCache>
              </c:numRef>
            </c:plus>
            <c:minus>
              <c:numRef>
                <c:f>Sheet1!$F$7:$F$8</c:f>
                <c:numCache>
                  <c:formatCode>General</c:formatCode>
                  <c:ptCount val="2"/>
                  <c:pt idx="0">
                    <c:v>4.0985623607866071</c:v>
                  </c:pt>
                  <c:pt idx="1">
                    <c:v>3.3761447006931991</c:v>
                  </c:pt>
                </c:numCache>
              </c:numRef>
            </c:minus>
            <c:spPr>
              <a:noFill/>
              <a:ln w="38100" cap="flat" cmpd="sng" algn="ctr">
                <a:solidFill>
                  <a:schemeClr val="tx1"/>
                </a:solidFill>
                <a:round/>
              </a:ln>
              <a:effectLst/>
            </c:spPr>
          </c:errBars>
          <c:cat>
            <c:strRef>
              <c:f>Sheet1!$A$7:$A$8</c:f>
              <c:strCache>
                <c:ptCount val="2"/>
                <c:pt idx="0">
                  <c:v>gain $50</c:v>
                </c:pt>
                <c:pt idx="1">
                  <c:v>lose $50</c:v>
                </c:pt>
              </c:strCache>
            </c:strRef>
          </c:cat>
          <c:val>
            <c:numRef>
              <c:f>Sheet1!$B$7:$B$8</c:f>
              <c:numCache>
                <c:formatCode>General</c:formatCode>
                <c:ptCount val="2"/>
                <c:pt idx="0">
                  <c:v>41.521739130434781</c:v>
                </c:pt>
                <c:pt idx="1">
                  <c:v>15.884057971014499</c:v>
                </c:pt>
              </c:numCache>
            </c:numRef>
          </c:val>
          <c:extLst>
            <c:ext xmlns:c16="http://schemas.microsoft.com/office/drawing/2014/chart" uri="{C3380CC4-5D6E-409C-BE32-E72D297353CC}">
              <c16:uniqueId val="{00000000-0A96-EA4E-9303-B341D37ECED6}"/>
            </c:ext>
          </c:extLst>
        </c:ser>
        <c:ser>
          <c:idx val="1"/>
          <c:order val="1"/>
          <c:tx>
            <c:strRef>
              <c:f>Sheet1!$C$6</c:f>
              <c:strCache>
                <c:ptCount val="1"/>
                <c:pt idx="0">
                  <c:v>Negative Anticipation</c:v>
                </c:pt>
              </c:strCache>
            </c:strRef>
          </c:tx>
          <c:spPr>
            <a:solidFill>
              <a:schemeClr val="bg1">
                <a:lumMod val="50000"/>
              </a:schemeClr>
            </a:solidFill>
            <a:ln w="38100">
              <a:solidFill>
                <a:schemeClr val="tx1"/>
              </a:solidFill>
            </a:ln>
            <a:effectLst/>
          </c:spPr>
          <c:invertIfNegative val="0"/>
          <c:errBars>
            <c:errBarType val="both"/>
            <c:errValType val="cust"/>
            <c:noEndCap val="0"/>
            <c:plus>
              <c:numRef>
                <c:f>Sheet1!$G$7:$G$8</c:f>
                <c:numCache>
                  <c:formatCode>General</c:formatCode>
                  <c:ptCount val="2"/>
                  <c:pt idx="0">
                    <c:v>4.4563862357153869</c:v>
                  </c:pt>
                  <c:pt idx="1">
                    <c:v>4.6130031289255786</c:v>
                  </c:pt>
                </c:numCache>
              </c:numRef>
            </c:plus>
            <c:minus>
              <c:numRef>
                <c:f>Sheet1!$G$7:$G$8</c:f>
                <c:numCache>
                  <c:formatCode>General</c:formatCode>
                  <c:ptCount val="2"/>
                  <c:pt idx="0">
                    <c:v>4.4563862357153869</c:v>
                  </c:pt>
                  <c:pt idx="1">
                    <c:v>4.6130031289255786</c:v>
                  </c:pt>
                </c:numCache>
              </c:numRef>
            </c:minus>
            <c:spPr>
              <a:noFill/>
              <a:ln w="38100" cap="flat" cmpd="sng" algn="ctr">
                <a:solidFill>
                  <a:schemeClr val="tx1"/>
                </a:solidFill>
                <a:round/>
              </a:ln>
              <a:effectLst/>
            </c:spPr>
          </c:errBars>
          <c:cat>
            <c:strRef>
              <c:f>Sheet1!$A$7:$A$8</c:f>
              <c:strCache>
                <c:ptCount val="2"/>
                <c:pt idx="0">
                  <c:v>gain $50</c:v>
                </c:pt>
                <c:pt idx="1">
                  <c:v>lose $50</c:v>
                </c:pt>
              </c:strCache>
            </c:strRef>
          </c:cat>
          <c:val>
            <c:numRef>
              <c:f>Sheet1!$C$7:$C$8</c:f>
              <c:numCache>
                <c:formatCode>General</c:formatCode>
                <c:ptCount val="2"/>
                <c:pt idx="0">
                  <c:v>32.710144927536227</c:v>
                </c:pt>
                <c:pt idx="1">
                  <c:v>53.579710144927553</c:v>
                </c:pt>
              </c:numCache>
            </c:numRef>
          </c:val>
          <c:extLst>
            <c:ext xmlns:c16="http://schemas.microsoft.com/office/drawing/2014/chart" uri="{C3380CC4-5D6E-409C-BE32-E72D297353CC}">
              <c16:uniqueId val="{00000001-0A96-EA4E-9303-B341D37ECED6}"/>
            </c:ext>
          </c:extLst>
        </c:ser>
        <c:dLbls>
          <c:showLegendKey val="0"/>
          <c:showVal val="0"/>
          <c:showCatName val="0"/>
          <c:showSerName val="0"/>
          <c:showPercent val="0"/>
          <c:showBubbleSize val="0"/>
        </c:dLbls>
        <c:gapWidth val="219"/>
        <c:overlap val="-27"/>
        <c:axId val="1120855216"/>
        <c:axId val="1120872624"/>
      </c:barChart>
      <c:catAx>
        <c:axId val="1120855216"/>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20872624"/>
        <c:crosses val="autoZero"/>
        <c:auto val="1"/>
        <c:lblAlgn val="ctr"/>
        <c:lblOffset val="100"/>
        <c:noMultiLvlLbl val="0"/>
      </c:catAx>
      <c:valAx>
        <c:axId val="1120872624"/>
        <c:scaling>
          <c:orientation val="minMax"/>
        </c:scaling>
        <c:delete val="0"/>
        <c:axPos val="l"/>
        <c:numFmt formatCode="General" sourceLinked="1"/>
        <c:majorTickMark val="in"/>
        <c:minorTickMark val="none"/>
        <c:tickLblPos val="nextTo"/>
        <c:spPr>
          <a:noFill/>
          <a:ln w="38100">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20855216"/>
        <c:crosses val="autoZero"/>
        <c:crossBetween val="between"/>
      </c:valAx>
      <c:spPr>
        <a:noFill/>
        <a:ln>
          <a:noFill/>
        </a:ln>
        <a:effectLst/>
      </c:spPr>
    </c:plotArea>
    <c:legend>
      <c:legendPos val="t"/>
      <c:layout>
        <c:manualLayout>
          <c:xMode val="edge"/>
          <c:yMode val="edge"/>
          <c:x val="0.30013859951354876"/>
          <c:y val="3.6847498262800031E-2"/>
          <c:w val="0.38444967574929423"/>
          <c:h val="0.1349508192282044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Positive Anticipation</c:v>
                </c:pt>
              </c:strCache>
            </c:strRef>
          </c:tx>
          <c:spPr>
            <a:solidFill>
              <a:schemeClr val="bg1"/>
            </a:solidFill>
            <a:ln w="38100">
              <a:solidFill>
                <a:schemeClr val="tx1"/>
              </a:solidFill>
            </a:ln>
            <a:effectLst/>
          </c:spPr>
          <c:invertIfNegative val="0"/>
          <c:errBars>
            <c:errBarType val="both"/>
            <c:errValType val="cust"/>
            <c:noEndCap val="0"/>
            <c:plus>
              <c:numRef>
                <c:f>Sheet1!$F$2:$F$3</c:f>
                <c:numCache>
                  <c:formatCode>General</c:formatCode>
                  <c:ptCount val="2"/>
                  <c:pt idx="0">
                    <c:v>1.4365844822724743</c:v>
                  </c:pt>
                  <c:pt idx="1">
                    <c:v>0.9561102319866579</c:v>
                  </c:pt>
                </c:numCache>
              </c:numRef>
            </c:plus>
            <c:minus>
              <c:numRef>
                <c:f>Sheet1!$F$2:$F$3</c:f>
                <c:numCache>
                  <c:formatCode>General</c:formatCode>
                  <c:ptCount val="2"/>
                  <c:pt idx="0">
                    <c:v>1.4365844822724743</c:v>
                  </c:pt>
                  <c:pt idx="1">
                    <c:v>0.9561102319866579</c:v>
                  </c:pt>
                </c:numCache>
              </c:numRef>
            </c:minus>
            <c:spPr>
              <a:noFill/>
              <a:ln w="38100" cap="flat" cmpd="sng" algn="ctr">
                <a:solidFill>
                  <a:schemeClr val="tx1"/>
                </a:solidFill>
                <a:round/>
              </a:ln>
              <a:effectLst/>
            </c:spPr>
          </c:errBars>
          <c:cat>
            <c:strRef>
              <c:f>Sheet1!$A$2:$A$3</c:f>
              <c:strCache>
                <c:ptCount val="2"/>
                <c:pt idx="0">
                  <c:v>Positive Events</c:v>
                </c:pt>
                <c:pt idx="1">
                  <c:v>Negative Events</c:v>
                </c:pt>
              </c:strCache>
            </c:strRef>
          </c:cat>
          <c:val>
            <c:numRef>
              <c:f>Sheet1!$B$2:$B$3</c:f>
              <c:numCache>
                <c:formatCode>General</c:formatCode>
                <c:ptCount val="2"/>
                <c:pt idx="0">
                  <c:v>50.535558780841797</c:v>
                </c:pt>
                <c:pt idx="1">
                  <c:v>12.984034833091437</c:v>
                </c:pt>
              </c:numCache>
            </c:numRef>
          </c:val>
          <c:extLst>
            <c:ext xmlns:c16="http://schemas.microsoft.com/office/drawing/2014/chart" uri="{C3380CC4-5D6E-409C-BE32-E72D297353CC}">
              <c16:uniqueId val="{00000000-9C7D-EE4E-AF90-2C7631FBDDC4}"/>
            </c:ext>
          </c:extLst>
        </c:ser>
        <c:ser>
          <c:idx val="1"/>
          <c:order val="1"/>
          <c:tx>
            <c:strRef>
              <c:f>Sheet1!$C$1</c:f>
              <c:strCache>
                <c:ptCount val="1"/>
                <c:pt idx="0">
                  <c:v>Negative Anticipation</c:v>
                </c:pt>
              </c:strCache>
            </c:strRef>
          </c:tx>
          <c:spPr>
            <a:solidFill>
              <a:schemeClr val="bg1">
                <a:lumMod val="50000"/>
              </a:schemeClr>
            </a:solidFill>
            <a:ln w="38100">
              <a:solidFill>
                <a:schemeClr val="tx1"/>
              </a:solidFill>
            </a:ln>
            <a:effectLst/>
          </c:spPr>
          <c:invertIfNegative val="0"/>
          <c:errBars>
            <c:errBarType val="both"/>
            <c:errValType val="cust"/>
            <c:noEndCap val="0"/>
            <c:plus>
              <c:numRef>
                <c:f>Sheet1!$G$2:$G$3</c:f>
                <c:numCache>
                  <c:formatCode>General</c:formatCode>
                  <c:ptCount val="2"/>
                  <c:pt idx="0">
                    <c:v>1.2926834613982559</c:v>
                  </c:pt>
                  <c:pt idx="1">
                    <c:v>1.4043240396569785</c:v>
                  </c:pt>
                </c:numCache>
              </c:numRef>
            </c:plus>
            <c:minus>
              <c:numRef>
                <c:f>Sheet1!$G$2:$G$3</c:f>
                <c:numCache>
                  <c:formatCode>General</c:formatCode>
                  <c:ptCount val="2"/>
                  <c:pt idx="0">
                    <c:v>1.2926834613982559</c:v>
                  </c:pt>
                  <c:pt idx="1">
                    <c:v>1.4043240396569785</c:v>
                  </c:pt>
                </c:numCache>
              </c:numRef>
            </c:minus>
            <c:spPr>
              <a:noFill/>
              <a:ln w="38100" cap="flat" cmpd="sng" algn="ctr">
                <a:solidFill>
                  <a:schemeClr val="tx1"/>
                </a:solidFill>
                <a:round/>
              </a:ln>
              <a:effectLst/>
            </c:spPr>
          </c:errBars>
          <c:cat>
            <c:strRef>
              <c:f>Sheet1!$A$2:$A$3</c:f>
              <c:strCache>
                <c:ptCount val="2"/>
                <c:pt idx="0">
                  <c:v>Positive Events</c:v>
                </c:pt>
                <c:pt idx="1">
                  <c:v>Negative Events</c:v>
                </c:pt>
              </c:strCache>
            </c:strRef>
          </c:cat>
          <c:val>
            <c:numRef>
              <c:f>Sheet1!$C$2:$C$3</c:f>
              <c:numCache>
                <c:formatCode>General</c:formatCode>
                <c:ptCount val="2"/>
                <c:pt idx="0">
                  <c:v>26.709724238026126</c:v>
                </c:pt>
                <c:pt idx="1">
                  <c:v>63.570391872278663</c:v>
                </c:pt>
              </c:numCache>
            </c:numRef>
          </c:val>
          <c:extLst>
            <c:ext xmlns:c16="http://schemas.microsoft.com/office/drawing/2014/chart" uri="{C3380CC4-5D6E-409C-BE32-E72D297353CC}">
              <c16:uniqueId val="{00000001-9C7D-EE4E-AF90-2C7631FBDDC4}"/>
            </c:ext>
          </c:extLst>
        </c:ser>
        <c:dLbls>
          <c:showLegendKey val="0"/>
          <c:showVal val="0"/>
          <c:showCatName val="0"/>
          <c:showSerName val="0"/>
          <c:showPercent val="0"/>
          <c:showBubbleSize val="0"/>
        </c:dLbls>
        <c:gapWidth val="219"/>
        <c:overlap val="-27"/>
        <c:axId val="780925808"/>
        <c:axId val="780931792"/>
      </c:barChart>
      <c:catAx>
        <c:axId val="780925808"/>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780931792"/>
        <c:crosses val="autoZero"/>
        <c:auto val="1"/>
        <c:lblAlgn val="ctr"/>
        <c:lblOffset val="100"/>
        <c:noMultiLvlLbl val="0"/>
      </c:catAx>
      <c:valAx>
        <c:axId val="780931792"/>
        <c:scaling>
          <c:orientation val="minMax"/>
        </c:scaling>
        <c:delete val="0"/>
        <c:axPos val="l"/>
        <c:numFmt formatCode="General" sourceLinked="1"/>
        <c:majorTickMark val="in"/>
        <c:minorTickMark val="none"/>
        <c:tickLblPos val="nextTo"/>
        <c:spPr>
          <a:noFill/>
          <a:ln w="38100">
            <a:solidFill>
              <a:schemeClr val="tx1"/>
            </a:solidFill>
          </a:ln>
          <a:effectLst/>
        </c:spPr>
        <c:txPr>
          <a:bodyPr rot="-60000000" vert="horz"/>
          <a:lstStyle/>
          <a:p>
            <a:pPr>
              <a:defRPr/>
            </a:pPr>
            <a:endParaRPr lang="en-US"/>
          </a:p>
        </c:txPr>
        <c:crossAx val="780925808"/>
        <c:crosses val="autoZero"/>
        <c:crossBetween val="between"/>
      </c:valAx>
      <c:spPr>
        <a:noFill/>
        <a:ln>
          <a:noFill/>
        </a:ln>
        <a:effectLst/>
      </c:spPr>
    </c:plotArea>
    <c:legend>
      <c:legendPos val="t"/>
      <c:layout>
        <c:manualLayout>
          <c:xMode val="edge"/>
          <c:yMode val="edge"/>
          <c:x val="0.31546515102733963"/>
          <c:y val="7.3157080027637114E-2"/>
          <c:w val="0.39843287856831966"/>
          <c:h val="9.7005456058868733E-2"/>
        </c:manualLayout>
      </c:layout>
      <c:overlay val="1"/>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a:latin typeface="+mj-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80D7F25-D312-4BCE-AFAC-52E948B76EC7}" type="datetimeFigureOut">
              <a:rPr lang="en-US"/>
              <a:pPr>
                <a:defRPr/>
              </a:pPr>
              <a:t>10/30/22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41B83A2-ECDF-4038-8DC2-9DCF50C8F62B}" type="slidenum">
              <a:rPr lang="en-US"/>
              <a:pPr>
                <a:defRPr/>
              </a:pPr>
              <a:t>‹#›</a:t>
            </a:fld>
            <a:endParaRPr lang="en-US"/>
          </a:p>
        </p:txBody>
      </p:sp>
    </p:spTree>
    <p:extLst>
      <p:ext uri="{BB962C8B-B14F-4D97-AF65-F5344CB8AC3E}">
        <p14:creationId xmlns:p14="http://schemas.microsoft.com/office/powerpoint/2010/main" val="3085365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60FC3D-AA2D-43AD-B2EE-140CC6C6A873}"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183063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“enjoying the moment”</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95E61-3E43-42FE-AFF2-835CB7A8D5EE}" type="slidenum">
              <a:rPr lang="en-US"/>
              <a:pPr fontAlgn="base">
                <a:spcBef>
                  <a:spcPct val="0"/>
                </a:spcBef>
                <a:spcAft>
                  <a:spcPct val="0"/>
                </a:spcAft>
                <a:defRPr/>
              </a:pPr>
              <a:t>18</a:t>
            </a:fld>
            <a:endParaRPr lang="en-US"/>
          </a:p>
        </p:txBody>
      </p:sp>
    </p:spTree>
    <p:extLst>
      <p:ext uri="{BB962C8B-B14F-4D97-AF65-F5344CB8AC3E}">
        <p14:creationId xmlns:p14="http://schemas.microsoft.com/office/powerpoint/2010/main" val="3038736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“enjoying the moment”</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95E61-3E43-42FE-AFF2-835CB7A8D5EE}" type="slidenum">
              <a:rPr lang="en-US"/>
              <a:pPr fontAlgn="base">
                <a:spcBef>
                  <a:spcPct val="0"/>
                </a:spcBef>
                <a:spcAft>
                  <a:spcPct val="0"/>
                </a:spcAft>
                <a:defRPr/>
              </a:pPr>
              <a:t>19</a:t>
            </a:fld>
            <a:endParaRPr lang="en-US"/>
          </a:p>
        </p:txBody>
      </p:sp>
    </p:spTree>
    <p:extLst>
      <p:ext uri="{BB962C8B-B14F-4D97-AF65-F5344CB8AC3E}">
        <p14:creationId xmlns:p14="http://schemas.microsoft.com/office/powerpoint/2010/main" val="2778972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“enjoying the moment”</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95E61-3E43-42FE-AFF2-835CB7A8D5EE}" type="slidenum">
              <a:rPr lang="en-US"/>
              <a:pPr fontAlgn="base">
                <a:spcBef>
                  <a:spcPct val="0"/>
                </a:spcBef>
                <a:spcAft>
                  <a:spcPct val="0"/>
                </a:spcAft>
                <a:defRPr/>
              </a:pPr>
              <a:t>20</a:t>
            </a:fld>
            <a:endParaRPr lang="en-US"/>
          </a:p>
        </p:txBody>
      </p:sp>
    </p:spTree>
    <p:extLst>
      <p:ext uri="{BB962C8B-B14F-4D97-AF65-F5344CB8AC3E}">
        <p14:creationId xmlns:p14="http://schemas.microsoft.com/office/powerpoint/2010/main" val="63809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“enjoying the moment”</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95E61-3E43-42FE-AFF2-835CB7A8D5EE}" type="slidenum">
              <a:rPr lang="en-US"/>
              <a:pPr fontAlgn="base">
                <a:spcBef>
                  <a:spcPct val="0"/>
                </a:spcBef>
                <a:spcAft>
                  <a:spcPct val="0"/>
                </a:spcAft>
                <a:defRPr/>
              </a:pPr>
              <a:t>21</a:t>
            </a:fld>
            <a:endParaRPr lang="en-US"/>
          </a:p>
        </p:txBody>
      </p:sp>
    </p:spTree>
    <p:extLst>
      <p:ext uri="{BB962C8B-B14F-4D97-AF65-F5344CB8AC3E}">
        <p14:creationId xmlns:p14="http://schemas.microsoft.com/office/powerpoint/2010/main" val="167400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“enjoying the moment”</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95E61-3E43-42FE-AFF2-835CB7A8D5EE}" type="slidenum">
              <a:rPr lang="en-US"/>
              <a:pPr fontAlgn="base">
                <a:spcBef>
                  <a:spcPct val="0"/>
                </a:spcBef>
                <a:spcAft>
                  <a:spcPct val="0"/>
                </a:spcAft>
                <a:defRPr/>
              </a:pPr>
              <a:t>22</a:t>
            </a:fld>
            <a:endParaRPr lang="en-US"/>
          </a:p>
        </p:txBody>
      </p:sp>
    </p:spTree>
    <p:extLst>
      <p:ext uri="{BB962C8B-B14F-4D97-AF65-F5344CB8AC3E}">
        <p14:creationId xmlns:p14="http://schemas.microsoft.com/office/powerpoint/2010/main" val="163142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“enjoying the moment”</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95E61-3E43-42FE-AFF2-835CB7A8D5EE}" type="slidenum">
              <a:rPr lang="en-US"/>
              <a:pPr fontAlgn="base">
                <a:spcBef>
                  <a:spcPct val="0"/>
                </a:spcBef>
                <a:spcAft>
                  <a:spcPct val="0"/>
                </a:spcAft>
                <a:defRPr/>
              </a:pPr>
              <a:t>23</a:t>
            </a:fld>
            <a:endParaRPr lang="en-US"/>
          </a:p>
        </p:txBody>
      </p:sp>
    </p:spTree>
    <p:extLst>
      <p:ext uri="{BB962C8B-B14F-4D97-AF65-F5344CB8AC3E}">
        <p14:creationId xmlns:p14="http://schemas.microsoft.com/office/powerpoint/2010/main" val="2874874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“enjoying the moment”</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95E61-3E43-42FE-AFF2-835CB7A8D5EE}" type="slidenum">
              <a:rPr lang="en-US"/>
              <a:pPr fontAlgn="base">
                <a:spcBef>
                  <a:spcPct val="0"/>
                </a:spcBef>
                <a:spcAft>
                  <a:spcPct val="0"/>
                </a:spcAft>
                <a:defRPr/>
              </a:pPr>
              <a:t>24</a:t>
            </a:fld>
            <a:endParaRPr lang="en-US"/>
          </a:p>
        </p:txBody>
      </p:sp>
    </p:spTree>
    <p:extLst>
      <p:ext uri="{BB962C8B-B14F-4D97-AF65-F5344CB8AC3E}">
        <p14:creationId xmlns:p14="http://schemas.microsoft.com/office/powerpoint/2010/main" val="2874874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“enjoying the moment”</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95E61-3E43-42FE-AFF2-835CB7A8D5EE}" type="slidenum">
              <a:rPr lang="en-US"/>
              <a:pPr fontAlgn="base">
                <a:spcBef>
                  <a:spcPct val="0"/>
                </a:spcBef>
                <a:spcAft>
                  <a:spcPct val="0"/>
                </a:spcAft>
                <a:defRPr/>
              </a:pPr>
              <a:t>25</a:t>
            </a:fld>
            <a:endParaRPr lang="en-US"/>
          </a:p>
        </p:txBody>
      </p:sp>
    </p:spTree>
    <p:extLst>
      <p:ext uri="{BB962C8B-B14F-4D97-AF65-F5344CB8AC3E}">
        <p14:creationId xmlns:p14="http://schemas.microsoft.com/office/powerpoint/2010/main" val="2116323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Anticipation utility for $60 gain or loss in 89 days. </a:t>
            </a:r>
          </a:p>
        </p:txBody>
      </p:sp>
      <p:sp>
        <p:nvSpPr>
          <p:cNvPr id="4" name="Slide Number Placeholder 3"/>
          <p:cNvSpPr>
            <a:spLocks noGrp="1"/>
          </p:cNvSpPr>
          <p:nvPr>
            <p:ph type="sldNum" sz="quarter" idx="10"/>
          </p:nvPr>
        </p:nvSpPr>
        <p:spPr/>
        <p:txBody>
          <a:bodyPr/>
          <a:lstStyle/>
          <a:p>
            <a:pPr>
              <a:defRPr/>
            </a:pPr>
            <a:fld id="{E41B83A2-ECDF-4038-8DC2-9DCF50C8F62B}" type="slidenum">
              <a:rPr lang="en-US" smtClean="0"/>
              <a:pPr>
                <a:defRPr/>
              </a:pPr>
              <a:t>30</a:t>
            </a:fld>
            <a:endParaRPr lang="en-US"/>
          </a:p>
        </p:txBody>
      </p:sp>
    </p:spTree>
    <p:extLst>
      <p:ext uri="{BB962C8B-B14F-4D97-AF65-F5344CB8AC3E}">
        <p14:creationId xmlns:p14="http://schemas.microsoft.com/office/powerpoint/2010/main" val="212191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www.amazon.ca</a:t>
            </a:r>
            <a:r>
              <a:rPr lang="en-US" dirty="0"/>
              <a:t>/LG-Energy-Rated-Window-Conditioner/</a:t>
            </a:r>
            <a:r>
              <a:rPr lang="en-US" dirty="0" err="1"/>
              <a:t>dp</a:t>
            </a:r>
            <a:r>
              <a:rPr lang="en-US"/>
              <a:t>/B07NC2NRQR</a:t>
            </a:r>
          </a:p>
        </p:txBody>
      </p:sp>
      <p:sp>
        <p:nvSpPr>
          <p:cNvPr id="4" name="Slide Number Placeholder 3"/>
          <p:cNvSpPr>
            <a:spLocks noGrp="1"/>
          </p:cNvSpPr>
          <p:nvPr>
            <p:ph type="sldNum" sz="quarter" idx="5"/>
          </p:nvPr>
        </p:nvSpPr>
        <p:spPr/>
        <p:txBody>
          <a:bodyPr/>
          <a:lstStyle/>
          <a:p>
            <a:pPr>
              <a:defRPr/>
            </a:pPr>
            <a:fld id="{E41B83A2-ECDF-4038-8DC2-9DCF50C8F62B}" type="slidenum">
              <a:rPr lang="en-US" smtClean="0"/>
              <a:pPr>
                <a:defRPr/>
              </a:pPr>
              <a:t>33</a:t>
            </a:fld>
            <a:endParaRPr lang="en-US"/>
          </a:p>
        </p:txBody>
      </p:sp>
    </p:spTree>
    <p:extLst>
      <p:ext uri="{BB962C8B-B14F-4D97-AF65-F5344CB8AC3E}">
        <p14:creationId xmlns:p14="http://schemas.microsoft.com/office/powerpoint/2010/main" val="3475249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source (fries and laptop): https://</a:t>
            </a:r>
            <a:r>
              <a:rPr lang="en-US" dirty="0" err="1"/>
              <a:t>unsplash.com</a:t>
            </a:r>
            <a:r>
              <a:rPr lang="en-US"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source lightbulbs:</a:t>
            </a:r>
          </a:p>
          <a:p>
            <a:r>
              <a:rPr lang="en-US" dirty="0"/>
              <a:t>- </a:t>
            </a:r>
            <a:r>
              <a:rPr lang="en-CA" dirty="0">
                <a:effectLst/>
                <a:latin typeface="Helvetica Neue" panose="02000503000000020004" pitchFamily="2" charset="0"/>
              </a:rPr>
              <a:t>Image source (left): https://</a:t>
            </a:r>
            <a:r>
              <a:rPr lang="en-CA" dirty="0" err="1">
                <a:effectLst/>
                <a:latin typeface="Helvetica Neue" panose="02000503000000020004" pitchFamily="2" charset="0"/>
              </a:rPr>
              <a:t>www.rona.ca</a:t>
            </a:r>
            <a:r>
              <a:rPr lang="en-CA" dirty="0">
                <a:effectLst/>
                <a:latin typeface="Helvetica Neue" panose="02000503000000020004" pitchFamily="2" charset="0"/>
              </a:rPr>
              <a:t>/</a:t>
            </a:r>
            <a:r>
              <a:rPr lang="en-CA" dirty="0" err="1">
                <a:effectLst/>
                <a:latin typeface="Helvetica Neue" panose="02000503000000020004" pitchFamily="2" charset="0"/>
              </a:rPr>
              <a:t>en</a:t>
            </a:r>
            <a:r>
              <a:rPr lang="en-CA" dirty="0">
                <a:effectLst/>
                <a:latin typeface="Helvetica Neue" panose="02000503000000020004" pitchFamily="2" charset="0"/>
              </a:rPr>
              <a:t>/product/feit-electric-light-bulb-bright-white-a15-bulb-shape-40-watt-bp40a15-can-31925045</a:t>
            </a:r>
          </a:p>
          <a:p>
            <a:r>
              <a:rPr lang="en-CA" dirty="0">
                <a:effectLst/>
                <a:latin typeface="Helvetica Neue" panose="02000503000000020004" pitchFamily="2" charset="0"/>
              </a:rPr>
              <a:t>Image source (right): https://</a:t>
            </a:r>
            <a:r>
              <a:rPr lang="en-CA" dirty="0" err="1">
                <a:effectLst/>
                <a:latin typeface="Helvetica Neue" panose="02000503000000020004" pitchFamily="2" charset="0"/>
              </a:rPr>
              <a:t>www.bulbconnection.com</a:t>
            </a:r>
            <a:r>
              <a:rPr lang="en-CA" dirty="0">
                <a:effectLst/>
                <a:latin typeface="Helvetica Neue" panose="02000503000000020004" pitchFamily="2" charset="0"/>
              </a:rPr>
              <a:t>/product/4909-TCP-80101450-14W-SPRINGLIGHT-50K-14w-Spiral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pPr>
              <a:defRPr/>
            </a:pPr>
            <a:fld id="{E41B83A2-ECDF-4038-8DC2-9DCF50C8F62B}" type="slidenum">
              <a:rPr lang="en-US" smtClean="0"/>
              <a:pPr>
                <a:defRPr/>
              </a:pPr>
              <a:t>3</a:t>
            </a:fld>
            <a:endParaRPr lang="en-US"/>
          </a:p>
        </p:txBody>
      </p:sp>
    </p:spTree>
    <p:extLst>
      <p:ext uri="{BB962C8B-B14F-4D97-AF65-F5344CB8AC3E}">
        <p14:creationId xmlns:p14="http://schemas.microsoft.com/office/powerpoint/2010/main" val="56706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Collapsing across delay</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8FC347-FF8C-4EA7-804A-E7D9A358386A}" type="slidenum">
              <a:rPr lang="en-US"/>
              <a:pPr fontAlgn="base">
                <a:spcBef>
                  <a:spcPct val="0"/>
                </a:spcBef>
                <a:spcAft>
                  <a:spcPct val="0"/>
                </a:spcAft>
                <a:defRPr/>
              </a:pPr>
              <a:t>42</a:t>
            </a:fld>
            <a:endParaRPr lang="en-US"/>
          </a:p>
        </p:txBody>
      </p:sp>
    </p:spTree>
    <p:extLst>
      <p:ext uri="{BB962C8B-B14F-4D97-AF65-F5344CB8AC3E}">
        <p14:creationId xmlns:p14="http://schemas.microsoft.com/office/powerpoint/2010/main" val="1613260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148D87-4FEB-4292-B6C2-75C6BC865E34}" type="slidenum">
              <a:rPr lang="en-US"/>
              <a:pPr fontAlgn="base">
                <a:spcBef>
                  <a:spcPct val="0"/>
                </a:spcBef>
                <a:spcAft>
                  <a:spcPct val="0"/>
                </a:spcAft>
                <a:defRPr/>
              </a:pPr>
              <a:t>44</a:t>
            </a:fld>
            <a:endParaRPr lang="en-US"/>
          </a:p>
        </p:txBody>
      </p:sp>
    </p:spTree>
    <p:extLst>
      <p:ext uri="{BB962C8B-B14F-4D97-AF65-F5344CB8AC3E}">
        <p14:creationId xmlns:p14="http://schemas.microsoft.com/office/powerpoint/2010/main" val="1263627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BE380-8E36-4748-8116-E63B61C3F2C3}" type="slidenum">
              <a:rPr lang="en-US" smtClean="0"/>
              <a:t>45</a:t>
            </a:fld>
            <a:endParaRPr lang="en-US"/>
          </a:p>
        </p:txBody>
      </p:sp>
    </p:spTree>
    <p:extLst>
      <p:ext uri="{BB962C8B-B14F-4D97-AF65-F5344CB8AC3E}">
        <p14:creationId xmlns:p14="http://schemas.microsoft.com/office/powerpoint/2010/main" val="205463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relationship was significant for all 20 events;</a:t>
            </a:r>
            <a:r>
              <a:rPr lang="en-US" baseline="0" dirty="0"/>
              <a:t> a</a:t>
            </a:r>
            <a:r>
              <a:rPr lang="en-US" dirty="0"/>
              <a:t>verage standardized beta = -.3</a:t>
            </a:r>
          </a:p>
        </p:txBody>
      </p:sp>
      <p:sp>
        <p:nvSpPr>
          <p:cNvPr id="4" name="Slide Number Placeholder 3"/>
          <p:cNvSpPr>
            <a:spLocks noGrp="1"/>
          </p:cNvSpPr>
          <p:nvPr>
            <p:ph type="sldNum" sz="quarter" idx="10"/>
          </p:nvPr>
        </p:nvSpPr>
        <p:spPr/>
        <p:txBody>
          <a:bodyPr/>
          <a:lstStyle/>
          <a:p>
            <a:pPr>
              <a:defRPr/>
            </a:pPr>
            <a:fld id="{E41B83A2-ECDF-4038-8DC2-9DCF50C8F62B}" type="slidenum">
              <a:rPr lang="en-US" smtClean="0"/>
              <a:pPr>
                <a:defRPr/>
              </a:pPr>
              <a:t>46</a:t>
            </a:fld>
            <a:endParaRPr lang="en-US"/>
          </a:p>
        </p:txBody>
      </p:sp>
    </p:spTree>
    <p:extLst>
      <p:ext uri="{BB962C8B-B14F-4D97-AF65-F5344CB8AC3E}">
        <p14:creationId xmlns:p14="http://schemas.microsoft.com/office/powerpoint/2010/main" val="3546124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www.delish.com</a:t>
            </a:r>
            <a:r>
              <a:rPr lang="en-US"/>
              <a:t>/food/g75/fictional-tv-movie-food/</a:t>
            </a:r>
          </a:p>
        </p:txBody>
      </p:sp>
      <p:sp>
        <p:nvSpPr>
          <p:cNvPr id="4" name="Slide Number Placeholder 3"/>
          <p:cNvSpPr>
            <a:spLocks noGrp="1"/>
          </p:cNvSpPr>
          <p:nvPr>
            <p:ph type="sldNum" sz="quarter" idx="5"/>
          </p:nvPr>
        </p:nvSpPr>
        <p:spPr/>
        <p:txBody>
          <a:bodyPr/>
          <a:lstStyle/>
          <a:p>
            <a:pPr>
              <a:defRPr/>
            </a:pPr>
            <a:fld id="{E41B83A2-ECDF-4038-8DC2-9DCF50C8F62B}" type="slidenum">
              <a:rPr lang="en-US" smtClean="0"/>
              <a:pPr>
                <a:defRPr/>
              </a:pPr>
              <a:t>48</a:t>
            </a:fld>
            <a:endParaRPr lang="en-US"/>
          </a:p>
        </p:txBody>
      </p:sp>
    </p:spTree>
    <p:extLst>
      <p:ext uri="{BB962C8B-B14F-4D97-AF65-F5344CB8AC3E}">
        <p14:creationId xmlns:p14="http://schemas.microsoft.com/office/powerpoint/2010/main" val="221540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model doesn’t distinguish between gains and losses. This is surprising, given that a Nobel Prize was awarded for Prospect Theory, which differentiates gains and losses in intertemporal choice. </a:t>
            </a:r>
          </a:p>
          <a:p>
            <a:r>
              <a:rPr lang="en-US" baseline="0" dirty="0"/>
              <a:t>Why hasn’t more attention been paid to losses versus gains in intertemporal choice? One possibility is because there hasn’t been a process account or process data to explain the difference. </a:t>
            </a:r>
          </a:p>
          <a:p>
            <a:endParaRPr lang="en-US" baseline="0" dirty="0"/>
          </a:p>
          <a:p>
            <a:r>
              <a:rPr lang="en-US" baseline="0" dirty="0"/>
              <a:t>Today, I am going to show you that the difference between gains and losses is robust across domains, and then demonstrate why this difference happens. </a:t>
            </a:r>
          </a:p>
        </p:txBody>
      </p:sp>
      <p:sp>
        <p:nvSpPr>
          <p:cNvPr id="4" name="Slide Number Placeholder 3"/>
          <p:cNvSpPr>
            <a:spLocks noGrp="1"/>
          </p:cNvSpPr>
          <p:nvPr>
            <p:ph type="sldNum" sz="quarter" idx="10"/>
          </p:nvPr>
        </p:nvSpPr>
        <p:spPr/>
        <p:txBody>
          <a:bodyPr/>
          <a:lstStyle/>
          <a:p>
            <a:fld id="{9DABE380-8E36-4748-8116-E63B61C3F2C3}" type="slidenum">
              <a:rPr lang="en-US" smtClean="0"/>
              <a:t>5</a:t>
            </a:fld>
            <a:endParaRPr lang="en-US"/>
          </a:p>
        </p:txBody>
      </p:sp>
    </p:spTree>
    <p:extLst>
      <p:ext uri="{BB962C8B-B14F-4D97-AF65-F5344CB8AC3E}">
        <p14:creationId xmlns:p14="http://schemas.microsoft.com/office/powerpoint/2010/main" val="1639635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587"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9DABE380-8E36-4748-8116-E63B61C3F2C3}" type="slidenum">
              <a:rPr lang="en-US" smtClean="0"/>
              <a:t>7</a:t>
            </a:fld>
            <a:endParaRPr lang="en-US"/>
          </a:p>
        </p:txBody>
      </p:sp>
    </p:spTree>
    <p:extLst>
      <p:ext uri="{BB962C8B-B14F-4D97-AF65-F5344CB8AC3E}">
        <p14:creationId xmlns:p14="http://schemas.microsoft.com/office/powerpoint/2010/main" val="348516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I’ve run around 20 studies of discounting,</a:t>
            </a:r>
            <a:r>
              <a:rPr lang="en-US" baseline="0" dirty="0"/>
              <a:t> and they all show a striking effect: losses are discounted much less than gains. First, let me walk you through the study that got me started on this. This was an online study, with Elke Weber. Participants made a series of choices…. </a:t>
            </a:r>
            <a:br>
              <a:rPr lang="en-US" baseline="0" dirty="0"/>
            </a:br>
            <a:r>
              <a:rPr lang="en-US" baseline="0" dirty="0"/>
              <a:t>Remarkably, some participants actually showed negative discounting of losses. For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Previous studies of environmental discounting screwed this up....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addition to this behavioral evidence of differences between gains and losses, we also have neural evidence</a:t>
            </a:r>
            <a:endParaRPr lang="en-US" dirty="0"/>
          </a:p>
        </p:txBody>
      </p:sp>
      <p:sp>
        <p:nvSpPr>
          <p:cNvPr id="4" name="Slide Number Placeholder 3"/>
          <p:cNvSpPr>
            <a:spLocks noGrp="1"/>
          </p:cNvSpPr>
          <p:nvPr>
            <p:ph type="sldNum" sz="quarter" idx="10"/>
          </p:nvPr>
        </p:nvSpPr>
        <p:spPr/>
        <p:txBody>
          <a:bodyPr/>
          <a:lstStyle/>
          <a:p>
            <a:fld id="{9DABE380-8E36-4748-8116-E63B61C3F2C3}" type="slidenum">
              <a:rPr lang="en-US" smtClean="0"/>
              <a:t>9</a:t>
            </a:fld>
            <a:endParaRPr lang="en-US"/>
          </a:p>
        </p:txBody>
      </p:sp>
    </p:spTree>
    <p:extLst>
      <p:ext uri="{BB962C8B-B14F-4D97-AF65-F5344CB8AC3E}">
        <p14:creationId xmlns:p14="http://schemas.microsoft.com/office/powerpoint/2010/main" val="204731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587"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9DABE380-8E36-4748-8116-E63B61C3F2C3}" type="slidenum">
              <a:rPr lang="en-US" smtClean="0"/>
              <a:t>10</a:t>
            </a:fld>
            <a:endParaRPr lang="en-US"/>
          </a:p>
        </p:txBody>
      </p:sp>
    </p:spTree>
    <p:extLst>
      <p:ext uri="{BB962C8B-B14F-4D97-AF65-F5344CB8AC3E}">
        <p14:creationId xmlns:p14="http://schemas.microsoft.com/office/powerpoint/2010/main" val="4104350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587"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9DABE380-8E36-4748-8116-E63B61C3F2C3}" type="slidenum">
              <a:rPr lang="en-US" smtClean="0"/>
              <a:t>11</a:t>
            </a:fld>
            <a:endParaRPr lang="en-US"/>
          </a:p>
        </p:txBody>
      </p:sp>
    </p:spTree>
    <p:extLst>
      <p:ext uri="{BB962C8B-B14F-4D97-AF65-F5344CB8AC3E}">
        <p14:creationId xmlns:p14="http://schemas.microsoft.com/office/powerpoint/2010/main" val="94244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www.pinterest.ca</a:t>
            </a:r>
            <a:r>
              <a:rPr lang="en-US" dirty="0"/>
              <a:t>/pin/170292429635519019/</a:t>
            </a:r>
          </a:p>
        </p:txBody>
      </p:sp>
      <p:sp>
        <p:nvSpPr>
          <p:cNvPr id="4" name="Slide Number Placeholder 3"/>
          <p:cNvSpPr>
            <a:spLocks noGrp="1"/>
          </p:cNvSpPr>
          <p:nvPr>
            <p:ph type="sldNum" sz="quarter" idx="5"/>
          </p:nvPr>
        </p:nvSpPr>
        <p:spPr/>
        <p:txBody>
          <a:bodyPr/>
          <a:lstStyle/>
          <a:p>
            <a:pPr>
              <a:defRPr/>
            </a:pPr>
            <a:fld id="{E41B83A2-ECDF-4038-8DC2-9DCF50C8F62B}" type="slidenum">
              <a:rPr lang="en-US" smtClean="0"/>
              <a:pPr>
                <a:defRPr/>
              </a:pPr>
              <a:t>12</a:t>
            </a:fld>
            <a:endParaRPr lang="en-US"/>
          </a:p>
        </p:txBody>
      </p:sp>
    </p:spTree>
    <p:extLst>
      <p:ext uri="{BB962C8B-B14F-4D97-AF65-F5344CB8AC3E}">
        <p14:creationId xmlns:p14="http://schemas.microsoft.com/office/powerpoint/2010/main" val="1066061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source: https://</a:t>
            </a:r>
            <a:r>
              <a:rPr lang="en-US" dirty="0" err="1"/>
              <a:t>unsplash.com</a:t>
            </a:r>
            <a:r>
              <a:rPr lang="en-US" dirty="0"/>
              <a:t>/</a:t>
            </a:r>
          </a:p>
          <a:p>
            <a:endParaRPr lang="en-US" dirty="0"/>
          </a:p>
        </p:txBody>
      </p:sp>
      <p:sp>
        <p:nvSpPr>
          <p:cNvPr id="4" name="Slide Number Placeholder 3"/>
          <p:cNvSpPr>
            <a:spLocks noGrp="1"/>
          </p:cNvSpPr>
          <p:nvPr>
            <p:ph type="sldNum" sz="quarter" idx="5"/>
          </p:nvPr>
        </p:nvSpPr>
        <p:spPr/>
        <p:txBody>
          <a:bodyPr/>
          <a:lstStyle/>
          <a:p>
            <a:pPr>
              <a:defRPr/>
            </a:pPr>
            <a:fld id="{E41B83A2-ECDF-4038-8DC2-9DCF50C8F62B}" type="slidenum">
              <a:rPr lang="en-US" smtClean="0"/>
              <a:pPr>
                <a:defRPr/>
              </a:pPr>
              <a:t>13</a:t>
            </a:fld>
            <a:endParaRPr lang="en-US"/>
          </a:p>
        </p:txBody>
      </p:sp>
    </p:spTree>
    <p:extLst>
      <p:ext uri="{BB962C8B-B14F-4D97-AF65-F5344CB8AC3E}">
        <p14:creationId xmlns:p14="http://schemas.microsoft.com/office/powerpoint/2010/main" val="47964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6"/>
          <p:cNvSpPr>
            <a:spLocks noGrp="1"/>
          </p:cNvSpPr>
          <p:nvPr>
            <p:ph type="dt" sz="half" idx="10"/>
          </p:nvPr>
        </p:nvSpPr>
        <p:spPr/>
        <p:txBody>
          <a:bodyPr/>
          <a:lstStyle>
            <a:lvl1pPr>
              <a:defRPr/>
            </a:lvl1pPr>
          </a:lstStyle>
          <a:p>
            <a:pPr>
              <a:defRPr/>
            </a:pPr>
            <a:fld id="{59CFDC48-CCF6-4B88-9D8A-B2702B1D456C}" type="datetime1">
              <a:rPr lang="en-US"/>
              <a:pPr>
                <a:defRPr/>
              </a:pPr>
              <a:t>10/30/22</a:t>
            </a:fld>
            <a:endParaRPr lang="en-US"/>
          </a:p>
        </p:txBody>
      </p:sp>
      <p:sp>
        <p:nvSpPr>
          <p:cNvPr id="5" name="Slide Number Placeholder 7"/>
          <p:cNvSpPr>
            <a:spLocks noGrp="1"/>
          </p:cNvSpPr>
          <p:nvPr>
            <p:ph type="sldNum" sz="quarter" idx="11"/>
          </p:nvPr>
        </p:nvSpPr>
        <p:spPr/>
        <p:txBody>
          <a:bodyPr/>
          <a:lstStyle>
            <a:lvl1pPr>
              <a:defRPr/>
            </a:lvl1pPr>
          </a:lstStyle>
          <a:p>
            <a:pPr>
              <a:defRPr/>
            </a:pPr>
            <a:fld id="{22A56F30-590F-48B6-8595-1A1773A0A96F}" type="slidenum">
              <a:rPr lang="en-US"/>
              <a:pPr>
                <a:defRPr/>
              </a:pPr>
              <a:t>‹#›</a:t>
            </a:fld>
            <a:endParaRPr lang="en-US"/>
          </a:p>
        </p:txBody>
      </p:sp>
      <p:sp>
        <p:nvSpPr>
          <p:cNvPr id="6" name="Footer Placeholder 8"/>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0D8D51-E163-4AB8-880B-65BB445E7820}" type="datetime1">
              <a:rPr lang="en-US"/>
              <a:pPr>
                <a:defRPr/>
              </a:pPr>
              <a:t>10/30/22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66B4A1-288D-4F21-9B52-C0FBFA2C04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FC22C2-8A81-43DE-A998-D97F8A11FF0C}" type="datetime1">
              <a:rPr lang="en-US"/>
              <a:pPr>
                <a:defRPr/>
              </a:pPr>
              <a:t>10/30/22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3AE628-09C0-4325-9B9C-3EA39AD442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3542931-B6B0-4222-A3A0-5E9BE9FE8061}" type="datetime1">
              <a:rPr lang="en-US"/>
              <a:pPr>
                <a:defRPr/>
              </a:pPr>
              <a:t>10/30/22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97DE85-9191-4CFB-BF07-CC1D09CCB1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3CE1E872-816A-43FF-8504-3FE4D8EB89A3}" type="datetime1">
              <a:rPr lang="en-US"/>
              <a:pPr>
                <a:defRPr/>
              </a:pPr>
              <a:t>10/30/22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0CF03D9-C843-4DC5-8486-27EAF9F687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lvl1pPr>
              <a:defRPr/>
            </a:lvl1pPr>
          </a:lstStyle>
          <a:p>
            <a:pPr>
              <a:defRPr/>
            </a:pPr>
            <a:fld id="{4204394C-88B1-47B2-8EE0-87A91161413B}" type="datetime1">
              <a:rPr lang="en-US"/>
              <a:pPr>
                <a:defRPr/>
              </a:pPr>
              <a:t>10/30/22</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97F76B71-93D3-4701-A17A-C289BAAD149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5"/>
          </p:nvPr>
        </p:nvSpPr>
        <p:spPr/>
        <p:txBody>
          <a:bodyPr/>
          <a:lstStyle>
            <a:lvl1pPr>
              <a:defRPr/>
            </a:lvl1pPr>
          </a:lstStyle>
          <a:p>
            <a:pPr>
              <a:defRPr/>
            </a:pPr>
            <a:fld id="{046BA6EC-1115-4189-81A5-A1EF30AA5066}" type="datetime1">
              <a:rPr lang="en-US"/>
              <a:pPr>
                <a:defRPr/>
              </a:pPr>
              <a:t>10/30/22</a:t>
            </a:fld>
            <a:endParaRPr lang="en-US"/>
          </a:p>
        </p:txBody>
      </p:sp>
      <p:sp>
        <p:nvSpPr>
          <p:cNvPr id="8" name="Footer Placeholder 7"/>
          <p:cNvSpPr>
            <a:spLocks noGrp="1"/>
          </p:cNvSpPr>
          <p:nvPr>
            <p:ph type="ftr" sz="quarter" idx="16"/>
          </p:nvPr>
        </p:nvSpPr>
        <p:spPr/>
        <p:txBody>
          <a:bodyPr/>
          <a:lstStyle>
            <a:lvl1pPr>
              <a:defRPr/>
            </a:lvl1pPr>
          </a:lstStyle>
          <a:p>
            <a:pPr>
              <a:defRPr/>
            </a:pPr>
            <a:endParaRPr lang="en-US"/>
          </a:p>
        </p:txBody>
      </p:sp>
      <p:sp>
        <p:nvSpPr>
          <p:cNvPr id="9" name="Slide Number Placeholder 8"/>
          <p:cNvSpPr>
            <a:spLocks noGrp="1"/>
          </p:cNvSpPr>
          <p:nvPr>
            <p:ph type="sldNum" sz="quarter" idx="17"/>
          </p:nvPr>
        </p:nvSpPr>
        <p:spPr/>
        <p:txBody>
          <a:bodyPr/>
          <a:lstStyle>
            <a:lvl1pPr>
              <a:defRPr/>
            </a:lvl1pPr>
          </a:lstStyle>
          <a:p>
            <a:pPr>
              <a:defRPr/>
            </a:pPr>
            <a:fld id="{38B65BC8-FA51-49A8-8595-9936EE9198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2A837BC0-0A35-4DC8-B624-AA2A031D0C22}" type="datetime1">
              <a:rPr lang="en-US"/>
              <a:pPr>
                <a:defRPr/>
              </a:pPr>
              <a:t>10/30/22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FA6543E-315B-45A2-BCF7-D06E2FD0DB8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CB1F5F9-60BB-442E-9C5E-3577E7D10B0C}" type="datetime1">
              <a:rPr lang="en-US"/>
              <a:pPr>
                <a:defRPr/>
              </a:pPr>
              <a:t>10/30/22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4ECE106-5653-4EA5-9ABC-413876FA92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B4EB3F1-5614-46C5-8E14-ABFC314EB1D0}" type="datetime1">
              <a:rPr lang="en-US"/>
              <a:pPr>
                <a:defRPr/>
              </a:pPr>
              <a:t>10/30/22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9FC5374-CE89-4559-8A8D-EF14E728B6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9536E49D-112B-491E-A53C-48B41686ADC8}" type="datetime1">
              <a:rPr lang="en-US"/>
              <a:pPr>
                <a:defRPr/>
              </a:pPr>
              <a:t>10/30/22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5ACBC1B-B07E-4796-B7AB-1EF5891A22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357FC507-D5A5-4B7B-BD5B-56EE34BF1C83}" type="datetime1">
              <a:rPr lang="en-US"/>
              <a:pPr>
                <a:defRPr/>
              </a:pPr>
              <a:t>10/30/22</a:t>
            </a:fld>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B060AF8E-72FE-418D-B951-FBCFB01D455A}" type="slidenum">
              <a:rPr lang="en-US"/>
              <a:pPr>
                <a:defRPr/>
              </a:pPr>
              <a:t>‹#›</a:t>
            </a:fld>
            <a:endParaRPr 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763000" cy="4191000"/>
          </a:xfrm>
        </p:spPr>
        <p:txBody>
          <a:bodyPr/>
          <a:lstStyle/>
          <a:p>
            <a:r>
              <a:rPr lang="en-US" sz="5400" b="1" dirty="0">
                <a:effectLst/>
                <a:latin typeface="+mj-lt"/>
              </a:rPr>
              <a:t>The bright side of dread: </a:t>
            </a:r>
            <a:r>
              <a:rPr lang="en-US" sz="5400" dirty="0">
                <a:effectLst/>
                <a:latin typeface="+mj-lt"/>
              </a:rPr>
              <a:t>Anticipation asymmetries explain why losses are discounted less than gains</a:t>
            </a:r>
            <a:endParaRPr lang="en-CA" sz="5400" dirty="0">
              <a:effectLst/>
              <a:latin typeface="+mj-lt"/>
            </a:endParaRPr>
          </a:p>
        </p:txBody>
      </p:sp>
      <p:sp>
        <p:nvSpPr>
          <p:cNvPr id="8" name="Slide Number Placeholder 7"/>
          <p:cNvSpPr>
            <a:spLocks noGrp="1"/>
          </p:cNvSpPr>
          <p:nvPr>
            <p:ph type="sldNum" sz="quarter" idx="11"/>
          </p:nvPr>
        </p:nvSpPr>
        <p:spPr/>
        <p:txBody>
          <a:bodyPr/>
          <a:lstStyle/>
          <a:p>
            <a:pPr>
              <a:defRPr/>
            </a:pPr>
            <a:fld id="{7129089F-B863-4033-BBE2-DA50774DE556}" type="slidenum">
              <a:rPr lang="en-US"/>
              <a:pPr>
                <a:defRPr/>
              </a:pPr>
              <a:t>1</a:t>
            </a:fld>
            <a:endParaRPr lang="en-US"/>
          </a:p>
        </p:txBody>
      </p:sp>
      <p:sp>
        <p:nvSpPr>
          <p:cNvPr id="7" name="Text Box 4"/>
          <p:cNvSpPr txBox="1">
            <a:spLocks noChangeArrowheads="1"/>
          </p:cNvSpPr>
          <p:nvPr/>
        </p:nvSpPr>
        <p:spPr bwMode="auto">
          <a:xfrm>
            <a:off x="16747" y="5894685"/>
            <a:ext cx="2305439" cy="923330"/>
          </a:xfrm>
          <a:prstGeom prst="rect">
            <a:avLst/>
          </a:prstGeom>
          <a:noFill/>
          <a:ln>
            <a:noFill/>
          </a:ln>
          <a:effectLst/>
        </p:spPr>
        <p:txBody>
          <a:bodyPr wrap="none">
            <a:spAutoFit/>
          </a:bodyPr>
          <a:lstStyle/>
          <a:p>
            <a:pPr fontAlgn="auto">
              <a:spcBef>
                <a:spcPts val="0"/>
              </a:spcBef>
              <a:spcAft>
                <a:spcPts val="0"/>
              </a:spcAft>
              <a:defRPr/>
            </a:pPr>
            <a:r>
              <a:rPr lang="en-US" dirty="0">
                <a:latin typeface="+mj-lt"/>
              </a:rPr>
              <a:t>David Hardisty </a:t>
            </a:r>
          </a:p>
          <a:p>
            <a:pPr fontAlgn="auto">
              <a:spcBef>
                <a:spcPts val="0"/>
              </a:spcBef>
              <a:spcAft>
                <a:spcPts val="0"/>
              </a:spcAft>
              <a:defRPr/>
            </a:pPr>
            <a:r>
              <a:rPr lang="en-US" dirty="0">
                <a:latin typeface="+mj-lt"/>
              </a:rPr>
              <a:t>UBC S&amp;P Workshop</a:t>
            </a:r>
          </a:p>
          <a:p>
            <a:pPr fontAlgn="auto">
              <a:spcBef>
                <a:spcPts val="0"/>
              </a:spcBef>
              <a:spcAft>
                <a:spcPts val="0"/>
              </a:spcAft>
              <a:defRPr/>
            </a:pPr>
            <a:r>
              <a:rPr lang="en-US" dirty="0">
                <a:latin typeface="+mj-lt"/>
              </a:rPr>
              <a:t>Jan 9</a:t>
            </a:r>
            <a:r>
              <a:rPr lang="en-US" baseline="30000" dirty="0">
                <a:latin typeface="+mj-lt"/>
              </a:rPr>
              <a:t>th</a:t>
            </a:r>
            <a:r>
              <a:rPr lang="en-US" dirty="0">
                <a:latin typeface="+mj-lt"/>
              </a:rPr>
              <a:t>, 2017</a:t>
            </a:r>
          </a:p>
        </p:txBody>
      </p:sp>
      <p:sp>
        <p:nvSpPr>
          <p:cNvPr id="14345" name="AutoShape 4"/>
          <p:cNvSpPr>
            <a:spLocks noChangeAspect="1" noChangeArrowheads="1" noTextEdit="1"/>
          </p:cNvSpPr>
          <p:nvPr/>
        </p:nvSpPr>
        <p:spPr bwMode="auto">
          <a:xfrm>
            <a:off x="0" y="1455738"/>
            <a:ext cx="3962400" cy="1263650"/>
          </a:xfrm>
          <a:prstGeom prst="rect">
            <a:avLst/>
          </a:prstGeom>
          <a:noFill/>
          <a:ln w="9525">
            <a:noFill/>
            <a:miter lim="800000"/>
            <a:headEnd/>
            <a:tailEnd/>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endParaRPr lang="en-US" dirty="0">
              <a:solidFill>
                <a:schemeClr val="tx1"/>
              </a:solidFill>
            </a:endParaRPr>
          </a:p>
          <a:p>
            <a:pPr lvl="0"/>
            <a:r>
              <a:rPr lang="en-US" sz="3200" b="1" dirty="0">
                <a:solidFill>
                  <a:schemeClr val="tx1"/>
                </a:solidFill>
              </a:rPr>
              <a:t>Receive </a:t>
            </a:r>
            <a:r>
              <a:rPr lang="en-US" sz="3200" dirty="0">
                <a:solidFill>
                  <a:schemeClr val="tx1"/>
                </a:solidFill>
              </a:rPr>
              <a:t>$70 now or $70 in a month?</a:t>
            </a:r>
            <a:br>
              <a:rPr lang="en-US" sz="3200" dirty="0">
                <a:solidFill>
                  <a:schemeClr val="tx1"/>
                </a:solidFill>
              </a:rPr>
            </a:br>
            <a:r>
              <a:rPr lang="en-US" sz="3200" b="1" dirty="0">
                <a:solidFill>
                  <a:schemeClr val="tx1"/>
                </a:solidFill>
              </a:rPr>
              <a:t>100%</a:t>
            </a:r>
            <a:r>
              <a:rPr lang="en-US" sz="3200" dirty="0">
                <a:solidFill>
                  <a:schemeClr val="tx1"/>
                </a:solidFill>
              </a:rPr>
              <a:t> choose now </a:t>
            </a:r>
          </a:p>
          <a:p>
            <a:pPr lvl="0"/>
            <a:r>
              <a:rPr lang="en-US" sz="3200" b="1" dirty="0">
                <a:solidFill>
                  <a:schemeClr val="tx1"/>
                </a:solidFill>
              </a:rPr>
              <a:t>Pay</a:t>
            </a:r>
            <a:r>
              <a:rPr lang="en-US" sz="3200" dirty="0">
                <a:solidFill>
                  <a:schemeClr val="tx1"/>
                </a:solidFill>
              </a:rPr>
              <a:t> $70 now or $70 in a month? </a:t>
            </a:r>
            <a:br>
              <a:rPr lang="en-US" sz="3200" dirty="0">
                <a:solidFill>
                  <a:schemeClr val="tx1"/>
                </a:solidFill>
              </a:rPr>
            </a:br>
            <a:r>
              <a:rPr lang="en-US" sz="3200" b="1" dirty="0">
                <a:solidFill>
                  <a:schemeClr val="tx1"/>
                </a:solidFill>
              </a:rPr>
              <a:t>45%</a:t>
            </a:r>
            <a:r>
              <a:rPr lang="en-US" sz="3200" dirty="0">
                <a:solidFill>
                  <a:schemeClr val="tx1"/>
                </a:solidFill>
              </a:rPr>
              <a:t> choose later</a:t>
            </a:r>
          </a:p>
          <a:p>
            <a:pPr lvl="0"/>
            <a:r>
              <a:rPr lang="en-US" sz="3200" dirty="0">
                <a:solidFill>
                  <a:schemeClr val="tx1"/>
                </a:solidFill>
              </a:rPr>
              <a:t>Why? </a:t>
            </a:r>
          </a:p>
        </p:txBody>
      </p:sp>
      <p:sp>
        <p:nvSpPr>
          <p:cNvPr id="4" name="Title 3"/>
          <p:cNvSpPr>
            <a:spLocks noGrp="1"/>
          </p:cNvSpPr>
          <p:nvPr>
            <p:ph type="title"/>
          </p:nvPr>
        </p:nvSpPr>
        <p:spPr/>
        <p:txBody>
          <a:bodyPr/>
          <a:lstStyle/>
          <a:p>
            <a:r>
              <a:rPr lang="en-US" dirty="0">
                <a:latin typeface="+mj-lt"/>
              </a:rPr>
              <a:t>The “sign” effect</a:t>
            </a:r>
          </a:p>
        </p:txBody>
      </p:sp>
    </p:spTree>
    <p:extLst>
      <p:ext uri="{BB962C8B-B14F-4D97-AF65-F5344CB8AC3E}">
        <p14:creationId xmlns:p14="http://schemas.microsoft.com/office/powerpoint/2010/main" val="277028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endParaRPr lang="en-US" dirty="0">
              <a:solidFill>
                <a:schemeClr val="tx1"/>
              </a:solidFill>
            </a:endParaRPr>
          </a:p>
          <a:p>
            <a:pPr lvl="0"/>
            <a:r>
              <a:rPr lang="en-US" sz="3200" b="1" dirty="0">
                <a:solidFill>
                  <a:schemeClr val="tx1"/>
                </a:solidFill>
              </a:rPr>
              <a:t>Receive </a:t>
            </a:r>
            <a:r>
              <a:rPr lang="en-US" sz="3200" dirty="0">
                <a:solidFill>
                  <a:schemeClr val="tx1"/>
                </a:solidFill>
              </a:rPr>
              <a:t>$70 now or $70 in a month?</a:t>
            </a:r>
            <a:br>
              <a:rPr lang="en-US" sz="3200" dirty="0">
                <a:solidFill>
                  <a:schemeClr val="tx1"/>
                </a:solidFill>
              </a:rPr>
            </a:br>
            <a:r>
              <a:rPr lang="en-US" sz="3200" b="1" dirty="0">
                <a:solidFill>
                  <a:schemeClr val="tx1"/>
                </a:solidFill>
              </a:rPr>
              <a:t>100%</a:t>
            </a:r>
            <a:r>
              <a:rPr lang="en-US" sz="3200" dirty="0">
                <a:solidFill>
                  <a:schemeClr val="tx1"/>
                </a:solidFill>
              </a:rPr>
              <a:t> choose now </a:t>
            </a:r>
          </a:p>
          <a:p>
            <a:pPr lvl="0"/>
            <a:r>
              <a:rPr lang="en-US" sz="3200" b="1" dirty="0">
                <a:solidFill>
                  <a:schemeClr val="tx1"/>
                </a:solidFill>
              </a:rPr>
              <a:t>Pay</a:t>
            </a:r>
            <a:r>
              <a:rPr lang="en-US" sz="3200" dirty="0">
                <a:solidFill>
                  <a:schemeClr val="tx1"/>
                </a:solidFill>
              </a:rPr>
              <a:t> $5 now or $5 in a month? </a:t>
            </a:r>
            <a:br>
              <a:rPr lang="en-US" sz="3200" dirty="0">
                <a:solidFill>
                  <a:schemeClr val="tx1"/>
                </a:solidFill>
              </a:rPr>
            </a:br>
            <a:r>
              <a:rPr lang="en-US" sz="3200" b="1" dirty="0">
                <a:solidFill>
                  <a:schemeClr val="tx1"/>
                </a:solidFill>
              </a:rPr>
              <a:t>40%</a:t>
            </a:r>
            <a:r>
              <a:rPr lang="en-US" sz="3200" dirty="0">
                <a:solidFill>
                  <a:schemeClr val="tx1"/>
                </a:solidFill>
              </a:rPr>
              <a:t> choose later</a:t>
            </a:r>
          </a:p>
          <a:p>
            <a:r>
              <a:rPr lang="en-US" sz="3200" dirty="0">
                <a:solidFill>
                  <a:schemeClr val="tx1"/>
                </a:solidFill>
              </a:rPr>
              <a:t>Why? </a:t>
            </a:r>
          </a:p>
          <a:p>
            <a:r>
              <a:rPr lang="en-US" sz="3200" dirty="0">
                <a:solidFill>
                  <a:schemeClr val="tx1"/>
                </a:solidFill>
              </a:rPr>
              <a:t>Anticipation asymmetries</a:t>
            </a:r>
          </a:p>
          <a:p>
            <a:endParaRPr lang="en-US" sz="3200" dirty="0">
              <a:solidFill>
                <a:schemeClr val="tx1"/>
              </a:solidFill>
            </a:endParaRPr>
          </a:p>
          <a:p>
            <a:pPr lvl="0"/>
            <a:endParaRPr lang="en-US" sz="3200" dirty="0">
              <a:solidFill>
                <a:schemeClr val="tx1"/>
              </a:solidFill>
            </a:endParaRPr>
          </a:p>
        </p:txBody>
      </p:sp>
      <p:sp>
        <p:nvSpPr>
          <p:cNvPr id="4" name="Title 3"/>
          <p:cNvSpPr>
            <a:spLocks noGrp="1"/>
          </p:cNvSpPr>
          <p:nvPr>
            <p:ph type="title"/>
          </p:nvPr>
        </p:nvSpPr>
        <p:spPr/>
        <p:txBody>
          <a:bodyPr/>
          <a:lstStyle/>
          <a:p>
            <a:r>
              <a:rPr lang="en-US" dirty="0">
                <a:latin typeface="+mj-lt"/>
              </a:rPr>
              <a:t>Not loss aversion...</a:t>
            </a:r>
          </a:p>
        </p:txBody>
      </p:sp>
    </p:spTree>
    <p:extLst>
      <p:ext uri="{BB962C8B-B14F-4D97-AF65-F5344CB8AC3E}">
        <p14:creationId xmlns:p14="http://schemas.microsoft.com/office/powerpoint/2010/main" val="153186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371600"/>
            <a:ext cx="8229600" cy="1066800"/>
          </a:xfrm>
        </p:spPr>
        <p:txBody>
          <a:bodyPr>
            <a:normAutofit fontScale="90000"/>
          </a:bodyPr>
          <a:lstStyle/>
          <a:p>
            <a:pPr eaLnBrk="1" fontAlgn="auto" hangingPunct="1">
              <a:spcAft>
                <a:spcPts val="0"/>
              </a:spcAft>
              <a:defRPr/>
            </a:pPr>
            <a:r>
              <a:rPr lang="en-US" dirty="0">
                <a:latin typeface="+mj-lt"/>
              </a:rPr>
              <a:t>Kiss from a movie star: now or next week?</a:t>
            </a:r>
            <a:br>
              <a:rPr lang="en-US" dirty="0">
                <a:latin typeface="+mj-lt"/>
              </a:rPr>
            </a:br>
            <a:r>
              <a:rPr lang="en-US" sz="3100" dirty="0">
                <a:latin typeface="+mj-lt"/>
              </a:rPr>
              <a:t>(</a:t>
            </a:r>
            <a:r>
              <a:rPr lang="en-US" sz="3100" dirty="0" err="1">
                <a:latin typeface="+mj-lt"/>
              </a:rPr>
              <a:t>Loewenstein</a:t>
            </a:r>
            <a:r>
              <a:rPr lang="en-US" sz="3100" dirty="0">
                <a:latin typeface="+mj-lt"/>
              </a:rPr>
              <a:t>, 1987)</a:t>
            </a:r>
          </a:p>
        </p:txBody>
      </p:sp>
      <p:sp>
        <p:nvSpPr>
          <p:cNvPr id="4" name="Content Placeholder 3"/>
          <p:cNvSpPr>
            <a:spLocks noGrp="1"/>
          </p:cNvSpPr>
          <p:nvPr>
            <p:ph idx="1"/>
          </p:nvPr>
        </p:nvSpPr>
        <p:spPr>
          <a:xfrm>
            <a:off x="457200" y="2438400"/>
            <a:ext cx="5105400" cy="4525963"/>
          </a:xfrm>
        </p:spPr>
        <p:txBody>
          <a:bodyPr/>
          <a:lstStyle/>
          <a:p>
            <a:pPr eaLnBrk="1" hangingPunct="1"/>
            <a:r>
              <a:rPr lang="en-US" sz="3600" dirty="0">
                <a:solidFill>
                  <a:schemeClr val="tx1"/>
                </a:solidFill>
              </a:rPr>
              <a:t>Discounting</a:t>
            </a:r>
          </a:p>
          <a:p>
            <a:pPr eaLnBrk="1" hangingPunct="1"/>
            <a:r>
              <a:rPr lang="en-US" sz="3600" dirty="0">
                <a:solidFill>
                  <a:schemeClr val="tx1"/>
                </a:solidFill>
              </a:rPr>
              <a:t>Anticipation</a:t>
            </a:r>
          </a:p>
          <a:p>
            <a:pPr eaLnBrk="1" hangingPunct="1"/>
            <a:endParaRPr lang="en-US" dirty="0"/>
          </a:p>
        </p:txBody>
      </p:sp>
      <p:sp>
        <p:nvSpPr>
          <p:cNvPr id="3" name="Slide Number Placeholder 2"/>
          <p:cNvSpPr>
            <a:spLocks noGrp="1"/>
          </p:cNvSpPr>
          <p:nvPr>
            <p:ph type="sldNum" sz="quarter" idx="12"/>
          </p:nvPr>
        </p:nvSpPr>
        <p:spPr/>
        <p:txBody>
          <a:bodyPr/>
          <a:lstStyle/>
          <a:p>
            <a:pPr>
              <a:defRPr/>
            </a:pPr>
            <a:fld id="{F40A54DA-69BA-439E-A42D-1E277D744683}" type="slidenum">
              <a:rPr lang="en-US"/>
              <a:pPr>
                <a:defRPr/>
              </a:pPr>
              <a:t>12</a:t>
            </a:fld>
            <a:endParaRPr lang="en-US"/>
          </a:p>
        </p:txBody>
      </p:sp>
      <p:pic>
        <p:nvPicPr>
          <p:cNvPr id="113666" name="Picture 2" descr="C:\Users\ikari\Desktop\brad-pitt-and-angelina-jolie-kissing-af9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2438400"/>
            <a:ext cx="4333875"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latin typeface="+mj-lt"/>
              </a:rPr>
              <a:t>Scheduling a dental procedure</a:t>
            </a:r>
          </a:p>
        </p:txBody>
      </p:sp>
      <p:sp>
        <p:nvSpPr>
          <p:cNvPr id="4" name="Content Placeholder 3"/>
          <p:cNvSpPr>
            <a:spLocks noGrp="1"/>
          </p:cNvSpPr>
          <p:nvPr>
            <p:ph idx="1"/>
          </p:nvPr>
        </p:nvSpPr>
        <p:spPr>
          <a:xfrm>
            <a:off x="457200" y="1600200"/>
            <a:ext cx="5105400" cy="4525963"/>
          </a:xfrm>
        </p:spPr>
        <p:txBody>
          <a:bodyPr/>
          <a:lstStyle/>
          <a:p>
            <a:pPr eaLnBrk="1" hangingPunct="1"/>
            <a:r>
              <a:rPr lang="en-US" sz="3600" dirty="0">
                <a:solidFill>
                  <a:schemeClr val="tx1"/>
                </a:solidFill>
              </a:rPr>
              <a:t>Discounting</a:t>
            </a:r>
          </a:p>
          <a:p>
            <a:pPr eaLnBrk="1" hangingPunct="1"/>
            <a:r>
              <a:rPr lang="en-US" sz="3600" dirty="0">
                <a:solidFill>
                  <a:schemeClr val="tx1"/>
                </a:solidFill>
              </a:rPr>
              <a:t>Anticipation</a:t>
            </a:r>
          </a:p>
          <a:p>
            <a:pPr eaLnBrk="1" hangingPunct="1"/>
            <a:endParaRPr lang="en-US" dirty="0"/>
          </a:p>
        </p:txBody>
      </p:sp>
      <p:sp>
        <p:nvSpPr>
          <p:cNvPr id="3" name="Slide Number Placeholder 2"/>
          <p:cNvSpPr>
            <a:spLocks noGrp="1"/>
          </p:cNvSpPr>
          <p:nvPr>
            <p:ph type="sldNum" sz="quarter" idx="12"/>
          </p:nvPr>
        </p:nvSpPr>
        <p:spPr/>
        <p:txBody>
          <a:bodyPr/>
          <a:lstStyle/>
          <a:p>
            <a:pPr>
              <a:defRPr/>
            </a:pPr>
            <a:fld id="{F760344F-AC92-4697-9327-1DDEE861967B}" type="slidenum">
              <a:rPr lang="en-US"/>
              <a:pPr>
                <a:defRPr/>
              </a:pPr>
              <a:t>13</a:t>
            </a:fld>
            <a:endParaRPr lang="en-US"/>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827587" y="1752600"/>
            <a:ext cx="3657600" cy="2743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835"/>
            <a:ext cx="8229600" cy="1143000"/>
          </a:xfrm>
        </p:spPr>
        <p:txBody>
          <a:bodyPr>
            <a:normAutofit/>
          </a:bodyPr>
          <a:lstStyle/>
          <a:p>
            <a:r>
              <a:rPr lang="en-US" sz="3200" dirty="0" err="1">
                <a:latin typeface="+mj-lt"/>
              </a:rPr>
              <a:t>Loewenstein</a:t>
            </a:r>
            <a:r>
              <a:rPr lang="en-US" sz="3200" dirty="0">
                <a:latin typeface="+mj-lt"/>
              </a:rPr>
              <a:t> (1987)</a:t>
            </a:r>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14</a:t>
            </a:fld>
            <a:endParaRPr lang="en-US" dirty="0"/>
          </a:p>
        </p:txBody>
      </p:sp>
      <p:pic>
        <p:nvPicPr>
          <p:cNvPr id="2050" name="Picture 2" descr="C:\Users\Dave\Desktop\Loewenstein198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3165"/>
            <a:ext cx="7916863" cy="615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13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err="1">
                <a:latin typeface="+mj-lt"/>
              </a:rPr>
              <a:t>Loewenstein</a:t>
            </a:r>
            <a:r>
              <a:rPr lang="en-US" sz="3200" dirty="0">
                <a:latin typeface="+mj-lt"/>
              </a:rPr>
              <a:t> (1987)</a:t>
            </a:r>
          </a:p>
        </p:txBody>
      </p:sp>
      <p:sp>
        <p:nvSpPr>
          <p:cNvPr id="4" name="Slide Number Placeholder 3"/>
          <p:cNvSpPr>
            <a:spLocks noGrp="1"/>
          </p:cNvSpPr>
          <p:nvPr>
            <p:ph type="sldNum" sz="quarter" idx="12"/>
          </p:nvPr>
        </p:nvSpPr>
        <p:spPr/>
        <p:txBody>
          <a:bodyPr/>
          <a:lstStyle/>
          <a:p>
            <a:pPr>
              <a:defRPr/>
            </a:pPr>
            <a:fld id="{2B87605C-DEB7-4D44-B8C1-62BE662FDA00}" type="slidenum">
              <a:rPr lang="en-US" smtClean="0"/>
              <a:pPr>
                <a:defRPr/>
              </a:pPr>
              <a:t>15</a:t>
            </a:fld>
            <a:endParaRPr lang="en-US" dirty="0"/>
          </a:p>
        </p:txBody>
      </p:sp>
      <p:graphicFrame>
        <p:nvGraphicFramePr>
          <p:cNvPr id="5" name="Chart 4"/>
          <p:cNvGraphicFramePr/>
          <p:nvPr>
            <p:extLst>
              <p:ext uri="{D42A27DB-BD31-4B8C-83A1-F6EECF244321}">
                <p14:modId xmlns:p14="http://schemas.microsoft.com/office/powerpoint/2010/main" val="1174536575"/>
              </p:ext>
            </p:extLst>
          </p:nvPr>
        </p:nvGraphicFramePr>
        <p:xfrm>
          <a:off x="152400" y="838200"/>
          <a:ext cx="8315325" cy="5883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915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16</a:t>
            </a:fld>
            <a:endParaRPr lang="en-US"/>
          </a:p>
        </p:txBody>
      </p:sp>
      <p:graphicFrame>
        <p:nvGraphicFramePr>
          <p:cNvPr id="5" name="Chart 4"/>
          <p:cNvGraphicFramePr/>
          <p:nvPr>
            <p:extLst>
              <p:ext uri="{D42A27DB-BD31-4B8C-83A1-F6EECF244321}">
                <p14:modId xmlns:p14="http://schemas.microsoft.com/office/powerpoint/2010/main" val="2096103567"/>
              </p:ext>
            </p:extLst>
          </p:nvPr>
        </p:nvGraphicFramePr>
        <p:xfrm>
          <a:off x="228600" y="838200"/>
          <a:ext cx="8315325" cy="6019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457200" y="-381000"/>
            <a:ext cx="8229600" cy="1143000"/>
          </a:xfrm>
        </p:spPr>
        <p:txBody>
          <a:bodyPr>
            <a:normAutofit/>
          </a:bodyPr>
          <a:lstStyle/>
          <a:p>
            <a:r>
              <a:rPr lang="en-US" sz="3200" dirty="0">
                <a:latin typeface="+mj-lt"/>
              </a:rPr>
              <a:t>Replication Data</a:t>
            </a:r>
          </a:p>
        </p:txBody>
      </p:sp>
    </p:spTree>
    <p:extLst>
      <p:ext uri="{BB962C8B-B14F-4D97-AF65-F5344CB8AC3E}">
        <p14:creationId xmlns:p14="http://schemas.microsoft.com/office/powerpoint/2010/main" val="1749296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j-lt"/>
              </a:rPr>
              <a:t>Hypotheses</a:t>
            </a:r>
          </a:p>
        </p:txBody>
      </p:sp>
      <p:sp>
        <p:nvSpPr>
          <p:cNvPr id="3" name="Content Placeholder 2"/>
          <p:cNvSpPr>
            <a:spLocks noGrp="1"/>
          </p:cNvSpPr>
          <p:nvPr>
            <p:ph idx="1"/>
          </p:nvPr>
        </p:nvSpPr>
        <p:spPr/>
        <p:txBody>
          <a:bodyPr/>
          <a:lstStyle/>
          <a:p>
            <a:endParaRPr lang="en-CA" dirty="0">
              <a:solidFill>
                <a:schemeClr val="tx1"/>
              </a:solidFill>
            </a:endParaRPr>
          </a:p>
          <a:p>
            <a:r>
              <a:rPr lang="en-CA" dirty="0">
                <a:solidFill>
                  <a:schemeClr val="tx1"/>
                </a:solidFill>
              </a:rPr>
              <a:t>Anticipation of losses &gt; anticipation of gains</a:t>
            </a:r>
          </a:p>
          <a:p>
            <a:pPr lvl="1"/>
            <a:r>
              <a:rPr lang="en-CA" dirty="0">
                <a:solidFill>
                  <a:schemeClr val="tx1"/>
                </a:solidFill>
              </a:rPr>
              <a:t>Even when controlling for loss aversion</a:t>
            </a:r>
          </a:p>
          <a:p>
            <a:pPr lvl="1"/>
            <a:r>
              <a:rPr lang="en-CA" dirty="0">
                <a:solidFill>
                  <a:schemeClr val="tx1"/>
                </a:solidFill>
              </a:rPr>
              <a:t>Due to a qualitative difference</a:t>
            </a:r>
          </a:p>
          <a:p>
            <a:r>
              <a:rPr lang="en-CA" dirty="0">
                <a:solidFill>
                  <a:schemeClr val="tx1"/>
                </a:solidFill>
              </a:rPr>
              <a:t>Anticipation predicts intertemporal choices</a:t>
            </a:r>
          </a:p>
          <a:p>
            <a:r>
              <a:rPr lang="en-CA" dirty="0">
                <a:solidFill>
                  <a:schemeClr val="tx1"/>
                </a:solidFill>
              </a:rPr>
              <a:t>This (partly) explains the “sign effect”</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17</a:t>
            </a:fld>
            <a:endParaRPr lang="en-US"/>
          </a:p>
        </p:txBody>
      </p:sp>
    </p:spTree>
    <p:extLst>
      <p:ext uri="{BB962C8B-B14F-4D97-AF65-F5344CB8AC3E}">
        <p14:creationId xmlns:p14="http://schemas.microsoft.com/office/powerpoint/2010/main" val="12802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mj-lt"/>
              </a:rPr>
              <a:t>Anticipation: what do we call it?</a:t>
            </a:r>
          </a:p>
        </p:txBody>
      </p:sp>
      <p:sp>
        <p:nvSpPr>
          <p:cNvPr id="3" name="Slide Number Placeholder 2"/>
          <p:cNvSpPr>
            <a:spLocks noGrp="1"/>
          </p:cNvSpPr>
          <p:nvPr>
            <p:ph type="sldNum" sz="quarter" idx="12"/>
          </p:nvPr>
        </p:nvSpPr>
        <p:spPr/>
        <p:txBody>
          <a:bodyPr/>
          <a:lstStyle/>
          <a:p>
            <a:pPr>
              <a:defRPr/>
            </a:pPr>
            <a:fld id="{5F094905-825B-4E87-A4F9-2E43F0C4C237}" type="slidenum">
              <a:rPr lang="en-US"/>
              <a:pPr>
                <a:defRPr/>
              </a:pPr>
              <a:t>18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018897692"/>
              </p:ext>
            </p:extLst>
          </p:nvPr>
        </p:nvGraphicFramePr>
        <p:xfrm>
          <a:off x="381000" y="1752600"/>
          <a:ext cx="7620000" cy="44196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473200">
                <a:tc>
                  <a:txBody>
                    <a:bodyPr/>
                    <a:lstStyle/>
                    <a:p>
                      <a:pPr algn="ctr"/>
                      <a:endParaRPr lang="en-US" sz="2800" dirty="0">
                        <a:latin typeface="+mj-lt"/>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Negative</a:t>
                      </a:r>
                      <a:br>
                        <a:rPr lang="en-US" sz="2800" b="1" kern="1200" dirty="0">
                          <a:solidFill>
                            <a:schemeClr val="lt1"/>
                          </a:solidFill>
                          <a:latin typeface="+mj-lt"/>
                          <a:ea typeface="+mn-ea"/>
                          <a:cs typeface="+mn-cs"/>
                        </a:rPr>
                      </a:br>
                      <a:r>
                        <a:rPr lang="en-US" sz="2800" b="1" kern="1200" dirty="0">
                          <a:solidFill>
                            <a:schemeClr val="lt1"/>
                          </a:solidFill>
                          <a:latin typeface="+mj-lt"/>
                          <a:ea typeface="+mn-ea"/>
                          <a:cs typeface="+mn-cs"/>
                        </a:rPr>
                        <a:t>Utility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Positive</a:t>
                      </a:r>
                      <a:br>
                        <a:rPr lang="en-US" sz="2800" b="1" kern="1200" baseline="0" dirty="0">
                          <a:solidFill>
                            <a:schemeClr val="lt1"/>
                          </a:solidFill>
                          <a:latin typeface="+mj-lt"/>
                          <a:ea typeface="+mn-ea"/>
                          <a:cs typeface="+mn-cs"/>
                        </a:rPr>
                      </a:br>
                      <a:r>
                        <a:rPr lang="en-US" sz="2800" b="1" kern="1200" baseline="0" dirty="0">
                          <a:solidFill>
                            <a:schemeClr val="lt1"/>
                          </a:solidFill>
                          <a:latin typeface="+mj-lt"/>
                          <a:ea typeface="+mn-ea"/>
                          <a:cs typeface="+mn-cs"/>
                        </a:rPr>
                        <a:t>Utility</a:t>
                      </a:r>
                      <a:endParaRPr lang="en-US" sz="2800" b="1" kern="1200" dirty="0">
                        <a:solidFill>
                          <a:schemeClr val="lt1"/>
                        </a:solidFill>
                        <a:latin typeface="+mj-lt"/>
                        <a:ea typeface="+mn-ea"/>
                        <a:cs typeface="+mn-cs"/>
                      </a:endParaRPr>
                    </a:p>
                  </a:txBody>
                  <a:tcPr anchor="ctr"/>
                </a:tc>
                <a:extLst>
                  <a:ext uri="{0D108BD9-81ED-4DB2-BD59-A6C34878D82A}">
                    <a16:rowId xmlns:a16="http://schemas.microsoft.com/office/drawing/2014/main" val="10000"/>
                  </a:ext>
                </a:extLst>
              </a:tr>
              <a:tr h="1473200">
                <a:tc>
                  <a:txBody>
                    <a:bodyPr/>
                    <a:lstStyle/>
                    <a:p>
                      <a:pPr algn="ctr"/>
                      <a:r>
                        <a:rPr lang="en-US" sz="2800" b="1" dirty="0">
                          <a:solidFill>
                            <a:schemeClr val="bg1"/>
                          </a:solidFill>
                          <a:latin typeface="+mj-lt"/>
                        </a:rPr>
                        <a:t>Positive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r>
                        <a:rPr lang="en-US" sz="2800" kern="1200" dirty="0">
                          <a:solidFill>
                            <a:schemeClr val="dk1"/>
                          </a:solidFill>
                          <a:latin typeface="+mj-lt"/>
                          <a:ea typeface="+mn-ea"/>
                          <a:cs typeface="+mn-cs"/>
                        </a:rPr>
                        <a:t>Impatience</a:t>
                      </a:r>
                      <a:endParaRPr lang="en-US" sz="2800" dirty="0">
                        <a:latin typeface="+mj-lt"/>
                      </a:endParaRPr>
                    </a:p>
                  </a:txBody>
                  <a:tcPr anchor="ctr">
                    <a:solidFill>
                      <a:schemeClr val="accent1">
                        <a:lumMod val="20000"/>
                        <a:lumOff val="80000"/>
                      </a:schemeClr>
                    </a:solidFill>
                  </a:tcPr>
                </a:tc>
                <a:tc>
                  <a:txBody>
                    <a:bodyPr/>
                    <a:lstStyle/>
                    <a:p>
                      <a:pPr algn="ct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1473200">
                <a:tc>
                  <a:txBody>
                    <a:bodyPr/>
                    <a:lstStyle/>
                    <a:p>
                      <a:pPr algn="ctr"/>
                      <a:r>
                        <a:rPr lang="en-US" sz="2800" b="1" dirty="0">
                          <a:solidFill>
                            <a:schemeClr val="bg1"/>
                          </a:solidFill>
                          <a:latin typeface="+mj-lt"/>
                        </a:rPr>
                        <a:t>Negative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endParaRPr lang="en-US" sz="2800" dirty="0">
                        <a:latin typeface="+mj-lt"/>
                      </a:endParaRPr>
                    </a:p>
                  </a:txBody>
                  <a:tcPr anchor="ctr">
                    <a:solidFill>
                      <a:schemeClr val="accent1">
                        <a:lumMod val="20000"/>
                        <a:lumOff val="80000"/>
                      </a:schemeClr>
                    </a:solidFill>
                  </a:tcPr>
                </a:tc>
                <a:tc>
                  <a:txBody>
                    <a:bodyPr/>
                    <a:lstStyle/>
                    <a:p>
                      <a:pPr algn="ct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08043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mj-lt"/>
              </a:rPr>
              <a:t>Anticipation: what do we call it?</a:t>
            </a:r>
          </a:p>
        </p:txBody>
      </p:sp>
      <p:sp>
        <p:nvSpPr>
          <p:cNvPr id="3" name="Slide Number Placeholder 2"/>
          <p:cNvSpPr>
            <a:spLocks noGrp="1"/>
          </p:cNvSpPr>
          <p:nvPr>
            <p:ph type="sldNum" sz="quarter" idx="12"/>
          </p:nvPr>
        </p:nvSpPr>
        <p:spPr/>
        <p:txBody>
          <a:bodyPr/>
          <a:lstStyle/>
          <a:p>
            <a:pPr>
              <a:defRPr/>
            </a:pPr>
            <a:fld id="{5F094905-825B-4E87-A4F9-2E43F0C4C237}" type="slidenum">
              <a:rPr lang="en-US"/>
              <a:pPr>
                <a:defRPr/>
              </a:pPr>
              <a:t>19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763406924"/>
              </p:ext>
            </p:extLst>
          </p:nvPr>
        </p:nvGraphicFramePr>
        <p:xfrm>
          <a:off x="381000" y="1752600"/>
          <a:ext cx="7620000" cy="44196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473200">
                <a:tc>
                  <a:txBody>
                    <a:bodyPr/>
                    <a:lstStyle/>
                    <a:p>
                      <a:pPr algn="ctr"/>
                      <a:endParaRPr lang="en-US" sz="2800" dirty="0">
                        <a:latin typeface="+mj-lt"/>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Negative</a:t>
                      </a:r>
                      <a:br>
                        <a:rPr lang="en-US" sz="2800" b="1" kern="1200" dirty="0">
                          <a:solidFill>
                            <a:schemeClr val="lt1"/>
                          </a:solidFill>
                          <a:latin typeface="+mj-lt"/>
                          <a:ea typeface="+mn-ea"/>
                          <a:cs typeface="+mn-cs"/>
                        </a:rPr>
                      </a:br>
                      <a:r>
                        <a:rPr lang="en-US" sz="2800" b="1" kern="1200" dirty="0">
                          <a:solidFill>
                            <a:schemeClr val="lt1"/>
                          </a:solidFill>
                          <a:latin typeface="+mj-lt"/>
                          <a:ea typeface="+mn-ea"/>
                          <a:cs typeface="+mn-cs"/>
                        </a:rPr>
                        <a:t>Utility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Positive</a:t>
                      </a:r>
                      <a:br>
                        <a:rPr lang="en-US" sz="2800" b="1" kern="1200" baseline="0" dirty="0">
                          <a:solidFill>
                            <a:schemeClr val="lt1"/>
                          </a:solidFill>
                          <a:latin typeface="+mj-lt"/>
                          <a:ea typeface="+mn-ea"/>
                          <a:cs typeface="+mn-cs"/>
                        </a:rPr>
                      </a:br>
                      <a:r>
                        <a:rPr lang="en-US" sz="2800" b="1" kern="1200" baseline="0" dirty="0">
                          <a:solidFill>
                            <a:schemeClr val="lt1"/>
                          </a:solidFill>
                          <a:latin typeface="+mj-lt"/>
                          <a:ea typeface="+mn-ea"/>
                          <a:cs typeface="+mn-cs"/>
                        </a:rPr>
                        <a:t>Utility</a:t>
                      </a:r>
                      <a:endParaRPr lang="en-US" sz="2800" b="1" kern="1200" dirty="0">
                        <a:solidFill>
                          <a:schemeClr val="lt1"/>
                        </a:solidFill>
                        <a:latin typeface="+mj-lt"/>
                        <a:ea typeface="+mn-ea"/>
                        <a:cs typeface="+mn-cs"/>
                      </a:endParaRPr>
                    </a:p>
                  </a:txBody>
                  <a:tcPr anchor="ctr"/>
                </a:tc>
                <a:extLst>
                  <a:ext uri="{0D108BD9-81ED-4DB2-BD59-A6C34878D82A}">
                    <a16:rowId xmlns:a16="http://schemas.microsoft.com/office/drawing/2014/main" val="10000"/>
                  </a:ext>
                </a:extLst>
              </a:tr>
              <a:tr h="1473200">
                <a:tc>
                  <a:txBody>
                    <a:bodyPr/>
                    <a:lstStyle/>
                    <a:p>
                      <a:pPr algn="ctr"/>
                      <a:r>
                        <a:rPr lang="en-US" sz="2800" b="1" dirty="0">
                          <a:solidFill>
                            <a:schemeClr val="bg1"/>
                          </a:solidFill>
                          <a:latin typeface="+mj-lt"/>
                        </a:rPr>
                        <a:t>Positive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r>
                        <a:rPr lang="en-US" sz="2800" kern="1200" dirty="0">
                          <a:solidFill>
                            <a:schemeClr val="dk1"/>
                          </a:solidFill>
                          <a:latin typeface="+mj-lt"/>
                          <a:ea typeface="+mn-ea"/>
                          <a:cs typeface="+mn-cs"/>
                        </a:rPr>
                        <a:t>Impatience</a:t>
                      </a:r>
                      <a:endParaRPr lang="en-US" sz="2800" dirty="0">
                        <a:latin typeface="+mj-lt"/>
                      </a:endParaRPr>
                    </a:p>
                  </a:txBody>
                  <a:tcPr anchor="ctr">
                    <a:solidFill>
                      <a:schemeClr val="accent1">
                        <a:lumMod val="20000"/>
                        <a:lumOff val="80000"/>
                      </a:schemeClr>
                    </a:solidFill>
                  </a:tcPr>
                </a:tc>
                <a:tc>
                  <a:txBody>
                    <a:bodyPr/>
                    <a:lstStyle/>
                    <a:p>
                      <a:pPr algn="ctr"/>
                      <a:r>
                        <a:rPr lang="en-US" sz="2800" kern="1200" dirty="0">
                          <a:solidFill>
                            <a:schemeClr val="dk1"/>
                          </a:solidFill>
                          <a:latin typeface="+mj-lt"/>
                          <a:ea typeface="+mn-ea"/>
                          <a:cs typeface="+mn-cs"/>
                        </a:rPr>
                        <a:t>Savoring</a:t>
                      </a: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1473200">
                <a:tc>
                  <a:txBody>
                    <a:bodyPr/>
                    <a:lstStyle/>
                    <a:p>
                      <a:pPr algn="ctr"/>
                      <a:r>
                        <a:rPr lang="en-US" sz="2800" b="1" dirty="0">
                          <a:solidFill>
                            <a:schemeClr val="bg1"/>
                          </a:solidFill>
                          <a:latin typeface="+mj-lt"/>
                        </a:rPr>
                        <a:t>Negative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endParaRPr lang="en-US" sz="2800" dirty="0">
                        <a:latin typeface="+mj-lt"/>
                      </a:endParaRPr>
                    </a:p>
                  </a:txBody>
                  <a:tcPr anchor="ctr">
                    <a:solidFill>
                      <a:schemeClr val="accent1">
                        <a:lumMod val="20000"/>
                        <a:lumOff val="80000"/>
                      </a:schemeClr>
                    </a:solidFill>
                  </a:tcPr>
                </a:tc>
                <a:tc>
                  <a:txBody>
                    <a:bodyPr/>
                    <a:lstStyle/>
                    <a:p>
                      <a:pPr algn="ct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6096000" y="2900424"/>
            <a:ext cx="1364476" cy="2215991"/>
          </a:xfrm>
          <a:prstGeom prst="rect">
            <a:avLst/>
          </a:prstGeom>
          <a:noFill/>
        </p:spPr>
        <p:txBody>
          <a:bodyPr wrap="none" rtlCol="0">
            <a:spAutoFit/>
          </a:bodyPr>
          <a:lstStyle/>
          <a:p>
            <a:r>
              <a:rPr lang="en-CA" sz="13800" b="1" dirty="0">
                <a:solidFill>
                  <a:srgbClr val="FF0000"/>
                </a:solidFill>
              </a:rPr>
              <a:t>X</a:t>
            </a:r>
            <a:endParaRPr lang="en-CA" b="1" dirty="0">
              <a:solidFill>
                <a:srgbClr val="FF0000"/>
              </a:solidFill>
            </a:endParaRPr>
          </a:p>
        </p:txBody>
      </p:sp>
    </p:spTree>
    <p:extLst>
      <p:ext uri="{BB962C8B-B14F-4D97-AF65-F5344CB8AC3E}">
        <p14:creationId xmlns:p14="http://schemas.microsoft.com/office/powerpoint/2010/main" val="213133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6B611EB-54CD-411B-AFF5-EC151B888B7A}" type="slidenum">
              <a:rPr lang="en-US" sz="1200">
                <a:solidFill>
                  <a:schemeClr val="tx1">
                    <a:tint val="75000"/>
                  </a:schemeClr>
                </a:solidFill>
                <a:latin typeface="+mn-lt"/>
              </a:rPr>
              <a:pPr algn="r" fontAlgn="auto">
                <a:spcBef>
                  <a:spcPts val="0"/>
                </a:spcBef>
                <a:spcAft>
                  <a:spcPts val="0"/>
                </a:spcAft>
                <a:defRPr/>
              </a:pPr>
              <a:t>2</a:t>
            </a:fld>
            <a:endParaRPr lang="en-US" sz="1200" dirty="0">
              <a:solidFill>
                <a:schemeClr val="tx1">
                  <a:tint val="75000"/>
                </a:schemeClr>
              </a:solidFill>
              <a:latin typeface="+mn-lt"/>
            </a:endParaRPr>
          </a:p>
        </p:txBody>
      </p:sp>
      <p:sp>
        <p:nvSpPr>
          <p:cNvPr id="16386" name="Rectangle 2"/>
          <p:cNvSpPr>
            <a:spLocks noGrp="1" noChangeArrowheads="1"/>
          </p:cNvSpPr>
          <p:nvPr>
            <p:ph type="title" idx="4294967295"/>
          </p:nvPr>
        </p:nvSpPr>
        <p:spPr bwMode="auto">
          <a:noFill/>
        </p:spPr>
        <p:txBody>
          <a:bodyPr wrap="square" numCol="1" anchor="ctr" anchorCtr="0" compatLnSpc="1">
            <a:prstTxWarp prst="textNoShape">
              <a:avLst/>
            </a:prstTxWarp>
          </a:bodyPr>
          <a:lstStyle/>
          <a:p>
            <a:pPr eaLnBrk="1" hangingPunct="1"/>
            <a:r>
              <a:rPr lang="en-US">
                <a:effectLst/>
              </a:rPr>
              <a:t>Co-Authors</a:t>
            </a:r>
          </a:p>
        </p:txBody>
      </p:sp>
      <p:pic>
        <p:nvPicPr>
          <p:cNvPr id="16387" name="Picture 5" descr="http://www.earth.columbia.edu/sitefiles/image/education/profiles/elke_weber_250.jpg"/>
          <p:cNvPicPr>
            <a:picLocks noChangeAspect="1" noChangeArrowheads="1"/>
          </p:cNvPicPr>
          <p:nvPr/>
        </p:nvPicPr>
        <p:blipFill>
          <a:blip r:embed="rId2"/>
          <a:srcRect/>
          <a:stretch>
            <a:fillRect/>
          </a:stretch>
        </p:blipFill>
        <p:spPr bwMode="auto">
          <a:xfrm>
            <a:off x="5608638" y="1524000"/>
            <a:ext cx="2311400" cy="3087687"/>
          </a:xfrm>
          <a:prstGeom prst="rect">
            <a:avLst/>
          </a:prstGeom>
          <a:noFill/>
          <a:ln w="9525">
            <a:noFill/>
            <a:miter lim="800000"/>
            <a:headEnd/>
            <a:tailEnd/>
          </a:ln>
        </p:spPr>
      </p:pic>
      <p:sp>
        <p:nvSpPr>
          <p:cNvPr id="16388" name="Text Box 12"/>
          <p:cNvSpPr txBox="1">
            <a:spLocks noChangeArrowheads="1"/>
          </p:cNvSpPr>
          <p:nvPr/>
        </p:nvSpPr>
        <p:spPr bwMode="auto">
          <a:xfrm>
            <a:off x="914400" y="4764087"/>
            <a:ext cx="3173413" cy="646113"/>
          </a:xfrm>
          <a:prstGeom prst="rect">
            <a:avLst/>
          </a:prstGeom>
          <a:noFill/>
          <a:ln w="9525">
            <a:noFill/>
            <a:miter lim="800000"/>
            <a:headEnd/>
            <a:tailEnd/>
          </a:ln>
        </p:spPr>
        <p:txBody>
          <a:bodyPr wrap="none">
            <a:spAutoFit/>
          </a:bodyPr>
          <a:lstStyle/>
          <a:p>
            <a:r>
              <a:rPr lang="en-US" sz="3600">
                <a:latin typeface="Calibri" pitchFamily="34" charset="0"/>
              </a:rPr>
              <a:t>Shane Frederick</a:t>
            </a:r>
          </a:p>
        </p:txBody>
      </p:sp>
      <p:sp>
        <p:nvSpPr>
          <p:cNvPr id="16389" name="Text Box 13"/>
          <p:cNvSpPr txBox="1">
            <a:spLocks noChangeArrowheads="1"/>
          </p:cNvSpPr>
          <p:nvPr/>
        </p:nvSpPr>
        <p:spPr bwMode="auto">
          <a:xfrm>
            <a:off x="5638800" y="4764087"/>
            <a:ext cx="2546350" cy="641350"/>
          </a:xfrm>
          <a:prstGeom prst="rect">
            <a:avLst/>
          </a:prstGeom>
          <a:noFill/>
          <a:ln w="9525">
            <a:noFill/>
            <a:miter lim="800000"/>
            <a:headEnd/>
            <a:tailEnd/>
          </a:ln>
        </p:spPr>
        <p:txBody>
          <a:bodyPr wrap="none">
            <a:spAutoFit/>
          </a:bodyPr>
          <a:lstStyle/>
          <a:p>
            <a:r>
              <a:rPr lang="en-US" sz="3600">
                <a:latin typeface="Calibri" pitchFamily="34" charset="0"/>
              </a:rPr>
              <a:t>Elke Weber</a:t>
            </a:r>
          </a:p>
        </p:txBody>
      </p:sp>
      <p:pic>
        <p:nvPicPr>
          <p:cNvPr id="16390" name="Picture 2"/>
          <p:cNvPicPr>
            <a:picLocks noChangeAspect="1" noChangeArrowheads="1"/>
          </p:cNvPicPr>
          <p:nvPr/>
        </p:nvPicPr>
        <p:blipFill>
          <a:blip r:embed="rId3"/>
          <a:srcRect/>
          <a:stretch>
            <a:fillRect/>
          </a:stretch>
        </p:blipFill>
        <p:spPr bwMode="auto">
          <a:xfrm>
            <a:off x="1371600" y="1570037"/>
            <a:ext cx="2057400" cy="2965450"/>
          </a:xfrm>
          <a:prstGeom prst="rect">
            <a:avLst/>
          </a:prstGeom>
          <a:noFill/>
          <a:ln w="9525">
            <a:noFill/>
            <a:miter lim="800000"/>
            <a:headEnd/>
            <a:tailEnd/>
          </a:ln>
        </p:spPr>
      </p:pic>
      <p:sp>
        <p:nvSpPr>
          <p:cNvPr id="8" name="Content Placeholder 2"/>
          <p:cNvSpPr txBox="1">
            <a:spLocks/>
          </p:cNvSpPr>
          <p:nvPr/>
        </p:nvSpPr>
        <p:spPr bwMode="auto">
          <a:xfrm>
            <a:off x="457200" y="5782733"/>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2400" kern="1200">
                <a:solidFill>
                  <a:schemeClr val="tx1">
                    <a:tint val="75000"/>
                  </a:schemeClr>
                </a:solidFill>
                <a:latin typeface="+mj-lt"/>
                <a:ea typeface="+mn-ea"/>
                <a:cs typeface="+mn-cs"/>
              </a:defRPr>
            </a:lvl1pPr>
            <a:lvl2pPr marL="457200" indent="0" algn="ctr" rtl="0" eaLnBrk="0" fontAlgn="base" hangingPunct="0">
              <a:spcBef>
                <a:spcPct val="20000"/>
              </a:spcBef>
              <a:spcAft>
                <a:spcPct val="0"/>
              </a:spcAft>
              <a:buFont typeface="Courier New" pitchFamily="49" charset="0"/>
              <a:buNone/>
              <a:defRPr sz="16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16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Courier New" pitchFamily="49" charset="0"/>
              <a:buNone/>
              <a:defRPr sz="16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endParaRPr lang="en-CA"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mj-lt"/>
              </a:rPr>
              <a:t>Anticipation: what do we call it?</a:t>
            </a:r>
          </a:p>
        </p:txBody>
      </p:sp>
      <p:sp>
        <p:nvSpPr>
          <p:cNvPr id="3" name="Slide Number Placeholder 2"/>
          <p:cNvSpPr>
            <a:spLocks noGrp="1"/>
          </p:cNvSpPr>
          <p:nvPr>
            <p:ph type="sldNum" sz="quarter" idx="12"/>
          </p:nvPr>
        </p:nvSpPr>
        <p:spPr/>
        <p:txBody>
          <a:bodyPr/>
          <a:lstStyle/>
          <a:p>
            <a:pPr>
              <a:defRPr/>
            </a:pPr>
            <a:fld id="{5F094905-825B-4E87-A4F9-2E43F0C4C237}" type="slidenum">
              <a:rPr lang="en-US"/>
              <a:pPr>
                <a:defRPr/>
              </a:pPr>
              <a:t>20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0622716"/>
              </p:ext>
            </p:extLst>
          </p:nvPr>
        </p:nvGraphicFramePr>
        <p:xfrm>
          <a:off x="381000" y="1752600"/>
          <a:ext cx="7620000" cy="44196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473200">
                <a:tc>
                  <a:txBody>
                    <a:bodyPr/>
                    <a:lstStyle/>
                    <a:p>
                      <a:pPr algn="ctr"/>
                      <a:endParaRPr lang="en-US" sz="2800" dirty="0">
                        <a:latin typeface="+mj-lt"/>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Negative</a:t>
                      </a:r>
                      <a:br>
                        <a:rPr lang="en-US" sz="2800" b="1" kern="1200" dirty="0">
                          <a:solidFill>
                            <a:schemeClr val="lt1"/>
                          </a:solidFill>
                          <a:latin typeface="+mj-lt"/>
                          <a:ea typeface="+mn-ea"/>
                          <a:cs typeface="+mn-cs"/>
                        </a:rPr>
                      </a:br>
                      <a:r>
                        <a:rPr lang="en-US" sz="2800" b="1" kern="1200" dirty="0">
                          <a:solidFill>
                            <a:schemeClr val="lt1"/>
                          </a:solidFill>
                          <a:latin typeface="+mj-lt"/>
                          <a:ea typeface="+mn-ea"/>
                          <a:cs typeface="+mn-cs"/>
                        </a:rPr>
                        <a:t>Utility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Positive</a:t>
                      </a:r>
                      <a:br>
                        <a:rPr lang="en-US" sz="2800" b="1" kern="1200" baseline="0" dirty="0">
                          <a:solidFill>
                            <a:schemeClr val="lt1"/>
                          </a:solidFill>
                          <a:latin typeface="+mj-lt"/>
                          <a:ea typeface="+mn-ea"/>
                          <a:cs typeface="+mn-cs"/>
                        </a:rPr>
                      </a:br>
                      <a:r>
                        <a:rPr lang="en-US" sz="2800" b="1" kern="1200" baseline="0" dirty="0">
                          <a:solidFill>
                            <a:schemeClr val="lt1"/>
                          </a:solidFill>
                          <a:latin typeface="+mj-lt"/>
                          <a:ea typeface="+mn-ea"/>
                          <a:cs typeface="+mn-cs"/>
                        </a:rPr>
                        <a:t>Utility</a:t>
                      </a:r>
                      <a:endParaRPr lang="en-US" sz="2800" b="1" kern="1200" dirty="0">
                        <a:solidFill>
                          <a:schemeClr val="lt1"/>
                        </a:solidFill>
                        <a:latin typeface="+mj-lt"/>
                        <a:ea typeface="+mn-ea"/>
                        <a:cs typeface="+mn-cs"/>
                      </a:endParaRPr>
                    </a:p>
                  </a:txBody>
                  <a:tcPr anchor="ctr"/>
                </a:tc>
                <a:extLst>
                  <a:ext uri="{0D108BD9-81ED-4DB2-BD59-A6C34878D82A}">
                    <a16:rowId xmlns:a16="http://schemas.microsoft.com/office/drawing/2014/main" val="10000"/>
                  </a:ext>
                </a:extLst>
              </a:tr>
              <a:tr h="1473200">
                <a:tc>
                  <a:txBody>
                    <a:bodyPr/>
                    <a:lstStyle/>
                    <a:p>
                      <a:pPr algn="ctr"/>
                      <a:r>
                        <a:rPr lang="en-US" sz="2800" b="1" dirty="0">
                          <a:solidFill>
                            <a:schemeClr val="bg1"/>
                          </a:solidFill>
                          <a:latin typeface="+mj-lt"/>
                        </a:rPr>
                        <a:t>Positive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r>
                        <a:rPr lang="en-US" sz="2800" kern="1200" dirty="0">
                          <a:solidFill>
                            <a:schemeClr val="dk1"/>
                          </a:solidFill>
                          <a:latin typeface="+mj-lt"/>
                          <a:ea typeface="+mn-ea"/>
                          <a:cs typeface="+mn-cs"/>
                        </a:rPr>
                        <a:t>Impatience</a:t>
                      </a:r>
                      <a:endParaRPr lang="en-US" sz="2800" dirty="0">
                        <a:latin typeface="+mj-lt"/>
                      </a:endParaRPr>
                    </a:p>
                  </a:txBody>
                  <a:tcPr anchor="ctr">
                    <a:solidFill>
                      <a:schemeClr val="accent1">
                        <a:lumMod val="20000"/>
                        <a:lumOff val="80000"/>
                      </a:schemeClr>
                    </a:solidFill>
                  </a:tcPr>
                </a:tc>
                <a:tc>
                  <a:txBody>
                    <a:bodyPr/>
                    <a:lstStyle/>
                    <a:p>
                      <a:pPr algn="ctr"/>
                      <a:r>
                        <a:rPr lang="en-US" sz="2800" kern="1200" dirty="0" err="1">
                          <a:solidFill>
                            <a:schemeClr val="dk1"/>
                          </a:solidFill>
                          <a:latin typeface="+mj-lt"/>
                          <a:ea typeface="+mn-ea"/>
                          <a:cs typeface="+mn-cs"/>
                        </a:rPr>
                        <a:t>Savouring</a:t>
                      </a: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1473200">
                <a:tc>
                  <a:txBody>
                    <a:bodyPr/>
                    <a:lstStyle/>
                    <a:p>
                      <a:pPr algn="ctr"/>
                      <a:r>
                        <a:rPr lang="en-US" sz="2800" b="1" dirty="0">
                          <a:solidFill>
                            <a:schemeClr val="bg1"/>
                          </a:solidFill>
                          <a:latin typeface="+mj-lt"/>
                        </a:rPr>
                        <a:t>Negative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endParaRPr lang="en-US" sz="2800" dirty="0">
                        <a:latin typeface="+mj-lt"/>
                      </a:endParaRPr>
                    </a:p>
                  </a:txBody>
                  <a:tcPr anchor="ctr">
                    <a:solidFill>
                      <a:schemeClr val="accent1">
                        <a:lumMod val="20000"/>
                        <a:lumOff val="80000"/>
                      </a:schemeClr>
                    </a:solidFill>
                  </a:tcPr>
                </a:tc>
                <a:tc>
                  <a:txBody>
                    <a:bodyPr/>
                    <a:lstStyle/>
                    <a:p>
                      <a:pPr algn="ct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6096000" y="2900424"/>
            <a:ext cx="1364476" cy="2215991"/>
          </a:xfrm>
          <a:prstGeom prst="rect">
            <a:avLst/>
          </a:prstGeom>
          <a:noFill/>
        </p:spPr>
        <p:txBody>
          <a:bodyPr wrap="none" rtlCol="0">
            <a:spAutoFit/>
          </a:bodyPr>
          <a:lstStyle/>
          <a:p>
            <a:r>
              <a:rPr lang="en-CA" sz="13800" b="1" dirty="0">
                <a:solidFill>
                  <a:srgbClr val="FF0000"/>
                </a:solidFill>
              </a:rPr>
              <a:t>X</a:t>
            </a:r>
            <a:endParaRPr lang="en-CA" b="1" dirty="0">
              <a:solidFill>
                <a:srgbClr val="FF0000"/>
              </a:solidFill>
            </a:endParaRPr>
          </a:p>
        </p:txBody>
      </p:sp>
    </p:spTree>
    <p:extLst>
      <p:ext uri="{BB962C8B-B14F-4D97-AF65-F5344CB8AC3E}">
        <p14:creationId xmlns:p14="http://schemas.microsoft.com/office/powerpoint/2010/main" val="110314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mj-lt"/>
              </a:rPr>
              <a:t>Anticipation: what do we call it?</a:t>
            </a:r>
          </a:p>
        </p:txBody>
      </p:sp>
      <p:sp>
        <p:nvSpPr>
          <p:cNvPr id="3" name="Slide Number Placeholder 2"/>
          <p:cNvSpPr>
            <a:spLocks noGrp="1"/>
          </p:cNvSpPr>
          <p:nvPr>
            <p:ph type="sldNum" sz="quarter" idx="12"/>
          </p:nvPr>
        </p:nvSpPr>
        <p:spPr/>
        <p:txBody>
          <a:bodyPr/>
          <a:lstStyle/>
          <a:p>
            <a:pPr>
              <a:defRPr/>
            </a:pPr>
            <a:fld id="{5F094905-825B-4E87-A4F9-2E43F0C4C237}" type="slidenum">
              <a:rPr lang="en-US"/>
              <a:pPr>
                <a:defRPr/>
              </a:pPr>
              <a:t>21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83556384"/>
              </p:ext>
            </p:extLst>
          </p:nvPr>
        </p:nvGraphicFramePr>
        <p:xfrm>
          <a:off x="381000" y="1752600"/>
          <a:ext cx="7620000" cy="44196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473200">
                <a:tc>
                  <a:txBody>
                    <a:bodyPr/>
                    <a:lstStyle/>
                    <a:p>
                      <a:pPr algn="ctr"/>
                      <a:endParaRPr lang="en-US" sz="2800" dirty="0">
                        <a:latin typeface="+mj-lt"/>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Negative</a:t>
                      </a:r>
                      <a:br>
                        <a:rPr lang="en-US" sz="2800" b="1" kern="1200" dirty="0">
                          <a:solidFill>
                            <a:schemeClr val="lt1"/>
                          </a:solidFill>
                          <a:latin typeface="+mj-lt"/>
                          <a:ea typeface="+mn-ea"/>
                          <a:cs typeface="+mn-cs"/>
                        </a:rPr>
                      </a:br>
                      <a:r>
                        <a:rPr lang="en-US" sz="2800" b="1" kern="1200" dirty="0">
                          <a:solidFill>
                            <a:schemeClr val="lt1"/>
                          </a:solidFill>
                          <a:latin typeface="+mj-lt"/>
                          <a:ea typeface="+mn-ea"/>
                          <a:cs typeface="+mn-cs"/>
                        </a:rPr>
                        <a:t>Utility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Positive</a:t>
                      </a:r>
                      <a:br>
                        <a:rPr lang="en-US" sz="2800" b="1" kern="1200" baseline="0" dirty="0">
                          <a:solidFill>
                            <a:schemeClr val="lt1"/>
                          </a:solidFill>
                          <a:latin typeface="+mj-lt"/>
                          <a:ea typeface="+mn-ea"/>
                          <a:cs typeface="+mn-cs"/>
                        </a:rPr>
                      </a:br>
                      <a:r>
                        <a:rPr lang="en-US" sz="2800" b="1" kern="1200" baseline="0" dirty="0">
                          <a:solidFill>
                            <a:schemeClr val="lt1"/>
                          </a:solidFill>
                          <a:latin typeface="+mj-lt"/>
                          <a:ea typeface="+mn-ea"/>
                          <a:cs typeface="+mn-cs"/>
                        </a:rPr>
                        <a:t>Utility</a:t>
                      </a:r>
                      <a:endParaRPr lang="en-US" sz="2800" b="1" kern="1200" dirty="0">
                        <a:solidFill>
                          <a:schemeClr val="lt1"/>
                        </a:solidFill>
                        <a:latin typeface="+mj-lt"/>
                        <a:ea typeface="+mn-ea"/>
                        <a:cs typeface="+mn-cs"/>
                      </a:endParaRPr>
                    </a:p>
                  </a:txBody>
                  <a:tcPr anchor="ctr"/>
                </a:tc>
                <a:extLst>
                  <a:ext uri="{0D108BD9-81ED-4DB2-BD59-A6C34878D82A}">
                    <a16:rowId xmlns:a16="http://schemas.microsoft.com/office/drawing/2014/main" val="10000"/>
                  </a:ext>
                </a:extLst>
              </a:tr>
              <a:tr h="1473200">
                <a:tc>
                  <a:txBody>
                    <a:bodyPr/>
                    <a:lstStyle/>
                    <a:p>
                      <a:pPr algn="ctr"/>
                      <a:r>
                        <a:rPr lang="en-US" sz="2800" b="1" dirty="0">
                          <a:solidFill>
                            <a:schemeClr val="bg1"/>
                          </a:solidFill>
                          <a:latin typeface="+mj-lt"/>
                        </a:rPr>
                        <a:t>Positive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r>
                        <a:rPr lang="en-US" sz="2800" kern="1200" dirty="0">
                          <a:solidFill>
                            <a:schemeClr val="dk1"/>
                          </a:solidFill>
                          <a:latin typeface="+mj-lt"/>
                          <a:ea typeface="+mn-ea"/>
                          <a:cs typeface="+mn-cs"/>
                        </a:rPr>
                        <a:t>Impatience</a:t>
                      </a:r>
                      <a:endParaRPr lang="en-US" sz="2800" dirty="0">
                        <a:latin typeface="+mj-lt"/>
                      </a:endParaRPr>
                    </a:p>
                  </a:txBody>
                  <a:tcPr anchor="ctr">
                    <a:solidFill>
                      <a:schemeClr val="accent1">
                        <a:lumMod val="20000"/>
                        <a:lumOff val="80000"/>
                      </a:schemeClr>
                    </a:solidFill>
                  </a:tcPr>
                </a:tc>
                <a:tc>
                  <a:txBody>
                    <a:bodyPr/>
                    <a:lstStyle/>
                    <a:p>
                      <a:pPr algn="ctr"/>
                      <a:r>
                        <a:rPr lang="en-US" sz="2800" kern="1200" dirty="0">
                          <a:solidFill>
                            <a:schemeClr val="dk1"/>
                          </a:solidFill>
                          <a:latin typeface="+mj-lt"/>
                          <a:ea typeface="+mn-ea"/>
                          <a:cs typeface="+mn-cs"/>
                        </a:rPr>
                        <a:t>Pleasurable</a:t>
                      </a:r>
                      <a:r>
                        <a:rPr lang="en-US" sz="2800" kern="1200" baseline="0" dirty="0">
                          <a:solidFill>
                            <a:schemeClr val="dk1"/>
                          </a:solidFill>
                          <a:latin typeface="+mj-lt"/>
                          <a:ea typeface="+mn-ea"/>
                          <a:cs typeface="+mn-cs"/>
                        </a:rPr>
                        <a:t> Anticipation</a:t>
                      </a: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1473200">
                <a:tc>
                  <a:txBody>
                    <a:bodyPr/>
                    <a:lstStyle/>
                    <a:p>
                      <a:pPr algn="ctr"/>
                      <a:r>
                        <a:rPr lang="en-US" sz="2800" b="1" dirty="0">
                          <a:solidFill>
                            <a:schemeClr val="bg1"/>
                          </a:solidFill>
                          <a:latin typeface="+mj-lt"/>
                        </a:rPr>
                        <a:t>Negative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endParaRPr lang="en-US" sz="2800" dirty="0">
                        <a:latin typeface="+mj-lt"/>
                      </a:endParaRPr>
                    </a:p>
                  </a:txBody>
                  <a:tcPr anchor="ctr">
                    <a:solidFill>
                      <a:schemeClr val="accent1">
                        <a:lumMod val="20000"/>
                        <a:lumOff val="80000"/>
                      </a:schemeClr>
                    </a:solidFill>
                  </a:tcPr>
                </a:tc>
                <a:tc>
                  <a:txBody>
                    <a:bodyPr/>
                    <a:lstStyle/>
                    <a:p>
                      <a:pPr algn="ct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46508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mj-lt"/>
              </a:rPr>
              <a:t>Anticipation: what do we call it?</a:t>
            </a:r>
          </a:p>
        </p:txBody>
      </p:sp>
      <p:sp>
        <p:nvSpPr>
          <p:cNvPr id="3" name="Slide Number Placeholder 2"/>
          <p:cNvSpPr>
            <a:spLocks noGrp="1"/>
          </p:cNvSpPr>
          <p:nvPr>
            <p:ph type="sldNum" sz="quarter" idx="12"/>
          </p:nvPr>
        </p:nvSpPr>
        <p:spPr/>
        <p:txBody>
          <a:bodyPr/>
          <a:lstStyle/>
          <a:p>
            <a:pPr>
              <a:defRPr/>
            </a:pPr>
            <a:fld id="{5F094905-825B-4E87-A4F9-2E43F0C4C237}" type="slidenum">
              <a:rPr lang="en-US"/>
              <a:pPr>
                <a:defRPr/>
              </a:pPr>
              <a:t>22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98427046"/>
              </p:ext>
            </p:extLst>
          </p:nvPr>
        </p:nvGraphicFramePr>
        <p:xfrm>
          <a:off x="381000" y="1752600"/>
          <a:ext cx="7620000" cy="44196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473200">
                <a:tc>
                  <a:txBody>
                    <a:bodyPr/>
                    <a:lstStyle/>
                    <a:p>
                      <a:pPr algn="ctr"/>
                      <a:endParaRPr lang="en-US" sz="2800" dirty="0">
                        <a:latin typeface="+mj-lt"/>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Negative</a:t>
                      </a:r>
                      <a:br>
                        <a:rPr lang="en-US" sz="2800" b="1" kern="1200" dirty="0">
                          <a:solidFill>
                            <a:schemeClr val="lt1"/>
                          </a:solidFill>
                          <a:latin typeface="+mj-lt"/>
                          <a:ea typeface="+mn-ea"/>
                          <a:cs typeface="+mn-cs"/>
                        </a:rPr>
                      </a:br>
                      <a:r>
                        <a:rPr lang="en-US" sz="2800" b="1" kern="1200" dirty="0">
                          <a:solidFill>
                            <a:schemeClr val="lt1"/>
                          </a:solidFill>
                          <a:latin typeface="+mj-lt"/>
                          <a:ea typeface="+mn-ea"/>
                          <a:cs typeface="+mn-cs"/>
                        </a:rPr>
                        <a:t>Utility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Positive</a:t>
                      </a:r>
                      <a:br>
                        <a:rPr lang="en-US" sz="2800" b="1" kern="1200" baseline="0" dirty="0">
                          <a:solidFill>
                            <a:schemeClr val="lt1"/>
                          </a:solidFill>
                          <a:latin typeface="+mj-lt"/>
                          <a:ea typeface="+mn-ea"/>
                          <a:cs typeface="+mn-cs"/>
                        </a:rPr>
                      </a:br>
                      <a:r>
                        <a:rPr lang="en-US" sz="2800" b="1" kern="1200" baseline="0" dirty="0">
                          <a:solidFill>
                            <a:schemeClr val="lt1"/>
                          </a:solidFill>
                          <a:latin typeface="+mj-lt"/>
                          <a:ea typeface="+mn-ea"/>
                          <a:cs typeface="+mn-cs"/>
                        </a:rPr>
                        <a:t>Utility</a:t>
                      </a:r>
                      <a:endParaRPr lang="en-US" sz="2800" b="1" kern="1200" dirty="0">
                        <a:solidFill>
                          <a:schemeClr val="lt1"/>
                        </a:solidFill>
                        <a:latin typeface="+mj-lt"/>
                        <a:ea typeface="+mn-ea"/>
                        <a:cs typeface="+mn-cs"/>
                      </a:endParaRPr>
                    </a:p>
                  </a:txBody>
                  <a:tcPr anchor="ctr"/>
                </a:tc>
                <a:extLst>
                  <a:ext uri="{0D108BD9-81ED-4DB2-BD59-A6C34878D82A}">
                    <a16:rowId xmlns:a16="http://schemas.microsoft.com/office/drawing/2014/main" val="10000"/>
                  </a:ext>
                </a:extLst>
              </a:tr>
              <a:tr h="1473200">
                <a:tc>
                  <a:txBody>
                    <a:bodyPr/>
                    <a:lstStyle/>
                    <a:p>
                      <a:pPr algn="ctr"/>
                      <a:r>
                        <a:rPr lang="en-US" sz="2800" b="1" dirty="0">
                          <a:solidFill>
                            <a:schemeClr val="bg1"/>
                          </a:solidFill>
                          <a:latin typeface="+mj-lt"/>
                        </a:rPr>
                        <a:t>Positive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r>
                        <a:rPr lang="en-US" sz="2800" kern="1200" dirty="0">
                          <a:solidFill>
                            <a:schemeClr val="dk1"/>
                          </a:solidFill>
                          <a:latin typeface="+mj-lt"/>
                          <a:ea typeface="+mn-ea"/>
                          <a:cs typeface="+mn-cs"/>
                        </a:rPr>
                        <a:t>Impatience</a:t>
                      </a:r>
                      <a:endParaRPr lang="en-US" sz="2800" dirty="0">
                        <a:latin typeface="+mj-lt"/>
                      </a:endParaRPr>
                    </a:p>
                  </a:txBody>
                  <a:tcPr anchor="ctr">
                    <a:solidFill>
                      <a:schemeClr val="accent1">
                        <a:lumMod val="20000"/>
                        <a:lumOff val="80000"/>
                      </a:schemeClr>
                    </a:solidFill>
                  </a:tcPr>
                </a:tc>
                <a:tc>
                  <a:txBody>
                    <a:bodyPr/>
                    <a:lstStyle/>
                    <a:p>
                      <a:pPr algn="ctr"/>
                      <a:r>
                        <a:rPr lang="en-US" sz="2800" kern="1200" dirty="0">
                          <a:solidFill>
                            <a:schemeClr val="dk1"/>
                          </a:solidFill>
                          <a:latin typeface="+mj-lt"/>
                          <a:ea typeface="+mn-ea"/>
                          <a:cs typeface="+mn-cs"/>
                        </a:rPr>
                        <a:t>Pleasurable</a:t>
                      </a:r>
                      <a:r>
                        <a:rPr lang="en-US" sz="2800" kern="1200" baseline="0" dirty="0">
                          <a:solidFill>
                            <a:schemeClr val="dk1"/>
                          </a:solidFill>
                          <a:latin typeface="+mj-lt"/>
                          <a:ea typeface="+mn-ea"/>
                          <a:cs typeface="+mn-cs"/>
                        </a:rPr>
                        <a:t> Anticipation</a:t>
                      </a: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1473200">
                <a:tc>
                  <a:txBody>
                    <a:bodyPr/>
                    <a:lstStyle/>
                    <a:p>
                      <a:pPr algn="ctr"/>
                      <a:r>
                        <a:rPr lang="en-US" sz="2800" b="1" dirty="0">
                          <a:solidFill>
                            <a:schemeClr val="bg1"/>
                          </a:solidFill>
                          <a:latin typeface="+mj-lt"/>
                        </a:rPr>
                        <a:t>Negative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r>
                        <a:rPr lang="en-US" sz="2800" kern="1200" dirty="0">
                          <a:solidFill>
                            <a:schemeClr val="dk1"/>
                          </a:solidFill>
                          <a:latin typeface="+mj-lt"/>
                          <a:ea typeface="+mn-ea"/>
                          <a:cs typeface="+mn-cs"/>
                        </a:rPr>
                        <a:t>Dread</a:t>
                      </a:r>
                      <a:endParaRPr lang="en-US" sz="2800" dirty="0">
                        <a:latin typeface="+mj-lt"/>
                      </a:endParaRPr>
                    </a:p>
                  </a:txBody>
                  <a:tcPr anchor="ctr">
                    <a:solidFill>
                      <a:schemeClr val="accent1">
                        <a:lumMod val="20000"/>
                        <a:lumOff val="80000"/>
                      </a:schemeClr>
                    </a:solidFill>
                  </a:tcPr>
                </a:tc>
                <a:tc>
                  <a:txBody>
                    <a:bodyPr/>
                    <a:lstStyle/>
                    <a:p>
                      <a:pPr algn="ct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53510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mj-lt"/>
              </a:rPr>
              <a:t>Anticipation: what do we call it?</a:t>
            </a:r>
          </a:p>
        </p:txBody>
      </p:sp>
      <p:sp>
        <p:nvSpPr>
          <p:cNvPr id="3" name="Slide Number Placeholder 2"/>
          <p:cNvSpPr>
            <a:spLocks noGrp="1"/>
          </p:cNvSpPr>
          <p:nvPr>
            <p:ph type="sldNum" sz="quarter" idx="12"/>
          </p:nvPr>
        </p:nvSpPr>
        <p:spPr/>
        <p:txBody>
          <a:bodyPr/>
          <a:lstStyle/>
          <a:p>
            <a:pPr>
              <a:defRPr/>
            </a:pPr>
            <a:fld id="{5F094905-825B-4E87-A4F9-2E43F0C4C237}" type="slidenum">
              <a:rPr lang="en-US"/>
              <a:pPr>
                <a:defRPr/>
              </a:pPr>
              <a:t>23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630949850"/>
              </p:ext>
            </p:extLst>
          </p:nvPr>
        </p:nvGraphicFramePr>
        <p:xfrm>
          <a:off x="381000" y="1752600"/>
          <a:ext cx="7620000" cy="44196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473200">
                <a:tc>
                  <a:txBody>
                    <a:bodyPr/>
                    <a:lstStyle/>
                    <a:p>
                      <a:pPr algn="ctr"/>
                      <a:endParaRPr lang="en-US" sz="2800" dirty="0">
                        <a:latin typeface="+mj-lt"/>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Negative</a:t>
                      </a:r>
                      <a:br>
                        <a:rPr lang="en-US" sz="2800" b="1" kern="1200" dirty="0">
                          <a:solidFill>
                            <a:schemeClr val="lt1"/>
                          </a:solidFill>
                          <a:latin typeface="+mj-lt"/>
                          <a:ea typeface="+mn-ea"/>
                          <a:cs typeface="+mn-cs"/>
                        </a:rPr>
                      </a:br>
                      <a:r>
                        <a:rPr lang="en-US" sz="2800" b="1" kern="1200" dirty="0">
                          <a:solidFill>
                            <a:schemeClr val="lt1"/>
                          </a:solidFill>
                          <a:latin typeface="+mj-lt"/>
                          <a:ea typeface="+mn-ea"/>
                          <a:cs typeface="+mn-cs"/>
                        </a:rPr>
                        <a:t>Utility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Positive</a:t>
                      </a:r>
                      <a:br>
                        <a:rPr lang="en-US" sz="2800" b="1" kern="1200" baseline="0" dirty="0">
                          <a:solidFill>
                            <a:schemeClr val="lt1"/>
                          </a:solidFill>
                          <a:latin typeface="+mj-lt"/>
                          <a:ea typeface="+mn-ea"/>
                          <a:cs typeface="+mn-cs"/>
                        </a:rPr>
                      </a:br>
                      <a:r>
                        <a:rPr lang="en-US" sz="2800" b="1" kern="1200" baseline="0" dirty="0">
                          <a:solidFill>
                            <a:schemeClr val="lt1"/>
                          </a:solidFill>
                          <a:latin typeface="+mj-lt"/>
                          <a:ea typeface="+mn-ea"/>
                          <a:cs typeface="+mn-cs"/>
                        </a:rPr>
                        <a:t>Utility</a:t>
                      </a:r>
                      <a:endParaRPr lang="en-US" sz="2800" b="1" kern="1200" dirty="0">
                        <a:solidFill>
                          <a:schemeClr val="lt1"/>
                        </a:solidFill>
                        <a:latin typeface="+mj-lt"/>
                        <a:ea typeface="+mn-ea"/>
                        <a:cs typeface="+mn-cs"/>
                      </a:endParaRPr>
                    </a:p>
                  </a:txBody>
                  <a:tcPr anchor="ctr"/>
                </a:tc>
                <a:extLst>
                  <a:ext uri="{0D108BD9-81ED-4DB2-BD59-A6C34878D82A}">
                    <a16:rowId xmlns:a16="http://schemas.microsoft.com/office/drawing/2014/main" val="10000"/>
                  </a:ext>
                </a:extLst>
              </a:tr>
              <a:tr h="1473200">
                <a:tc>
                  <a:txBody>
                    <a:bodyPr/>
                    <a:lstStyle/>
                    <a:p>
                      <a:pPr algn="ctr"/>
                      <a:r>
                        <a:rPr lang="en-US" sz="2800" b="1" dirty="0">
                          <a:solidFill>
                            <a:schemeClr val="bg1"/>
                          </a:solidFill>
                          <a:latin typeface="+mj-lt"/>
                        </a:rPr>
                        <a:t>Positive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r>
                        <a:rPr lang="en-US" sz="2800" kern="1200" dirty="0">
                          <a:solidFill>
                            <a:schemeClr val="dk1"/>
                          </a:solidFill>
                          <a:latin typeface="+mj-lt"/>
                          <a:ea typeface="+mn-ea"/>
                          <a:cs typeface="+mn-cs"/>
                        </a:rPr>
                        <a:t>Impatience</a:t>
                      </a:r>
                      <a:endParaRPr lang="en-US" sz="2800" dirty="0">
                        <a:latin typeface="+mj-lt"/>
                      </a:endParaRPr>
                    </a:p>
                  </a:txBody>
                  <a:tcPr anchor="ctr">
                    <a:solidFill>
                      <a:schemeClr val="accent1">
                        <a:lumMod val="20000"/>
                        <a:lumOff val="80000"/>
                      </a:schemeClr>
                    </a:solidFill>
                  </a:tcPr>
                </a:tc>
                <a:tc>
                  <a:txBody>
                    <a:bodyPr/>
                    <a:lstStyle/>
                    <a:p>
                      <a:pPr algn="ctr"/>
                      <a:r>
                        <a:rPr lang="en-US" sz="2800" kern="1200" dirty="0">
                          <a:solidFill>
                            <a:schemeClr val="dk1"/>
                          </a:solidFill>
                          <a:latin typeface="+mj-lt"/>
                          <a:ea typeface="+mn-ea"/>
                          <a:cs typeface="+mn-cs"/>
                        </a:rPr>
                        <a:t>Pleasurable</a:t>
                      </a:r>
                      <a:r>
                        <a:rPr lang="en-US" sz="2800" kern="1200" baseline="0" dirty="0">
                          <a:solidFill>
                            <a:schemeClr val="dk1"/>
                          </a:solidFill>
                          <a:latin typeface="+mj-lt"/>
                          <a:ea typeface="+mn-ea"/>
                          <a:cs typeface="+mn-cs"/>
                        </a:rPr>
                        <a:t> Anticipation</a:t>
                      </a: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1473200">
                <a:tc>
                  <a:txBody>
                    <a:bodyPr/>
                    <a:lstStyle/>
                    <a:p>
                      <a:pPr algn="ctr"/>
                      <a:r>
                        <a:rPr lang="en-US" sz="2800" b="1" dirty="0">
                          <a:solidFill>
                            <a:schemeClr val="bg1"/>
                          </a:solidFill>
                          <a:latin typeface="+mj-lt"/>
                        </a:rPr>
                        <a:t>Negative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r>
                        <a:rPr lang="en-US" sz="2800" kern="1200" dirty="0">
                          <a:solidFill>
                            <a:schemeClr val="dk1"/>
                          </a:solidFill>
                          <a:latin typeface="+mj-lt"/>
                          <a:ea typeface="+mn-ea"/>
                          <a:cs typeface="+mn-cs"/>
                        </a:rPr>
                        <a:t>Dread</a:t>
                      </a:r>
                      <a:endParaRPr lang="en-US" sz="2800" dirty="0">
                        <a:latin typeface="+mj-lt"/>
                      </a:endParaRPr>
                    </a:p>
                  </a:txBody>
                  <a:tcPr anchor="ctr">
                    <a:solidFill>
                      <a:schemeClr val="accent1">
                        <a:lumMod val="20000"/>
                        <a:lumOff val="80000"/>
                      </a:schemeClr>
                    </a:solidFill>
                  </a:tcPr>
                </a:tc>
                <a:tc>
                  <a:txBody>
                    <a:bodyPr/>
                    <a:lstStyle/>
                    <a:p>
                      <a:pPr algn="ctr"/>
                      <a:r>
                        <a:rPr lang="en-US" sz="2800" kern="1200" dirty="0">
                          <a:solidFill>
                            <a:schemeClr val="dk1"/>
                          </a:solidFill>
                          <a:latin typeface="+mj-lt"/>
                          <a:ea typeface="+mn-ea"/>
                          <a:cs typeface="+mn-cs"/>
                        </a:rPr>
                        <a:t>???</a:t>
                      </a: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30930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mj-lt"/>
              </a:rPr>
              <a:t>Anticipation: what do we call it?</a:t>
            </a:r>
          </a:p>
        </p:txBody>
      </p:sp>
      <p:sp>
        <p:nvSpPr>
          <p:cNvPr id="3" name="Slide Number Placeholder 2"/>
          <p:cNvSpPr>
            <a:spLocks noGrp="1"/>
          </p:cNvSpPr>
          <p:nvPr>
            <p:ph type="sldNum" sz="quarter" idx="12"/>
          </p:nvPr>
        </p:nvSpPr>
        <p:spPr/>
        <p:txBody>
          <a:bodyPr/>
          <a:lstStyle/>
          <a:p>
            <a:pPr>
              <a:defRPr/>
            </a:pPr>
            <a:fld id="{5F094905-825B-4E87-A4F9-2E43F0C4C237}" type="slidenum">
              <a:rPr lang="en-US"/>
              <a:pPr>
                <a:defRPr/>
              </a:pPr>
              <a:t>24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92285863"/>
              </p:ext>
            </p:extLst>
          </p:nvPr>
        </p:nvGraphicFramePr>
        <p:xfrm>
          <a:off x="381000" y="1752600"/>
          <a:ext cx="7620000" cy="44196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473200">
                <a:tc>
                  <a:txBody>
                    <a:bodyPr/>
                    <a:lstStyle/>
                    <a:p>
                      <a:pPr algn="ctr"/>
                      <a:endParaRPr lang="en-US" sz="2800" dirty="0">
                        <a:latin typeface="+mj-lt"/>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Negative</a:t>
                      </a:r>
                      <a:br>
                        <a:rPr lang="en-US" sz="2800" b="1" kern="1200" dirty="0">
                          <a:solidFill>
                            <a:schemeClr val="lt1"/>
                          </a:solidFill>
                          <a:latin typeface="+mj-lt"/>
                          <a:ea typeface="+mn-ea"/>
                          <a:cs typeface="+mn-cs"/>
                        </a:rPr>
                      </a:br>
                      <a:r>
                        <a:rPr lang="en-US" sz="2800" b="1" kern="1200" dirty="0">
                          <a:solidFill>
                            <a:schemeClr val="lt1"/>
                          </a:solidFill>
                          <a:latin typeface="+mj-lt"/>
                          <a:ea typeface="+mn-ea"/>
                          <a:cs typeface="+mn-cs"/>
                        </a:rPr>
                        <a:t>Utility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Positive</a:t>
                      </a:r>
                      <a:br>
                        <a:rPr lang="en-US" sz="2800" b="1" kern="1200" baseline="0" dirty="0">
                          <a:solidFill>
                            <a:schemeClr val="lt1"/>
                          </a:solidFill>
                          <a:latin typeface="+mj-lt"/>
                          <a:ea typeface="+mn-ea"/>
                          <a:cs typeface="+mn-cs"/>
                        </a:rPr>
                      </a:br>
                      <a:r>
                        <a:rPr lang="en-US" sz="2800" b="1" kern="1200" baseline="0" dirty="0">
                          <a:solidFill>
                            <a:schemeClr val="lt1"/>
                          </a:solidFill>
                          <a:latin typeface="+mj-lt"/>
                          <a:ea typeface="+mn-ea"/>
                          <a:cs typeface="+mn-cs"/>
                        </a:rPr>
                        <a:t>Utility</a:t>
                      </a:r>
                      <a:endParaRPr lang="en-US" sz="2800" b="1" kern="1200" dirty="0">
                        <a:solidFill>
                          <a:schemeClr val="lt1"/>
                        </a:solidFill>
                        <a:latin typeface="+mj-lt"/>
                        <a:ea typeface="+mn-ea"/>
                        <a:cs typeface="+mn-cs"/>
                      </a:endParaRPr>
                    </a:p>
                  </a:txBody>
                  <a:tcPr anchor="ctr"/>
                </a:tc>
                <a:extLst>
                  <a:ext uri="{0D108BD9-81ED-4DB2-BD59-A6C34878D82A}">
                    <a16:rowId xmlns:a16="http://schemas.microsoft.com/office/drawing/2014/main" val="10000"/>
                  </a:ext>
                </a:extLst>
              </a:tr>
              <a:tr h="1473200">
                <a:tc>
                  <a:txBody>
                    <a:bodyPr/>
                    <a:lstStyle/>
                    <a:p>
                      <a:pPr algn="ctr"/>
                      <a:r>
                        <a:rPr lang="en-US" sz="2800" b="1" dirty="0">
                          <a:solidFill>
                            <a:schemeClr val="bg1"/>
                          </a:solidFill>
                          <a:latin typeface="+mj-lt"/>
                        </a:rPr>
                        <a:t>Positive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r>
                        <a:rPr lang="en-US" sz="2800" kern="1200" dirty="0">
                          <a:solidFill>
                            <a:schemeClr val="dk1"/>
                          </a:solidFill>
                          <a:latin typeface="+mj-lt"/>
                          <a:ea typeface="+mn-ea"/>
                          <a:cs typeface="+mn-cs"/>
                        </a:rPr>
                        <a:t>Impatience</a:t>
                      </a:r>
                      <a:endParaRPr lang="en-US" sz="2800" dirty="0">
                        <a:latin typeface="+mj-lt"/>
                      </a:endParaRPr>
                    </a:p>
                  </a:txBody>
                  <a:tcPr anchor="ctr">
                    <a:solidFill>
                      <a:schemeClr val="accent1">
                        <a:lumMod val="20000"/>
                        <a:lumOff val="80000"/>
                      </a:schemeClr>
                    </a:solidFill>
                  </a:tcPr>
                </a:tc>
                <a:tc>
                  <a:txBody>
                    <a:bodyPr/>
                    <a:lstStyle/>
                    <a:p>
                      <a:pPr algn="ctr"/>
                      <a:r>
                        <a:rPr lang="en-US" sz="2800" kern="1200" dirty="0">
                          <a:solidFill>
                            <a:schemeClr val="dk1"/>
                          </a:solidFill>
                          <a:latin typeface="+mj-lt"/>
                          <a:ea typeface="+mn-ea"/>
                          <a:cs typeface="+mn-cs"/>
                        </a:rPr>
                        <a:t>Pleasurable</a:t>
                      </a:r>
                      <a:r>
                        <a:rPr lang="en-US" sz="2800" kern="1200" baseline="0" dirty="0">
                          <a:solidFill>
                            <a:schemeClr val="dk1"/>
                          </a:solidFill>
                          <a:latin typeface="+mj-lt"/>
                          <a:ea typeface="+mn-ea"/>
                          <a:cs typeface="+mn-cs"/>
                        </a:rPr>
                        <a:t> Anticipation</a:t>
                      </a: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1473200">
                <a:tc>
                  <a:txBody>
                    <a:bodyPr/>
                    <a:lstStyle/>
                    <a:p>
                      <a:pPr algn="ctr"/>
                      <a:r>
                        <a:rPr lang="en-US" sz="2800" b="1" dirty="0">
                          <a:solidFill>
                            <a:schemeClr val="bg1"/>
                          </a:solidFill>
                          <a:latin typeface="+mj-lt"/>
                        </a:rPr>
                        <a:t>Negative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r>
                        <a:rPr lang="en-US" sz="2800" kern="1200" dirty="0">
                          <a:solidFill>
                            <a:schemeClr val="dk1"/>
                          </a:solidFill>
                          <a:latin typeface="+mj-lt"/>
                          <a:ea typeface="+mn-ea"/>
                          <a:cs typeface="+mn-cs"/>
                        </a:rPr>
                        <a:t>Dread</a:t>
                      </a:r>
                      <a:endParaRPr lang="en-US" sz="2800" dirty="0">
                        <a:latin typeface="+mj-lt"/>
                      </a:endParaRPr>
                    </a:p>
                  </a:txBody>
                  <a:tcPr anchor="ctr">
                    <a:solidFill>
                      <a:schemeClr val="accent1">
                        <a:lumMod val="20000"/>
                        <a:lumOff val="80000"/>
                      </a:schemeClr>
                    </a:solidFill>
                  </a:tcPr>
                </a:tc>
                <a:tc>
                  <a:txBody>
                    <a:bodyPr/>
                    <a:lstStyle/>
                    <a:p>
                      <a:pPr algn="ctr"/>
                      <a:r>
                        <a:rPr lang="en-US" sz="2800" kern="1200" dirty="0">
                          <a:solidFill>
                            <a:schemeClr val="dk1"/>
                          </a:solidFill>
                          <a:latin typeface="+mj-lt"/>
                          <a:ea typeface="+mn-ea"/>
                          <a:cs typeface="+mn-cs"/>
                        </a:rPr>
                        <a:t>Masochism</a:t>
                      </a: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6096000" y="4343400"/>
            <a:ext cx="1364476" cy="2215991"/>
          </a:xfrm>
          <a:prstGeom prst="rect">
            <a:avLst/>
          </a:prstGeom>
          <a:noFill/>
        </p:spPr>
        <p:txBody>
          <a:bodyPr wrap="none" rtlCol="0">
            <a:spAutoFit/>
          </a:bodyPr>
          <a:lstStyle/>
          <a:p>
            <a:r>
              <a:rPr lang="en-CA" sz="13800" b="1" dirty="0">
                <a:solidFill>
                  <a:srgbClr val="FF0000"/>
                </a:solidFill>
              </a:rPr>
              <a:t>X</a:t>
            </a:r>
            <a:endParaRPr lang="en-CA" b="1" dirty="0">
              <a:solidFill>
                <a:srgbClr val="FF0000"/>
              </a:solidFill>
            </a:endParaRPr>
          </a:p>
        </p:txBody>
      </p:sp>
    </p:spTree>
    <p:extLst>
      <p:ext uri="{BB962C8B-B14F-4D97-AF65-F5344CB8AC3E}">
        <p14:creationId xmlns:p14="http://schemas.microsoft.com/office/powerpoint/2010/main" val="94993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mj-lt"/>
              </a:rPr>
              <a:t>Anticipation: what do we call it?</a:t>
            </a:r>
          </a:p>
        </p:txBody>
      </p:sp>
      <p:sp>
        <p:nvSpPr>
          <p:cNvPr id="3" name="Slide Number Placeholder 2"/>
          <p:cNvSpPr>
            <a:spLocks noGrp="1"/>
          </p:cNvSpPr>
          <p:nvPr>
            <p:ph type="sldNum" sz="quarter" idx="12"/>
          </p:nvPr>
        </p:nvSpPr>
        <p:spPr/>
        <p:txBody>
          <a:bodyPr/>
          <a:lstStyle/>
          <a:p>
            <a:pPr>
              <a:defRPr/>
            </a:pPr>
            <a:fld id="{5F094905-825B-4E87-A4F9-2E43F0C4C237}" type="slidenum">
              <a:rPr lang="en-US"/>
              <a:pPr>
                <a:defRPr/>
              </a:pPr>
              <a:t>25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55176773"/>
              </p:ext>
            </p:extLst>
          </p:nvPr>
        </p:nvGraphicFramePr>
        <p:xfrm>
          <a:off x="381000" y="1752600"/>
          <a:ext cx="7620000" cy="44196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473200">
                <a:tc>
                  <a:txBody>
                    <a:bodyPr/>
                    <a:lstStyle/>
                    <a:p>
                      <a:pPr algn="ctr"/>
                      <a:endParaRPr lang="en-US" sz="2800" dirty="0">
                        <a:latin typeface="+mj-lt"/>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Negative</a:t>
                      </a:r>
                      <a:br>
                        <a:rPr lang="en-US" sz="2800" b="1" kern="1200" dirty="0">
                          <a:solidFill>
                            <a:schemeClr val="lt1"/>
                          </a:solidFill>
                          <a:latin typeface="+mj-lt"/>
                          <a:ea typeface="+mn-ea"/>
                          <a:cs typeface="+mn-cs"/>
                        </a:rPr>
                      </a:br>
                      <a:r>
                        <a:rPr lang="en-US" sz="2800" b="1" kern="1200" dirty="0">
                          <a:solidFill>
                            <a:schemeClr val="lt1"/>
                          </a:solidFill>
                          <a:latin typeface="+mj-lt"/>
                          <a:ea typeface="+mn-ea"/>
                          <a:cs typeface="+mn-cs"/>
                        </a:rPr>
                        <a:t>Utility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mj-lt"/>
                          <a:ea typeface="+mn-ea"/>
                          <a:cs typeface="+mn-cs"/>
                        </a:rPr>
                        <a:t>Positive</a:t>
                      </a:r>
                      <a:br>
                        <a:rPr lang="en-US" sz="2800" b="1" kern="1200" baseline="0" dirty="0">
                          <a:solidFill>
                            <a:schemeClr val="lt1"/>
                          </a:solidFill>
                          <a:latin typeface="+mj-lt"/>
                          <a:ea typeface="+mn-ea"/>
                          <a:cs typeface="+mn-cs"/>
                        </a:rPr>
                      </a:br>
                      <a:r>
                        <a:rPr lang="en-US" sz="2800" b="1" kern="1200" baseline="0" dirty="0">
                          <a:solidFill>
                            <a:schemeClr val="lt1"/>
                          </a:solidFill>
                          <a:latin typeface="+mj-lt"/>
                          <a:ea typeface="+mn-ea"/>
                          <a:cs typeface="+mn-cs"/>
                        </a:rPr>
                        <a:t>Utility</a:t>
                      </a:r>
                      <a:endParaRPr lang="en-US" sz="2800" b="1" kern="1200" dirty="0">
                        <a:solidFill>
                          <a:schemeClr val="lt1"/>
                        </a:solidFill>
                        <a:latin typeface="+mj-lt"/>
                        <a:ea typeface="+mn-ea"/>
                        <a:cs typeface="+mn-cs"/>
                      </a:endParaRPr>
                    </a:p>
                  </a:txBody>
                  <a:tcPr anchor="ctr"/>
                </a:tc>
                <a:extLst>
                  <a:ext uri="{0D108BD9-81ED-4DB2-BD59-A6C34878D82A}">
                    <a16:rowId xmlns:a16="http://schemas.microsoft.com/office/drawing/2014/main" val="10000"/>
                  </a:ext>
                </a:extLst>
              </a:tr>
              <a:tr h="1473200">
                <a:tc>
                  <a:txBody>
                    <a:bodyPr/>
                    <a:lstStyle/>
                    <a:p>
                      <a:pPr algn="ctr"/>
                      <a:r>
                        <a:rPr lang="en-US" sz="2800" b="1" dirty="0">
                          <a:solidFill>
                            <a:schemeClr val="bg1"/>
                          </a:solidFill>
                          <a:latin typeface="+mj-lt"/>
                        </a:rPr>
                        <a:t>Positive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r>
                        <a:rPr lang="en-US" sz="2800" kern="1200" dirty="0">
                          <a:solidFill>
                            <a:schemeClr val="dk1"/>
                          </a:solidFill>
                          <a:latin typeface="+mj-lt"/>
                          <a:ea typeface="+mn-ea"/>
                          <a:cs typeface="+mn-cs"/>
                        </a:rPr>
                        <a:t>Impatience</a:t>
                      </a:r>
                      <a:endParaRPr lang="en-US" sz="2800" dirty="0">
                        <a:latin typeface="+mj-lt"/>
                      </a:endParaRPr>
                    </a:p>
                  </a:txBody>
                  <a:tcPr anchor="ctr">
                    <a:solidFill>
                      <a:schemeClr val="accent1">
                        <a:lumMod val="20000"/>
                        <a:lumOff val="80000"/>
                      </a:schemeClr>
                    </a:solidFill>
                  </a:tcPr>
                </a:tc>
                <a:tc>
                  <a:txBody>
                    <a:bodyPr/>
                    <a:lstStyle/>
                    <a:p>
                      <a:pPr algn="ctr"/>
                      <a:r>
                        <a:rPr lang="en-US" sz="2800" kern="1200" dirty="0">
                          <a:solidFill>
                            <a:schemeClr val="dk1"/>
                          </a:solidFill>
                          <a:latin typeface="+mj-lt"/>
                          <a:ea typeface="+mn-ea"/>
                          <a:cs typeface="+mn-cs"/>
                        </a:rPr>
                        <a:t>Pleasurable</a:t>
                      </a:r>
                      <a:r>
                        <a:rPr lang="en-US" sz="2800" kern="1200" baseline="0" dirty="0">
                          <a:solidFill>
                            <a:schemeClr val="dk1"/>
                          </a:solidFill>
                          <a:latin typeface="+mj-lt"/>
                          <a:ea typeface="+mn-ea"/>
                          <a:cs typeface="+mn-cs"/>
                        </a:rPr>
                        <a:t> Anticipation</a:t>
                      </a: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1473200">
                <a:tc>
                  <a:txBody>
                    <a:bodyPr/>
                    <a:lstStyle/>
                    <a:p>
                      <a:pPr algn="ctr"/>
                      <a:r>
                        <a:rPr lang="en-US" sz="2800" b="1" dirty="0">
                          <a:solidFill>
                            <a:schemeClr val="bg1"/>
                          </a:solidFill>
                          <a:latin typeface="+mj-lt"/>
                        </a:rPr>
                        <a:t>Negative </a:t>
                      </a:r>
                      <a:br>
                        <a:rPr lang="en-US" sz="2800" b="1" dirty="0">
                          <a:solidFill>
                            <a:schemeClr val="bg1"/>
                          </a:solidFill>
                          <a:latin typeface="+mj-lt"/>
                        </a:rPr>
                      </a:br>
                      <a:r>
                        <a:rPr lang="en-US" sz="2800" b="1" dirty="0">
                          <a:solidFill>
                            <a:schemeClr val="bg1"/>
                          </a:solidFill>
                          <a:latin typeface="+mj-lt"/>
                        </a:rPr>
                        <a:t>Event</a:t>
                      </a:r>
                    </a:p>
                  </a:txBody>
                  <a:tcPr anchor="ctr">
                    <a:solidFill>
                      <a:schemeClr val="accent1"/>
                    </a:solidFill>
                  </a:tcPr>
                </a:tc>
                <a:tc>
                  <a:txBody>
                    <a:bodyPr/>
                    <a:lstStyle/>
                    <a:p>
                      <a:pPr algn="ctr"/>
                      <a:r>
                        <a:rPr lang="en-US" sz="2800" kern="1200" dirty="0">
                          <a:solidFill>
                            <a:schemeClr val="dk1"/>
                          </a:solidFill>
                          <a:latin typeface="+mj-lt"/>
                          <a:ea typeface="+mn-ea"/>
                          <a:cs typeface="+mn-cs"/>
                        </a:rPr>
                        <a:t>Dread</a:t>
                      </a:r>
                      <a:endParaRPr lang="en-US" sz="2800" dirty="0">
                        <a:latin typeface="+mj-lt"/>
                      </a:endParaRPr>
                    </a:p>
                  </a:txBody>
                  <a:tcPr anchor="ctr">
                    <a:solidFill>
                      <a:schemeClr val="accent1">
                        <a:lumMod val="20000"/>
                        <a:lumOff val="80000"/>
                      </a:schemeClr>
                    </a:solidFill>
                  </a:tcPr>
                </a:tc>
                <a:tc>
                  <a:txBody>
                    <a:bodyPr/>
                    <a:lstStyle/>
                    <a:p>
                      <a:pPr algn="ctr"/>
                      <a:r>
                        <a:rPr lang="en-US" sz="2800" kern="1200" dirty="0">
                          <a:solidFill>
                            <a:schemeClr val="dk1"/>
                          </a:solidFill>
                          <a:latin typeface="+mj-lt"/>
                          <a:ea typeface="+mn-ea"/>
                          <a:cs typeface="+mn-cs"/>
                        </a:rPr>
                        <a:t>Enjoying the Moment</a:t>
                      </a:r>
                      <a:endParaRPr lang="en-US" sz="2800" dirty="0">
                        <a:latin typeface="+mj-lt"/>
                      </a:endParaRPr>
                    </a:p>
                  </a:txBody>
                  <a:tcPr anchor="c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59034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Overview</a:t>
            </a:r>
          </a:p>
        </p:txBody>
      </p:sp>
      <p:sp>
        <p:nvSpPr>
          <p:cNvPr id="3" name="Content Placeholder 2"/>
          <p:cNvSpPr>
            <a:spLocks noGrp="1"/>
          </p:cNvSpPr>
          <p:nvPr>
            <p:ph idx="1"/>
          </p:nvPr>
        </p:nvSpPr>
        <p:spPr/>
        <p:txBody>
          <a:bodyPr/>
          <a:lstStyle/>
          <a:p>
            <a:pPr marL="0" indent="0">
              <a:buNone/>
            </a:pPr>
            <a:r>
              <a:rPr lang="en-US" dirty="0">
                <a:solidFill>
                  <a:schemeClr val="tx1"/>
                </a:solidFill>
              </a:rPr>
              <a:t>Study 1a &amp; 1b: Anticipation of $$ gains vs losses</a:t>
            </a:r>
          </a:p>
          <a:p>
            <a:pPr marL="0" indent="0">
              <a:buNone/>
            </a:pPr>
            <a:r>
              <a:rPr lang="en-US" dirty="0">
                <a:solidFill>
                  <a:schemeClr val="tx1"/>
                </a:solidFill>
              </a:rPr>
              <a:t>Study 2a: Real consumption &amp; generalizing across domains</a:t>
            </a:r>
          </a:p>
          <a:p>
            <a:pPr marL="0" indent="0">
              <a:buNone/>
            </a:pPr>
            <a:r>
              <a:rPr lang="en-US" dirty="0">
                <a:solidFill>
                  <a:schemeClr val="tx1"/>
                </a:solidFill>
              </a:rPr>
              <a:t>Study 3: Controlling for loss aversion</a:t>
            </a:r>
          </a:p>
          <a:p>
            <a:pPr marL="0" indent="0">
              <a:buNone/>
            </a:pPr>
            <a:r>
              <a:rPr lang="en-US" dirty="0">
                <a:solidFill>
                  <a:schemeClr val="tx1"/>
                </a:solidFill>
              </a:rPr>
              <a:t>Study 4: Why the asymmetry?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26</a:t>
            </a:fld>
            <a:endParaRPr lang="en-US"/>
          </a:p>
        </p:txBody>
      </p:sp>
    </p:spTree>
    <p:extLst>
      <p:ext uri="{BB962C8B-B14F-4D97-AF65-F5344CB8AC3E}">
        <p14:creationId xmlns:p14="http://schemas.microsoft.com/office/powerpoint/2010/main" val="3701885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j-lt"/>
              </a:rPr>
              <a:t>Study 1a: </a:t>
            </a:r>
            <a:r>
              <a:rPr lang="en-US" dirty="0">
                <a:latin typeface="+mj-lt"/>
              </a:rPr>
              <a:t>Anticipation of $$ gains vs losses</a:t>
            </a:r>
            <a:endParaRPr lang="en-CA" dirty="0">
              <a:latin typeface="+mj-lt"/>
            </a:endParaRPr>
          </a:p>
        </p:txBody>
      </p:sp>
      <p:sp>
        <p:nvSpPr>
          <p:cNvPr id="4" name="Slide Number Placeholder 3"/>
          <p:cNvSpPr>
            <a:spLocks noGrp="1"/>
          </p:cNvSpPr>
          <p:nvPr>
            <p:ph type="sldNum" sz="quarter" idx="12"/>
          </p:nvPr>
        </p:nvSpPr>
        <p:spPr/>
        <p:txBody>
          <a:bodyPr/>
          <a:lstStyle/>
          <a:p>
            <a:pPr>
              <a:defRPr/>
            </a:pPr>
            <a:fld id="{80CF03D9-C843-4DC5-8486-27EAF9F687FF}" type="slidenum">
              <a:rPr lang="en-US" smtClean="0"/>
              <a:pPr>
                <a:defRPr/>
              </a:pPr>
              <a:t>27</a:t>
            </a:fld>
            <a:endParaRPr lang="en-US"/>
          </a:p>
        </p:txBody>
      </p:sp>
    </p:spTree>
    <p:extLst>
      <p:ext uri="{BB962C8B-B14F-4D97-AF65-F5344CB8AC3E}">
        <p14:creationId xmlns:p14="http://schemas.microsoft.com/office/powerpoint/2010/main" val="2248243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a:latin typeface="+mj-lt"/>
              </a:rPr>
              <a:t>Study 1: Methods</a:t>
            </a:r>
          </a:p>
        </p:txBody>
      </p:sp>
      <p:sp>
        <p:nvSpPr>
          <p:cNvPr id="6" name="Content Placeholder 5"/>
          <p:cNvSpPr>
            <a:spLocks noGrp="1"/>
          </p:cNvSpPr>
          <p:nvPr>
            <p:ph idx="1"/>
          </p:nvPr>
        </p:nvSpPr>
        <p:spPr>
          <a:xfrm>
            <a:off x="457200" y="1600200"/>
            <a:ext cx="8229600" cy="5105400"/>
          </a:xfrm>
        </p:spPr>
        <p:txBody>
          <a:bodyPr/>
          <a:lstStyle/>
          <a:p>
            <a:pPr eaLnBrk="1" hangingPunct="1"/>
            <a:r>
              <a:rPr lang="en-US" dirty="0">
                <a:solidFill>
                  <a:schemeClr val="tx1"/>
                </a:solidFill>
              </a:rPr>
              <a:t>Between subjects: gain vs. loss</a:t>
            </a:r>
          </a:p>
          <a:p>
            <a:pPr eaLnBrk="1" hangingPunct="1"/>
            <a:r>
              <a:rPr lang="en-US" dirty="0">
                <a:solidFill>
                  <a:schemeClr val="tx1"/>
                </a:solidFill>
              </a:rPr>
              <a:t>201 </a:t>
            </a:r>
            <a:r>
              <a:rPr lang="en-US" dirty="0" err="1">
                <a:solidFill>
                  <a:schemeClr val="tx1"/>
                </a:solidFill>
              </a:rPr>
              <a:t>MTurkers</a:t>
            </a:r>
            <a:endParaRPr lang="en-US" dirty="0">
              <a:solidFill>
                <a:schemeClr val="tx1"/>
              </a:solidFill>
            </a:endParaRPr>
          </a:p>
          <a:p>
            <a:pPr eaLnBrk="1" hangingPunct="1"/>
            <a:r>
              <a:rPr lang="en-US" dirty="0">
                <a:solidFill>
                  <a:schemeClr val="tx1"/>
                </a:solidFill>
              </a:rPr>
              <a:t>+$49 today OR +$60 in 89 days? </a:t>
            </a:r>
          </a:p>
          <a:p>
            <a:pPr eaLnBrk="1" hangingPunct="1"/>
            <a:r>
              <a:rPr lang="en-US" dirty="0">
                <a:solidFill>
                  <a:schemeClr val="tx1"/>
                </a:solidFill>
              </a:rPr>
              <a:t>-$49 today OR -$60 in 89 days?</a:t>
            </a:r>
          </a:p>
          <a:p>
            <a:pPr eaLnBrk="1" hangingPunct="1"/>
            <a:r>
              <a:rPr lang="en-US" dirty="0">
                <a:solidFill>
                  <a:schemeClr val="tx1"/>
                </a:solidFill>
              </a:rPr>
              <a:t>Imagine expecting to receive [pay] $60 in 89 days. How psychologically pleasurable or </a:t>
            </a:r>
            <a:r>
              <a:rPr lang="en-US" dirty="0" err="1">
                <a:solidFill>
                  <a:schemeClr val="tx1"/>
                </a:solidFill>
              </a:rPr>
              <a:t>displeasurable</a:t>
            </a:r>
            <a:r>
              <a:rPr lang="en-US" dirty="0">
                <a:solidFill>
                  <a:schemeClr val="tx1"/>
                </a:solidFill>
              </a:rPr>
              <a:t> would the </a:t>
            </a:r>
            <a:r>
              <a:rPr lang="en-US" b="1" dirty="0">
                <a:solidFill>
                  <a:schemeClr val="tx1"/>
                </a:solidFill>
              </a:rPr>
              <a:t>anticipation</a:t>
            </a:r>
            <a:r>
              <a:rPr lang="en-US" dirty="0">
                <a:solidFill>
                  <a:schemeClr val="tx1"/>
                </a:solidFill>
              </a:rPr>
              <a:t> be? In other words, how would you feel </a:t>
            </a:r>
            <a:r>
              <a:rPr lang="en-US" b="1" dirty="0">
                <a:solidFill>
                  <a:schemeClr val="tx1"/>
                </a:solidFill>
              </a:rPr>
              <a:t>while waiting</a:t>
            </a:r>
            <a:r>
              <a:rPr lang="en-US" dirty="0">
                <a:solidFill>
                  <a:schemeClr val="tx1"/>
                </a:solidFill>
              </a:rPr>
              <a:t> for it?</a:t>
            </a:r>
          </a:p>
          <a:p>
            <a:pPr marL="0" indent="0" eaLnBrk="1" hangingPunct="1">
              <a:buNone/>
            </a:pPr>
            <a:r>
              <a:rPr lang="en-US" sz="1800" dirty="0">
                <a:solidFill>
                  <a:schemeClr val="tx1"/>
                </a:solidFill>
              </a:rPr>
              <a:t>strongly dislike the				     strongly like the</a:t>
            </a:r>
            <a:br>
              <a:rPr lang="en-US" sz="1800" dirty="0">
                <a:solidFill>
                  <a:schemeClr val="tx1"/>
                </a:solidFill>
              </a:rPr>
            </a:br>
            <a:r>
              <a:rPr lang="en-US" sz="1800" dirty="0">
                <a:solidFill>
                  <a:schemeClr val="tx1"/>
                </a:solidFill>
              </a:rPr>
              <a:t>feeling of waiting                        neutral                         feeling of waiting</a:t>
            </a:r>
            <a:br>
              <a:rPr lang="en-US" sz="1800" dirty="0">
                <a:solidFill>
                  <a:schemeClr val="tx1"/>
                </a:solidFill>
              </a:rPr>
            </a:br>
            <a:r>
              <a:rPr lang="en-US" sz="1800" dirty="0">
                <a:solidFill>
                  <a:schemeClr val="tx1"/>
                </a:solidFill>
              </a:rPr>
              <a:t>           |-------------------------------------|-------------------------------------|</a:t>
            </a:r>
          </a:p>
          <a:p>
            <a:pPr eaLnBrk="1" hangingPunct="1"/>
            <a:r>
              <a:rPr lang="en-US" dirty="0">
                <a:solidFill>
                  <a:schemeClr val="tx1"/>
                </a:solidFill>
              </a:rPr>
              <a:t>26 other intertemporal choices </a:t>
            </a:r>
            <a:r>
              <a:rPr lang="en-US" sz="1800" dirty="0">
                <a:solidFill>
                  <a:schemeClr val="tx1"/>
                </a:solidFill>
              </a:rPr>
              <a:t>(Kirby, </a:t>
            </a:r>
            <a:r>
              <a:rPr lang="en-US" sz="1800" dirty="0" err="1">
                <a:solidFill>
                  <a:schemeClr val="tx1"/>
                </a:solidFill>
              </a:rPr>
              <a:t>Petry</a:t>
            </a:r>
            <a:r>
              <a:rPr lang="en-US" sz="1800" dirty="0">
                <a:solidFill>
                  <a:schemeClr val="tx1"/>
                </a:solidFill>
              </a:rPr>
              <a:t>, &amp; Bickel 1999)</a:t>
            </a:r>
          </a:p>
          <a:p>
            <a:pPr eaLnBrk="1" hangingPunct="1"/>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2799D384-8E32-47FB-A062-2330DB98327B}" type="slidenum">
              <a:rPr lang="en-US"/>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Study 1: Results</a:t>
            </a:r>
          </a:p>
        </p:txBody>
      </p:sp>
      <p:sp>
        <p:nvSpPr>
          <p:cNvPr id="3" name="Content Placeholder 2"/>
          <p:cNvSpPr>
            <a:spLocks noGrp="1"/>
          </p:cNvSpPr>
          <p:nvPr>
            <p:ph idx="1"/>
          </p:nvPr>
        </p:nvSpPr>
        <p:spPr/>
        <p:txBody>
          <a:bodyPr/>
          <a:lstStyle/>
          <a:p>
            <a:pPr marL="0" indent="0">
              <a:buNone/>
            </a:pPr>
            <a:r>
              <a:rPr lang="en-US" dirty="0">
                <a:solidFill>
                  <a:schemeClr val="tx1"/>
                </a:solidFill>
              </a:rPr>
              <a:t>Choices</a:t>
            </a:r>
          </a:p>
          <a:p>
            <a:r>
              <a:rPr lang="en-US" dirty="0">
                <a:solidFill>
                  <a:schemeClr val="tx1"/>
                </a:solidFill>
              </a:rPr>
              <a:t>Gains: Chose SS gain 57% of the time </a:t>
            </a:r>
            <a:br>
              <a:rPr lang="en-US" dirty="0">
                <a:solidFill>
                  <a:schemeClr val="tx1"/>
                </a:solidFill>
              </a:rPr>
            </a:br>
            <a:r>
              <a:rPr lang="en-US" dirty="0">
                <a:solidFill>
                  <a:schemeClr val="tx1"/>
                </a:solidFill>
              </a:rPr>
              <a:t>(332% discount rate)</a:t>
            </a:r>
          </a:p>
          <a:p>
            <a:r>
              <a:rPr lang="en-US" dirty="0">
                <a:solidFill>
                  <a:schemeClr val="tx1"/>
                </a:solidFill>
              </a:rPr>
              <a:t>Losses: Chose LL loss 26% of the time </a:t>
            </a:r>
            <a:br>
              <a:rPr lang="en-US" dirty="0">
                <a:solidFill>
                  <a:schemeClr val="tx1"/>
                </a:solidFill>
              </a:rPr>
            </a:br>
            <a:r>
              <a:rPr lang="en-US" dirty="0">
                <a:solidFill>
                  <a:schemeClr val="tx1"/>
                </a:solidFill>
              </a:rPr>
              <a:t>(34% discount rate)</a:t>
            </a:r>
          </a:p>
          <a:p>
            <a:pPr marL="0" indent="0">
              <a:buNone/>
            </a:pPr>
            <a:endParaRPr lang="en-US" dirty="0"/>
          </a:p>
          <a:p>
            <a:pPr marL="0" indent="0">
              <a:buNone/>
            </a:pPr>
            <a:r>
              <a:rPr lang="en-US" dirty="0">
                <a:solidFill>
                  <a:schemeClr val="tx1"/>
                </a:solidFill>
              </a:rPr>
              <a:t>Anticipation</a:t>
            </a:r>
          </a:p>
          <a:p>
            <a:r>
              <a:rPr lang="en-US" dirty="0">
                <a:solidFill>
                  <a:schemeClr val="tx1"/>
                </a:solidFill>
              </a:rPr>
              <a:t>Gains: -5 (SD = 55)</a:t>
            </a:r>
          </a:p>
          <a:p>
            <a:r>
              <a:rPr lang="en-US" dirty="0">
                <a:solidFill>
                  <a:schemeClr val="tx1"/>
                </a:solidFill>
              </a:rPr>
              <a:t>Losses: -36 (SD = 46)</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29</a:t>
            </a:fld>
            <a:endParaRPr lang="en-US"/>
          </a:p>
        </p:txBody>
      </p:sp>
    </p:spTree>
    <p:extLst>
      <p:ext uri="{BB962C8B-B14F-4D97-AF65-F5344CB8AC3E}">
        <p14:creationId xmlns:p14="http://schemas.microsoft.com/office/powerpoint/2010/main" val="278851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Intertemporal choices</a:t>
            </a:r>
          </a:p>
        </p:txBody>
      </p:sp>
      <p:sp>
        <p:nvSpPr>
          <p:cNvPr id="3" name="Content Placeholder 2"/>
          <p:cNvSpPr>
            <a:spLocks noGrp="1"/>
          </p:cNvSpPr>
          <p:nvPr>
            <p:ph idx="1"/>
          </p:nvPr>
        </p:nvSpPr>
        <p:spPr>
          <a:xfrm>
            <a:off x="439016" y="1329257"/>
            <a:ext cx="8229600" cy="4525963"/>
          </a:xfrm>
        </p:spPr>
        <p:txBody>
          <a:bodyPr/>
          <a:lstStyle/>
          <a:p>
            <a:r>
              <a:rPr lang="en-CA" dirty="0">
                <a:solidFill>
                  <a:schemeClr val="tx1"/>
                </a:solidFill>
              </a:rPr>
              <a:t>Buy the cheaper lightbulb or the more energy efficient one? </a:t>
            </a:r>
          </a:p>
          <a:p>
            <a:r>
              <a:rPr lang="en-CA" dirty="0">
                <a:solidFill>
                  <a:schemeClr val="tx1"/>
                </a:solidFill>
              </a:rPr>
              <a:t>Eat fries now or be healthy later? </a:t>
            </a:r>
          </a:p>
          <a:p>
            <a:r>
              <a:rPr lang="en-CA" dirty="0">
                <a:solidFill>
                  <a:schemeClr val="tx1"/>
                </a:solidFill>
              </a:rPr>
              <a:t>Work on the paper now or later? </a:t>
            </a:r>
          </a:p>
          <a:p>
            <a:endParaRPr lang="en-CA"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337629"/>
            <a:ext cx="1135735" cy="20360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535" y="4351124"/>
            <a:ext cx="1143000" cy="204967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p:blipFill>
        <p:spPr>
          <a:xfrm>
            <a:off x="457200" y="4655872"/>
            <a:ext cx="2133600" cy="1440180"/>
          </a:xfrm>
          <a:prstGeom prst="rect">
            <a:avLst/>
          </a:prstGeom>
        </p:spPr>
      </p:pic>
      <p:pic>
        <p:nvPicPr>
          <p:cNvPr id="1034" name="Picture 10" descr="person using MacBook">
            <a:extLst>
              <a:ext uri="{FF2B5EF4-FFF2-40B4-BE49-F238E27FC236}">
                <a16:creationId xmlns:a16="http://schemas.microsoft.com/office/drawing/2014/main" id="{5ED142C6-BAC7-64A0-9352-0DA41CBA92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4018" y="4655872"/>
            <a:ext cx="2732651" cy="182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113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30</a:t>
            </a:fld>
            <a:endParaRPr lang="en-US"/>
          </a:p>
        </p:txBody>
      </p:sp>
      <p:pic>
        <p:nvPicPr>
          <p:cNvPr id="5" name="Picture 4" descr="Study 1 anticipation histogramxcf"/>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477000" cy="6858000"/>
          </a:xfrm>
          <a:prstGeom prst="rect">
            <a:avLst/>
          </a:prstGeom>
          <a:noFill/>
          <a:ln>
            <a:noFill/>
          </a:ln>
        </p:spPr>
      </p:pic>
    </p:spTree>
    <p:extLst>
      <p:ext uri="{BB962C8B-B14F-4D97-AF65-F5344CB8AC3E}">
        <p14:creationId xmlns:p14="http://schemas.microsoft.com/office/powerpoint/2010/main" val="545160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Study 1: Mediation</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31</a:t>
            </a:fld>
            <a:endParaRPr lang="en-US"/>
          </a:p>
        </p:txBody>
      </p:sp>
      <p:pic>
        <p:nvPicPr>
          <p:cNvPr id="5" name="Picture 4" descr="anticipation - study 9 - mediation"/>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16676"/>
            <a:ext cx="8077200" cy="4876800"/>
          </a:xfrm>
          <a:prstGeom prst="rect">
            <a:avLst/>
          </a:prstGeom>
          <a:noFill/>
          <a:ln>
            <a:noFill/>
          </a:ln>
        </p:spPr>
      </p:pic>
    </p:spTree>
    <p:extLst>
      <p:ext uri="{BB962C8B-B14F-4D97-AF65-F5344CB8AC3E}">
        <p14:creationId xmlns:p14="http://schemas.microsoft.com/office/powerpoint/2010/main" val="4273708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j-lt"/>
              </a:rPr>
              <a:t>Study 1b: Consumer choice example</a:t>
            </a:r>
          </a:p>
        </p:txBody>
      </p:sp>
      <p:sp>
        <p:nvSpPr>
          <p:cNvPr id="4" name="Slide Number Placeholder 3"/>
          <p:cNvSpPr>
            <a:spLocks noGrp="1"/>
          </p:cNvSpPr>
          <p:nvPr>
            <p:ph type="sldNum" sz="quarter" idx="12"/>
          </p:nvPr>
        </p:nvSpPr>
        <p:spPr/>
        <p:txBody>
          <a:bodyPr/>
          <a:lstStyle/>
          <a:p>
            <a:pPr>
              <a:defRPr/>
            </a:pPr>
            <a:fld id="{80CF03D9-C843-4DC5-8486-27EAF9F687FF}" type="slidenum">
              <a:rPr lang="en-US" smtClean="0"/>
              <a:pPr>
                <a:defRPr/>
              </a:pPr>
              <a:t>32</a:t>
            </a:fld>
            <a:endParaRPr lang="en-US"/>
          </a:p>
        </p:txBody>
      </p:sp>
    </p:spTree>
    <p:extLst>
      <p:ext uri="{BB962C8B-B14F-4D97-AF65-F5344CB8AC3E}">
        <p14:creationId xmlns:p14="http://schemas.microsoft.com/office/powerpoint/2010/main" val="1769076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458200" cy="6598508"/>
          </a:xfrm>
        </p:spPr>
        <p:txBody>
          <a:bodyPr/>
          <a:lstStyle/>
          <a:p>
            <a:pPr marL="0" indent="0">
              <a:buNone/>
            </a:pPr>
            <a:r>
              <a:rPr lang="en-US" dirty="0">
                <a:solidFill>
                  <a:schemeClr val="tx1"/>
                </a:solidFill>
              </a:rPr>
              <a:t>Suppose you were choosing between two window air conditioners, described below:</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r>
              <a:rPr lang="en-US" sz="1800" dirty="0">
                <a:solidFill>
                  <a:schemeClr val="tx1"/>
                </a:solidFill>
              </a:rPr>
              <a:t>* Energy savings [wasted] is the estimated difference in energy usage between the two AC units, based on 4 hours usage per day, 182 days per year, with an electricity rate of $0.1264 per kWh.</a:t>
            </a: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solidFill>
                  <a:schemeClr val="tx1"/>
                </a:solidFill>
              </a:rPr>
              <a:pPr>
                <a:defRPr/>
              </a:pPr>
              <a:t>33</a:t>
            </a:fld>
            <a:endParaRPr lang="en-US">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69959388"/>
              </p:ext>
            </p:extLst>
          </p:nvPr>
        </p:nvGraphicFramePr>
        <p:xfrm>
          <a:off x="381000" y="3124200"/>
          <a:ext cx="7620000" cy="2438400"/>
        </p:xfrm>
        <a:graphic>
          <a:graphicData uri="http://schemas.openxmlformats.org/drawingml/2006/table">
            <a:tbl>
              <a:tblPr firstRow="1" firstCol="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0">
                <a:tc>
                  <a:txBody>
                    <a:bodyPr/>
                    <a:lstStyle/>
                    <a:p>
                      <a:pPr marL="0" marR="0">
                        <a:spcBef>
                          <a:spcPts val="0"/>
                        </a:spcBef>
                        <a:spcAft>
                          <a:spcPts val="0"/>
                        </a:spcAft>
                      </a:pPr>
                      <a:r>
                        <a:rPr lang="en-US" sz="2000" dirty="0">
                          <a:solidFill>
                            <a:schemeClr val="tx1"/>
                          </a:solidFill>
                          <a:effectLst/>
                        </a:rPr>
                        <a:t>Model A</a:t>
                      </a:r>
                    </a:p>
                    <a:p>
                      <a:pPr marL="0" marR="0">
                        <a:spcBef>
                          <a:spcPts val="0"/>
                        </a:spcBef>
                        <a:spcAft>
                          <a:spcPts val="0"/>
                        </a:spcAft>
                      </a:pPr>
                      <a:r>
                        <a:rPr lang="en-US" sz="2000" b="0" dirty="0">
                          <a:solidFill>
                            <a:schemeClr val="tx1"/>
                          </a:solidFill>
                          <a:effectLst/>
                        </a:rPr>
                        <a:t>Price: $297</a:t>
                      </a:r>
                    </a:p>
                    <a:p>
                      <a:pPr marL="0" marR="0">
                        <a:spcBef>
                          <a:spcPts val="0"/>
                        </a:spcBef>
                        <a:spcAft>
                          <a:spcPts val="0"/>
                        </a:spcAft>
                      </a:pPr>
                      <a:r>
                        <a:rPr lang="en-US" sz="2000" b="0" dirty="0">
                          <a:solidFill>
                            <a:schemeClr val="tx1"/>
                          </a:solidFill>
                          <a:effectLst/>
                        </a:rPr>
                        <a:t>10-year energy savings</a:t>
                      </a:r>
                      <a:r>
                        <a:rPr lang="en-US" sz="2000" b="0" baseline="30000" dirty="0">
                          <a:solidFill>
                            <a:schemeClr val="tx1"/>
                          </a:solidFill>
                          <a:effectLst/>
                        </a:rPr>
                        <a:t>*</a:t>
                      </a:r>
                      <a:r>
                        <a:rPr lang="en-US" sz="2000" b="0" dirty="0">
                          <a:solidFill>
                            <a:schemeClr val="tx1"/>
                          </a:solidFill>
                          <a:effectLst/>
                        </a:rPr>
                        <a:t>: $0</a:t>
                      </a:r>
                    </a:p>
                    <a:p>
                      <a:pPr marL="0" marR="0">
                        <a:spcBef>
                          <a:spcPts val="0"/>
                        </a:spcBef>
                        <a:spcAft>
                          <a:spcPts val="0"/>
                        </a:spcAft>
                      </a:pPr>
                      <a:r>
                        <a:rPr lang="en-US" sz="2000" b="0" dirty="0">
                          <a:solidFill>
                            <a:schemeClr val="tx1"/>
                          </a:solidFill>
                          <a:effectLst/>
                        </a:rPr>
                        <a:t>[10-year energy wasted</a:t>
                      </a:r>
                      <a:r>
                        <a:rPr lang="en-US" sz="2000" b="0" baseline="30000" dirty="0">
                          <a:solidFill>
                            <a:schemeClr val="tx1"/>
                          </a:solidFill>
                          <a:effectLst/>
                        </a:rPr>
                        <a:t>*</a:t>
                      </a:r>
                      <a:r>
                        <a:rPr lang="en-US" sz="2000" b="0" dirty="0">
                          <a:solidFill>
                            <a:schemeClr val="tx1"/>
                          </a:solidFill>
                          <a:effectLst/>
                        </a:rPr>
                        <a:t>: $920]</a:t>
                      </a:r>
                    </a:p>
                    <a:p>
                      <a:pPr marL="0" marR="0">
                        <a:spcBef>
                          <a:spcPts val="0"/>
                        </a:spcBef>
                        <a:spcAft>
                          <a:spcPts val="0"/>
                        </a:spcAft>
                      </a:pPr>
                      <a:r>
                        <a:rPr lang="en-US" sz="2000" b="0" dirty="0">
                          <a:solidFill>
                            <a:schemeClr val="tx1"/>
                          </a:solidFill>
                          <a:effectLst/>
                        </a:rPr>
                        <a:t>BTUs: 12,000</a:t>
                      </a:r>
                    </a:p>
                    <a:p>
                      <a:pPr marL="0" marR="0">
                        <a:spcBef>
                          <a:spcPts val="0"/>
                        </a:spcBef>
                        <a:spcAft>
                          <a:spcPts val="0"/>
                        </a:spcAft>
                      </a:pPr>
                      <a:r>
                        <a:rPr lang="en-US" sz="2000" b="0" dirty="0">
                          <a:solidFill>
                            <a:schemeClr val="tx1"/>
                          </a:solidFill>
                          <a:effectLst/>
                        </a:rPr>
                        <a:t>Watts: 2,000</a:t>
                      </a:r>
                    </a:p>
                    <a:p>
                      <a:pPr marL="0" marR="0">
                        <a:spcBef>
                          <a:spcPts val="0"/>
                        </a:spcBef>
                        <a:spcAft>
                          <a:spcPts val="0"/>
                        </a:spcAft>
                      </a:pPr>
                      <a:r>
                        <a:rPr lang="en-US" sz="2000" b="0" dirty="0">
                          <a:solidFill>
                            <a:schemeClr val="tx1"/>
                          </a:solidFill>
                          <a:effectLst/>
                        </a:rPr>
                        <a:t>Energy Efficiency Rating: 6.0</a:t>
                      </a:r>
                      <a:endParaRPr lang="en-US" sz="2000" b="0" dirty="0">
                        <a:solidFill>
                          <a:schemeClr val="tx1"/>
                        </a:solidFill>
                        <a:effectLst/>
                        <a:latin typeface="Arial"/>
                        <a:ea typeface="Times New Roman"/>
                        <a:cs typeface="Times New Roman"/>
                      </a:endParaRPr>
                    </a:p>
                  </a:txBody>
                  <a:tcPr marL="68580" marR="68580" marT="0" marB="0">
                    <a:noFill/>
                  </a:tcPr>
                </a:tc>
                <a:tc>
                  <a:txBody>
                    <a:bodyPr/>
                    <a:lstStyle/>
                    <a:p>
                      <a:pPr marL="0" marR="0">
                        <a:spcBef>
                          <a:spcPts val="0"/>
                        </a:spcBef>
                        <a:spcAft>
                          <a:spcPts val="0"/>
                        </a:spcAft>
                      </a:pPr>
                      <a:r>
                        <a:rPr lang="en-US" sz="2000" dirty="0">
                          <a:solidFill>
                            <a:schemeClr val="tx1"/>
                          </a:solidFill>
                          <a:effectLst/>
                        </a:rPr>
                        <a:t>Model B</a:t>
                      </a:r>
                    </a:p>
                    <a:p>
                      <a:pPr marL="0" marR="0">
                        <a:spcBef>
                          <a:spcPts val="0"/>
                        </a:spcBef>
                        <a:spcAft>
                          <a:spcPts val="0"/>
                        </a:spcAft>
                      </a:pPr>
                      <a:r>
                        <a:rPr lang="en-US" sz="2000" b="0" dirty="0">
                          <a:solidFill>
                            <a:schemeClr val="tx1"/>
                          </a:solidFill>
                          <a:effectLst/>
                        </a:rPr>
                        <a:t>Price: $776</a:t>
                      </a:r>
                    </a:p>
                    <a:p>
                      <a:pPr marL="0" marR="0">
                        <a:spcBef>
                          <a:spcPts val="0"/>
                        </a:spcBef>
                        <a:spcAft>
                          <a:spcPts val="0"/>
                        </a:spcAft>
                      </a:pPr>
                      <a:r>
                        <a:rPr lang="en-US" sz="2000" b="0" dirty="0">
                          <a:solidFill>
                            <a:schemeClr val="tx1"/>
                          </a:solidFill>
                          <a:effectLst/>
                        </a:rPr>
                        <a:t>10-year energy savings</a:t>
                      </a:r>
                      <a:r>
                        <a:rPr lang="en-US" sz="2000" b="0" baseline="30000" dirty="0">
                          <a:solidFill>
                            <a:schemeClr val="tx1"/>
                          </a:solidFill>
                          <a:effectLst/>
                        </a:rPr>
                        <a:t>*</a:t>
                      </a:r>
                      <a:r>
                        <a:rPr lang="en-US" sz="2000" b="0" dirty="0">
                          <a:solidFill>
                            <a:schemeClr val="tx1"/>
                          </a:solidFill>
                          <a:effectLst/>
                        </a:rPr>
                        <a:t>: $920</a:t>
                      </a:r>
                    </a:p>
                    <a:p>
                      <a:pPr marL="0" marR="0">
                        <a:spcBef>
                          <a:spcPts val="0"/>
                        </a:spcBef>
                        <a:spcAft>
                          <a:spcPts val="0"/>
                        </a:spcAft>
                      </a:pPr>
                      <a:r>
                        <a:rPr lang="en-US" sz="2000" b="0" dirty="0">
                          <a:solidFill>
                            <a:schemeClr val="tx1"/>
                          </a:solidFill>
                          <a:effectLst/>
                        </a:rPr>
                        <a:t>[10-year energy wasted</a:t>
                      </a:r>
                      <a:r>
                        <a:rPr lang="en-US" sz="2000" b="0" baseline="30000" dirty="0">
                          <a:solidFill>
                            <a:schemeClr val="tx1"/>
                          </a:solidFill>
                          <a:effectLst/>
                        </a:rPr>
                        <a:t>*</a:t>
                      </a:r>
                      <a:r>
                        <a:rPr lang="en-US" sz="2000" b="0" dirty="0">
                          <a:solidFill>
                            <a:schemeClr val="tx1"/>
                          </a:solidFill>
                          <a:effectLst/>
                        </a:rPr>
                        <a:t>: $0]</a:t>
                      </a:r>
                    </a:p>
                    <a:p>
                      <a:pPr marL="0" marR="0">
                        <a:spcBef>
                          <a:spcPts val="0"/>
                        </a:spcBef>
                        <a:spcAft>
                          <a:spcPts val="0"/>
                        </a:spcAft>
                      </a:pPr>
                      <a:r>
                        <a:rPr lang="en-US" sz="2000" b="0" dirty="0">
                          <a:solidFill>
                            <a:schemeClr val="tx1"/>
                          </a:solidFill>
                          <a:effectLst/>
                        </a:rPr>
                        <a:t>BTUs: 12,000</a:t>
                      </a:r>
                    </a:p>
                    <a:p>
                      <a:pPr marL="0" marR="0">
                        <a:spcBef>
                          <a:spcPts val="0"/>
                        </a:spcBef>
                        <a:spcAft>
                          <a:spcPts val="0"/>
                        </a:spcAft>
                      </a:pPr>
                      <a:r>
                        <a:rPr lang="en-US" sz="2000" b="0" dirty="0">
                          <a:solidFill>
                            <a:schemeClr val="tx1"/>
                          </a:solidFill>
                          <a:effectLst/>
                        </a:rPr>
                        <a:t>Watts: 1,000</a:t>
                      </a:r>
                    </a:p>
                    <a:p>
                      <a:pPr marL="0" marR="0">
                        <a:spcBef>
                          <a:spcPts val="0"/>
                        </a:spcBef>
                        <a:spcAft>
                          <a:spcPts val="0"/>
                        </a:spcAft>
                      </a:pPr>
                      <a:r>
                        <a:rPr lang="en-US" sz="2000" b="0" dirty="0">
                          <a:solidFill>
                            <a:schemeClr val="tx1"/>
                          </a:solidFill>
                          <a:effectLst/>
                        </a:rPr>
                        <a:t>Energy Efficiency Rating: 12.0 </a:t>
                      </a: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Arial"/>
                        <a:ea typeface="Times New Roman"/>
                        <a:cs typeface="Times New Roman"/>
                      </a:endParaRPr>
                    </a:p>
                  </a:txBody>
                  <a:tcPr marL="68580" marR="68580" marT="0" marB="0">
                    <a:noFill/>
                  </a:tcPr>
                </a:tc>
                <a:extLst>
                  <a:ext uri="{0D108BD9-81ED-4DB2-BD59-A6C34878D82A}">
                    <a16:rowId xmlns:a16="http://schemas.microsoft.com/office/drawing/2014/main" val="10000"/>
                  </a:ext>
                </a:extLst>
              </a:tr>
            </a:tbl>
          </a:graphicData>
        </a:graphic>
      </p:graphicFrame>
      <p:pic>
        <p:nvPicPr>
          <p:cNvPr id="1025" name="Picture 1" descr="C:\Users\Dave\Desktop\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2362200" cy="16929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C:\Users\Dave\Desktop\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78890"/>
            <a:ext cx="2362200" cy="1692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015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Study 1b: Methods</a:t>
            </a:r>
          </a:p>
        </p:txBody>
      </p:sp>
      <p:sp>
        <p:nvSpPr>
          <p:cNvPr id="3" name="Content Placeholder 2"/>
          <p:cNvSpPr>
            <a:spLocks noGrp="1"/>
          </p:cNvSpPr>
          <p:nvPr>
            <p:ph idx="1"/>
          </p:nvPr>
        </p:nvSpPr>
        <p:spPr/>
        <p:txBody>
          <a:bodyPr/>
          <a:lstStyle/>
          <a:p>
            <a:r>
              <a:rPr lang="en-US" dirty="0">
                <a:solidFill>
                  <a:schemeClr val="tx1"/>
                </a:solidFill>
              </a:rPr>
              <a:t>Which would you choose? </a:t>
            </a:r>
          </a:p>
          <a:p>
            <a:endParaRPr lang="en-US" dirty="0">
              <a:solidFill>
                <a:schemeClr val="tx1"/>
              </a:solidFill>
            </a:endParaRPr>
          </a:p>
          <a:p>
            <a:pPr marL="0" indent="0">
              <a:buNone/>
            </a:pPr>
            <a:r>
              <a:rPr lang="en-US" dirty="0">
                <a:solidFill>
                  <a:schemeClr val="tx1"/>
                </a:solidFill>
              </a:rPr>
              <a:t>A choice of Model B over Model A [Model A over Model B] boils down to spending more [less] money up front in exchange for saving [wasting] money later. How would you feel </a:t>
            </a:r>
            <a:r>
              <a:rPr lang="en-US" b="1" dirty="0">
                <a:solidFill>
                  <a:schemeClr val="tx1"/>
                </a:solidFill>
              </a:rPr>
              <a:t>while waiting</a:t>
            </a:r>
            <a:r>
              <a:rPr lang="en-US" dirty="0">
                <a:solidFill>
                  <a:schemeClr val="tx1"/>
                </a:solidFill>
              </a:rPr>
              <a:t> for the future energy savings [waste]?</a:t>
            </a:r>
          </a:p>
          <a:p>
            <a:r>
              <a:rPr lang="en-US" dirty="0">
                <a:solidFill>
                  <a:schemeClr val="tx1"/>
                </a:solidFill>
              </a:rPr>
              <a:t>Negative (Strongly dislike the feeling of waiting)</a:t>
            </a:r>
          </a:p>
          <a:p>
            <a:r>
              <a:rPr lang="en-US" dirty="0">
                <a:solidFill>
                  <a:schemeClr val="tx1"/>
                </a:solidFill>
              </a:rPr>
              <a:t>Neutral (It is just a calculation; I'd feel nothing)</a:t>
            </a:r>
          </a:p>
          <a:p>
            <a:r>
              <a:rPr lang="en-US" dirty="0">
                <a:solidFill>
                  <a:schemeClr val="tx1"/>
                </a:solidFill>
              </a:rPr>
              <a:t>Positive (Strongly like the feeling of waiting)</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34</a:t>
            </a:fld>
            <a:endParaRPr lang="en-US"/>
          </a:p>
        </p:txBody>
      </p:sp>
    </p:spTree>
    <p:extLst>
      <p:ext uri="{BB962C8B-B14F-4D97-AF65-F5344CB8AC3E}">
        <p14:creationId xmlns:p14="http://schemas.microsoft.com/office/powerpoint/2010/main" val="317012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Study 1b: Results</a:t>
            </a:r>
          </a:p>
        </p:txBody>
      </p:sp>
      <p:sp>
        <p:nvSpPr>
          <p:cNvPr id="3" name="Content Placeholder 2"/>
          <p:cNvSpPr>
            <a:spLocks noGrp="1"/>
          </p:cNvSpPr>
          <p:nvPr>
            <p:ph idx="1"/>
          </p:nvPr>
        </p:nvSpPr>
        <p:spPr/>
        <p:txBody>
          <a:bodyPr/>
          <a:lstStyle/>
          <a:p>
            <a:pPr marL="0" indent="0">
              <a:buNone/>
            </a:pPr>
            <a:r>
              <a:rPr lang="en-US" dirty="0">
                <a:solidFill>
                  <a:schemeClr val="tx1"/>
                </a:solidFill>
              </a:rPr>
              <a:t>Choices:</a:t>
            </a:r>
          </a:p>
          <a:p>
            <a:r>
              <a:rPr lang="en-US" dirty="0">
                <a:solidFill>
                  <a:schemeClr val="tx1"/>
                </a:solidFill>
              </a:rPr>
              <a:t>Positive frame: 61% chose “impatient" Model A</a:t>
            </a:r>
          </a:p>
          <a:p>
            <a:r>
              <a:rPr lang="en-US" dirty="0">
                <a:solidFill>
                  <a:schemeClr val="tx1"/>
                </a:solidFill>
              </a:rPr>
              <a:t>Negative frame: 48% chose “impatient" Model A</a:t>
            </a:r>
          </a:p>
          <a:p>
            <a:endParaRPr lang="en-US" dirty="0">
              <a:solidFill>
                <a:schemeClr val="tx1"/>
              </a:solidFill>
            </a:endParaRPr>
          </a:p>
          <a:p>
            <a:pPr marL="0" indent="0">
              <a:buNone/>
            </a:pPr>
            <a:r>
              <a:rPr lang="en-US" dirty="0">
                <a:solidFill>
                  <a:schemeClr val="tx1"/>
                </a:solidFill>
              </a:rPr>
              <a:t>Anticipation:</a:t>
            </a:r>
          </a:p>
          <a:p>
            <a:pPr marL="0" indent="0">
              <a:buNone/>
            </a:pPr>
            <a:r>
              <a:rPr lang="en-US" dirty="0">
                <a:solidFill>
                  <a:schemeClr val="tx1"/>
                </a:solidFill>
              </a:rPr>
              <a:t>Positive frame: </a:t>
            </a:r>
          </a:p>
          <a:p>
            <a:r>
              <a:rPr lang="en-US" dirty="0">
                <a:solidFill>
                  <a:schemeClr val="tx1"/>
                </a:solidFill>
              </a:rPr>
              <a:t>21% positive anticipation, 50% neutral, 30% negative</a:t>
            </a:r>
          </a:p>
          <a:p>
            <a:pPr marL="0" indent="0">
              <a:buNone/>
            </a:pPr>
            <a:r>
              <a:rPr lang="en-US" dirty="0">
                <a:solidFill>
                  <a:schemeClr val="tx1"/>
                </a:solidFill>
              </a:rPr>
              <a:t>Negative frame:</a:t>
            </a:r>
          </a:p>
          <a:p>
            <a:r>
              <a:rPr lang="en-US" dirty="0">
                <a:solidFill>
                  <a:schemeClr val="tx1"/>
                </a:solidFill>
              </a:rPr>
              <a:t>13% positive anticipation, 51% neutral, 36% negative</a:t>
            </a:r>
          </a:p>
          <a:p>
            <a:endParaRPr lang="en-US" dirty="0">
              <a:solidFill>
                <a:schemeClr val="tx1"/>
              </a:solidFill>
            </a:endParaRPr>
          </a:p>
          <a:p>
            <a:pPr marL="0" indent="0">
              <a:buNone/>
            </a:pPr>
            <a:r>
              <a:rPr lang="en-US" dirty="0">
                <a:solidFill>
                  <a:schemeClr val="tx1"/>
                </a:solidFill>
              </a:rPr>
              <a:t>Anticipation mediates the effect of framing on choices</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35</a:t>
            </a:fld>
            <a:endParaRPr lang="en-US"/>
          </a:p>
        </p:txBody>
      </p:sp>
    </p:spTree>
    <p:extLst>
      <p:ext uri="{BB962C8B-B14F-4D97-AF65-F5344CB8AC3E}">
        <p14:creationId xmlns:p14="http://schemas.microsoft.com/office/powerpoint/2010/main" val="1588569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j-lt"/>
              </a:rPr>
              <a:t>Study 1c: </a:t>
            </a:r>
            <a:br>
              <a:rPr lang="en-CA" dirty="0">
                <a:latin typeface="+mj-lt"/>
              </a:rPr>
            </a:br>
            <a:r>
              <a:rPr lang="en-CA" dirty="0">
                <a:latin typeface="+mj-lt"/>
              </a:rPr>
              <a:t>Real consumption, controlling for subjective value</a:t>
            </a:r>
          </a:p>
        </p:txBody>
      </p:sp>
      <p:sp>
        <p:nvSpPr>
          <p:cNvPr id="4" name="Slide Number Placeholder 3"/>
          <p:cNvSpPr>
            <a:spLocks noGrp="1"/>
          </p:cNvSpPr>
          <p:nvPr>
            <p:ph type="sldNum" sz="quarter" idx="12"/>
          </p:nvPr>
        </p:nvSpPr>
        <p:spPr/>
        <p:txBody>
          <a:bodyPr/>
          <a:lstStyle/>
          <a:p>
            <a:pPr>
              <a:defRPr/>
            </a:pPr>
            <a:fld id="{80CF03D9-C843-4DC5-8486-27EAF9F687FF}" type="slidenum">
              <a:rPr lang="en-US" smtClean="0"/>
              <a:pPr>
                <a:defRPr/>
              </a:pPr>
              <a:t>36</a:t>
            </a:fld>
            <a:endParaRPr lang="en-US"/>
          </a:p>
        </p:txBody>
      </p:sp>
    </p:spTree>
    <p:extLst>
      <p:ext uri="{BB962C8B-B14F-4D97-AF65-F5344CB8AC3E}">
        <p14:creationId xmlns:p14="http://schemas.microsoft.com/office/powerpoint/2010/main" val="3767181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j-lt"/>
              </a:rPr>
              <a:t>Study 2: Generalizing across domains</a:t>
            </a:r>
          </a:p>
        </p:txBody>
      </p:sp>
      <p:sp>
        <p:nvSpPr>
          <p:cNvPr id="4" name="Slide Number Placeholder 3"/>
          <p:cNvSpPr>
            <a:spLocks noGrp="1"/>
          </p:cNvSpPr>
          <p:nvPr>
            <p:ph type="sldNum" sz="quarter" idx="12"/>
          </p:nvPr>
        </p:nvSpPr>
        <p:spPr/>
        <p:txBody>
          <a:bodyPr/>
          <a:lstStyle/>
          <a:p>
            <a:pPr>
              <a:defRPr/>
            </a:pPr>
            <a:fld id="{80CF03D9-C843-4DC5-8486-27EAF9F687FF}" type="slidenum">
              <a:rPr lang="en-US" smtClean="0"/>
              <a:pPr>
                <a:defRPr/>
              </a:pPr>
              <a:t>37</a:t>
            </a:fld>
            <a:endParaRPr lang="en-US"/>
          </a:p>
        </p:txBody>
      </p:sp>
    </p:spTree>
    <p:extLst>
      <p:ext uri="{BB962C8B-B14F-4D97-AF65-F5344CB8AC3E}">
        <p14:creationId xmlns:p14="http://schemas.microsoft.com/office/powerpoint/2010/main" val="2559316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mj-lt"/>
              </a:rPr>
              <a:t>Study 2a: Overview</a:t>
            </a:r>
          </a:p>
        </p:txBody>
      </p:sp>
      <p:sp>
        <p:nvSpPr>
          <p:cNvPr id="3" name="Content Placeholder 2"/>
          <p:cNvSpPr>
            <a:spLocks noGrp="1"/>
          </p:cNvSpPr>
          <p:nvPr>
            <p:ph idx="1"/>
          </p:nvPr>
        </p:nvSpPr>
        <p:spPr/>
        <p:txBody>
          <a:bodyPr/>
          <a:lstStyle/>
          <a:p>
            <a:pPr eaLnBrk="1" hangingPunct="1"/>
            <a:r>
              <a:rPr lang="en-US" sz="2800" dirty="0">
                <a:solidFill>
                  <a:schemeClr val="tx1"/>
                </a:solidFill>
              </a:rPr>
              <a:t>CDS </a:t>
            </a:r>
            <a:r>
              <a:rPr lang="en-US" sz="2800" dirty="0" err="1">
                <a:solidFill>
                  <a:schemeClr val="tx1"/>
                </a:solidFill>
              </a:rPr>
              <a:t>Vlab</a:t>
            </a:r>
            <a:r>
              <a:rPr lang="en-US" sz="2800" dirty="0">
                <a:solidFill>
                  <a:schemeClr val="tx1"/>
                </a:solidFill>
              </a:rPr>
              <a:t> sample of 169 participants</a:t>
            </a:r>
          </a:p>
          <a:p>
            <a:pPr eaLnBrk="1" hangingPunct="1"/>
            <a:r>
              <a:rPr lang="en-US" sz="2800" dirty="0">
                <a:solidFill>
                  <a:schemeClr val="tx1"/>
                </a:solidFill>
              </a:rPr>
              <a:t>20 intertemporal choice scenarios (10 gain, 10 loss)</a:t>
            </a:r>
          </a:p>
          <a:p>
            <a:pPr eaLnBrk="1" hangingPunct="1"/>
            <a:r>
              <a:rPr lang="en-US" sz="2800" dirty="0">
                <a:solidFill>
                  <a:schemeClr val="tx1"/>
                </a:solidFill>
              </a:rPr>
              <a:t>Time delay: 3 days, one week, one month, one year, or five years</a:t>
            </a:r>
          </a:p>
        </p:txBody>
      </p:sp>
      <p:sp>
        <p:nvSpPr>
          <p:cNvPr id="4" name="Slide Number Placeholder 3"/>
          <p:cNvSpPr>
            <a:spLocks noGrp="1"/>
          </p:cNvSpPr>
          <p:nvPr>
            <p:ph type="sldNum" sz="quarter" idx="12"/>
          </p:nvPr>
        </p:nvSpPr>
        <p:spPr/>
        <p:txBody>
          <a:bodyPr/>
          <a:lstStyle/>
          <a:p>
            <a:pPr>
              <a:defRPr/>
            </a:pPr>
            <a:fld id="{CCD319DE-978D-49D1-A108-FFC2C1D1C171}" type="slidenum">
              <a:rPr lang="en-US"/>
              <a:pPr>
                <a:defRPr/>
              </a:pPr>
              <a:t>38</a:t>
            </a:fld>
            <a:endParaRPr lang="en-US"/>
          </a:p>
        </p:txBody>
      </p:sp>
    </p:spTree>
    <p:extLst>
      <p:ext uri="{BB962C8B-B14F-4D97-AF65-F5344CB8AC3E}">
        <p14:creationId xmlns:p14="http://schemas.microsoft.com/office/powerpoint/2010/main" val="3862740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eaLnBrk="1" fontAlgn="auto" hangingPunct="1">
              <a:spcAft>
                <a:spcPts val="0"/>
              </a:spcAft>
              <a:defRPr/>
            </a:pPr>
            <a:r>
              <a:rPr lang="en-US" dirty="0">
                <a:latin typeface="+mj-lt"/>
              </a:rPr>
              <a:t>Study 2a: Events</a:t>
            </a:r>
          </a:p>
        </p:txBody>
      </p:sp>
      <p:sp>
        <p:nvSpPr>
          <p:cNvPr id="3" name="Content Placeholder 2"/>
          <p:cNvSpPr>
            <a:spLocks noGrp="1"/>
          </p:cNvSpPr>
          <p:nvPr>
            <p:ph sz="half" idx="2"/>
          </p:nvPr>
        </p:nvSpPr>
        <p:spPr>
          <a:xfrm>
            <a:off x="457200" y="1143000"/>
            <a:ext cx="4038600" cy="5410200"/>
          </a:xfrm>
        </p:spPr>
        <p:txBody>
          <a:bodyPr rtlCol="0">
            <a:noAutofit/>
          </a:bodyPr>
          <a:lstStyle/>
          <a:p>
            <a:pPr marL="0" indent="0" eaLnBrk="1" fontAlgn="auto" hangingPunct="1">
              <a:spcAft>
                <a:spcPts val="0"/>
              </a:spcAft>
              <a:buFont typeface="Arial" pitchFamily="34" charset="0"/>
              <a:buNone/>
              <a:defRPr/>
            </a:pPr>
            <a:r>
              <a:rPr lang="en-US" sz="1600" dirty="0">
                <a:solidFill>
                  <a:schemeClr val="tx1"/>
                </a:solidFill>
              </a:rPr>
              <a:t>Positive Events:</a:t>
            </a:r>
          </a:p>
          <a:p>
            <a:pPr eaLnBrk="1" fontAlgn="auto" hangingPunct="1">
              <a:spcAft>
                <a:spcPts val="0"/>
              </a:spcAft>
              <a:buFont typeface="Arial" pitchFamily="34" charset="0"/>
              <a:buChar char="•"/>
              <a:defRPr/>
            </a:pPr>
            <a:r>
              <a:rPr lang="en-US" sz="1600" dirty="0">
                <a:solidFill>
                  <a:schemeClr val="tx1"/>
                </a:solidFill>
              </a:rPr>
              <a:t>receiving a $50 check</a:t>
            </a:r>
          </a:p>
          <a:p>
            <a:pPr eaLnBrk="1" fontAlgn="auto" hangingPunct="1">
              <a:spcAft>
                <a:spcPts val="0"/>
              </a:spcAft>
              <a:buFont typeface="Arial" pitchFamily="34" charset="0"/>
              <a:buChar char="•"/>
              <a:defRPr/>
            </a:pPr>
            <a:r>
              <a:rPr lang="en-US" sz="1600" dirty="0">
                <a:solidFill>
                  <a:schemeClr val="tx1"/>
                </a:solidFill>
              </a:rPr>
              <a:t>receiving a good grade or performance review</a:t>
            </a:r>
          </a:p>
          <a:p>
            <a:pPr eaLnBrk="1" fontAlgn="auto" hangingPunct="1">
              <a:spcAft>
                <a:spcPts val="0"/>
              </a:spcAft>
              <a:buFont typeface="Arial" pitchFamily="34" charset="0"/>
              <a:buChar char="•"/>
              <a:defRPr/>
            </a:pPr>
            <a:r>
              <a:rPr lang="en-US" sz="1600" dirty="0">
                <a:solidFill>
                  <a:schemeClr val="tx1"/>
                </a:solidFill>
              </a:rPr>
              <a:t>spending time with your best friend</a:t>
            </a:r>
          </a:p>
          <a:p>
            <a:pPr eaLnBrk="1" fontAlgn="auto" hangingPunct="1">
              <a:spcAft>
                <a:spcPts val="0"/>
              </a:spcAft>
              <a:buFont typeface="Arial" pitchFamily="34" charset="0"/>
              <a:buChar char="•"/>
              <a:defRPr/>
            </a:pPr>
            <a:r>
              <a:rPr lang="en-US" sz="1600" dirty="0">
                <a:solidFill>
                  <a:schemeClr val="tx1"/>
                </a:solidFill>
              </a:rPr>
              <a:t>improved energy and health for 10 days</a:t>
            </a:r>
          </a:p>
          <a:p>
            <a:pPr eaLnBrk="1" fontAlgn="auto" hangingPunct="1">
              <a:spcAft>
                <a:spcPts val="0"/>
              </a:spcAft>
              <a:buFont typeface="Arial" pitchFamily="34" charset="0"/>
              <a:buChar char="•"/>
              <a:defRPr/>
            </a:pPr>
            <a:r>
              <a:rPr lang="en-US" sz="1600" dirty="0">
                <a:solidFill>
                  <a:schemeClr val="tx1"/>
                </a:solidFill>
              </a:rPr>
              <a:t>a free 5-day vacation to the destination of your choice</a:t>
            </a:r>
          </a:p>
          <a:p>
            <a:pPr eaLnBrk="1" fontAlgn="auto" hangingPunct="1">
              <a:spcAft>
                <a:spcPts val="0"/>
              </a:spcAft>
              <a:buFont typeface="Arial" pitchFamily="34" charset="0"/>
              <a:buChar char="•"/>
              <a:defRPr/>
            </a:pPr>
            <a:r>
              <a:rPr lang="en-US" sz="1600" dirty="0">
                <a:solidFill>
                  <a:schemeClr val="tx1"/>
                </a:solidFill>
              </a:rPr>
              <a:t>watching your favorite TV show or reading a good book for an hour</a:t>
            </a:r>
          </a:p>
          <a:p>
            <a:pPr eaLnBrk="1" fontAlgn="auto" hangingPunct="1">
              <a:spcAft>
                <a:spcPts val="0"/>
              </a:spcAft>
              <a:buFont typeface="Arial" pitchFamily="34" charset="0"/>
              <a:buChar char="•"/>
              <a:defRPr/>
            </a:pPr>
            <a:r>
              <a:rPr lang="en-US" sz="1600" dirty="0">
                <a:solidFill>
                  <a:schemeClr val="tx1"/>
                </a:solidFill>
              </a:rPr>
              <a:t>getting a gift in the mail from a family member</a:t>
            </a:r>
          </a:p>
          <a:p>
            <a:pPr eaLnBrk="1" fontAlgn="auto" hangingPunct="1">
              <a:spcAft>
                <a:spcPts val="0"/>
              </a:spcAft>
              <a:buFont typeface="Arial" pitchFamily="34" charset="0"/>
              <a:buChar char="•"/>
              <a:defRPr/>
            </a:pPr>
            <a:r>
              <a:rPr lang="en-US" sz="1600" dirty="0">
                <a:solidFill>
                  <a:schemeClr val="tx1"/>
                </a:solidFill>
              </a:rPr>
              <a:t>eating a nice meal out at a restaurant</a:t>
            </a:r>
          </a:p>
          <a:p>
            <a:pPr eaLnBrk="1" fontAlgn="auto" hangingPunct="1">
              <a:spcAft>
                <a:spcPts val="0"/>
              </a:spcAft>
              <a:buFont typeface="Arial" pitchFamily="34" charset="0"/>
              <a:buChar char="•"/>
              <a:defRPr/>
            </a:pPr>
            <a:r>
              <a:rPr lang="en-US" sz="1600" dirty="0">
                <a:solidFill>
                  <a:schemeClr val="tx1"/>
                </a:solidFill>
              </a:rPr>
              <a:t>winning the lottery</a:t>
            </a:r>
          </a:p>
          <a:p>
            <a:pPr eaLnBrk="1" fontAlgn="auto" hangingPunct="1">
              <a:spcAft>
                <a:spcPts val="0"/>
              </a:spcAft>
              <a:buFont typeface="Arial" pitchFamily="34" charset="0"/>
              <a:buChar char="•"/>
              <a:defRPr/>
            </a:pPr>
            <a:r>
              <a:rPr lang="en-US" sz="1600" dirty="0">
                <a:solidFill>
                  <a:schemeClr val="tx1"/>
                </a:solidFill>
              </a:rPr>
              <a:t>a kiss from the movie star of your choice</a:t>
            </a:r>
          </a:p>
          <a:p>
            <a:pPr eaLnBrk="1" fontAlgn="auto" hangingPunct="1">
              <a:spcAft>
                <a:spcPts val="0"/>
              </a:spcAft>
              <a:buFont typeface="Arial" pitchFamily="34" charset="0"/>
              <a:buChar char="•"/>
              <a:defRPr/>
            </a:pPr>
            <a:endParaRPr lang="en-US" sz="1600" dirty="0">
              <a:solidFill>
                <a:schemeClr val="tx1"/>
              </a:solidFill>
            </a:endParaRPr>
          </a:p>
        </p:txBody>
      </p:sp>
      <p:sp>
        <p:nvSpPr>
          <p:cNvPr id="5" name="Slide Number Placeholder 4"/>
          <p:cNvSpPr>
            <a:spLocks noGrp="1"/>
          </p:cNvSpPr>
          <p:nvPr>
            <p:ph type="sldNum" sz="quarter" idx="16"/>
          </p:nvPr>
        </p:nvSpPr>
        <p:spPr/>
        <p:txBody>
          <a:bodyPr/>
          <a:lstStyle/>
          <a:p>
            <a:pPr>
              <a:defRPr/>
            </a:pPr>
            <a:fld id="{52DE8160-ED9E-455A-ABEA-0E5725B0450A}" type="slidenum">
              <a:rPr lang="en-US"/>
              <a:pPr>
                <a:defRPr/>
              </a:pPr>
              <a:t>39</a:t>
            </a:fld>
            <a:endParaRPr lang="en-US"/>
          </a:p>
        </p:txBody>
      </p:sp>
      <p:sp>
        <p:nvSpPr>
          <p:cNvPr id="4" name="Content Placeholder 3"/>
          <p:cNvSpPr>
            <a:spLocks noGrp="1"/>
          </p:cNvSpPr>
          <p:nvPr>
            <p:ph sz="quarter" idx="13"/>
          </p:nvPr>
        </p:nvSpPr>
        <p:spPr>
          <a:xfrm>
            <a:off x="4648200" y="1143000"/>
            <a:ext cx="4038600" cy="5410200"/>
          </a:xfrm>
        </p:spPr>
        <p:txBody>
          <a:bodyPr rtlCol="0">
            <a:noAutofit/>
          </a:bodyPr>
          <a:lstStyle/>
          <a:p>
            <a:pPr marL="0" indent="0" eaLnBrk="1" fontAlgn="auto" hangingPunct="1">
              <a:spcAft>
                <a:spcPts val="0"/>
              </a:spcAft>
              <a:buFont typeface="Arial" pitchFamily="34" charset="0"/>
              <a:buNone/>
              <a:defRPr/>
            </a:pPr>
            <a:r>
              <a:rPr lang="en-US" sz="1600" dirty="0">
                <a:solidFill>
                  <a:schemeClr val="tx1"/>
                </a:solidFill>
              </a:rPr>
              <a:t>Negative Events:</a:t>
            </a:r>
          </a:p>
          <a:p>
            <a:pPr eaLnBrk="1" fontAlgn="auto" hangingPunct="1">
              <a:spcAft>
                <a:spcPts val="0"/>
              </a:spcAft>
              <a:buFont typeface="Arial" pitchFamily="34" charset="0"/>
              <a:buChar char="•"/>
              <a:defRPr/>
            </a:pPr>
            <a:r>
              <a:rPr lang="en-US" sz="1600" dirty="0">
                <a:solidFill>
                  <a:schemeClr val="tx1"/>
                </a:solidFill>
              </a:rPr>
              <a:t>paying a $50 fine</a:t>
            </a:r>
          </a:p>
          <a:p>
            <a:pPr eaLnBrk="1" fontAlgn="auto" hangingPunct="1">
              <a:spcAft>
                <a:spcPts val="0"/>
              </a:spcAft>
              <a:buFont typeface="Arial" pitchFamily="34" charset="0"/>
              <a:buChar char="•"/>
              <a:defRPr/>
            </a:pPr>
            <a:r>
              <a:rPr lang="en-US" sz="1600" dirty="0">
                <a:solidFill>
                  <a:schemeClr val="tx1"/>
                </a:solidFill>
              </a:rPr>
              <a:t>receiving a bad grade or performance review</a:t>
            </a:r>
          </a:p>
          <a:p>
            <a:pPr eaLnBrk="1" fontAlgn="auto" hangingPunct="1">
              <a:spcAft>
                <a:spcPts val="0"/>
              </a:spcAft>
              <a:buFont typeface="Arial" pitchFamily="34" charset="0"/>
              <a:buChar char="•"/>
              <a:defRPr/>
            </a:pPr>
            <a:r>
              <a:rPr lang="en-US" sz="1600" dirty="0">
                <a:solidFill>
                  <a:schemeClr val="tx1"/>
                </a:solidFill>
              </a:rPr>
              <a:t>a confrontation with your co-worker or family member</a:t>
            </a:r>
          </a:p>
          <a:p>
            <a:pPr eaLnBrk="1" fontAlgn="auto" hangingPunct="1">
              <a:spcAft>
                <a:spcPts val="0"/>
              </a:spcAft>
              <a:buFont typeface="Arial" pitchFamily="34" charset="0"/>
              <a:buChar char="•"/>
              <a:defRPr/>
            </a:pPr>
            <a:r>
              <a:rPr lang="en-US" sz="1600" dirty="0">
                <a:solidFill>
                  <a:schemeClr val="tx1"/>
                </a:solidFill>
              </a:rPr>
              <a:t>being sick for 10 days</a:t>
            </a:r>
          </a:p>
          <a:p>
            <a:pPr eaLnBrk="1" fontAlgn="auto" hangingPunct="1">
              <a:spcAft>
                <a:spcPts val="0"/>
              </a:spcAft>
              <a:buFont typeface="Arial" pitchFamily="34" charset="0"/>
              <a:buChar char="•"/>
              <a:defRPr/>
            </a:pPr>
            <a:r>
              <a:rPr lang="en-US" sz="1600" dirty="0">
                <a:solidFill>
                  <a:schemeClr val="tx1"/>
                </a:solidFill>
              </a:rPr>
              <a:t>doing difficult home cleaning and renovation for 5 days</a:t>
            </a:r>
          </a:p>
          <a:p>
            <a:pPr eaLnBrk="1" fontAlgn="auto" hangingPunct="1">
              <a:spcAft>
                <a:spcPts val="0"/>
              </a:spcAft>
              <a:buFont typeface="Arial" pitchFamily="34" charset="0"/>
              <a:buChar char="•"/>
              <a:defRPr/>
            </a:pPr>
            <a:r>
              <a:rPr lang="en-US" sz="1600" dirty="0">
                <a:solidFill>
                  <a:schemeClr val="tx1"/>
                </a:solidFill>
              </a:rPr>
              <a:t>filling out paperwork and waiting around for an hour at the local Department of Motor Vehicles (DMV)</a:t>
            </a:r>
          </a:p>
          <a:p>
            <a:pPr eaLnBrk="1" fontAlgn="auto" hangingPunct="1">
              <a:spcAft>
                <a:spcPts val="0"/>
              </a:spcAft>
              <a:buFont typeface="Arial" pitchFamily="34" charset="0"/>
              <a:buChar char="•"/>
              <a:defRPr/>
            </a:pPr>
            <a:r>
              <a:rPr lang="en-US" sz="1600" dirty="0">
                <a:solidFill>
                  <a:schemeClr val="tx1"/>
                </a:solidFill>
              </a:rPr>
              <a:t>giving a stressful 60 minute improvised speech</a:t>
            </a:r>
          </a:p>
          <a:p>
            <a:pPr eaLnBrk="1" fontAlgn="auto" hangingPunct="1">
              <a:spcAft>
                <a:spcPts val="0"/>
              </a:spcAft>
              <a:buFont typeface="Arial" pitchFamily="34" charset="0"/>
              <a:buChar char="•"/>
              <a:defRPr/>
            </a:pPr>
            <a:r>
              <a:rPr lang="en-US" sz="1600" dirty="0">
                <a:solidFill>
                  <a:schemeClr val="tx1"/>
                </a:solidFill>
              </a:rPr>
              <a:t>a painful dental procedure</a:t>
            </a:r>
          </a:p>
          <a:p>
            <a:pPr eaLnBrk="1" fontAlgn="auto" hangingPunct="1">
              <a:spcAft>
                <a:spcPts val="0"/>
              </a:spcAft>
              <a:buFont typeface="Arial" pitchFamily="34" charset="0"/>
              <a:buChar char="•"/>
              <a:defRPr/>
            </a:pPr>
            <a:r>
              <a:rPr lang="en-US" sz="1600" dirty="0">
                <a:solidFill>
                  <a:schemeClr val="tx1"/>
                </a:solidFill>
              </a:rPr>
              <a:t>having one of your legs amputated</a:t>
            </a:r>
          </a:p>
          <a:p>
            <a:pPr eaLnBrk="1" fontAlgn="auto" hangingPunct="1">
              <a:spcAft>
                <a:spcPts val="0"/>
              </a:spcAft>
              <a:buFont typeface="Arial" pitchFamily="34" charset="0"/>
              <a:buChar char="•"/>
              <a:defRPr/>
            </a:pPr>
            <a:r>
              <a:rPr lang="en-US" sz="1600" dirty="0">
                <a:solidFill>
                  <a:schemeClr val="tx1"/>
                </a:solidFill>
              </a:rPr>
              <a:t>getting twenty painful (but harmless) electric shocks in a research experiment</a:t>
            </a:r>
          </a:p>
          <a:p>
            <a:pPr eaLnBrk="1" fontAlgn="auto" hangingPunct="1">
              <a:spcAft>
                <a:spcPts val="0"/>
              </a:spcAft>
              <a:buFont typeface="Arial" pitchFamily="34" charset="0"/>
              <a:buChar char="•"/>
              <a:defRPr/>
            </a:pPr>
            <a:endParaRPr lang="en-US" sz="16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solidFill>
                  <a:schemeClr val="tx1"/>
                </a:solidFill>
              </a:rPr>
              <a:t>Background literature</a:t>
            </a:r>
          </a:p>
          <a:p>
            <a:r>
              <a:rPr lang="en-CA" dirty="0">
                <a:solidFill>
                  <a:schemeClr val="tx1"/>
                </a:solidFill>
              </a:rPr>
              <a:t>Non-replication inspiration</a:t>
            </a:r>
          </a:p>
          <a:p>
            <a:r>
              <a:rPr lang="en-CA" dirty="0">
                <a:solidFill>
                  <a:schemeClr val="tx1"/>
                </a:solidFill>
              </a:rPr>
              <a:t>7 studies</a:t>
            </a:r>
          </a:p>
          <a:p>
            <a:pPr>
              <a:buFont typeface="Arial" panose="020B0604020202020204" pitchFamily="34" charset="0"/>
              <a:buChar char="•"/>
            </a:pPr>
            <a:r>
              <a:rPr lang="en-CA" dirty="0">
                <a:solidFill>
                  <a:schemeClr val="tx1"/>
                </a:solidFill>
              </a:rPr>
              <a:t>Working paper </a:t>
            </a:r>
          </a:p>
          <a:p>
            <a:pPr>
              <a:buFont typeface="Arial" panose="020B0604020202020204" pitchFamily="34" charset="0"/>
              <a:buChar char="•"/>
            </a:pPr>
            <a:r>
              <a:rPr lang="en-CA" dirty="0">
                <a:solidFill>
                  <a:schemeClr val="tx1"/>
                </a:solidFill>
              </a:rPr>
              <a:t>Please interrupt!</a:t>
            </a:r>
          </a:p>
          <a:p>
            <a:endParaRPr lang="en-CA" dirty="0"/>
          </a:p>
          <a:p>
            <a:endParaRPr lang="en-CA"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4</a:t>
            </a:fld>
            <a:endParaRPr lang="en-US"/>
          </a:p>
        </p:txBody>
      </p:sp>
    </p:spTree>
    <p:extLst>
      <p:ext uri="{BB962C8B-B14F-4D97-AF65-F5344CB8AC3E}">
        <p14:creationId xmlns:p14="http://schemas.microsoft.com/office/powerpoint/2010/main" val="2500456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eaLnBrk="1" fontAlgn="auto" hangingPunct="1">
              <a:spcAft>
                <a:spcPts val="0"/>
              </a:spcAft>
              <a:defRPr/>
            </a:pPr>
            <a:r>
              <a:rPr lang="en-US" dirty="0">
                <a:latin typeface="+mj-lt"/>
              </a:rPr>
              <a:t>Study 2a: Events</a:t>
            </a:r>
          </a:p>
        </p:txBody>
      </p:sp>
      <p:sp>
        <p:nvSpPr>
          <p:cNvPr id="39938" name="Content Placeholder 2"/>
          <p:cNvSpPr>
            <a:spLocks noGrp="1"/>
          </p:cNvSpPr>
          <p:nvPr>
            <p:ph sz="half" idx="2"/>
          </p:nvPr>
        </p:nvSpPr>
        <p:spPr>
          <a:xfrm>
            <a:off x="228600" y="1143000"/>
            <a:ext cx="4267200" cy="5410200"/>
          </a:xfrm>
        </p:spPr>
        <p:txBody>
          <a:bodyPr/>
          <a:lstStyle/>
          <a:p>
            <a:pPr marL="0" indent="0" eaLnBrk="1" hangingPunct="1">
              <a:buFont typeface="Arial" charset="0"/>
              <a:buNone/>
            </a:pPr>
            <a:r>
              <a:rPr lang="en-US" sz="2800" b="1" dirty="0">
                <a:solidFill>
                  <a:srgbClr val="00B050"/>
                </a:solidFill>
              </a:rPr>
              <a:t>Some Positive Events:</a:t>
            </a:r>
          </a:p>
          <a:p>
            <a:pPr marL="0" indent="0" eaLnBrk="1" hangingPunct="1"/>
            <a:r>
              <a:rPr lang="en-US" sz="2800" dirty="0">
                <a:solidFill>
                  <a:schemeClr val="tx1"/>
                </a:solidFill>
              </a:rPr>
              <a:t>receiving a $50 check</a:t>
            </a:r>
          </a:p>
          <a:p>
            <a:pPr marL="0" indent="0" eaLnBrk="1" hangingPunct="1"/>
            <a:r>
              <a:rPr lang="en-US" sz="2800" dirty="0">
                <a:solidFill>
                  <a:schemeClr val="tx1"/>
                </a:solidFill>
              </a:rPr>
              <a:t>spending time with your best friend</a:t>
            </a:r>
          </a:p>
          <a:p>
            <a:pPr marL="0" indent="0" eaLnBrk="1" hangingPunct="1"/>
            <a:r>
              <a:rPr lang="en-US" sz="2800" dirty="0">
                <a:solidFill>
                  <a:schemeClr val="tx1"/>
                </a:solidFill>
              </a:rPr>
              <a:t>kiss from a movie star</a:t>
            </a:r>
          </a:p>
          <a:p>
            <a:pPr marL="0" indent="0" eaLnBrk="1" hangingPunct="1">
              <a:buNone/>
            </a:pPr>
            <a:r>
              <a:rPr lang="en-US" sz="2800" dirty="0">
                <a:solidFill>
                  <a:schemeClr val="tx1"/>
                </a:solidFill>
              </a:rPr>
              <a:t>(10 total)</a:t>
            </a:r>
          </a:p>
          <a:p>
            <a:pPr marL="0" indent="0" eaLnBrk="1" hangingPunct="1"/>
            <a:endParaRPr lang="en-US" sz="2800" dirty="0">
              <a:solidFill>
                <a:schemeClr val="tx1"/>
              </a:solidFill>
            </a:endParaRPr>
          </a:p>
        </p:txBody>
      </p:sp>
      <p:sp>
        <p:nvSpPr>
          <p:cNvPr id="5" name="Slide Number Placeholder 4"/>
          <p:cNvSpPr>
            <a:spLocks noGrp="1"/>
          </p:cNvSpPr>
          <p:nvPr>
            <p:ph type="sldNum" sz="quarter" idx="16"/>
          </p:nvPr>
        </p:nvSpPr>
        <p:spPr/>
        <p:txBody>
          <a:bodyPr/>
          <a:lstStyle/>
          <a:p>
            <a:pPr>
              <a:defRPr/>
            </a:pPr>
            <a:fld id="{7979F04A-657A-49DE-A934-91BFF5797299}" type="slidenum">
              <a:rPr lang="en-US"/>
              <a:pPr>
                <a:defRPr/>
              </a:pPr>
              <a:t>40</a:t>
            </a:fld>
            <a:endParaRPr lang="en-US"/>
          </a:p>
        </p:txBody>
      </p:sp>
      <p:sp>
        <p:nvSpPr>
          <p:cNvPr id="39940" name="Content Placeholder 3"/>
          <p:cNvSpPr>
            <a:spLocks noGrp="1"/>
          </p:cNvSpPr>
          <p:nvPr>
            <p:ph sz="quarter" idx="13"/>
          </p:nvPr>
        </p:nvSpPr>
        <p:spPr>
          <a:xfrm>
            <a:off x="4648200" y="1143000"/>
            <a:ext cx="4495800" cy="5410200"/>
          </a:xfrm>
        </p:spPr>
        <p:txBody>
          <a:bodyPr/>
          <a:lstStyle/>
          <a:p>
            <a:pPr marL="0" indent="0" eaLnBrk="1" hangingPunct="1">
              <a:buFont typeface="Arial" charset="0"/>
              <a:buNone/>
            </a:pPr>
            <a:r>
              <a:rPr lang="en-US" sz="2800" b="1" dirty="0">
                <a:solidFill>
                  <a:srgbClr val="FF0000"/>
                </a:solidFill>
              </a:rPr>
              <a:t>Some Negative Events:</a:t>
            </a:r>
          </a:p>
          <a:p>
            <a:pPr marL="0" indent="0" eaLnBrk="1" hangingPunct="1"/>
            <a:r>
              <a:rPr lang="en-US" sz="2800" dirty="0">
                <a:solidFill>
                  <a:schemeClr val="tx1"/>
                </a:solidFill>
              </a:rPr>
              <a:t>paying a $50 fine</a:t>
            </a:r>
          </a:p>
          <a:p>
            <a:pPr marL="0" indent="0" eaLnBrk="1" hangingPunct="1"/>
            <a:r>
              <a:rPr lang="en-US" sz="2800" dirty="0">
                <a:solidFill>
                  <a:schemeClr val="tx1"/>
                </a:solidFill>
              </a:rPr>
              <a:t>a confrontation with your co-worker or family member</a:t>
            </a:r>
          </a:p>
          <a:p>
            <a:pPr marL="0" indent="0" eaLnBrk="1" hangingPunct="1"/>
            <a:r>
              <a:rPr lang="en-US" sz="2800" dirty="0">
                <a:solidFill>
                  <a:schemeClr val="tx1"/>
                </a:solidFill>
              </a:rPr>
              <a:t>painful dental procedure</a:t>
            </a:r>
          </a:p>
          <a:p>
            <a:pPr marL="0" indent="0" eaLnBrk="1" hangingPunct="1">
              <a:buNone/>
            </a:pPr>
            <a:r>
              <a:rPr lang="en-US" sz="2800" dirty="0">
                <a:solidFill>
                  <a:schemeClr val="tx1"/>
                </a:solidFill>
              </a:rPr>
              <a:t>(10 total)</a:t>
            </a:r>
          </a:p>
          <a:p>
            <a:pPr marL="0" indent="0" eaLnBrk="1" hangingPunct="1"/>
            <a:endParaRPr lang="en-US" sz="2800" dirty="0">
              <a:solidFill>
                <a:schemeClr val="tx1"/>
              </a:solidFill>
            </a:endParaRPr>
          </a:p>
        </p:txBody>
      </p:sp>
    </p:spTree>
    <p:extLst>
      <p:ext uri="{BB962C8B-B14F-4D97-AF65-F5344CB8AC3E}">
        <p14:creationId xmlns:p14="http://schemas.microsoft.com/office/powerpoint/2010/main" val="1461347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2a: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a:solidFill>
                  <a:schemeClr val="tx1"/>
                </a:solidFill>
              </a:rPr>
              <a:t>Please imagine the following event:</a:t>
            </a:r>
            <a:br>
              <a:rPr lang="en-US" dirty="0">
                <a:solidFill>
                  <a:schemeClr val="tx1"/>
                </a:solidFill>
              </a:rPr>
            </a:br>
            <a:endParaRPr lang="en-US" dirty="0">
              <a:solidFill>
                <a:schemeClr val="tx1"/>
              </a:solidFill>
            </a:endParaRPr>
          </a:p>
          <a:p>
            <a:pPr marL="0" indent="0" algn="ctr" eaLnBrk="1" hangingPunct="1">
              <a:lnSpc>
                <a:spcPct val="80000"/>
              </a:lnSpc>
              <a:buFont typeface="Arial" charset="0"/>
              <a:buNone/>
            </a:pPr>
            <a:r>
              <a:rPr lang="en-US" b="1" dirty="0">
                <a:solidFill>
                  <a:schemeClr val="tx1"/>
                </a:solidFill>
              </a:rPr>
              <a:t>[receiving a $50 check] </a:t>
            </a:r>
            <a:br>
              <a:rPr lang="en-US" b="1" dirty="0">
                <a:solidFill>
                  <a:schemeClr val="tx1"/>
                </a:solidFill>
              </a:rPr>
            </a:br>
            <a:endParaRPr lang="en-US" b="1" dirty="0">
              <a:solidFill>
                <a:schemeClr val="tx1"/>
              </a:solidFill>
            </a:endParaRPr>
          </a:p>
          <a:p>
            <a:pPr marL="0" indent="0" eaLnBrk="1" hangingPunct="1">
              <a:lnSpc>
                <a:spcPct val="80000"/>
              </a:lnSpc>
              <a:buNone/>
            </a:pPr>
            <a:r>
              <a:rPr lang="en-US" dirty="0">
                <a:solidFill>
                  <a:schemeClr val="tx1"/>
                </a:solidFill>
              </a:rPr>
              <a:t>1. Assuming this event would definitely happen to you and you knew it were coming, </a:t>
            </a:r>
            <a:r>
              <a:rPr lang="en-US" b="1" dirty="0">
                <a:solidFill>
                  <a:schemeClr val="tx1"/>
                </a:solidFill>
              </a:rPr>
              <a:t>when</a:t>
            </a:r>
            <a:r>
              <a:rPr lang="en-US" dirty="0">
                <a:solidFill>
                  <a:schemeClr val="tx1"/>
                </a:solidFill>
              </a:rPr>
              <a:t> would you prefer it to happen?</a:t>
            </a:r>
            <a:br>
              <a:rPr lang="en-US" dirty="0">
                <a:solidFill>
                  <a:schemeClr val="tx1"/>
                </a:solidFill>
              </a:rPr>
            </a:br>
            <a:br>
              <a:rPr lang="en-US" dirty="0">
                <a:solidFill>
                  <a:schemeClr val="tx1"/>
                </a:solidFill>
              </a:rPr>
            </a:br>
            <a:r>
              <a:rPr lang="en-US" dirty="0">
                <a:solidFill>
                  <a:schemeClr val="tx1"/>
                </a:solidFill>
              </a:rPr>
              <a:t>          </a:t>
            </a:r>
            <a:r>
              <a:rPr lang="en-US" sz="1700" dirty="0">
                <a:solidFill>
                  <a:schemeClr val="tx1"/>
                </a:solidFill>
              </a:rPr>
              <a:t>immediately   OR   don’t care when   OR   [one month] from now</a:t>
            </a:r>
          </a:p>
          <a:p>
            <a:pPr marL="0" indent="0" eaLnBrk="1" hangingPunct="1">
              <a:lnSpc>
                <a:spcPct val="80000"/>
              </a:lnSpc>
              <a:buNone/>
            </a:pPr>
            <a:endParaRPr lang="en-US" dirty="0">
              <a:solidFill>
                <a:schemeClr val="tx1"/>
              </a:solidFill>
            </a:endParaRPr>
          </a:p>
          <a:p>
            <a:pPr marL="0" indent="0" eaLnBrk="1" hangingPunct="1">
              <a:lnSpc>
                <a:spcPct val="80000"/>
              </a:lnSpc>
              <a:buNone/>
            </a:pPr>
            <a:r>
              <a:rPr lang="en-US" dirty="0">
                <a:solidFill>
                  <a:schemeClr val="tx1"/>
                </a:solidFill>
              </a:rPr>
              <a:t>2. If this event were [one month] away, how psychologically pleasurable or </a:t>
            </a:r>
            <a:r>
              <a:rPr lang="en-US" dirty="0" err="1">
                <a:solidFill>
                  <a:schemeClr val="tx1"/>
                </a:solidFill>
              </a:rPr>
              <a:t>displeasurable</a:t>
            </a:r>
            <a:r>
              <a:rPr lang="en-US" dirty="0">
                <a:solidFill>
                  <a:schemeClr val="tx1"/>
                </a:solidFill>
              </a:rPr>
              <a:t> would the anticipation be? </a:t>
            </a:r>
            <a:br>
              <a:rPr lang="en-US" sz="1700" dirty="0">
                <a:solidFill>
                  <a:schemeClr val="tx1"/>
                </a:solidFill>
              </a:rPr>
            </a:br>
            <a:br>
              <a:rPr lang="en-US" sz="1700" dirty="0">
                <a:solidFill>
                  <a:schemeClr val="tx1"/>
                </a:solidFill>
              </a:rPr>
            </a:br>
            <a:r>
              <a:rPr lang="en-US" sz="1700" dirty="0">
                <a:solidFill>
                  <a:schemeClr val="tx1"/>
                </a:solidFill>
              </a:rPr>
              <a:t>strongly dislike the				   strongly like the</a:t>
            </a:r>
            <a:br>
              <a:rPr lang="en-US" sz="1700" dirty="0">
                <a:solidFill>
                  <a:schemeClr val="tx1"/>
                </a:solidFill>
              </a:rPr>
            </a:br>
            <a:r>
              <a:rPr lang="en-US" sz="1700" dirty="0">
                <a:solidFill>
                  <a:schemeClr val="tx1"/>
                </a:solidFill>
              </a:rPr>
              <a:t>feeling of waiting                        neutral                         feeling of waiting</a:t>
            </a:r>
            <a:br>
              <a:rPr lang="en-US" sz="1700" dirty="0">
                <a:solidFill>
                  <a:schemeClr val="tx1"/>
                </a:solidFill>
              </a:rPr>
            </a:br>
            <a:r>
              <a:rPr lang="en-US" sz="1700" dirty="0">
                <a:solidFill>
                  <a:schemeClr val="tx1"/>
                </a:solidFill>
              </a:rPr>
              <a:t>           |-------------------------------------|-------------------------------------|</a:t>
            </a: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41</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4239575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mj-lt"/>
              </a:rPr>
              <a:t>Results: Time preference</a:t>
            </a:r>
          </a:p>
        </p:txBody>
      </p:sp>
      <p:sp>
        <p:nvSpPr>
          <p:cNvPr id="5" name="Slide Number Placeholder 4"/>
          <p:cNvSpPr>
            <a:spLocks noGrp="1"/>
          </p:cNvSpPr>
          <p:nvPr>
            <p:ph type="sldNum" sz="quarter" idx="12"/>
          </p:nvPr>
        </p:nvSpPr>
        <p:spPr/>
        <p:txBody>
          <a:bodyPr/>
          <a:lstStyle/>
          <a:p>
            <a:pPr>
              <a:defRPr/>
            </a:pPr>
            <a:fld id="{9076127C-152E-4C3D-BBBE-65D47A66E417}" type="slidenum">
              <a:rPr lang="en-US"/>
              <a:pPr>
                <a:defRPr/>
              </a:pPr>
              <a:t>42</a:t>
            </a:fld>
            <a:endParaRPr lang="en-US"/>
          </a:p>
        </p:txBody>
      </p:sp>
      <p:graphicFrame>
        <p:nvGraphicFramePr>
          <p:cNvPr id="3" name="Table 2"/>
          <p:cNvGraphicFramePr>
            <a:graphicFrameLocks noGrp="1"/>
          </p:cNvGraphicFramePr>
          <p:nvPr/>
        </p:nvGraphicFramePr>
        <p:xfrm>
          <a:off x="762000" y="1676400"/>
          <a:ext cx="7543800" cy="398907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933450">
                <a:tc>
                  <a:txBody>
                    <a:bodyPr/>
                    <a:lstStyle/>
                    <a:p>
                      <a:pPr algn="ctr"/>
                      <a:endParaRPr lang="en-US" sz="3600" dirty="0">
                        <a:latin typeface="+mj-lt"/>
                      </a:endParaRPr>
                    </a:p>
                  </a:txBody>
                  <a:tcPr anchor="ctr">
                    <a:solidFill>
                      <a:schemeClr val="bg1"/>
                    </a:solidFill>
                  </a:tcPr>
                </a:tc>
                <a:tc>
                  <a:txBody>
                    <a:bodyPr/>
                    <a:lstStyle/>
                    <a:p>
                      <a:pPr algn="ctr"/>
                      <a:r>
                        <a:rPr lang="en-US" sz="3600" dirty="0">
                          <a:latin typeface="+mj-lt"/>
                        </a:rPr>
                        <a:t>Negative Events</a:t>
                      </a:r>
                    </a:p>
                  </a:txBody>
                  <a:tcPr anchor="ctr"/>
                </a:tc>
                <a:tc>
                  <a:txBody>
                    <a:bodyPr/>
                    <a:lstStyle/>
                    <a:p>
                      <a:pPr algn="ctr"/>
                      <a:r>
                        <a:rPr lang="en-US" sz="3600" dirty="0">
                          <a:latin typeface="+mj-lt"/>
                        </a:rPr>
                        <a:t>Positive Events</a:t>
                      </a:r>
                    </a:p>
                  </a:txBody>
                  <a:tcPr anchor="ctr"/>
                </a:tc>
                <a:extLst>
                  <a:ext uri="{0D108BD9-81ED-4DB2-BD59-A6C34878D82A}">
                    <a16:rowId xmlns:a16="http://schemas.microsoft.com/office/drawing/2014/main" val="10000"/>
                  </a:ext>
                </a:extLst>
              </a:tr>
              <a:tr h="933450">
                <a:tc>
                  <a:txBody>
                    <a:bodyPr/>
                    <a:lstStyle/>
                    <a:p>
                      <a:pPr algn="ctr"/>
                      <a:r>
                        <a:rPr lang="en-US" sz="3600" b="1" dirty="0">
                          <a:solidFill>
                            <a:schemeClr val="bg1"/>
                          </a:solidFill>
                          <a:latin typeface="+mj-lt"/>
                        </a:rPr>
                        <a:t>Now</a:t>
                      </a:r>
                    </a:p>
                  </a:txBody>
                  <a:tcPr anchor="ctr">
                    <a:solidFill>
                      <a:schemeClr val="accent1"/>
                    </a:solidFill>
                  </a:tcPr>
                </a:tc>
                <a:tc>
                  <a:txBody>
                    <a:bodyPr/>
                    <a:lstStyle/>
                    <a:p>
                      <a:pPr algn="ctr"/>
                      <a:r>
                        <a:rPr lang="en-US" sz="3600" dirty="0">
                          <a:latin typeface="+mj-lt"/>
                        </a:rPr>
                        <a:t>41%</a:t>
                      </a:r>
                    </a:p>
                  </a:txBody>
                  <a:tcPr anchor="ctr"/>
                </a:tc>
                <a:tc>
                  <a:txBody>
                    <a:bodyPr/>
                    <a:lstStyle/>
                    <a:p>
                      <a:pPr algn="ctr"/>
                      <a:r>
                        <a:rPr lang="en-US" sz="3600" b="0" dirty="0">
                          <a:solidFill>
                            <a:schemeClr val="tx1"/>
                          </a:solidFill>
                          <a:latin typeface="+mj-lt"/>
                        </a:rPr>
                        <a:t>62%</a:t>
                      </a:r>
                    </a:p>
                  </a:txBody>
                  <a:tcPr anchor="ctr"/>
                </a:tc>
                <a:extLst>
                  <a:ext uri="{0D108BD9-81ED-4DB2-BD59-A6C34878D82A}">
                    <a16:rowId xmlns:a16="http://schemas.microsoft.com/office/drawing/2014/main" val="10001"/>
                  </a:ext>
                </a:extLst>
              </a:tr>
              <a:tr h="933450">
                <a:tc>
                  <a:txBody>
                    <a:bodyPr/>
                    <a:lstStyle/>
                    <a:p>
                      <a:pPr algn="ctr"/>
                      <a:r>
                        <a:rPr lang="en-US" sz="3600" b="1" dirty="0">
                          <a:solidFill>
                            <a:schemeClr val="bg1"/>
                          </a:solidFill>
                          <a:latin typeface="+mj-lt"/>
                        </a:rPr>
                        <a:t>Indifferent</a:t>
                      </a:r>
                    </a:p>
                  </a:txBody>
                  <a:tcPr anchor="ctr">
                    <a:solidFill>
                      <a:schemeClr val="accent1"/>
                    </a:solidFill>
                  </a:tcPr>
                </a:tc>
                <a:tc>
                  <a:txBody>
                    <a:bodyPr/>
                    <a:lstStyle/>
                    <a:p>
                      <a:pPr algn="ctr"/>
                      <a:r>
                        <a:rPr lang="en-US" sz="3600" dirty="0">
                          <a:latin typeface="+mj-lt"/>
                        </a:rPr>
                        <a:t>22%</a:t>
                      </a:r>
                    </a:p>
                  </a:txBody>
                  <a:tcPr anchor="ctr"/>
                </a:tc>
                <a:tc>
                  <a:txBody>
                    <a:bodyPr/>
                    <a:lstStyle/>
                    <a:p>
                      <a:pPr algn="ctr"/>
                      <a:r>
                        <a:rPr lang="en-US" sz="3600" dirty="0">
                          <a:latin typeface="+mj-lt"/>
                        </a:rPr>
                        <a:t>31%</a:t>
                      </a:r>
                    </a:p>
                  </a:txBody>
                  <a:tcPr anchor="ctr"/>
                </a:tc>
                <a:extLst>
                  <a:ext uri="{0D108BD9-81ED-4DB2-BD59-A6C34878D82A}">
                    <a16:rowId xmlns:a16="http://schemas.microsoft.com/office/drawing/2014/main" val="10002"/>
                  </a:ext>
                </a:extLst>
              </a:tr>
              <a:tr h="933450">
                <a:tc>
                  <a:txBody>
                    <a:bodyPr/>
                    <a:lstStyle/>
                    <a:p>
                      <a:pPr algn="ctr"/>
                      <a:r>
                        <a:rPr lang="en-US" sz="3600" b="1" dirty="0">
                          <a:solidFill>
                            <a:schemeClr val="bg1"/>
                          </a:solidFill>
                          <a:latin typeface="+mj-lt"/>
                        </a:rPr>
                        <a:t>Later</a:t>
                      </a:r>
                    </a:p>
                  </a:txBody>
                  <a:tcPr anchor="ctr">
                    <a:solidFill>
                      <a:schemeClr val="accent1"/>
                    </a:solidFill>
                  </a:tcPr>
                </a:tc>
                <a:tc>
                  <a:txBody>
                    <a:bodyPr/>
                    <a:lstStyle/>
                    <a:p>
                      <a:pPr algn="ctr"/>
                      <a:r>
                        <a:rPr lang="en-US" sz="3600" b="0" dirty="0">
                          <a:solidFill>
                            <a:schemeClr val="tx1"/>
                          </a:solidFill>
                          <a:latin typeface="+mj-lt"/>
                        </a:rPr>
                        <a:t>37%</a:t>
                      </a:r>
                    </a:p>
                  </a:txBody>
                  <a:tcPr anchor="ctr"/>
                </a:tc>
                <a:tc>
                  <a:txBody>
                    <a:bodyPr/>
                    <a:lstStyle/>
                    <a:p>
                      <a:pPr algn="ctr"/>
                      <a:r>
                        <a:rPr lang="en-US" sz="3600" dirty="0">
                          <a:latin typeface="+mj-lt"/>
                        </a:rPr>
                        <a:t>7%</a:t>
                      </a:r>
                    </a:p>
                  </a:txBody>
                  <a:tcPr anchor="ctr"/>
                </a:tc>
                <a:extLst>
                  <a:ext uri="{0D108BD9-81ED-4DB2-BD59-A6C34878D82A}">
                    <a16:rowId xmlns:a16="http://schemas.microsoft.com/office/drawing/2014/main" val="10003"/>
                  </a:ext>
                </a:extLst>
              </a:tr>
            </a:tbl>
          </a:graphicData>
        </a:graphic>
      </p:graphicFrame>
      <p:sp>
        <p:nvSpPr>
          <p:cNvPr id="42009" name="TextBox 3"/>
          <p:cNvSpPr txBox="1">
            <a:spLocks noChangeArrowheads="1"/>
          </p:cNvSpPr>
          <p:nvPr/>
        </p:nvSpPr>
        <p:spPr bwMode="auto">
          <a:xfrm>
            <a:off x="1447800" y="6248400"/>
            <a:ext cx="6388100" cy="366713"/>
          </a:xfrm>
          <a:prstGeom prst="rect">
            <a:avLst/>
          </a:prstGeom>
          <a:noFill/>
          <a:ln w="9525">
            <a:noFill/>
            <a:miter lim="800000"/>
            <a:headEnd/>
            <a:tailEnd/>
          </a:ln>
        </p:spPr>
        <p:txBody>
          <a:bodyPr wrap="none">
            <a:spAutoFit/>
          </a:bodyPr>
          <a:lstStyle/>
          <a:p>
            <a:r>
              <a:rPr lang="en-US"/>
              <a:t>Total N=5,420 events (20 events for each of 169 participants)</a:t>
            </a:r>
          </a:p>
        </p:txBody>
      </p:sp>
    </p:spTree>
    <p:extLst>
      <p:ext uri="{BB962C8B-B14F-4D97-AF65-F5344CB8AC3E}">
        <p14:creationId xmlns:p14="http://schemas.microsoft.com/office/powerpoint/2010/main" val="1509507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mj-lt"/>
              </a:rPr>
              <a:t>The “sign effect”</a:t>
            </a:r>
          </a:p>
        </p:txBody>
      </p:sp>
      <p:sp>
        <p:nvSpPr>
          <p:cNvPr id="5" name="Slide Number Placeholder 4"/>
          <p:cNvSpPr>
            <a:spLocks noGrp="1"/>
          </p:cNvSpPr>
          <p:nvPr>
            <p:ph type="sldNum" sz="quarter" idx="12"/>
          </p:nvPr>
        </p:nvSpPr>
        <p:spPr/>
        <p:txBody>
          <a:bodyPr/>
          <a:lstStyle/>
          <a:p>
            <a:pPr>
              <a:defRPr/>
            </a:pPr>
            <a:fld id="{0204F011-85E3-4434-94AD-18155EC2DC69}" type="slidenum">
              <a:rPr lang="en-US"/>
              <a:pPr>
                <a:defRPr/>
              </a:pPr>
              <a:t>43</a:t>
            </a:fld>
            <a:endParaRPr lang="en-US"/>
          </a:p>
        </p:txBody>
      </p:sp>
      <p:graphicFrame>
        <p:nvGraphicFramePr>
          <p:cNvPr id="3" name="Table 2"/>
          <p:cNvGraphicFramePr>
            <a:graphicFrameLocks noGrp="1"/>
          </p:cNvGraphicFramePr>
          <p:nvPr/>
        </p:nvGraphicFramePr>
        <p:xfrm>
          <a:off x="762000" y="1676400"/>
          <a:ext cx="7543800" cy="398907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933450">
                <a:tc>
                  <a:txBody>
                    <a:bodyPr/>
                    <a:lstStyle/>
                    <a:p>
                      <a:pPr algn="ctr"/>
                      <a:endParaRPr lang="en-US" sz="3600" dirty="0">
                        <a:latin typeface="+mj-lt"/>
                      </a:endParaRPr>
                    </a:p>
                  </a:txBody>
                  <a:tcPr anchor="ctr">
                    <a:solidFill>
                      <a:schemeClr val="bg1"/>
                    </a:solidFill>
                  </a:tcPr>
                </a:tc>
                <a:tc>
                  <a:txBody>
                    <a:bodyPr/>
                    <a:lstStyle/>
                    <a:p>
                      <a:pPr algn="ctr"/>
                      <a:r>
                        <a:rPr lang="en-US" sz="3600" dirty="0">
                          <a:latin typeface="+mj-lt"/>
                        </a:rPr>
                        <a:t>Negative Events</a:t>
                      </a:r>
                    </a:p>
                  </a:txBody>
                  <a:tcPr anchor="ctr"/>
                </a:tc>
                <a:tc>
                  <a:txBody>
                    <a:bodyPr/>
                    <a:lstStyle/>
                    <a:p>
                      <a:pPr algn="ctr"/>
                      <a:r>
                        <a:rPr lang="en-US" sz="3600" dirty="0">
                          <a:latin typeface="+mj-lt"/>
                        </a:rPr>
                        <a:t>Positive Events</a:t>
                      </a:r>
                    </a:p>
                  </a:txBody>
                  <a:tcPr anchor="ctr"/>
                </a:tc>
                <a:extLst>
                  <a:ext uri="{0D108BD9-81ED-4DB2-BD59-A6C34878D82A}">
                    <a16:rowId xmlns:a16="http://schemas.microsoft.com/office/drawing/2014/main" val="10000"/>
                  </a:ext>
                </a:extLst>
              </a:tr>
              <a:tr h="933450">
                <a:tc>
                  <a:txBody>
                    <a:bodyPr/>
                    <a:lstStyle/>
                    <a:p>
                      <a:pPr algn="ctr"/>
                      <a:r>
                        <a:rPr lang="en-US" sz="3600" b="1" dirty="0">
                          <a:solidFill>
                            <a:schemeClr val="bg1"/>
                          </a:solidFill>
                          <a:latin typeface="+mj-lt"/>
                        </a:rPr>
                        <a:t>Now</a:t>
                      </a:r>
                    </a:p>
                  </a:txBody>
                  <a:tcPr anchor="ctr">
                    <a:solidFill>
                      <a:schemeClr val="accent1"/>
                    </a:solidFill>
                  </a:tcPr>
                </a:tc>
                <a:tc>
                  <a:txBody>
                    <a:bodyPr/>
                    <a:lstStyle/>
                    <a:p>
                      <a:pPr algn="ctr"/>
                      <a:r>
                        <a:rPr lang="en-US" sz="3600" dirty="0">
                          <a:latin typeface="+mj-lt"/>
                        </a:rPr>
                        <a:t>41%</a:t>
                      </a:r>
                    </a:p>
                  </a:txBody>
                  <a:tcPr anchor="ctr"/>
                </a:tc>
                <a:tc>
                  <a:txBody>
                    <a:bodyPr/>
                    <a:lstStyle/>
                    <a:p>
                      <a:pPr algn="ctr"/>
                      <a:r>
                        <a:rPr lang="en-US" sz="3600" b="1" dirty="0">
                          <a:solidFill>
                            <a:srgbClr val="FF0000"/>
                          </a:solidFill>
                          <a:latin typeface="+mj-lt"/>
                        </a:rPr>
                        <a:t>62%</a:t>
                      </a:r>
                    </a:p>
                  </a:txBody>
                  <a:tcPr anchor="ctr"/>
                </a:tc>
                <a:extLst>
                  <a:ext uri="{0D108BD9-81ED-4DB2-BD59-A6C34878D82A}">
                    <a16:rowId xmlns:a16="http://schemas.microsoft.com/office/drawing/2014/main" val="10001"/>
                  </a:ext>
                </a:extLst>
              </a:tr>
              <a:tr h="933450">
                <a:tc>
                  <a:txBody>
                    <a:bodyPr/>
                    <a:lstStyle/>
                    <a:p>
                      <a:pPr algn="ctr"/>
                      <a:r>
                        <a:rPr lang="en-US" sz="3600" b="1" dirty="0">
                          <a:solidFill>
                            <a:schemeClr val="bg1"/>
                          </a:solidFill>
                          <a:latin typeface="+mj-lt"/>
                        </a:rPr>
                        <a:t>Indifferent</a:t>
                      </a:r>
                    </a:p>
                  </a:txBody>
                  <a:tcPr anchor="ctr">
                    <a:solidFill>
                      <a:schemeClr val="accent1"/>
                    </a:solidFill>
                  </a:tcPr>
                </a:tc>
                <a:tc>
                  <a:txBody>
                    <a:bodyPr/>
                    <a:lstStyle/>
                    <a:p>
                      <a:pPr algn="ctr"/>
                      <a:r>
                        <a:rPr lang="en-US" sz="3600" dirty="0">
                          <a:latin typeface="+mj-lt"/>
                        </a:rPr>
                        <a:t>22%</a:t>
                      </a:r>
                    </a:p>
                  </a:txBody>
                  <a:tcPr anchor="ctr"/>
                </a:tc>
                <a:tc>
                  <a:txBody>
                    <a:bodyPr/>
                    <a:lstStyle/>
                    <a:p>
                      <a:pPr algn="ctr"/>
                      <a:r>
                        <a:rPr lang="en-US" sz="3600" dirty="0">
                          <a:latin typeface="+mj-lt"/>
                        </a:rPr>
                        <a:t>31%</a:t>
                      </a:r>
                    </a:p>
                  </a:txBody>
                  <a:tcPr anchor="ctr"/>
                </a:tc>
                <a:extLst>
                  <a:ext uri="{0D108BD9-81ED-4DB2-BD59-A6C34878D82A}">
                    <a16:rowId xmlns:a16="http://schemas.microsoft.com/office/drawing/2014/main" val="10002"/>
                  </a:ext>
                </a:extLst>
              </a:tr>
              <a:tr h="933450">
                <a:tc>
                  <a:txBody>
                    <a:bodyPr/>
                    <a:lstStyle/>
                    <a:p>
                      <a:pPr algn="ctr"/>
                      <a:r>
                        <a:rPr lang="en-US" sz="3600" b="1" dirty="0">
                          <a:solidFill>
                            <a:schemeClr val="bg1"/>
                          </a:solidFill>
                          <a:latin typeface="+mj-lt"/>
                        </a:rPr>
                        <a:t>Later</a:t>
                      </a:r>
                    </a:p>
                  </a:txBody>
                  <a:tcPr anchor="ctr">
                    <a:solidFill>
                      <a:schemeClr val="accent1"/>
                    </a:solidFill>
                  </a:tcPr>
                </a:tc>
                <a:tc>
                  <a:txBody>
                    <a:bodyPr/>
                    <a:lstStyle/>
                    <a:p>
                      <a:pPr algn="ctr"/>
                      <a:r>
                        <a:rPr lang="en-US" sz="3600" b="1" dirty="0">
                          <a:solidFill>
                            <a:srgbClr val="FF0000"/>
                          </a:solidFill>
                          <a:latin typeface="+mj-lt"/>
                        </a:rPr>
                        <a:t>37%</a:t>
                      </a:r>
                    </a:p>
                  </a:txBody>
                  <a:tcPr anchor="ctr"/>
                </a:tc>
                <a:tc>
                  <a:txBody>
                    <a:bodyPr/>
                    <a:lstStyle/>
                    <a:p>
                      <a:pPr algn="ctr"/>
                      <a:r>
                        <a:rPr lang="en-US" sz="3600" dirty="0">
                          <a:latin typeface="+mj-lt"/>
                        </a:rPr>
                        <a:t>7%</a:t>
                      </a:r>
                    </a:p>
                  </a:txBody>
                  <a:tcPr anchor="ctr"/>
                </a:tc>
                <a:extLst>
                  <a:ext uri="{0D108BD9-81ED-4DB2-BD59-A6C34878D82A}">
                    <a16:rowId xmlns:a16="http://schemas.microsoft.com/office/drawing/2014/main" val="10003"/>
                  </a:ext>
                </a:extLst>
              </a:tr>
            </a:tbl>
          </a:graphicData>
        </a:graphic>
      </p:graphicFrame>
      <p:sp>
        <p:nvSpPr>
          <p:cNvPr id="44057" name="TextBox 5"/>
          <p:cNvSpPr txBox="1">
            <a:spLocks noChangeArrowheads="1"/>
          </p:cNvSpPr>
          <p:nvPr/>
        </p:nvSpPr>
        <p:spPr bwMode="auto">
          <a:xfrm>
            <a:off x="1447800" y="6248400"/>
            <a:ext cx="6843713" cy="366713"/>
          </a:xfrm>
          <a:prstGeom prst="rect">
            <a:avLst/>
          </a:prstGeom>
          <a:noFill/>
          <a:ln w="9525">
            <a:noFill/>
            <a:miter lim="800000"/>
            <a:headEnd/>
            <a:tailEnd/>
          </a:ln>
        </p:spPr>
        <p:txBody>
          <a:bodyPr wrap="none">
            <a:spAutoFit/>
          </a:bodyPr>
          <a:lstStyle/>
          <a:p>
            <a:r>
              <a:rPr lang="en-US">
                <a:latin typeface="Century Gothic" pitchFamily="34" charset="0"/>
              </a:rPr>
              <a:t>Total N=5,420 events (20 events for each of 169 participants)</a:t>
            </a:r>
          </a:p>
        </p:txBody>
      </p:sp>
    </p:spTree>
    <p:extLst>
      <p:ext uri="{BB962C8B-B14F-4D97-AF65-F5344CB8AC3E}">
        <p14:creationId xmlns:p14="http://schemas.microsoft.com/office/powerpoint/2010/main" val="831107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mj-lt"/>
              </a:rPr>
              <a:t>Negative time preference</a:t>
            </a:r>
          </a:p>
        </p:txBody>
      </p:sp>
      <p:sp>
        <p:nvSpPr>
          <p:cNvPr id="5" name="Slide Number Placeholder 4"/>
          <p:cNvSpPr>
            <a:spLocks noGrp="1"/>
          </p:cNvSpPr>
          <p:nvPr>
            <p:ph type="sldNum" sz="quarter" idx="12"/>
          </p:nvPr>
        </p:nvSpPr>
        <p:spPr/>
        <p:txBody>
          <a:bodyPr/>
          <a:lstStyle/>
          <a:p>
            <a:pPr>
              <a:defRPr/>
            </a:pPr>
            <a:fld id="{B78A2630-0F86-422F-B0F3-D40B00A52E03}" type="slidenum">
              <a:rPr lang="en-US"/>
              <a:pPr>
                <a:defRPr/>
              </a:pPr>
              <a:t>44</a:t>
            </a:fld>
            <a:endParaRPr lang="en-US"/>
          </a:p>
        </p:txBody>
      </p:sp>
      <p:graphicFrame>
        <p:nvGraphicFramePr>
          <p:cNvPr id="3" name="Table 2"/>
          <p:cNvGraphicFramePr>
            <a:graphicFrameLocks noGrp="1"/>
          </p:cNvGraphicFramePr>
          <p:nvPr/>
        </p:nvGraphicFramePr>
        <p:xfrm>
          <a:off x="762000" y="1676400"/>
          <a:ext cx="7543800" cy="398907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933450">
                <a:tc>
                  <a:txBody>
                    <a:bodyPr/>
                    <a:lstStyle/>
                    <a:p>
                      <a:pPr algn="ctr"/>
                      <a:endParaRPr lang="en-US" sz="3600" dirty="0">
                        <a:latin typeface="+mj-lt"/>
                      </a:endParaRPr>
                    </a:p>
                  </a:txBody>
                  <a:tcPr anchor="ctr">
                    <a:solidFill>
                      <a:schemeClr val="bg1"/>
                    </a:solidFill>
                  </a:tcPr>
                </a:tc>
                <a:tc>
                  <a:txBody>
                    <a:bodyPr/>
                    <a:lstStyle/>
                    <a:p>
                      <a:pPr algn="ctr"/>
                      <a:r>
                        <a:rPr lang="en-US" sz="3600" dirty="0">
                          <a:latin typeface="+mj-lt"/>
                        </a:rPr>
                        <a:t>Negative Events</a:t>
                      </a:r>
                    </a:p>
                  </a:txBody>
                  <a:tcPr anchor="ctr"/>
                </a:tc>
                <a:tc>
                  <a:txBody>
                    <a:bodyPr/>
                    <a:lstStyle/>
                    <a:p>
                      <a:pPr algn="ctr"/>
                      <a:r>
                        <a:rPr lang="en-US" sz="3600" dirty="0">
                          <a:latin typeface="+mj-lt"/>
                        </a:rPr>
                        <a:t>Positive Events</a:t>
                      </a:r>
                    </a:p>
                  </a:txBody>
                  <a:tcPr anchor="ctr"/>
                </a:tc>
                <a:extLst>
                  <a:ext uri="{0D108BD9-81ED-4DB2-BD59-A6C34878D82A}">
                    <a16:rowId xmlns:a16="http://schemas.microsoft.com/office/drawing/2014/main" val="10000"/>
                  </a:ext>
                </a:extLst>
              </a:tr>
              <a:tr h="933450">
                <a:tc>
                  <a:txBody>
                    <a:bodyPr/>
                    <a:lstStyle/>
                    <a:p>
                      <a:pPr algn="ctr"/>
                      <a:r>
                        <a:rPr lang="en-US" sz="3600" b="1" dirty="0">
                          <a:solidFill>
                            <a:schemeClr val="bg1"/>
                          </a:solidFill>
                          <a:latin typeface="+mj-lt"/>
                        </a:rPr>
                        <a:t>Now</a:t>
                      </a:r>
                    </a:p>
                  </a:txBody>
                  <a:tcPr anchor="ctr">
                    <a:solidFill>
                      <a:schemeClr val="accent1"/>
                    </a:solidFill>
                  </a:tcPr>
                </a:tc>
                <a:tc>
                  <a:txBody>
                    <a:bodyPr/>
                    <a:lstStyle/>
                    <a:p>
                      <a:pPr algn="ctr"/>
                      <a:r>
                        <a:rPr lang="en-US" sz="3600" b="1" dirty="0">
                          <a:solidFill>
                            <a:srgbClr val="FF0000"/>
                          </a:solidFill>
                          <a:latin typeface="+mj-lt"/>
                        </a:rPr>
                        <a:t>41%</a:t>
                      </a:r>
                    </a:p>
                  </a:txBody>
                  <a:tcPr anchor="ctr"/>
                </a:tc>
                <a:tc>
                  <a:txBody>
                    <a:bodyPr/>
                    <a:lstStyle/>
                    <a:p>
                      <a:pPr algn="ctr"/>
                      <a:r>
                        <a:rPr lang="en-US" sz="3600" b="0" dirty="0">
                          <a:solidFill>
                            <a:schemeClr val="tx1"/>
                          </a:solidFill>
                          <a:latin typeface="+mj-lt"/>
                        </a:rPr>
                        <a:t>62%</a:t>
                      </a:r>
                    </a:p>
                  </a:txBody>
                  <a:tcPr anchor="ctr"/>
                </a:tc>
                <a:extLst>
                  <a:ext uri="{0D108BD9-81ED-4DB2-BD59-A6C34878D82A}">
                    <a16:rowId xmlns:a16="http://schemas.microsoft.com/office/drawing/2014/main" val="10001"/>
                  </a:ext>
                </a:extLst>
              </a:tr>
              <a:tr h="933450">
                <a:tc>
                  <a:txBody>
                    <a:bodyPr/>
                    <a:lstStyle/>
                    <a:p>
                      <a:pPr algn="ctr"/>
                      <a:r>
                        <a:rPr lang="en-US" sz="3600" b="1" dirty="0">
                          <a:solidFill>
                            <a:schemeClr val="bg1"/>
                          </a:solidFill>
                          <a:latin typeface="+mj-lt"/>
                        </a:rPr>
                        <a:t>Indifferent</a:t>
                      </a:r>
                    </a:p>
                  </a:txBody>
                  <a:tcPr anchor="ctr">
                    <a:solidFill>
                      <a:schemeClr val="accent1"/>
                    </a:solidFill>
                  </a:tcPr>
                </a:tc>
                <a:tc>
                  <a:txBody>
                    <a:bodyPr/>
                    <a:lstStyle/>
                    <a:p>
                      <a:pPr algn="ctr"/>
                      <a:r>
                        <a:rPr lang="en-US" sz="3600" dirty="0">
                          <a:latin typeface="+mj-lt"/>
                        </a:rPr>
                        <a:t>22%</a:t>
                      </a:r>
                    </a:p>
                  </a:txBody>
                  <a:tcPr anchor="ctr"/>
                </a:tc>
                <a:tc>
                  <a:txBody>
                    <a:bodyPr/>
                    <a:lstStyle/>
                    <a:p>
                      <a:pPr algn="ctr"/>
                      <a:r>
                        <a:rPr lang="en-US" sz="3600" dirty="0">
                          <a:latin typeface="+mj-lt"/>
                        </a:rPr>
                        <a:t>31%</a:t>
                      </a:r>
                    </a:p>
                  </a:txBody>
                  <a:tcPr anchor="ctr"/>
                </a:tc>
                <a:extLst>
                  <a:ext uri="{0D108BD9-81ED-4DB2-BD59-A6C34878D82A}">
                    <a16:rowId xmlns:a16="http://schemas.microsoft.com/office/drawing/2014/main" val="10002"/>
                  </a:ext>
                </a:extLst>
              </a:tr>
              <a:tr h="933450">
                <a:tc>
                  <a:txBody>
                    <a:bodyPr/>
                    <a:lstStyle/>
                    <a:p>
                      <a:pPr algn="ctr"/>
                      <a:r>
                        <a:rPr lang="en-US" sz="3600" b="1" dirty="0">
                          <a:solidFill>
                            <a:schemeClr val="bg1"/>
                          </a:solidFill>
                          <a:latin typeface="+mj-lt"/>
                        </a:rPr>
                        <a:t>Later</a:t>
                      </a:r>
                    </a:p>
                  </a:txBody>
                  <a:tcPr anchor="ctr">
                    <a:solidFill>
                      <a:schemeClr val="accent1"/>
                    </a:solidFill>
                  </a:tcPr>
                </a:tc>
                <a:tc>
                  <a:txBody>
                    <a:bodyPr/>
                    <a:lstStyle/>
                    <a:p>
                      <a:pPr algn="ctr"/>
                      <a:r>
                        <a:rPr lang="en-US" sz="3600" b="0" dirty="0">
                          <a:solidFill>
                            <a:schemeClr val="tx1"/>
                          </a:solidFill>
                          <a:latin typeface="+mj-lt"/>
                        </a:rPr>
                        <a:t>37%</a:t>
                      </a:r>
                    </a:p>
                  </a:txBody>
                  <a:tcPr anchor="ctr"/>
                </a:tc>
                <a:tc>
                  <a:txBody>
                    <a:bodyPr/>
                    <a:lstStyle/>
                    <a:p>
                      <a:pPr algn="ctr"/>
                      <a:r>
                        <a:rPr lang="en-US" sz="3600" b="1" dirty="0">
                          <a:solidFill>
                            <a:srgbClr val="FF0000"/>
                          </a:solidFill>
                          <a:latin typeface="+mj-lt"/>
                        </a:rPr>
                        <a:t>7%</a:t>
                      </a:r>
                    </a:p>
                  </a:txBody>
                  <a:tcPr anchor="ctr"/>
                </a:tc>
                <a:extLst>
                  <a:ext uri="{0D108BD9-81ED-4DB2-BD59-A6C34878D82A}">
                    <a16:rowId xmlns:a16="http://schemas.microsoft.com/office/drawing/2014/main" val="10003"/>
                  </a:ext>
                </a:extLst>
              </a:tr>
            </a:tbl>
          </a:graphicData>
        </a:graphic>
      </p:graphicFrame>
      <p:sp>
        <p:nvSpPr>
          <p:cNvPr id="45081" name="TextBox 6"/>
          <p:cNvSpPr txBox="1">
            <a:spLocks noChangeArrowheads="1"/>
          </p:cNvSpPr>
          <p:nvPr/>
        </p:nvSpPr>
        <p:spPr bwMode="auto">
          <a:xfrm>
            <a:off x="1447800" y="6248400"/>
            <a:ext cx="6388100" cy="366713"/>
          </a:xfrm>
          <a:prstGeom prst="rect">
            <a:avLst/>
          </a:prstGeom>
          <a:noFill/>
          <a:ln w="9525">
            <a:noFill/>
            <a:miter lim="800000"/>
            <a:headEnd/>
            <a:tailEnd/>
          </a:ln>
        </p:spPr>
        <p:txBody>
          <a:bodyPr wrap="none">
            <a:spAutoFit/>
          </a:bodyPr>
          <a:lstStyle/>
          <a:p>
            <a:r>
              <a:rPr lang="en-US"/>
              <a:t>Total N=5,420 events (20 events for each of 169 participants)</a:t>
            </a:r>
          </a:p>
        </p:txBody>
      </p:sp>
    </p:spTree>
    <p:extLst>
      <p:ext uri="{BB962C8B-B14F-4D97-AF65-F5344CB8AC3E}">
        <p14:creationId xmlns:p14="http://schemas.microsoft.com/office/powerpoint/2010/main" val="2373190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Anticipation</a:t>
            </a:r>
          </a:p>
        </p:txBody>
      </p:sp>
      <p:graphicFrame>
        <p:nvGraphicFramePr>
          <p:cNvPr id="6" name="Chart 5"/>
          <p:cNvGraphicFramePr>
            <a:graphicFrameLocks noGrp="1"/>
          </p:cNvGraphicFramePr>
          <p:nvPr/>
        </p:nvGraphicFramePr>
        <p:xfrm>
          <a:off x="228600" y="790950"/>
          <a:ext cx="8562147" cy="5828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0448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46</a:t>
            </a:fld>
            <a:endParaRPr lang="en-US"/>
          </a:p>
        </p:txBody>
      </p:sp>
      <p:pic>
        <p:nvPicPr>
          <p:cNvPr id="112642" name="Picture 2" descr="C:\Users\ikari\Desktop\BDRM2012\Dread vs Pleasurable Anticipation\paper1\JCR submission\Fig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040" y="1524001"/>
            <a:ext cx="7312760" cy="531321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533400" y="762000"/>
            <a:ext cx="8229600" cy="914400"/>
          </a:xfrm>
        </p:spPr>
        <p:txBody>
          <a:bodyPr/>
          <a:lstStyle/>
          <a:p>
            <a:pPr eaLnBrk="1" fontAlgn="auto" hangingPunct="1">
              <a:spcAft>
                <a:spcPts val="0"/>
              </a:spcAft>
              <a:defRPr/>
            </a:pPr>
            <a:r>
              <a:rPr lang="en-US" dirty="0">
                <a:latin typeface="+mj-lt"/>
              </a:rPr>
              <a:t>Anticipation predicts time preferences</a:t>
            </a:r>
          </a:p>
        </p:txBody>
      </p:sp>
    </p:spTree>
    <p:extLst>
      <p:ext uri="{BB962C8B-B14F-4D97-AF65-F5344CB8AC3E}">
        <p14:creationId xmlns:p14="http://schemas.microsoft.com/office/powerpoint/2010/main" val="769635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47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73511934"/>
              </p:ext>
            </p:extLst>
          </p:nvPr>
        </p:nvGraphicFramePr>
        <p:xfrm>
          <a:off x="-2" y="-4"/>
          <a:ext cx="8305801" cy="6970695"/>
        </p:xfrm>
        <a:graphic>
          <a:graphicData uri="http://schemas.openxmlformats.org/drawingml/2006/table">
            <a:tbl>
              <a:tblPr firstRow="1" firstCol="1" bandRow="1">
                <a:tableStyleId>{5C22544A-7EE6-4342-B048-85BDC9FD1C3A}</a:tableStyleId>
              </a:tblPr>
              <a:tblGrid>
                <a:gridCol w="4700300">
                  <a:extLst>
                    <a:ext uri="{9D8B030D-6E8A-4147-A177-3AD203B41FA5}">
                      <a16:colId xmlns:a16="http://schemas.microsoft.com/office/drawing/2014/main" val="20000"/>
                    </a:ext>
                  </a:extLst>
                </a:gridCol>
                <a:gridCol w="1319502">
                  <a:extLst>
                    <a:ext uri="{9D8B030D-6E8A-4147-A177-3AD203B41FA5}">
                      <a16:colId xmlns:a16="http://schemas.microsoft.com/office/drawing/2014/main" val="20001"/>
                    </a:ext>
                  </a:extLst>
                </a:gridCol>
                <a:gridCol w="1247668">
                  <a:extLst>
                    <a:ext uri="{9D8B030D-6E8A-4147-A177-3AD203B41FA5}">
                      <a16:colId xmlns:a16="http://schemas.microsoft.com/office/drawing/2014/main" val="20002"/>
                    </a:ext>
                  </a:extLst>
                </a:gridCol>
                <a:gridCol w="1038331">
                  <a:extLst>
                    <a:ext uri="{9D8B030D-6E8A-4147-A177-3AD203B41FA5}">
                      <a16:colId xmlns:a16="http://schemas.microsoft.com/office/drawing/2014/main" val="20003"/>
                    </a:ext>
                  </a:extLst>
                </a:gridCol>
              </a:tblGrid>
              <a:tr h="465997">
                <a:tc>
                  <a:txBody>
                    <a:bodyPr/>
                    <a:lstStyle/>
                    <a:p>
                      <a:pPr marL="0" marR="0">
                        <a:spcBef>
                          <a:spcPts val="0"/>
                        </a:spcBef>
                        <a:spcAft>
                          <a:spcPts val="0"/>
                        </a:spcAft>
                      </a:pPr>
                      <a:r>
                        <a:rPr lang="en-US" sz="1600" dirty="0">
                          <a:effectLst/>
                        </a:rPr>
                        <a:t>Event</a:t>
                      </a:r>
                      <a:endParaRPr lang="en-C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Anticipation Utility</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Now Preference</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beta </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00"/>
                  </a:ext>
                </a:extLst>
              </a:tr>
              <a:tr h="465997">
                <a:tc>
                  <a:txBody>
                    <a:bodyPr/>
                    <a:lstStyle/>
                    <a:p>
                      <a:pPr marL="0" marR="0">
                        <a:spcBef>
                          <a:spcPts val="0"/>
                        </a:spcBef>
                        <a:spcAft>
                          <a:spcPts val="0"/>
                        </a:spcAft>
                      </a:pPr>
                      <a:r>
                        <a:rPr lang="en-US" sz="1600">
                          <a:effectLst/>
                        </a:rPr>
                        <a:t>a free 5-day vacation to the destination of your choice</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28</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.19</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-.40</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01"/>
                  </a:ext>
                </a:extLst>
              </a:tr>
              <a:tr h="285897">
                <a:tc>
                  <a:txBody>
                    <a:bodyPr/>
                    <a:lstStyle/>
                    <a:p>
                      <a:pPr marL="0" marR="0">
                        <a:spcBef>
                          <a:spcPts val="0"/>
                        </a:spcBef>
                        <a:spcAft>
                          <a:spcPts val="0"/>
                        </a:spcAft>
                      </a:pPr>
                      <a:r>
                        <a:rPr lang="en-US" sz="1600">
                          <a:effectLst/>
                        </a:rPr>
                        <a:t>eating a nice meal out at a restaurant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28</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.29</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-.25</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02"/>
                  </a:ext>
                </a:extLst>
              </a:tr>
              <a:tr h="239556">
                <a:tc>
                  <a:txBody>
                    <a:bodyPr/>
                    <a:lstStyle/>
                    <a:p>
                      <a:pPr marL="0" marR="0">
                        <a:spcBef>
                          <a:spcPts val="0"/>
                        </a:spcBef>
                        <a:spcAft>
                          <a:spcPts val="0"/>
                        </a:spcAft>
                      </a:pPr>
                      <a:r>
                        <a:rPr lang="en-US" sz="1600">
                          <a:effectLst/>
                        </a:rPr>
                        <a:t>a kiss from the movie star of your choice</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22</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.32</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-0.04</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03"/>
                  </a:ext>
                </a:extLst>
              </a:tr>
              <a:tr h="285897">
                <a:tc>
                  <a:txBody>
                    <a:bodyPr/>
                    <a:lstStyle/>
                    <a:p>
                      <a:pPr marL="0" marR="0">
                        <a:spcBef>
                          <a:spcPts val="0"/>
                        </a:spcBef>
                        <a:spcAft>
                          <a:spcPts val="0"/>
                        </a:spcAft>
                      </a:pPr>
                      <a:r>
                        <a:rPr lang="en-US" sz="1600">
                          <a:effectLst/>
                        </a:rPr>
                        <a:t>receiving a good grade or performance review</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21</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.68</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-.22</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04"/>
                  </a:ext>
                </a:extLst>
              </a:tr>
              <a:tr h="285897">
                <a:tc>
                  <a:txBody>
                    <a:bodyPr/>
                    <a:lstStyle/>
                    <a:p>
                      <a:pPr marL="0" marR="0">
                        <a:spcBef>
                          <a:spcPts val="0"/>
                        </a:spcBef>
                        <a:spcAft>
                          <a:spcPts val="0"/>
                        </a:spcAft>
                      </a:pPr>
                      <a:r>
                        <a:rPr lang="en-US" sz="1600">
                          <a:effectLst/>
                        </a:rPr>
                        <a:t>getting a gift in the mail from a family member</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21</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.49</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-.29</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05"/>
                  </a:ext>
                </a:extLst>
              </a:tr>
              <a:tr h="285897">
                <a:tc>
                  <a:txBody>
                    <a:bodyPr/>
                    <a:lstStyle/>
                    <a:p>
                      <a:pPr marL="0" marR="0">
                        <a:spcBef>
                          <a:spcPts val="0"/>
                        </a:spcBef>
                        <a:spcAft>
                          <a:spcPts val="0"/>
                        </a:spcAft>
                      </a:pPr>
                      <a:r>
                        <a:rPr lang="en-US" sz="1600">
                          <a:effectLst/>
                        </a:rPr>
                        <a:t>spending time with your best friend</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21</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.44</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-.18</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06"/>
                  </a:ext>
                </a:extLst>
              </a:tr>
              <a:tr h="285897">
                <a:tc>
                  <a:txBody>
                    <a:bodyPr/>
                    <a:lstStyle/>
                    <a:p>
                      <a:pPr marL="0" marR="0">
                        <a:spcBef>
                          <a:spcPts val="0"/>
                        </a:spcBef>
                        <a:spcAft>
                          <a:spcPts val="0"/>
                        </a:spcAft>
                      </a:pPr>
                      <a:r>
                        <a:rPr lang="en-US" sz="1600">
                          <a:effectLst/>
                        </a:rPr>
                        <a:t>hour of favorite TV or book</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13</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.57</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-.20</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07"/>
                  </a:ext>
                </a:extLst>
              </a:tr>
              <a:tr h="285897">
                <a:tc>
                  <a:txBody>
                    <a:bodyPr/>
                    <a:lstStyle/>
                    <a:p>
                      <a:pPr marL="0" marR="0">
                        <a:spcBef>
                          <a:spcPts val="0"/>
                        </a:spcBef>
                        <a:spcAft>
                          <a:spcPts val="0"/>
                        </a:spcAft>
                      </a:pPr>
                      <a:r>
                        <a:rPr lang="en-US" sz="1600">
                          <a:effectLst/>
                        </a:rPr>
                        <a:t>receiving a $50 check</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13</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.78</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-.16</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08"/>
                  </a:ext>
                </a:extLst>
              </a:tr>
              <a:tr h="285897">
                <a:tc>
                  <a:txBody>
                    <a:bodyPr/>
                    <a:lstStyle/>
                    <a:p>
                      <a:pPr marL="0" marR="0">
                        <a:spcBef>
                          <a:spcPts val="0"/>
                        </a:spcBef>
                        <a:spcAft>
                          <a:spcPts val="0"/>
                        </a:spcAft>
                      </a:pPr>
                      <a:r>
                        <a:rPr lang="en-US" sz="1600">
                          <a:effectLst/>
                        </a:rPr>
                        <a:t>improved energy and health for 10 days</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9</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.69</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-.28</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09"/>
                  </a:ext>
                </a:extLst>
              </a:tr>
              <a:tr h="285897">
                <a:tc>
                  <a:txBody>
                    <a:bodyPr/>
                    <a:lstStyle/>
                    <a:p>
                      <a:pPr marL="0" marR="0">
                        <a:spcBef>
                          <a:spcPts val="0"/>
                        </a:spcBef>
                        <a:spcAft>
                          <a:spcPts val="0"/>
                        </a:spcAft>
                      </a:pPr>
                      <a:r>
                        <a:rPr lang="en-US" sz="1600">
                          <a:effectLst/>
                        </a:rPr>
                        <a:t>winning the lottery</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6</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.79</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-.28</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10"/>
                  </a:ext>
                </a:extLst>
              </a:tr>
              <a:tr h="465997">
                <a:tc>
                  <a:txBody>
                    <a:bodyPr/>
                    <a:lstStyle/>
                    <a:p>
                      <a:pPr marL="0" marR="0">
                        <a:spcBef>
                          <a:spcPts val="0"/>
                        </a:spcBef>
                        <a:spcAft>
                          <a:spcPts val="0"/>
                        </a:spcAft>
                      </a:pPr>
                      <a:r>
                        <a:rPr lang="en-US" sz="1600">
                          <a:effectLst/>
                        </a:rPr>
                        <a:t>doing difficult home cleaning and renovation for 5 days</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-19</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.02</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-0.08</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11"/>
                  </a:ext>
                </a:extLst>
              </a:tr>
              <a:tr h="465997">
                <a:tc>
                  <a:txBody>
                    <a:bodyPr/>
                    <a:lstStyle/>
                    <a:p>
                      <a:pPr marL="0" marR="0">
                        <a:spcBef>
                          <a:spcPts val="0"/>
                        </a:spcBef>
                        <a:spcAft>
                          <a:spcPts val="0"/>
                        </a:spcAft>
                      </a:pPr>
                      <a:r>
                        <a:rPr lang="en-US" sz="1600">
                          <a:effectLst/>
                        </a:rPr>
                        <a:t>an hour at the local Department of Motor Vehicles</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-26</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.11</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-.19</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12"/>
                  </a:ext>
                </a:extLst>
              </a:tr>
              <a:tr h="285897">
                <a:tc>
                  <a:txBody>
                    <a:bodyPr/>
                    <a:lstStyle/>
                    <a:p>
                      <a:pPr marL="0" marR="0">
                        <a:spcBef>
                          <a:spcPts val="0"/>
                        </a:spcBef>
                        <a:spcAft>
                          <a:spcPts val="0"/>
                        </a:spcAft>
                      </a:pPr>
                      <a:r>
                        <a:rPr lang="en-US" sz="1600">
                          <a:effectLst/>
                        </a:rPr>
                        <a:t>paying a $50 fine</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-27</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.02</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-.21</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13"/>
                  </a:ext>
                </a:extLst>
              </a:tr>
              <a:tr h="285897">
                <a:tc>
                  <a:txBody>
                    <a:bodyPr/>
                    <a:lstStyle/>
                    <a:p>
                      <a:pPr marL="0" marR="0">
                        <a:spcBef>
                          <a:spcPts val="0"/>
                        </a:spcBef>
                        <a:spcAft>
                          <a:spcPts val="0"/>
                        </a:spcAft>
                      </a:pPr>
                      <a:r>
                        <a:rPr lang="en-US" sz="1600">
                          <a:effectLst/>
                        </a:rPr>
                        <a:t>giving a stressful 60 minute improvised speech</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-45</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0.1</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-.20</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14"/>
                  </a:ext>
                </a:extLst>
              </a:tr>
              <a:tr h="285897">
                <a:tc>
                  <a:txBody>
                    <a:bodyPr/>
                    <a:lstStyle/>
                    <a:p>
                      <a:pPr marL="0" marR="0">
                        <a:spcBef>
                          <a:spcPts val="0"/>
                        </a:spcBef>
                        <a:spcAft>
                          <a:spcPts val="0"/>
                        </a:spcAft>
                      </a:pPr>
                      <a:r>
                        <a:rPr lang="en-US" sz="1600">
                          <a:effectLst/>
                        </a:rPr>
                        <a:t>being sick for 10 days</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-47</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-.15</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-.26</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15"/>
                  </a:ext>
                </a:extLst>
              </a:tr>
              <a:tr h="285897">
                <a:tc>
                  <a:txBody>
                    <a:bodyPr/>
                    <a:lstStyle/>
                    <a:p>
                      <a:pPr marL="0" marR="0">
                        <a:spcBef>
                          <a:spcPts val="0"/>
                        </a:spcBef>
                        <a:spcAft>
                          <a:spcPts val="0"/>
                        </a:spcAft>
                      </a:pPr>
                      <a:r>
                        <a:rPr lang="en-US" sz="1600">
                          <a:effectLst/>
                        </a:rPr>
                        <a:t>a painful dental procedure</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-53</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.18</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-.30</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16"/>
                  </a:ext>
                </a:extLst>
              </a:tr>
              <a:tr h="285897">
                <a:tc>
                  <a:txBody>
                    <a:bodyPr/>
                    <a:lstStyle/>
                    <a:p>
                      <a:pPr marL="0" marR="0">
                        <a:spcBef>
                          <a:spcPts val="0"/>
                        </a:spcBef>
                        <a:spcAft>
                          <a:spcPts val="0"/>
                        </a:spcAft>
                      </a:pPr>
                      <a:r>
                        <a:rPr lang="en-US" sz="1600">
                          <a:effectLst/>
                        </a:rPr>
                        <a:t>receiving a bad grade or performance review</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-55</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.15</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-.25</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17"/>
                  </a:ext>
                </a:extLst>
              </a:tr>
              <a:tr h="465997">
                <a:tc>
                  <a:txBody>
                    <a:bodyPr/>
                    <a:lstStyle/>
                    <a:p>
                      <a:pPr marL="0" marR="0">
                        <a:spcBef>
                          <a:spcPts val="0"/>
                        </a:spcBef>
                        <a:spcAft>
                          <a:spcPts val="0"/>
                        </a:spcAft>
                      </a:pPr>
                      <a:r>
                        <a:rPr lang="en-US" sz="1600">
                          <a:effectLst/>
                        </a:rPr>
                        <a:t>a confrontation with your co-worker or family member</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-57</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.18</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-.17</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18"/>
                  </a:ext>
                </a:extLst>
              </a:tr>
              <a:tr h="285897">
                <a:tc>
                  <a:txBody>
                    <a:bodyPr/>
                    <a:lstStyle/>
                    <a:p>
                      <a:pPr marL="0" marR="0">
                        <a:spcBef>
                          <a:spcPts val="0"/>
                        </a:spcBef>
                        <a:spcAft>
                          <a:spcPts val="0"/>
                        </a:spcAft>
                      </a:pPr>
                      <a:r>
                        <a:rPr lang="en-US" sz="1600">
                          <a:effectLst/>
                        </a:rPr>
                        <a:t>twenty painful (but harmless) electric shocks</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-58</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.13</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-.23</a:t>
                      </a:r>
                      <a:r>
                        <a:rPr lang="en-US" sz="1600" baseline="30000">
                          <a:effectLst/>
                        </a:rPr>
                        <a:t>**</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19"/>
                  </a:ext>
                </a:extLst>
              </a:tr>
              <a:tr h="285897">
                <a:tc>
                  <a:txBody>
                    <a:bodyPr/>
                    <a:lstStyle/>
                    <a:p>
                      <a:pPr marL="0" marR="0">
                        <a:spcBef>
                          <a:spcPts val="0"/>
                        </a:spcBef>
                        <a:spcAft>
                          <a:spcPts val="0"/>
                        </a:spcAft>
                      </a:pPr>
                      <a:r>
                        <a:rPr lang="en-US" sz="1600">
                          <a:effectLst/>
                        </a:rPr>
                        <a:t>having one of your legs amputated</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-63</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a:effectLst/>
                        </a:rPr>
                        <a:t>-.56</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spcBef>
                          <a:spcPts val="0"/>
                        </a:spcBef>
                        <a:spcAft>
                          <a:spcPts val="0"/>
                        </a:spcAft>
                      </a:pPr>
                      <a:r>
                        <a:rPr lang="en-US" sz="1600" dirty="0">
                          <a:effectLst/>
                        </a:rPr>
                        <a:t>-.13</a:t>
                      </a:r>
                      <a:r>
                        <a:rPr lang="en-US" sz="1600" baseline="30000" dirty="0">
                          <a:effectLst/>
                        </a:rPr>
                        <a:t>†</a:t>
                      </a:r>
                      <a:endParaRPr lang="en-C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814724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2b: Methods</a:t>
            </a:r>
          </a:p>
        </p:txBody>
      </p:sp>
      <p:sp>
        <p:nvSpPr>
          <p:cNvPr id="3" name="Content Placeholder 2"/>
          <p:cNvSpPr>
            <a:spLocks noGrp="1"/>
          </p:cNvSpPr>
          <p:nvPr>
            <p:ph idx="1"/>
          </p:nvPr>
        </p:nvSpPr>
        <p:spPr/>
        <p:txBody>
          <a:bodyPr/>
          <a:lstStyle/>
          <a:p>
            <a:r>
              <a:rPr lang="en-US" dirty="0">
                <a:solidFill>
                  <a:schemeClr val="tx1"/>
                </a:solidFill>
              </a:rPr>
              <a:t>150 UBC students randomly assigned to “Dirt” or “Toasted marshmallow” flavor jellybean (pretested)</a:t>
            </a:r>
          </a:p>
          <a:p>
            <a:r>
              <a:rPr lang="en-US" dirty="0">
                <a:solidFill>
                  <a:schemeClr val="tx1"/>
                </a:solidFill>
              </a:rPr>
              <a:t>Everyone must wait one week to eat the jellybean (no choice! therefore no rationalization)</a:t>
            </a:r>
          </a:p>
          <a:p>
            <a:r>
              <a:rPr lang="en-US" dirty="0">
                <a:solidFill>
                  <a:schemeClr val="tx1"/>
                </a:solidFill>
              </a:rPr>
              <a:t>Jellybeans visible in the experimental room</a:t>
            </a:r>
          </a:p>
          <a:p>
            <a:r>
              <a:rPr lang="en-US" dirty="0">
                <a:solidFill>
                  <a:schemeClr val="tx1"/>
                </a:solidFill>
              </a:rPr>
              <a:t>Rated predicted experience utility </a:t>
            </a:r>
            <a:br>
              <a:rPr lang="en-US" dirty="0">
                <a:solidFill>
                  <a:schemeClr val="tx1"/>
                </a:solidFill>
              </a:rPr>
            </a:br>
            <a:r>
              <a:rPr lang="en-US" dirty="0">
                <a:solidFill>
                  <a:schemeClr val="tx1"/>
                </a:solidFill>
              </a:rPr>
              <a:t>and anticipation utility</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48</a:t>
            </a:fld>
            <a:endParaRPr lang="en-US"/>
          </a:p>
        </p:txBody>
      </p:sp>
      <p:pic>
        <p:nvPicPr>
          <p:cNvPr id="1026" name="Picture 2" descr="C:\Users\Dave\Desktop\35cdea6c-8cbb-490b-97d4-be3c2fc558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711" y="3863181"/>
            <a:ext cx="2493170" cy="249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165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49</a:t>
            </a:fld>
            <a:endParaRPr lang="en-US"/>
          </a:p>
        </p:txBody>
      </p:sp>
      <p:graphicFrame>
        <p:nvGraphicFramePr>
          <p:cNvPr id="8" name="Chart 7"/>
          <p:cNvGraphicFramePr>
            <a:graphicFrameLocks noGrp="1"/>
          </p:cNvGraphicFramePr>
          <p:nvPr>
            <p:extLst>
              <p:ext uri="{D42A27DB-BD31-4B8C-83A1-F6EECF244321}">
                <p14:modId xmlns:p14="http://schemas.microsoft.com/office/powerpoint/2010/main" val="1361813370"/>
              </p:ext>
            </p:extLst>
          </p:nvPr>
        </p:nvGraphicFramePr>
        <p:xfrm>
          <a:off x="237153" y="284778"/>
          <a:ext cx="8669694" cy="62884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125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647"/>
            <a:ext cx="8229600" cy="1600200"/>
          </a:xfrm>
        </p:spPr>
        <p:txBody>
          <a:bodyPr/>
          <a:lstStyle/>
          <a:p>
            <a:r>
              <a:rPr lang="en-US" dirty="0">
                <a:latin typeface="+mj-lt"/>
                <a:cs typeface="Calibri" pitchFamily="34" charset="0"/>
              </a:rPr>
              <a:t>Temporal discounting</a:t>
            </a:r>
          </a:p>
        </p:txBody>
      </p:sp>
      <p:sp>
        <p:nvSpPr>
          <p:cNvPr id="3" name="Content Placeholder 2"/>
          <p:cNvSpPr>
            <a:spLocks noGrp="1"/>
          </p:cNvSpPr>
          <p:nvPr>
            <p:ph idx="1"/>
          </p:nvPr>
        </p:nvSpPr>
        <p:spPr>
          <a:xfrm>
            <a:off x="304800" y="1371600"/>
            <a:ext cx="4114800" cy="4190999"/>
          </a:xfrm>
        </p:spPr>
        <p:txBody>
          <a:bodyPr>
            <a:normAutofit fontScale="85000" lnSpcReduction="10000"/>
          </a:bodyPr>
          <a:lstStyle/>
          <a:p>
            <a:r>
              <a:rPr lang="en-US" sz="3300" dirty="0">
                <a:solidFill>
                  <a:schemeClr val="tx1"/>
                </a:solidFill>
                <a:cs typeface="Calibri" pitchFamily="34" charset="0"/>
              </a:rPr>
              <a:t>The higher the </a:t>
            </a:r>
            <a:r>
              <a:rPr lang="en-US" sz="3300" b="1" dirty="0">
                <a:solidFill>
                  <a:schemeClr val="tx1"/>
                </a:solidFill>
                <a:cs typeface="Calibri" pitchFamily="34" charset="0"/>
              </a:rPr>
              <a:t>discount</a:t>
            </a:r>
            <a:r>
              <a:rPr lang="en-US" sz="3300" dirty="0">
                <a:solidFill>
                  <a:schemeClr val="tx1"/>
                </a:solidFill>
                <a:cs typeface="Calibri" pitchFamily="34" charset="0"/>
              </a:rPr>
              <a:t> </a:t>
            </a:r>
            <a:r>
              <a:rPr lang="en-US" sz="3300" b="1" dirty="0">
                <a:solidFill>
                  <a:schemeClr val="tx1"/>
                </a:solidFill>
                <a:cs typeface="Calibri" pitchFamily="34" charset="0"/>
              </a:rPr>
              <a:t>rate</a:t>
            </a:r>
            <a:r>
              <a:rPr lang="en-US" sz="3300" dirty="0">
                <a:solidFill>
                  <a:schemeClr val="tx1"/>
                </a:solidFill>
                <a:cs typeface="Calibri" pitchFamily="34" charset="0"/>
              </a:rPr>
              <a:t>, the more people want gains now and losses later</a:t>
            </a:r>
            <a:br>
              <a:rPr lang="en-US" sz="3300" dirty="0">
                <a:cs typeface="Calibri" pitchFamily="34" charset="0"/>
              </a:rPr>
            </a:br>
            <a:endParaRPr lang="en-US" sz="3300" dirty="0">
              <a:cs typeface="Calibri" pitchFamily="34" charset="0"/>
            </a:endParaRPr>
          </a:p>
          <a:p>
            <a:r>
              <a:rPr lang="en-US" sz="3300" dirty="0">
                <a:solidFill>
                  <a:schemeClr val="tx1"/>
                </a:solidFill>
                <a:cs typeface="Calibri" pitchFamily="34" charset="0"/>
              </a:rPr>
              <a:t>Humans, pigeons, and rats all discount hyperbolically </a:t>
            </a:r>
            <a:r>
              <a:rPr lang="en-US" sz="2100" dirty="0">
                <a:solidFill>
                  <a:schemeClr val="tx1"/>
                </a:solidFill>
                <a:cs typeface="Calibri" pitchFamily="34" charset="0"/>
              </a:rPr>
              <a:t>(Mazur 1987)</a:t>
            </a:r>
          </a:p>
        </p:txBody>
      </p:sp>
      <p:graphicFrame>
        <p:nvGraphicFramePr>
          <p:cNvPr id="4" name="Object 3"/>
          <p:cNvGraphicFramePr>
            <a:graphicFrameLocks noChangeAspect="1"/>
          </p:cNvGraphicFramePr>
          <p:nvPr>
            <p:extLst>
              <p:ext uri="{D42A27DB-BD31-4B8C-83A1-F6EECF244321}">
                <p14:modId xmlns:p14="http://schemas.microsoft.com/office/powerpoint/2010/main" val="60619610"/>
              </p:ext>
            </p:extLst>
          </p:nvPr>
        </p:nvGraphicFramePr>
        <p:xfrm>
          <a:off x="4953000" y="2286000"/>
          <a:ext cx="4800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91200" y="1524000"/>
            <a:ext cx="2497800" cy="584775"/>
          </a:xfrm>
          <a:prstGeom prst="rect">
            <a:avLst/>
          </a:prstGeom>
          <a:noFill/>
        </p:spPr>
        <p:txBody>
          <a:bodyPr wrap="none" rtlCol="0">
            <a:spAutoFit/>
          </a:bodyPr>
          <a:lstStyle/>
          <a:p>
            <a:r>
              <a:rPr lang="en-US" sz="3200" dirty="0">
                <a:latin typeface="+mj-lt"/>
                <a:cs typeface="Calibri" pitchFamily="34" charset="0"/>
              </a:rPr>
              <a:t>V=A/(1+kD)</a:t>
            </a:r>
            <a:endParaRPr lang="en-US" dirty="0">
              <a:latin typeface="+mj-lt"/>
              <a:cs typeface="Calibri" pitchFamily="34" charset="0"/>
            </a:endParaRPr>
          </a:p>
        </p:txBody>
      </p:sp>
      <p:sp>
        <p:nvSpPr>
          <p:cNvPr id="6" name="TextBox 5"/>
          <p:cNvSpPr txBox="1"/>
          <p:nvPr/>
        </p:nvSpPr>
        <p:spPr>
          <a:xfrm>
            <a:off x="4419600" y="3026083"/>
            <a:ext cx="553998" cy="965970"/>
          </a:xfrm>
          <a:prstGeom prst="rect">
            <a:avLst/>
          </a:prstGeom>
          <a:noFill/>
        </p:spPr>
        <p:txBody>
          <a:bodyPr vert="vert270" wrap="none" rtlCol="0">
            <a:spAutoFit/>
          </a:bodyPr>
          <a:lstStyle/>
          <a:p>
            <a:r>
              <a:rPr lang="en-US" sz="2400" b="1" dirty="0">
                <a:latin typeface="+mj-lt"/>
                <a:cs typeface="Calibri" pitchFamily="34" charset="0"/>
              </a:rPr>
              <a:t>Value</a:t>
            </a:r>
          </a:p>
        </p:txBody>
      </p:sp>
      <p:sp>
        <p:nvSpPr>
          <p:cNvPr id="9" name="Slide Number Placeholder 8"/>
          <p:cNvSpPr>
            <a:spLocks noGrp="1"/>
          </p:cNvSpPr>
          <p:nvPr>
            <p:ph type="sldNum" sz="quarter" idx="12"/>
          </p:nvPr>
        </p:nvSpPr>
        <p:spPr/>
        <p:txBody>
          <a:bodyPr/>
          <a:lstStyle/>
          <a:p>
            <a:pPr>
              <a:defRPr/>
            </a:pPr>
            <a:fld id="{8B6EF98A-9779-4B3E-8D92-11A51908C6C0}" type="slidenum">
              <a:rPr lang="en-US" smtClean="0">
                <a:latin typeface="+mj-lt"/>
              </a:rPr>
              <a:pPr>
                <a:defRPr/>
              </a:pPr>
              <a:t>5</a:t>
            </a:fld>
            <a:endParaRPr lang="en-US" dirty="0">
              <a:latin typeface="+mj-lt"/>
            </a:endParaRPr>
          </a:p>
        </p:txBody>
      </p:sp>
    </p:spTree>
    <p:extLst>
      <p:ext uri="{BB962C8B-B14F-4D97-AF65-F5344CB8AC3E}">
        <p14:creationId xmlns:p14="http://schemas.microsoft.com/office/powerpoint/2010/main" val="3358933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mj-lt"/>
              </a:rPr>
              <a:t>Studies 1 &amp; 2: Summary</a:t>
            </a:r>
          </a:p>
        </p:txBody>
      </p:sp>
      <p:sp>
        <p:nvSpPr>
          <p:cNvPr id="117762" name="Content Placeholder 2"/>
          <p:cNvSpPr>
            <a:spLocks noGrp="1"/>
          </p:cNvSpPr>
          <p:nvPr>
            <p:ph idx="1"/>
          </p:nvPr>
        </p:nvSpPr>
        <p:spPr/>
        <p:txBody>
          <a:bodyPr/>
          <a:lstStyle/>
          <a:p>
            <a:pPr eaLnBrk="1" hangingPunct="1"/>
            <a:r>
              <a:rPr lang="en-US" dirty="0">
                <a:solidFill>
                  <a:schemeClr val="tx1"/>
                </a:solidFill>
              </a:rPr>
              <a:t>Dread is more pronounced than pleasurable anticipation</a:t>
            </a:r>
          </a:p>
          <a:p>
            <a:pPr eaLnBrk="1" hangingPunct="1"/>
            <a:r>
              <a:rPr lang="en-US" dirty="0">
                <a:solidFill>
                  <a:schemeClr val="tx1"/>
                </a:solidFill>
              </a:rPr>
              <a:t>Anticipation value predicts time preference, for both gains and losses</a:t>
            </a:r>
          </a:p>
          <a:p>
            <a:pPr eaLnBrk="1" hangingPunct="1"/>
            <a:r>
              <a:rPr lang="en-US" dirty="0">
                <a:solidFill>
                  <a:schemeClr val="tx1"/>
                </a:solidFill>
              </a:rPr>
              <a:t>Together, this (partly) explains the “sign effect” in intertemporal choice</a:t>
            </a:r>
          </a:p>
        </p:txBody>
      </p:sp>
      <p:sp>
        <p:nvSpPr>
          <p:cNvPr id="4" name="Slide Number Placeholder 3"/>
          <p:cNvSpPr>
            <a:spLocks noGrp="1"/>
          </p:cNvSpPr>
          <p:nvPr>
            <p:ph type="sldNum" sz="quarter" idx="12"/>
          </p:nvPr>
        </p:nvSpPr>
        <p:spPr/>
        <p:txBody>
          <a:bodyPr/>
          <a:lstStyle/>
          <a:p>
            <a:pPr>
              <a:defRPr/>
            </a:pPr>
            <a:fld id="{51BE33F9-6EB4-4F20-9A10-2F2A33DA493E}" type="slidenum">
              <a:rPr lang="en-US"/>
              <a:pPr>
                <a:defRPr/>
              </a:pPr>
              <a:t>50</a:t>
            </a:fld>
            <a:endParaRPr lang="en-US"/>
          </a:p>
        </p:txBody>
      </p:sp>
    </p:spTree>
    <p:extLst>
      <p:ext uri="{BB962C8B-B14F-4D97-AF65-F5344CB8AC3E}">
        <p14:creationId xmlns:p14="http://schemas.microsoft.com/office/powerpoint/2010/main" val="792222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j-lt"/>
              </a:rPr>
              <a:t>Study 3: Controlling for loss aversion</a:t>
            </a:r>
          </a:p>
        </p:txBody>
      </p:sp>
      <p:sp>
        <p:nvSpPr>
          <p:cNvPr id="4" name="Slide Number Placeholder 3"/>
          <p:cNvSpPr>
            <a:spLocks noGrp="1"/>
          </p:cNvSpPr>
          <p:nvPr>
            <p:ph type="sldNum" sz="quarter" idx="12"/>
          </p:nvPr>
        </p:nvSpPr>
        <p:spPr/>
        <p:txBody>
          <a:bodyPr/>
          <a:lstStyle/>
          <a:p>
            <a:pPr>
              <a:defRPr/>
            </a:pPr>
            <a:fld id="{80CF03D9-C843-4DC5-8486-27EAF9F687FF}" type="slidenum">
              <a:rPr lang="en-US" smtClean="0"/>
              <a:pPr>
                <a:defRPr/>
              </a:pPr>
              <a:t>51</a:t>
            </a:fld>
            <a:endParaRPr lang="en-US"/>
          </a:p>
        </p:txBody>
      </p:sp>
    </p:spTree>
    <p:extLst>
      <p:ext uri="{BB962C8B-B14F-4D97-AF65-F5344CB8AC3E}">
        <p14:creationId xmlns:p14="http://schemas.microsoft.com/office/powerpoint/2010/main" val="3789896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Study 3: Overview</a:t>
            </a:r>
          </a:p>
        </p:txBody>
      </p:sp>
      <p:sp>
        <p:nvSpPr>
          <p:cNvPr id="3" name="Content Placeholder 2"/>
          <p:cNvSpPr>
            <a:spLocks noGrp="1"/>
          </p:cNvSpPr>
          <p:nvPr>
            <p:ph idx="1"/>
          </p:nvPr>
        </p:nvSpPr>
        <p:spPr/>
        <p:txBody>
          <a:bodyPr/>
          <a:lstStyle/>
          <a:p>
            <a:r>
              <a:rPr lang="en-US" dirty="0">
                <a:solidFill>
                  <a:schemeClr val="tx1"/>
                </a:solidFill>
              </a:rPr>
              <a:t>106 participants from Amazon </a:t>
            </a:r>
            <a:r>
              <a:rPr lang="en-US" dirty="0" err="1">
                <a:solidFill>
                  <a:schemeClr val="tx1"/>
                </a:solidFill>
              </a:rPr>
              <a:t>MTurk</a:t>
            </a:r>
            <a:endParaRPr lang="en-US" dirty="0">
              <a:solidFill>
                <a:schemeClr val="tx1"/>
              </a:solidFill>
            </a:endParaRPr>
          </a:p>
          <a:p>
            <a:r>
              <a:rPr lang="en-US" dirty="0">
                <a:solidFill>
                  <a:schemeClr val="tx1"/>
                </a:solidFill>
              </a:rPr>
              <a:t>Dynamically identify subjectively equivalent gains and losses for each subject</a:t>
            </a:r>
          </a:p>
          <a:p>
            <a:r>
              <a:rPr lang="en-US" dirty="0">
                <a:solidFill>
                  <a:schemeClr val="tx1"/>
                </a:solidFill>
              </a:rPr>
              <a:t>Compare anticipation for these subjectively equivalent pairs</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52</a:t>
            </a:fld>
            <a:endParaRPr lang="en-US"/>
          </a:p>
        </p:txBody>
      </p:sp>
    </p:spTree>
    <p:extLst>
      <p:ext uri="{BB962C8B-B14F-4D97-AF65-F5344CB8AC3E}">
        <p14:creationId xmlns:p14="http://schemas.microsoft.com/office/powerpoint/2010/main" val="2836104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Accept this pair of events?</a:t>
            </a:r>
          </a:p>
        </p:txBody>
      </p:sp>
      <p:sp>
        <p:nvSpPr>
          <p:cNvPr id="3" name="Content Placeholder 2"/>
          <p:cNvSpPr>
            <a:spLocks noGrp="1"/>
          </p:cNvSpPr>
          <p:nvPr>
            <p:ph idx="1"/>
          </p:nvPr>
        </p:nvSpPr>
        <p:spPr/>
        <p:txBody>
          <a:bodyPr/>
          <a:lstStyle/>
          <a:p>
            <a:pPr marL="0" indent="0" algn="ctr">
              <a:buNone/>
            </a:pPr>
            <a:endParaRPr lang="en-US" dirty="0">
              <a:solidFill>
                <a:schemeClr val="tx1"/>
              </a:solidFill>
            </a:endParaRPr>
          </a:p>
          <a:p>
            <a:pPr marL="0" indent="0" algn="ctr">
              <a:buNone/>
            </a:pPr>
            <a:r>
              <a:rPr lang="en-US" dirty="0">
                <a:solidFill>
                  <a:schemeClr val="tx1"/>
                </a:solidFill>
              </a:rPr>
              <a:t>50% chance of receiving 25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53</a:t>
            </a:fld>
            <a:endParaRPr lang="en-US"/>
          </a:p>
        </p:txBody>
      </p:sp>
      <p:sp>
        <p:nvSpPr>
          <p:cNvPr id="9" name="Oval 8"/>
          <p:cNvSpPr/>
          <p:nvPr/>
        </p:nvSpPr>
        <p:spPr>
          <a:xfrm>
            <a:off x="5486400" y="3733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5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Accept this pair of events?</a:t>
            </a:r>
          </a:p>
        </p:txBody>
      </p:sp>
      <p:sp>
        <p:nvSpPr>
          <p:cNvPr id="3" name="Content Placeholder 2"/>
          <p:cNvSpPr>
            <a:spLocks noGrp="1"/>
          </p:cNvSpPr>
          <p:nvPr>
            <p:ph idx="1"/>
          </p:nvPr>
        </p:nvSpPr>
        <p:spPr/>
        <p:txBody>
          <a:bodyPr/>
          <a:lstStyle/>
          <a:p>
            <a:pPr marL="0" indent="0" algn="ctr">
              <a:buNone/>
            </a:pPr>
            <a:endParaRPr lang="en-US" dirty="0">
              <a:solidFill>
                <a:schemeClr val="tx1"/>
              </a:solidFill>
            </a:endParaRPr>
          </a:p>
          <a:p>
            <a:pPr marL="0" indent="0" algn="ctr">
              <a:buNone/>
            </a:pPr>
            <a:r>
              <a:rPr lang="en-US" dirty="0">
                <a:solidFill>
                  <a:schemeClr val="tx1"/>
                </a:solidFill>
              </a:rPr>
              <a:t>50% chance of receiving 500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54</a:t>
            </a:fld>
            <a:endParaRPr lang="en-US"/>
          </a:p>
        </p:txBody>
      </p:sp>
      <p:sp>
        <p:nvSpPr>
          <p:cNvPr id="9" name="Oval 8"/>
          <p:cNvSpPr/>
          <p:nvPr/>
        </p:nvSpPr>
        <p:spPr>
          <a:xfrm>
            <a:off x="2743200" y="3733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Accept this pair of events?</a:t>
            </a:r>
          </a:p>
        </p:txBody>
      </p:sp>
      <p:sp>
        <p:nvSpPr>
          <p:cNvPr id="3" name="Content Placeholder 2"/>
          <p:cNvSpPr>
            <a:spLocks noGrp="1"/>
          </p:cNvSpPr>
          <p:nvPr>
            <p:ph idx="1"/>
          </p:nvPr>
        </p:nvSpPr>
        <p:spPr/>
        <p:txBody>
          <a:bodyPr/>
          <a:lstStyle/>
          <a:p>
            <a:pPr marL="0" indent="0" algn="ctr">
              <a:buNone/>
            </a:pPr>
            <a:endParaRPr lang="en-US" dirty="0">
              <a:solidFill>
                <a:schemeClr val="tx1"/>
              </a:solidFill>
            </a:endParaRPr>
          </a:p>
          <a:p>
            <a:pPr marL="0" indent="0" algn="ctr">
              <a:buNone/>
            </a:pPr>
            <a:r>
              <a:rPr lang="en-US" dirty="0">
                <a:solidFill>
                  <a:schemeClr val="tx1"/>
                </a:solidFill>
              </a:rPr>
              <a:t>50% chance of receiving 49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55</a:t>
            </a:fld>
            <a:endParaRPr lang="en-US"/>
          </a:p>
        </p:txBody>
      </p:sp>
      <p:sp>
        <p:nvSpPr>
          <p:cNvPr id="9" name="Oval 8"/>
          <p:cNvSpPr/>
          <p:nvPr/>
        </p:nvSpPr>
        <p:spPr>
          <a:xfrm>
            <a:off x="3810000" y="3733800"/>
            <a:ext cx="1143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Event Pairs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6952449"/>
              </p:ext>
            </p:extLst>
          </p:nvPr>
        </p:nvGraphicFramePr>
        <p:xfrm>
          <a:off x="457200" y="1600200"/>
          <a:ext cx="8229600" cy="3302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CA" dirty="0"/>
                        <a:t>Positive</a:t>
                      </a:r>
                    </a:p>
                  </a:txBody>
                  <a:tcPr/>
                </a:tc>
                <a:tc>
                  <a:txBody>
                    <a:bodyPr/>
                    <a:lstStyle/>
                    <a:p>
                      <a:r>
                        <a:rPr lang="en-CA" dirty="0"/>
                        <a:t>Negative</a:t>
                      </a:r>
                    </a:p>
                  </a:txBody>
                  <a:tcPr/>
                </a:tc>
                <a:extLst>
                  <a:ext uri="{0D108BD9-81ED-4DB2-BD59-A6C34878D82A}">
                    <a16:rowId xmlns:a16="http://schemas.microsoft.com/office/drawing/2014/main" val="10000"/>
                  </a:ext>
                </a:extLst>
              </a:tr>
              <a:tr h="370840">
                <a:tc>
                  <a:txBody>
                    <a:bodyPr/>
                    <a:lstStyle/>
                    <a:p>
                      <a:r>
                        <a:rPr lang="en-CA" dirty="0"/>
                        <a:t>50% chance of</a:t>
                      </a:r>
                      <a:r>
                        <a:rPr lang="en-CA" baseline="0" dirty="0"/>
                        <a:t> receiving [$55]</a:t>
                      </a:r>
                      <a:endParaRPr lang="en-CA" dirty="0"/>
                    </a:p>
                  </a:txBody>
                  <a:tcPr/>
                </a:tc>
                <a:tc>
                  <a:txBody>
                    <a:bodyPr/>
                    <a:lstStyle/>
                    <a:p>
                      <a:r>
                        <a:rPr lang="en-US" sz="1800" kern="1200" dirty="0">
                          <a:solidFill>
                            <a:schemeClr val="dk1"/>
                          </a:solidFill>
                          <a:effectLst/>
                          <a:latin typeface="+mn-lt"/>
                          <a:ea typeface="+mn-ea"/>
                          <a:cs typeface="+mn-cs"/>
                        </a:rPr>
                        <a:t>50% chance of paying $25</a:t>
                      </a:r>
                      <a:endParaRPr lang="en-CA" dirty="0"/>
                    </a:p>
                  </a:txBody>
                  <a:tcPr/>
                </a:tc>
                <a:extLst>
                  <a:ext uri="{0D108BD9-81ED-4DB2-BD59-A6C34878D82A}">
                    <a16:rowId xmlns:a16="http://schemas.microsoft.com/office/drawing/2014/main" val="10001"/>
                  </a:ext>
                </a:extLst>
              </a:tr>
              <a:tr h="370840">
                <a:tc>
                  <a:txBody>
                    <a:bodyPr/>
                    <a:lstStyle/>
                    <a:p>
                      <a:r>
                        <a:rPr lang="en-US" sz="1800" kern="1200" dirty="0">
                          <a:solidFill>
                            <a:schemeClr val="dk1"/>
                          </a:solidFill>
                          <a:effectLst/>
                          <a:latin typeface="+mn-lt"/>
                          <a:ea typeface="+mn-ea"/>
                          <a:cs typeface="+mn-cs"/>
                        </a:rPr>
                        <a:t>get a free, relaxing massage for 50 minutes</a:t>
                      </a:r>
                      <a:endParaRPr lang="en-CA" dirty="0"/>
                    </a:p>
                  </a:txBody>
                  <a:tcPr/>
                </a:tc>
                <a:tc>
                  <a:txBody>
                    <a:bodyPr/>
                    <a:lstStyle/>
                    <a:p>
                      <a:r>
                        <a:rPr lang="en-US" sz="1800" kern="1200" dirty="0">
                          <a:solidFill>
                            <a:schemeClr val="dk1"/>
                          </a:solidFill>
                          <a:effectLst/>
                          <a:latin typeface="+mn-lt"/>
                          <a:ea typeface="+mn-ea"/>
                          <a:cs typeface="+mn-cs"/>
                        </a:rPr>
                        <a:t>spend time stuck in horrible traffic for [45] minutes</a:t>
                      </a:r>
                      <a:endParaRPr lang="en-CA" dirty="0"/>
                    </a:p>
                  </a:txBody>
                  <a:tcPr/>
                </a:tc>
                <a:extLst>
                  <a:ext uri="{0D108BD9-81ED-4DB2-BD59-A6C34878D82A}">
                    <a16:rowId xmlns:a16="http://schemas.microsoft.com/office/drawing/2014/main" val="10002"/>
                  </a:ext>
                </a:extLst>
              </a:tr>
              <a:tr h="370840">
                <a:tc>
                  <a:txBody>
                    <a:bodyPr/>
                    <a:lstStyle/>
                    <a:p>
                      <a:r>
                        <a:rPr lang="en-US" sz="1800" kern="1200" dirty="0">
                          <a:solidFill>
                            <a:schemeClr val="dk1"/>
                          </a:solidFill>
                          <a:effectLst/>
                          <a:latin typeface="+mn-lt"/>
                          <a:ea typeface="+mn-ea"/>
                          <a:cs typeface="+mn-cs"/>
                        </a:rPr>
                        <a:t>watch really funny TV program for 30 minutes</a:t>
                      </a:r>
                      <a:endParaRPr lang="en-CA" dirty="0"/>
                    </a:p>
                  </a:txBody>
                  <a:tcPr/>
                </a:tc>
                <a:tc>
                  <a:txBody>
                    <a:bodyPr/>
                    <a:lstStyle/>
                    <a:p>
                      <a:r>
                        <a:rPr lang="en-US" sz="1800" kern="1200" dirty="0">
                          <a:solidFill>
                            <a:schemeClr val="dk1"/>
                          </a:solidFill>
                          <a:effectLst/>
                          <a:latin typeface="+mn-lt"/>
                          <a:ea typeface="+mn-ea"/>
                          <a:cs typeface="+mn-cs"/>
                        </a:rPr>
                        <a:t>watch boring, annoying commercials for [12] minutes</a:t>
                      </a:r>
                      <a:endParaRPr lang="en-CA" dirty="0"/>
                    </a:p>
                  </a:txBody>
                  <a:tcPr/>
                </a:tc>
                <a:extLst>
                  <a:ext uri="{0D108BD9-81ED-4DB2-BD59-A6C34878D82A}">
                    <a16:rowId xmlns:a16="http://schemas.microsoft.com/office/drawing/2014/main" val="10003"/>
                  </a:ext>
                </a:extLst>
              </a:tr>
              <a:tr h="370840">
                <a:tc>
                  <a:txBody>
                    <a:bodyPr/>
                    <a:lstStyle/>
                    <a:p>
                      <a:r>
                        <a:rPr lang="en-US" sz="1800" kern="1200" dirty="0">
                          <a:solidFill>
                            <a:schemeClr val="dk1"/>
                          </a:solidFill>
                          <a:effectLst/>
                          <a:latin typeface="+mn-lt"/>
                          <a:ea typeface="+mn-ea"/>
                          <a:cs typeface="+mn-cs"/>
                        </a:rPr>
                        <a:t>70% chance of receiving [$25]</a:t>
                      </a:r>
                      <a:endParaRPr lang="en-CA" dirty="0"/>
                    </a:p>
                  </a:txBody>
                  <a:tcPr/>
                </a:tc>
                <a:tc>
                  <a:txBody>
                    <a:bodyPr/>
                    <a:lstStyle/>
                    <a:p>
                      <a:r>
                        <a:rPr lang="en-US" sz="1800" kern="1200" dirty="0">
                          <a:solidFill>
                            <a:schemeClr val="dk1"/>
                          </a:solidFill>
                          <a:effectLst/>
                          <a:latin typeface="+mn-lt"/>
                          <a:ea typeface="+mn-ea"/>
                          <a:cs typeface="+mn-cs"/>
                        </a:rPr>
                        <a:t>do a really boring online survey for 90 minutes</a:t>
                      </a:r>
                      <a:endParaRPr lang="en-CA" dirty="0"/>
                    </a:p>
                  </a:txBody>
                  <a:tcPr/>
                </a:tc>
                <a:extLst>
                  <a:ext uri="{0D108BD9-81ED-4DB2-BD59-A6C34878D82A}">
                    <a16:rowId xmlns:a16="http://schemas.microsoft.com/office/drawing/2014/main" val="10004"/>
                  </a:ext>
                </a:extLst>
              </a:tr>
              <a:tr h="370840">
                <a:tc>
                  <a:txBody>
                    <a:bodyPr/>
                    <a:lstStyle/>
                    <a:p>
                      <a:r>
                        <a:rPr lang="en-US" sz="1800" kern="1200" dirty="0">
                          <a:solidFill>
                            <a:schemeClr val="dk1"/>
                          </a:solidFill>
                          <a:effectLst/>
                          <a:latin typeface="+mn-lt"/>
                          <a:ea typeface="+mn-ea"/>
                          <a:cs typeface="+mn-cs"/>
                        </a:rPr>
                        <a:t>a complimentary dinner at a restaurant of your choice</a:t>
                      </a:r>
                      <a:endParaRPr lang="en-CA" dirty="0"/>
                    </a:p>
                  </a:txBody>
                  <a:tcPr/>
                </a:tc>
                <a:tc>
                  <a:txBody>
                    <a:bodyPr/>
                    <a:lstStyle/>
                    <a:p>
                      <a:r>
                        <a:rPr lang="en-US" sz="1800" kern="1200" dirty="0">
                          <a:solidFill>
                            <a:schemeClr val="dk1"/>
                          </a:solidFill>
                          <a:effectLst/>
                          <a:latin typeface="+mn-lt"/>
                          <a:ea typeface="+mn-ea"/>
                          <a:cs typeface="+mn-cs"/>
                        </a:rPr>
                        <a:t>endure [10] mild (and harmless) electric shocks</a:t>
                      </a:r>
                      <a:endParaRPr lang="en-CA" dirty="0"/>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56</a:t>
            </a:fld>
            <a:endParaRPr lang="en-US"/>
          </a:p>
        </p:txBody>
      </p:sp>
    </p:spTree>
    <p:extLst>
      <p:ext uri="{BB962C8B-B14F-4D97-AF65-F5344CB8AC3E}">
        <p14:creationId xmlns:p14="http://schemas.microsoft.com/office/powerpoint/2010/main" val="3014721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a:solidFill>
                  <a:schemeClr val="tx1"/>
                </a:solidFill>
              </a:rPr>
              <a:t>Please consider the following event:</a:t>
            </a:r>
            <a:br>
              <a:rPr lang="en-US" dirty="0">
                <a:solidFill>
                  <a:schemeClr val="tx1"/>
                </a:solidFill>
              </a:rPr>
            </a:br>
            <a:endParaRPr lang="en-US" dirty="0">
              <a:solidFill>
                <a:schemeClr val="tx1"/>
              </a:solidFill>
            </a:endParaRPr>
          </a:p>
          <a:p>
            <a:pPr marL="0" indent="0" algn="ctr" eaLnBrk="1" hangingPunct="1">
              <a:lnSpc>
                <a:spcPct val="80000"/>
              </a:lnSpc>
              <a:buFont typeface="Arial" charset="0"/>
              <a:buNone/>
            </a:pPr>
            <a:r>
              <a:rPr lang="en-US" b="1" dirty="0">
                <a:solidFill>
                  <a:schemeClr val="tx1"/>
                </a:solidFill>
              </a:rPr>
              <a:t>[50% chance of receiving a $49] </a:t>
            </a:r>
            <a:br>
              <a:rPr lang="en-US" b="1" dirty="0">
                <a:solidFill>
                  <a:schemeClr val="tx1"/>
                </a:solidFill>
              </a:rPr>
            </a:br>
            <a:endParaRPr lang="en-US" b="1" dirty="0">
              <a:solidFill>
                <a:schemeClr val="tx1"/>
              </a:solidFill>
            </a:endParaRPr>
          </a:p>
          <a:p>
            <a:pPr marL="457200" indent="-457200" eaLnBrk="1" hangingPunct="1">
              <a:lnSpc>
                <a:spcPct val="80000"/>
              </a:lnSpc>
              <a:buAutoNum type="arabicPeriod"/>
            </a:pPr>
            <a:r>
              <a:rPr lang="en-US" dirty="0">
                <a:solidFill>
                  <a:schemeClr val="tx1"/>
                </a:solidFill>
              </a:rPr>
              <a:t>Assuming this event would definitely happen to you and you knew it were coming, </a:t>
            </a:r>
            <a:r>
              <a:rPr lang="en-US" b="1" dirty="0">
                <a:solidFill>
                  <a:schemeClr val="tx1"/>
                </a:solidFill>
              </a:rPr>
              <a:t>when</a:t>
            </a:r>
            <a:r>
              <a:rPr lang="en-US" dirty="0">
                <a:solidFill>
                  <a:schemeClr val="tx1"/>
                </a:solidFill>
              </a:rPr>
              <a:t> would you prefer it to happen?</a:t>
            </a:r>
          </a:p>
          <a:p>
            <a:pPr marL="0" indent="0" algn="ctr" eaLnBrk="1" hangingPunct="1">
              <a:lnSpc>
                <a:spcPct val="80000"/>
              </a:lnSpc>
              <a:buNone/>
            </a:pPr>
            <a:br>
              <a:rPr lang="en-US" dirty="0">
                <a:solidFill>
                  <a:schemeClr val="tx1"/>
                </a:solidFill>
              </a:rPr>
            </a:br>
            <a:r>
              <a:rPr lang="en-US" sz="1700" dirty="0">
                <a:solidFill>
                  <a:schemeClr val="tx1"/>
                </a:solidFill>
              </a:rPr>
              <a:t>Immediately	OR	in one week</a:t>
            </a:r>
          </a:p>
          <a:p>
            <a:pPr marL="0" indent="0" eaLnBrk="1" hangingPunct="1">
              <a:lnSpc>
                <a:spcPct val="80000"/>
              </a:lnSpc>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57</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3086384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Time preferences</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58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2011370"/>
              </p:ext>
            </p:extLst>
          </p:nvPr>
        </p:nvGraphicFramePr>
        <p:xfrm>
          <a:off x="1371600" y="2133600"/>
          <a:ext cx="6172200" cy="3810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1270000">
                <a:tc>
                  <a:txBody>
                    <a:bodyPr/>
                    <a:lstStyle/>
                    <a:p>
                      <a:pPr algn="ctr"/>
                      <a:endParaRPr lang="en-US" sz="3200" dirty="0">
                        <a:latin typeface="+mj-lt"/>
                      </a:endParaRPr>
                    </a:p>
                  </a:txBody>
                  <a:tcPr anchor="ctr"/>
                </a:tc>
                <a:tc>
                  <a:txBody>
                    <a:bodyPr/>
                    <a:lstStyle/>
                    <a:p>
                      <a:pPr algn="ctr"/>
                      <a:r>
                        <a:rPr lang="en-US" sz="3200" dirty="0">
                          <a:latin typeface="+mj-lt"/>
                        </a:rPr>
                        <a:t>Gains</a:t>
                      </a:r>
                    </a:p>
                  </a:txBody>
                  <a:tcPr anchor="ctr"/>
                </a:tc>
                <a:tc>
                  <a:txBody>
                    <a:bodyPr/>
                    <a:lstStyle/>
                    <a:p>
                      <a:pPr algn="ctr"/>
                      <a:r>
                        <a:rPr lang="en-US" sz="3200" dirty="0">
                          <a:latin typeface="+mj-lt"/>
                        </a:rPr>
                        <a:t>Losses</a:t>
                      </a:r>
                    </a:p>
                  </a:txBody>
                  <a:tcPr anchor="ctr"/>
                </a:tc>
                <a:extLst>
                  <a:ext uri="{0D108BD9-81ED-4DB2-BD59-A6C34878D82A}">
                    <a16:rowId xmlns:a16="http://schemas.microsoft.com/office/drawing/2014/main" val="10000"/>
                  </a:ext>
                </a:extLst>
              </a:tr>
              <a:tr h="1270000">
                <a:tc>
                  <a:txBody>
                    <a:bodyPr/>
                    <a:lstStyle/>
                    <a:p>
                      <a:pPr algn="ctr"/>
                      <a:r>
                        <a:rPr lang="en-US" sz="3200" dirty="0">
                          <a:latin typeface="+mj-lt"/>
                        </a:rPr>
                        <a:t>Now</a:t>
                      </a:r>
                    </a:p>
                  </a:txBody>
                  <a:tcPr anchor="ctr"/>
                </a:tc>
                <a:tc>
                  <a:txBody>
                    <a:bodyPr/>
                    <a:lstStyle/>
                    <a:p>
                      <a:pPr algn="ctr"/>
                      <a:r>
                        <a:rPr lang="en-US" sz="3200" dirty="0">
                          <a:latin typeface="+mj-lt"/>
                        </a:rPr>
                        <a:t>79%</a:t>
                      </a:r>
                    </a:p>
                  </a:txBody>
                  <a:tcPr anchor="ctr"/>
                </a:tc>
                <a:tc>
                  <a:txBody>
                    <a:bodyPr/>
                    <a:lstStyle/>
                    <a:p>
                      <a:pPr algn="ctr"/>
                      <a:r>
                        <a:rPr lang="en-US" sz="3200" dirty="0">
                          <a:latin typeface="+mj-lt"/>
                        </a:rPr>
                        <a:t>57%</a:t>
                      </a:r>
                    </a:p>
                  </a:txBody>
                  <a:tcPr anchor="ctr"/>
                </a:tc>
                <a:extLst>
                  <a:ext uri="{0D108BD9-81ED-4DB2-BD59-A6C34878D82A}">
                    <a16:rowId xmlns:a16="http://schemas.microsoft.com/office/drawing/2014/main" val="10001"/>
                  </a:ext>
                </a:extLst>
              </a:tr>
              <a:tr h="1270000">
                <a:tc>
                  <a:txBody>
                    <a:bodyPr/>
                    <a:lstStyle/>
                    <a:p>
                      <a:pPr algn="ctr"/>
                      <a:r>
                        <a:rPr lang="en-US" sz="3200" dirty="0">
                          <a:latin typeface="+mj-lt"/>
                        </a:rPr>
                        <a:t>In one week</a:t>
                      </a:r>
                    </a:p>
                  </a:txBody>
                  <a:tcPr anchor="ctr"/>
                </a:tc>
                <a:tc>
                  <a:txBody>
                    <a:bodyPr/>
                    <a:lstStyle/>
                    <a:p>
                      <a:pPr algn="ctr"/>
                      <a:r>
                        <a:rPr lang="en-US" sz="3200" dirty="0">
                          <a:latin typeface="+mj-lt"/>
                        </a:rPr>
                        <a:t>21%</a:t>
                      </a:r>
                    </a:p>
                  </a:txBody>
                  <a:tcPr anchor="ctr"/>
                </a:tc>
                <a:tc>
                  <a:txBody>
                    <a:bodyPr/>
                    <a:lstStyle/>
                    <a:p>
                      <a:pPr algn="ctr"/>
                      <a:r>
                        <a:rPr lang="en-US" sz="3200" dirty="0">
                          <a:latin typeface="+mj-lt"/>
                        </a:rPr>
                        <a:t>43%</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579277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Time preferences</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59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0112871"/>
              </p:ext>
            </p:extLst>
          </p:nvPr>
        </p:nvGraphicFramePr>
        <p:xfrm>
          <a:off x="1371600" y="2133600"/>
          <a:ext cx="6172200" cy="3810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1270000">
                <a:tc>
                  <a:txBody>
                    <a:bodyPr/>
                    <a:lstStyle/>
                    <a:p>
                      <a:pPr algn="ctr"/>
                      <a:endParaRPr lang="en-US" sz="3200" dirty="0">
                        <a:latin typeface="+mj-lt"/>
                      </a:endParaRPr>
                    </a:p>
                  </a:txBody>
                  <a:tcPr anchor="ctr"/>
                </a:tc>
                <a:tc>
                  <a:txBody>
                    <a:bodyPr/>
                    <a:lstStyle/>
                    <a:p>
                      <a:pPr algn="ctr"/>
                      <a:r>
                        <a:rPr lang="en-US" sz="3200" dirty="0">
                          <a:latin typeface="+mj-lt"/>
                        </a:rPr>
                        <a:t>Gains</a:t>
                      </a:r>
                    </a:p>
                  </a:txBody>
                  <a:tcPr anchor="ctr"/>
                </a:tc>
                <a:tc>
                  <a:txBody>
                    <a:bodyPr/>
                    <a:lstStyle/>
                    <a:p>
                      <a:pPr algn="ctr"/>
                      <a:r>
                        <a:rPr lang="en-US" sz="3200" dirty="0">
                          <a:latin typeface="+mj-lt"/>
                        </a:rPr>
                        <a:t>Losses</a:t>
                      </a:r>
                    </a:p>
                  </a:txBody>
                  <a:tcPr anchor="ctr"/>
                </a:tc>
                <a:extLst>
                  <a:ext uri="{0D108BD9-81ED-4DB2-BD59-A6C34878D82A}">
                    <a16:rowId xmlns:a16="http://schemas.microsoft.com/office/drawing/2014/main" val="10000"/>
                  </a:ext>
                </a:extLst>
              </a:tr>
              <a:tr h="1270000">
                <a:tc>
                  <a:txBody>
                    <a:bodyPr/>
                    <a:lstStyle/>
                    <a:p>
                      <a:pPr algn="ctr"/>
                      <a:r>
                        <a:rPr lang="en-US" sz="3200" dirty="0">
                          <a:latin typeface="+mj-lt"/>
                        </a:rPr>
                        <a:t>Now</a:t>
                      </a:r>
                    </a:p>
                  </a:txBody>
                  <a:tcPr anchor="ctr"/>
                </a:tc>
                <a:tc>
                  <a:txBody>
                    <a:bodyPr/>
                    <a:lstStyle/>
                    <a:p>
                      <a:pPr algn="ctr"/>
                      <a:r>
                        <a:rPr lang="en-US" sz="3200" b="1" dirty="0">
                          <a:solidFill>
                            <a:srgbClr val="FF0000"/>
                          </a:solidFill>
                          <a:latin typeface="+mj-lt"/>
                        </a:rPr>
                        <a:t>79%</a:t>
                      </a:r>
                    </a:p>
                  </a:txBody>
                  <a:tcPr anchor="ctr"/>
                </a:tc>
                <a:tc>
                  <a:txBody>
                    <a:bodyPr/>
                    <a:lstStyle/>
                    <a:p>
                      <a:pPr algn="ctr"/>
                      <a:r>
                        <a:rPr lang="en-US" sz="3200" dirty="0">
                          <a:latin typeface="+mj-lt"/>
                        </a:rPr>
                        <a:t>57%</a:t>
                      </a:r>
                    </a:p>
                  </a:txBody>
                  <a:tcPr anchor="ctr"/>
                </a:tc>
                <a:extLst>
                  <a:ext uri="{0D108BD9-81ED-4DB2-BD59-A6C34878D82A}">
                    <a16:rowId xmlns:a16="http://schemas.microsoft.com/office/drawing/2014/main" val="10001"/>
                  </a:ext>
                </a:extLst>
              </a:tr>
              <a:tr h="1270000">
                <a:tc>
                  <a:txBody>
                    <a:bodyPr/>
                    <a:lstStyle/>
                    <a:p>
                      <a:pPr algn="ctr"/>
                      <a:r>
                        <a:rPr lang="en-US" sz="3200" dirty="0">
                          <a:latin typeface="+mj-lt"/>
                        </a:rPr>
                        <a:t>In one week</a:t>
                      </a:r>
                    </a:p>
                  </a:txBody>
                  <a:tcPr anchor="ctr"/>
                </a:tc>
                <a:tc>
                  <a:txBody>
                    <a:bodyPr/>
                    <a:lstStyle/>
                    <a:p>
                      <a:pPr algn="ctr"/>
                      <a:r>
                        <a:rPr lang="en-US" sz="3200" dirty="0">
                          <a:latin typeface="+mj-lt"/>
                        </a:rPr>
                        <a:t>21%</a:t>
                      </a:r>
                    </a:p>
                  </a:txBody>
                  <a:tcPr anchor="ctr"/>
                </a:tc>
                <a:tc>
                  <a:txBody>
                    <a:bodyPr/>
                    <a:lstStyle/>
                    <a:p>
                      <a:pPr algn="ctr"/>
                      <a:r>
                        <a:rPr lang="en-US" sz="3200" b="1" dirty="0">
                          <a:solidFill>
                            <a:srgbClr val="FF0000"/>
                          </a:solidFill>
                          <a:latin typeface="+mj-lt"/>
                        </a:rPr>
                        <a:t>43%</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5558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Factors affecting discounting</a:t>
            </a:r>
          </a:p>
        </p:txBody>
      </p:sp>
      <p:sp>
        <p:nvSpPr>
          <p:cNvPr id="3" name="Content Placeholder 2"/>
          <p:cNvSpPr>
            <a:spLocks noGrp="1"/>
          </p:cNvSpPr>
          <p:nvPr>
            <p:ph idx="1"/>
          </p:nvPr>
        </p:nvSpPr>
        <p:spPr/>
        <p:txBody>
          <a:bodyPr/>
          <a:lstStyle/>
          <a:p>
            <a:r>
              <a:rPr lang="en-US" dirty="0">
                <a:solidFill>
                  <a:schemeClr val="tx1"/>
                </a:solidFill>
                <a:latin typeface="Calibri" pitchFamily="34" charset="0"/>
                <a:cs typeface="Calibri" pitchFamily="34" charset="0"/>
              </a:rPr>
              <a:t>Uncertainty </a:t>
            </a:r>
            <a:r>
              <a:rPr lang="en-US" sz="2000" dirty="0">
                <a:solidFill>
                  <a:schemeClr val="tx1"/>
                </a:solidFill>
                <a:latin typeface="Calibri" pitchFamily="34" charset="0"/>
                <a:cs typeface="Calibri" pitchFamily="34" charset="0"/>
              </a:rPr>
              <a:t>(</a:t>
            </a:r>
            <a:r>
              <a:rPr lang="en-US" sz="2000" dirty="0" err="1">
                <a:solidFill>
                  <a:schemeClr val="tx1"/>
                </a:solidFill>
                <a:latin typeface="Calibri" pitchFamily="34" charset="0"/>
                <a:cs typeface="Calibri" pitchFamily="34" charset="0"/>
              </a:rPr>
              <a:t>Bixter</a:t>
            </a:r>
            <a:r>
              <a:rPr lang="en-US" sz="2000" dirty="0">
                <a:solidFill>
                  <a:schemeClr val="tx1"/>
                </a:solidFill>
                <a:latin typeface="Calibri" pitchFamily="34" charset="0"/>
                <a:cs typeface="Calibri" pitchFamily="34" charset="0"/>
              </a:rPr>
              <a:t> &amp; </a:t>
            </a:r>
            <a:r>
              <a:rPr lang="en-US" sz="2000" dirty="0" err="1">
                <a:solidFill>
                  <a:schemeClr val="tx1"/>
                </a:solidFill>
                <a:latin typeface="Calibri" pitchFamily="34" charset="0"/>
                <a:cs typeface="Calibri" pitchFamily="34" charset="0"/>
              </a:rPr>
              <a:t>Luhmann</a:t>
            </a:r>
            <a:r>
              <a:rPr lang="en-US" sz="2000" dirty="0">
                <a:solidFill>
                  <a:schemeClr val="tx1"/>
                </a:solidFill>
                <a:latin typeface="Calibri" pitchFamily="34" charset="0"/>
                <a:cs typeface="Calibri" pitchFamily="34" charset="0"/>
              </a:rPr>
              <a:t>, 2012; Takahashi et al, 2007)</a:t>
            </a:r>
          </a:p>
          <a:p>
            <a:r>
              <a:rPr lang="en-US" dirty="0">
                <a:solidFill>
                  <a:schemeClr val="tx1"/>
                </a:solidFill>
                <a:latin typeface="Calibri" pitchFamily="34" charset="0"/>
                <a:cs typeface="Calibri" pitchFamily="34" charset="0"/>
              </a:rPr>
              <a:t>Opportunity cost </a:t>
            </a:r>
            <a:r>
              <a:rPr lang="en-US" sz="2000" dirty="0">
                <a:solidFill>
                  <a:schemeClr val="tx1"/>
                </a:solidFill>
                <a:latin typeface="Calibri" pitchFamily="34" charset="0"/>
                <a:cs typeface="Calibri" pitchFamily="34" charset="0"/>
              </a:rPr>
              <a:t>(Franklin, 1748)</a:t>
            </a:r>
          </a:p>
          <a:p>
            <a:r>
              <a:rPr lang="en-US" dirty="0">
                <a:solidFill>
                  <a:schemeClr val="tx1"/>
                </a:solidFill>
                <a:latin typeface="Calibri" pitchFamily="34" charset="0"/>
                <a:cs typeface="Calibri" pitchFamily="34" charset="0"/>
              </a:rPr>
              <a:t>Resource slack </a:t>
            </a:r>
            <a:r>
              <a:rPr lang="en-US" sz="2000" dirty="0">
                <a:solidFill>
                  <a:schemeClr val="tx1"/>
                </a:solidFill>
                <a:latin typeface="Calibri" pitchFamily="34" charset="0"/>
                <a:cs typeface="Calibri" pitchFamily="34" charset="0"/>
              </a:rPr>
              <a:t>(</a:t>
            </a:r>
            <a:r>
              <a:rPr lang="en-US" sz="2000" dirty="0" err="1">
                <a:solidFill>
                  <a:schemeClr val="tx1"/>
                </a:solidFill>
                <a:latin typeface="Calibri" pitchFamily="34" charset="0"/>
                <a:cs typeface="Calibri" pitchFamily="34" charset="0"/>
              </a:rPr>
              <a:t>Zauberman</a:t>
            </a:r>
            <a:r>
              <a:rPr lang="en-US" sz="2000" dirty="0">
                <a:solidFill>
                  <a:schemeClr val="tx1"/>
                </a:solidFill>
                <a:latin typeface="Calibri" pitchFamily="34" charset="0"/>
                <a:cs typeface="Calibri" pitchFamily="34" charset="0"/>
              </a:rPr>
              <a:t> &amp; Lynch, 2005)</a:t>
            </a:r>
          </a:p>
          <a:p>
            <a:r>
              <a:rPr lang="en-US" dirty="0">
                <a:solidFill>
                  <a:schemeClr val="tx1"/>
                </a:solidFill>
                <a:latin typeface="Calibri" pitchFamily="34" charset="0"/>
                <a:cs typeface="Calibri" pitchFamily="34" charset="0"/>
              </a:rPr>
              <a:t>Anticipation </a:t>
            </a:r>
            <a:r>
              <a:rPr lang="en-US" sz="2000" dirty="0">
                <a:solidFill>
                  <a:schemeClr val="tx1"/>
                </a:solidFill>
                <a:latin typeface="Calibri" pitchFamily="34" charset="0"/>
                <a:cs typeface="Calibri" pitchFamily="34" charset="0"/>
              </a:rPr>
              <a:t>(Loewenstein 1987)</a:t>
            </a:r>
          </a:p>
        </p:txBody>
      </p:sp>
      <p:sp>
        <p:nvSpPr>
          <p:cNvPr id="4" name="Slide Number Placeholder 3"/>
          <p:cNvSpPr>
            <a:spLocks noGrp="1"/>
          </p:cNvSpPr>
          <p:nvPr>
            <p:ph type="sldNum" sz="quarter" idx="12"/>
          </p:nvPr>
        </p:nvSpPr>
        <p:spPr/>
        <p:txBody>
          <a:bodyPr/>
          <a:lstStyle/>
          <a:p>
            <a:pPr>
              <a:defRPr/>
            </a:pPr>
            <a:fld id="{E047C29A-9228-462E-AB8E-97353F26967E}" type="slidenum">
              <a:rPr lang="en-US" smtClean="0"/>
              <a:pPr>
                <a:defRPr/>
              </a:pPr>
              <a:t>6</a:t>
            </a:fld>
            <a:endParaRPr lang="en-US" dirty="0"/>
          </a:p>
        </p:txBody>
      </p:sp>
    </p:spTree>
    <p:extLst>
      <p:ext uri="{BB962C8B-B14F-4D97-AF65-F5344CB8AC3E}">
        <p14:creationId xmlns:p14="http://schemas.microsoft.com/office/powerpoint/2010/main" val="40303397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None/>
            </a:pPr>
            <a:r>
              <a:rPr lang="en-US" dirty="0">
                <a:solidFill>
                  <a:schemeClr val="tx1"/>
                </a:solidFill>
              </a:rPr>
              <a:t>2.a. Please imagine this event happening one week from now. Would </a:t>
            </a:r>
            <a:r>
              <a:rPr lang="en-US" b="1" dirty="0">
                <a:solidFill>
                  <a:schemeClr val="tx1"/>
                </a:solidFill>
              </a:rPr>
              <a:t>experiencing</a:t>
            </a:r>
            <a:r>
              <a:rPr lang="en-US" dirty="0">
                <a:solidFill>
                  <a:schemeClr val="tx1"/>
                </a:solidFill>
              </a:rPr>
              <a:t> this event be pleasurable or </a:t>
            </a:r>
            <a:r>
              <a:rPr lang="en-US" dirty="0" err="1">
                <a:solidFill>
                  <a:schemeClr val="tx1"/>
                </a:solidFill>
              </a:rPr>
              <a:t>unpleasurable</a:t>
            </a:r>
            <a:r>
              <a:rPr lang="en-US" dirty="0">
                <a:solidFill>
                  <a:schemeClr val="tx1"/>
                </a:solidFill>
              </a:rPr>
              <a:t>?</a:t>
            </a:r>
          </a:p>
          <a:p>
            <a:pPr marL="0" indent="0" eaLnBrk="1" hangingPunct="1">
              <a:lnSpc>
                <a:spcPct val="80000"/>
              </a:lnSpc>
              <a:buNone/>
            </a:pPr>
            <a:endParaRPr lang="en-US" dirty="0">
              <a:solidFill>
                <a:schemeClr val="tx1"/>
              </a:solidFill>
            </a:endParaRPr>
          </a:p>
          <a:p>
            <a:pPr marL="0" indent="0" algn="ctr" eaLnBrk="1" hangingPunct="1">
              <a:lnSpc>
                <a:spcPct val="80000"/>
              </a:lnSpc>
              <a:buNone/>
            </a:pPr>
            <a:r>
              <a:rPr lang="en-US" sz="1700" dirty="0">
                <a:solidFill>
                  <a:schemeClr val="tx1"/>
                </a:solidFill>
              </a:rPr>
              <a:t>Pleasurable experience 	OR 	</a:t>
            </a:r>
            <a:r>
              <a:rPr lang="en-US" sz="1700" dirty="0" err="1">
                <a:solidFill>
                  <a:schemeClr val="tx1"/>
                </a:solidFill>
              </a:rPr>
              <a:t>unpleasurable</a:t>
            </a:r>
            <a:r>
              <a:rPr lang="en-US" sz="1700" dirty="0">
                <a:solidFill>
                  <a:schemeClr val="tx1"/>
                </a:solidFill>
              </a:rPr>
              <a:t> experience</a:t>
            </a:r>
          </a:p>
          <a:p>
            <a:pPr marL="0" indent="0" algn="ctr" eaLnBrk="1" hangingPunct="1">
              <a:lnSpc>
                <a:spcPct val="80000"/>
              </a:lnSpc>
              <a:buNone/>
            </a:pPr>
            <a:endParaRPr lang="en-US" sz="1700" dirty="0">
              <a:solidFill>
                <a:schemeClr val="tx1"/>
              </a:solidFill>
            </a:endParaRPr>
          </a:p>
          <a:p>
            <a:pPr marL="0" indent="0" eaLnBrk="1" hangingPunct="1">
              <a:lnSpc>
                <a:spcPct val="80000"/>
              </a:lnSpc>
              <a:buNone/>
            </a:pPr>
            <a:r>
              <a:rPr lang="en-US" dirty="0">
                <a:solidFill>
                  <a:schemeClr val="tx1"/>
                </a:solidFill>
              </a:rPr>
              <a:t>2.b. How strongly would </a:t>
            </a:r>
            <a:r>
              <a:rPr lang="en-US" b="1" dirty="0">
                <a:solidFill>
                  <a:schemeClr val="tx1"/>
                </a:solidFill>
              </a:rPr>
              <a:t>experiencing</a:t>
            </a:r>
            <a:r>
              <a:rPr lang="en-US" dirty="0">
                <a:solidFill>
                  <a:schemeClr val="tx1"/>
                </a:solidFill>
              </a:rPr>
              <a:t> this event affect your feelings at that time?</a:t>
            </a:r>
            <a:r>
              <a:rPr lang="en-US" sz="1700" dirty="0">
                <a:solidFill>
                  <a:schemeClr val="tx1"/>
                </a:solidFill>
              </a:rPr>
              <a:t>		</a:t>
            </a:r>
          </a:p>
          <a:p>
            <a:pPr marL="0" indent="0" algn="ctr" eaLnBrk="1" hangingPunct="1">
              <a:lnSpc>
                <a:spcPct val="80000"/>
              </a:lnSpc>
              <a:buNone/>
            </a:pPr>
            <a:endParaRPr lang="en-US" sz="1700" dirty="0">
              <a:solidFill>
                <a:schemeClr val="tx1"/>
              </a:solidFill>
            </a:endParaRPr>
          </a:p>
          <a:p>
            <a:pPr marL="0" indent="0" algn="ctr" eaLnBrk="1" hangingPunct="1">
              <a:lnSpc>
                <a:spcPct val="80000"/>
              </a:lnSpc>
              <a:buNone/>
            </a:pPr>
            <a:r>
              <a:rPr lang="en-US" sz="1700" dirty="0">
                <a:solidFill>
                  <a:schemeClr val="tx1"/>
                </a:solidFill>
              </a:rPr>
              <a:t>				</a:t>
            </a:r>
            <a:br>
              <a:rPr lang="en-US" sz="1700" dirty="0">
                <a:solidFill>
                  <a:schemeClr val="tx1"/>
                </a:solidFill>
              </a:rPr>
            </a:br>
            <a:r>
              <a:rPr lang="en-US" sz="1700" dirty="0">
                <a:solidFill>
                  <a:schemeClr val="tx1"/>
                </a:solidFill>
              </a:rPr>
              <a:t>not at all                                   strongly                           extremely</a:t>
            </a:r>
            <a:br>
              <a:rPr lang="en-US" sz="1700" dirty="0">
                <a:solidFill>
                  <a:schemeClr val="tx1"/>
                </a:solidFill>
              </a:rPr>
            </a:br>
            <a:r>
              <a:rPr lang="en-US" sz="1700" dirty="0">
                <a:solidFill>
                  <a:schemeClr val="tx1"/>
                </a:solidFill>
              </a:rPr>
              <a:t> |--------------------------------------------------------------------------|</a:t>
            </a: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60</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3" name="TextBox 2"/>
          <p:cNvSpPr txBox="1"/>
          <p:nvPr/>
        </p:nvSpPr>
        <p:spPr>
          <a:xfrm>
            <a:off x="457200" y="6019800"/>
            <a:ext cx="4271362" cy="369332"/>
          </a:xfrm>
          <a:prstGeom prst="rect">
            <a:avLst/>
          </a:prstGeom>
          <a:noFill/>
        </p:spPr>
        <p:txBody>
          <a:bodyPr wrap="none" rtlCol="0">
            <a:spAutoFit/>
          </a:bodyPr>
          <a:lstStyle/>
          <a:p>
            <a:r>
              <a:rPr lang="en-US" dirty="0"/>
              <a:t>(Wording based on McGraw et al, 2010)</a:t>
            </a:r>
          </a:p>
        </p:txBody>
      </p:sp>
    </p:spTree>
    <p:extLst>
      <p:ext uri="{BB962C8B-B14F-4D97-AF65-F5344CB8AC3E}">
        <p14:creationId xmlns:p14="http://schemas.microsoft.com/office/powerpoint/2010/main" val="1998574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None/>
            </a:pPr>
            <a:r>
              <a:rPr lang="en-US" dirty="0">
                <a:solidFill>
                  <a:schemeClr val="tx1"/>
                </a:solidFill>
              </a:rPr>
              <a:t>3.a. If this event were one week away, would the </a:t>
            </a:r>
            <a:r>
              <a:rPr lang="en-US" b="1" dirty="0">
                <a:solidFill>
                  <a:schemeClr val="tx1"/>
                </a:solidFill>
              </a:rPr>
              <a:t>anticipation</a:t>
            </a:r>
            <a:r>
              <a:rPr lang="en-US" dirty="0">
                <a:solidFill>
                  <a:schemeClr val="tx1"/>
                </a:solidFill>
              </a:rPr>
              <a:t> be psychologically pleasurable or </a:t>
            </a:r>
            <a:r>
              <a:rPr lang="en-US" dirty="0" err="1">
                <a:solidFill>
                  <a:schemeClr val="tx1"/>
                </a:solidFill>
              </a:rPr>
              <a:t>unpleasurable</a:t>
            </a:r>
            <a:r>
              <a:rPr lang="en-US" dirty="0">
                <a:solidFill>
                  <a:schemeClr val="tx1"/>
                </a:solidFill>
              </a:rPr>
              <a:t>? In other words, how would you feel while waiting for it? </a:t>
            </a:r>
          </a:p>
          <a:p>
            <a:pPr marL="0" indent="0" eaLnBrk="1" hangingPunct="1">
              <a:lnSpc>
                <a:spcPct val="80000"/>
              </a:lnSpc>
              <a:buNone/>
            </a:pPr>
            <a:endParaRPr lang="en-US" dirty="0">
              <a:solidFill>
                <a:schemeClr val="tx1"/>
              </a:solidFill>
            </a:endParaRPr>
          </a:p>
          <a:p>
            <a:pPr marL="0" indent="0" algn="ctr" eaLnBrk="1" hangingPunct="1">
              <a:lnSpc>
                <a:spcPct val="80000"/>
              </a:lnSpc>
              <a:buNone/>
            </a:pPr>
            <a:r>
              <a:rPr lang="en-US" sz="1700" dirty="0">
                <a:solidFill>
                  <a:schemeClr val="tx1"/>
                </a:solidFill>
              </a:rPr>
              <a:t>Like the feeling of waiting 		OR 	Dislike the feeling of waiting</a:t>
            </a:r>
          </a:p>
          <a:p>
            <a:pPr marL="0" indent="0" algn="ctr" eaLnBrk="1" hangingPunct="1">
              <a:lnSpc>
                <a:spcPct val="80000"/>
              </a:lnSpc>
              <a:buNone/>
            </a:pPr>
            <a:endParaRPr lang="en-US" sz="1700" dirty="0">
              <a:solidFill>
                <a:schemeClr val="tx1"/>
              </a:solidFill>
            </a:endParaRPr>
          </a:p>
          <a:p>
            <a:pPr marL="0" indent="0" eaLnBrk="1" hangingPunct="1">
              <a:lnSpc>
                <a:spcPct val="80000"/>
              </a:lnSpc>
              <a:buNone/>
            </a:pPr>
            <a:r>
              <a:rPr lang="en-US" dirty="0">
                <a:solidFill>
                  <a:schemeClr val="tx1"/>
                </a:solidFill>
              </a:rPr>
              <a:t>3.b. How strongly would </a:t>
            </a:r>
            <a:r>
              <a:rPr lang="en-US" b="1" dirty="0">
                <a:solidFill>
                  <a:schemeClr val="tx1"/>
                </a:solidFill>
              </a:rPr>
              <a:t>anticipating</a:t>
            </a:r>
            <a:r>
              <a:rPr lang="en-US" dirty="0">
                <a:solidFill>
                  <a:schemeClr val="tx1"/>
                </a:solidFill>
              </a:rPr>
              <a:t> this event affect your feelings </a:t>
            </a:r>
            <a:r>
              <a:rPr lang="en-US" b="1" dirty="0">
                <a:solidFill>
                  <a:schemeClr val="tx1"/>
                </a:solidFill>
              </a:rPr>
              <a:t>while waiting</a:t>
            </a:r>
            <a:r>
              <a:rPr lang="en-US" dirty="0">
                <a:solidFill>
                  <a:schemeClr val="tx1"/>
                </a:solidFill>
              </a:rPr>
              <a:t> for the event?</a:t>
            </a:r>
            <a:r>
              <a:rPr lang="en-US" sz="1700" dirty="0">
                <a:solidFill>
                  <a:schemeClr val="tx1"/>
                </a:solidFill>
              </a:rPr>
              <a:t>		</a:t>
            </a:r>
          </a:p>
          <a:p>
            <a:pPr marL="0" indent="0" algn="ctr" eaLnBrk="1" hangingPunct="1">
              <a:lnSpc>
                <a:spcPct val="80000"/>
              </a:lnSpc>
              <a:buNone/>
            </a:pPr>
            <a:endParaRPr lang="en-US" sz="1700" dirty="0">
              <a:solidFill>
                <a:schemeClr val="tx1"/>
              </a:solidFill>
            </a:endParaRPr>
          </a:p>
          <a:p>
            <a:pPr marL="0" indent="0" algn="ctr" eaLnBrk="1" hangingPunct="1">
              <a:lnSpc>
                <a:spcPct val="80000"/>
              </a:lnSpc>
              <a:buNone/>
            </a:pPr>
            <a:r>
              <a:rPr lang="en-US" sz="1700" dirty="0">
                <a:solidFill>
                  <a:schemeClr val="tx1"/>
                </a:solidFill>
              </a:rPr>
              <a:t>				</a:t>
            </a:r>
            <a:br>
              <a:rPr lang="en-US" sz="1700" dirty="0">
                <a:solidFill>
                  <a:schemeClr val="tx1"/>
                </a:solidFill>
              </a:rPr>
            </a:br>
            <a:r>
              <a:rPr lang="en-US" sz="1700" dirty="0">
                <a:solidFill>
                  <a:schemeClr val="tx1"/>
                </a:solidFill>
              </a:rPr>
              <a:t>not at all                                   strongly                           extremely</a:t>
            </a:r>
            <a:br>
              <a:rPr lang="en-US" sz="1700" dirty="0">
                <a:solidFill>
                  <a:schemeClr val="tx1"/>
                </a:solidFill>
              </a:rPr>
            </a:br>
            <a:r>
              <a:rPr lang="en-US" sz="1700" dirty="0">
                <a:solidFill>
                  <a:schemeClr val="tx1"/>
                </a:solidFill>
              </a:rPr>
              <a:t> |--------------------------------------------------------------------------|</a:t>
            </a: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61</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708803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Utility for experience and anticipation</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62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670866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76299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j-lt"/>
              </a:rPr>
              <a:t>Study 4: Why the asymmetry?</a:t>
            </a:r>
          </a:p>
        </p:txBody>
      </p:sp>
      <p:sp>
        <p:nvSpPr>
          <p:cNvPr id="4" name="Slide Number Placeholder 3"/>
          <p:cNvSpPr>
            <a:spLocks noGrp="1"/>
          </p:cNvSpPr>
          <p:nvPr>
            <p:ph type="sldNum" sz="quarter" idx="12"/>
          </p:nvPr>
        </p:nvSpPr>
        <p:spPr/>
        <p:txBody>
          <a:bodyPr/>
          <a:lstStyle/>
          <a:p>
            <a:pPr>
              <a:defRPr/>
            </a:pPr>
            <a:fld id="{80CF03D9-C843-4DC5-8486-27EAF9F687FF}" type="slidenum">
              <a:rPr lang="en-US" smtClean="0"/>
              <a:pPr>
                <a:defRPr/>
              </a:pPr>
              <a:t>63</a:t>
            </a:fld>
            <a:endParaRPr lang="en-US"/>
          </a:p>
        </p:txBody>
      </p:sp>
    </p:spTree>
    <p:extLst>
      <p:ext uri="{BB962C8B-B14F-4D97-AF65-F5344CB8AC3E}">
        <p14:creationId xmlns:p14="http://schemas.microsoft.com/office/powerpoint/2010/main" val="19872429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Study 4: Methods</a:t>
            </a:r>
          </a:p>
        </p:txBody>
      </p:sp>
      <p:sp>
        <p:nvSpPr>
          <p:cNvPr id="3" name="Content Placeholder 2"/>
          <p:cNvSpPr>
            <a:spLocks noGrp="1"/>
          </p:cNvSpPr>
          <p:nvPr>
            <p:ph idx="1"/>
          </p:nvPr>
        </p:nvSpPr>
        <p:spPr/>
        <p:txBody>
          <a:bodyPr/>
          <a:lstStyle/>
          <a:p>
            <a:r>
              <a:rPr lang="en-US" dirty="0">
                <a:solidFill>
                  <a:schemeClr val="tx1"/>
                </a:solidFill>
              </a:rPr>
              <a:t>105 participants from Amazon </a:t>
            </a:r>
            <a:r>
              <a:rPr lang="en-US" dirty="0" err="1">
                <a:solidFill>
                  <a:schemeClr val="tx1"/>
                </a:solidFill>
              </a:rPr>
              <a:t>MTurk</a:t>
            </a:r>
            <a:endParaRPr lang="en-US" dirty="0">
              <a:solidFill>
                <a:schemeClr val="tx1"/>
              </a:solidFill>
            </a:endParaRPr>
          </a:p>
          <a:p>
            <a:r>
              <a:rPr lang="en-US" dirty="0">
                <a:solidFill>
                  <a:schemeClr val="tx1"/>
                </a:solidFill>
              </a:rPr>
              <a:t>10 positive &amp; 10 negative events (same as Study 2a)</a:t>
            </a:r>
          </a:p>
          <a:p>
            <a:r>
              <a:rPr lang="en-US" dirty="0">
                <a:solidFill>
                  <a:schemeClr val="tx1"/>
                </a:solidFill>
              </a:rPr>
              <a:t>Time preference</a:t>
            </a:r>
          </a:p>
          <a:p>
            <a:r>
              <a:rPr lang="en-US" dirty="0">
                <a:solidFill>
                  <a:schemeClr val="tx1"/>
                </a:solidFill>
              </a:rPr>
              <a:t>Two questions for anticipation: </a:t>
            </a:r>
          </a:p>
          <a:p>
            <a:r>
              <a:rPr lang="en-US" dirty="0">
                <a:solidFill>
                  <a:schemeClr val="tx1"/>
                </a:solidFill>
              </a:rPr>
              <a:t>…how </a:t>
            </a:r>
            <a:r>
              <a:rPr lang="en-US" b="1" dirty="0">
                <a:solidFill>
                  <a:schemeClr val="tx1"/>
                </a:solidFill>
              </a:rPr>
              <a:t>pleasurable or happy </a:t>
            </a:r>
            <a:r>
              <a:rPr lang="en-US" dirty="0">
                <a:solidFill>
                  <a:schemeClr val="tx1"/>
                </a:solidFill>
              </a:rPr>
              <a:t>would the anticipation be? </a:t>
            </a:r>
          </a:p>
          <a:p>
            <a:r>
              <a:rPr lang="en-US" dirty="0">
                <a:solidFill>
                  <a:schemeClr val="tx1"/>
                </a:solidFill>
              </a:rPr>
              <a:t>…how </a:t>
            </a:r>
            <a:r>
              <a:rPr lang="en-US" b="1" dirty="0" err="1">
                <a:solidFill>
                  <a:schemeClr val="tx1"/>
                </a:solidFill>
              </a:rPr>
              <a:t>displeasurable</a:t>
            </a:r>
            <a:r>
              <a:rPr lang="en-US" b="1" dirty="0">
                <a:solidFill>
                  <a:schemeClr val="tx1"/>
                </a:solidFill>
              </a:rPr>
              <a:t> or unhappy </a:t>
            </a:r>
            <a:r>
              <a:rPr lang="en-US" dirty="0">
                <a:solidFill>
                  <a:schemeClr val="tx1"/>
                </a:solidFill>
              </a:rPr>
              <a:t>would the anticipation be?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64</a:t>
            </a:fld>
            <a:endParaRPr lang="en-US"/>
          </a:p>
        </p:txBody>
      </p:sp>
    </p:spTree>
    <p:extLst>
      <p:ext uri="{BB962C8B-B14F-4D97-AF65-F5344CB8AC3E}">
        <p14:creationId xmlns:p14="http://schemas.microsoft.com/office/powerpoint/2010/main" val="4438554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65</a:t>
            </a:fld>
            <a:endParaRPr lang="en-US"/>
          </a:p>
        </p:txBody>
      </p:sp>
      <p:graphicFrame>
        <p:nvGraphicFramePr>
          <p:cNvPr id="5" name="Chart 4"/>
          <p:cNvGraphicFramePr/>
          <p:nvPr>
            <p:extLst>
              <p:ext uri="{D42A27DB-BD31-4B8C-83A1-F6EECF244321}">
                <p14:modId xmlns:p14="http://schemas.microsoft.com/office/powerpoint/2010/main" val="3219333147"/>
              </p:ext>
            </p:extLst>
          </p:nvPr>
        </p:nvGraphicFramePr>
        <p:xfrm>
          <a:off x="228600" y="152400"/>
          <a:ext cx="8315325" cy="62039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58091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66</a:t>
            </a:fld>
            <a:endParaRPr lang="en-US"/>
          </a:p>
        </p:txBody>
      </p:sp>
      <p:graphicFrame>
        <p:nvGraphicFramePr>
          <p:cNvPr id="5" name="Chart 4"/>
          <p:cNvGraphicFramePr/>
          <p:nvPr>
            <p:extLst>
              <p:ext uri="{D42A27DB-BD31-4B8C-83A1-F6EECF244321}">
                <p14:modId xmlns:p14="http://schemas.microsoft.com/office/powerpoint/2010/main" val="1613554610"/>
              </p:ext>
            </p:extLst>
          </p:nvPr>
        </p:nvGraphicFramePr>
        <p:xfrm>
          <a:off x="381000" y="381000"/>
          <a:ext cx="8382000" cy="6350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8598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Mixed anticipation</a:t>
            </a:r>
          </a:p>
        </p:txBody>
      </p:sp>
      <p:sp>
        <p:nvSpPr>
          <p:cNvPr id="3" name="Content Placeholder 2"/>
          <p:cNvSpPr>
            <a:spLocks noGrp="1"/>
          </p:cNvSpPr>
          <p:nvPr>
            <p:ph idx="1"/>
          </p:nvPr>
        </p:nvSpPr>
        <p:spPr/>
        <p:txBody>
          <a:bodyPr/>
          <a:lstStyle/>
          <a:p>
            <a:pPr marL="0" indent="0">
              <a:buNone/>
            </a:pPr>
            <a:r>
              <a:rPr lang="en-CA" dirty="0">
                <a:solidFill>
                  <a:schemeClr val="tx1"/>
                </a:solidFill>
              </a:rPr>
              <a:t>How often does the same person report both pleasure and displeasure in anticipation? </a:t>
            </a:r>
          </a:p>
          <a:p>
            <a:r>
              <a:rPr lang="en-CA" dirty="0">
                <a:solidFill>
                  <a:schemeClr val="tx1"/>
                </a:solidFill>
              </a:rPr>
              <a:t>42% report mixed anticipation of gains</a:t>
            </a:r>
          </a:p>
          <a:p>
            <a:r>
              <a:rPr lang="en-CA" dirty="0">
                <a:solidFill>
                  <a:schemeClr val="tx1"/>
                </a:solidFill>
              </a:rPr>
              <a:t>26% report mixed anticipation of losses</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67</a:t>
            </a:fld>
            <a:endParaRPr lang="en-US"/>
          </a:p>
        </p:txBody>
      </p:sp>
    </p:spTree>
    <p:extLst>
      <p:ext uri="{BB962C8B-B14F-4D97-AF65-F5344CB8AC3E}">
        <p14:creationId xmlns:p14="http://schemas.microsoft.com/office/powerpoint/2010/main" val="38624239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Summary</a:t>
            </a:r>
          </a:p>
        </p:txBody>
      </p:sp>
      <p:sp>
        <p:nvSpPr>
          <p:cNvPr id="3" name="Content Placeholder 2"/>
          <p:cNvSpPr>
            <a:spLocks noGrp="1"/>
          </p:cNvSpPr>
          <p:nvPr>
            <p:ph idx="1"/>
          </p:nvPr>
        </p:nvSpPr>
        <p:spPr/>
        <p:txBody>
          <a:bodyPr/>
          <a:lstStyle/>
          <a:p>
            <a:r>
              <a:rPr lang="en-US" dirty="0">
                <a:solidFill>
                  <a:schemeClr val="tx1"/>
                </a:solidFill>
              </a:rPr>
              <a:t>Anticipation of losses &gt; anticipation of gains</a:t>
            </a:r>
          </a:p>
          <a:p>
            <a:r>
              <a:rPr lang="en-US" dirty="0">
                <a:solidFill>
                  <a:schemeClr val="tx1"/>
                </a:solidFill>
              </a:rPr>
              <a:t>Even when experience utility is matched</a:t>
            </a:r>
          </a:p>
          <a:p>
            <a:r>
              <a:rPr lang="en-US" dirty="0">
                <a:solidFill>
                  <a:schemeClr val="tx1"/>
                </a:solidFill>
              </a:rPr>
              <a:t>Anticipation of gains is emotionally mixed</a:t>
            </a:r>
          </a:p>
          <a:p>
            <a:r>
              <a:rPr lang="en-US" dirty="0">
                <a:solidFill>
                  <a:schemeClr val="tx1"/>
                </a:solidFill>
              </a:rPr>
              <a:t>Anticipation of losses is more unidimensional</a:t>
            </a:r>
          </a:p>
          <a:p>
            <a:r>
              <a:rPr lang="en-US" dirty="0">
                <a:solidFill>
                  <a:schemeClr val="tx1"/>
                </a:solidFill>
              </a:rPr>
              <a:t>Anticipation predicts choices</a:t>
            </a:r>
          </a:p>
          <a:p>
            <a:r>
              <a:rPr lang="en-US" dirty="0">
                <a:solidFill>
                  <a:schemeClr val="tx1"/>
                </a:solidFill>
              </a:rPr>
              <a:t>This (partly) explains the “sign effect”</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68</a:t>
            </a:fld>
            <a:endParaRPr lang="en-US"/>
          </a:p>
        </p:txBody>
      </p:sp>
    </p:spTree>
    <p:extLst>
      <p:ext uri="{BB962C8B-B14F-4D97-AF65-F5344CB8AC3E}">
        <p14:creationId xmlns:p14="http://schemas.microsoft.com/office/powerpoint/2010/main" val="11323975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4267200"/>
          </a:xfrm>
        </p:spPr>
        <p:txBody>
          <a:bodyPr anchor="ctr"/>
          <a:lstStyle/>
          <a:p>
            <a:pPr eaLnBrk="1" fontAlgn="auto" hangingPunct="1">
              <a:spcAft>
                <a:spcPts val="0"/>
              </a:spcAft>
              <a:defRPr/>
            </a:pPr>
            <a:r>
              <a:rPr lang="en-US" dirty="0">
                <a:latin typeface="+mj-lt"/>
              </a:rPr>
              <a:t>Thank You!</a:t>
            </a:r>
          </a:p>
        </p:txBody>
      </p:sp>
      <p:sp>
        <p:nvSpPr>
          <p:cNvPr id="3" name="Subtitle 2"/>
          <p:cNvSpPr>
            <a:spLocks noGrp="1"/>
          </p:cNvSpPr>
          <p:nvPr>
            <p:ph type="subTitle" idx="1"/>
          </p:nvPr>
        </p:nvSpPr>
        <p:spPr/>
        <p:txBody>
          <a:bodyPr rtlCol="0"/>
          <a:lstStyle/>
          <a:p>
            <a:pPr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1"/>
          </p:nvPr>
        </p:nvSpPr>
        <p:spPr/>
        <p:txBody>
          <a:bodyPr/>
          <a:lstStyle/>
          <a:p>
            <a:pPr>
              <a:defRPr/>
            </a:pPr>
            <a:fld id="{F5A74133-393E-441A-A11E-384693189100}" type="slidenum">
              <a:rPr lang="en-US"/>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endParaRPr lang="en-US" dirty="0">
              <a:solidFill>
                <a:schemeClr val="tx1"/>
              </a:solidFill>
            </a:endParaRPr>
          </a:p>
          <a:p>
            <a:pPr lvl="0"/>
            <a:r>
              <a:rPr lang="en-US" sz="3200" b="1" dirty="0">
                <a:solidFill>
                  <a:schemeClr val="tx1"/>
                </a:solidFill>
              </a:rPr>
              <a:t>Receive </a:t>
            </a:r>
            <a:r>
              <a:rPr lang="en-US" sz="3200" dirty="0">
                <a:solidFill>
                  <a:schemeClr val="tx1"/>
                </a:solidFill>
              </a:rPr>
              <a:t>$70 now or $70 in a month?</a:t>
            </a:r>
            <a:br>
              <a:rPr lang="en-US" sz="3200" dirty="0">
                <a:solidFill>
                  <a:schemeClr val="tx1"/>
                </a:solidFill>
              </a:rPr>
            </a:br>
            <a:r>
              <a:rPr lang="en-US" sz="3200" b="1" dirty="0">
                <a:solidFill>
                  <a:schemeClr val="tx1"/>
                </a:solidFill>
              </a:rPr>
              <a:t>100%</a:t>
            </a:r>
            <a:r>
              <a:rPr lang="en-US" sz="3200" dirty="0">
                <a:solidFill>
                  <a:schemeClr val="tx1"/>
                </a:solidFill>
              </a:rPr>
              <a:t> choose now </a:t>
            </a:r>
          </a:p>
          <a:p>
            <a:pPr lvl="0"/>
            <a:r>
              <a:rPr lang="en-US" sz="3200" b="1" dirty="0">
                <a:solidFill>
                  <a:schemeClr val="tx1"/>
                </a:solidFill>
              </a:rPr>
              <a:t>Pay</a:t>
            </a:r>
            <a:r>
              <a:rPr lang="en-US" sz="3200" dirty="0">
                <a:solidFill>
                  <a:schemeClr val="tx1"/>
                </a:solidFill>
              </a:rPr>
              <a:t> $70 now or $70 in a month? </a:t>
            </a:r>
            <a:br>
              <a:rPr lang="en-US" sz="3200" dirty="0">
                <a:solidFill>
                  <a:schemeClr val="tx1"/>
                </a:solidFill>
              </a:rPr>
            </a:br>
            <a:r>
              <a:rPr lang="en-US" sz="3200" b="1" dirty="0">
                <a:solidFill>
                  <a:schemeClr val="tx1"/>
                </a:solidFill>
              </a:rPr>
              <a:t>45%</a:t>
            </a:r>
            <a:r>
              <a:rPr lang="en-US" sz="3200" dirty="0">
                <a:solidFill>
                  <a:schemeClr val="tx1"/>
                </a:solidFill>
              </a:rPr>
              <a:t> choose later</a:t>
            </a:r>
          </a:p>
        </p:txBody>
      </p:sp>
      <p:sp>
        <p:nvSpPr>
          <p:cNvPr id="4" name="Title 3"/>
          <p:cNvSpPr>
            <a:spLocks noGrp="1"/>
          </p:cNvSpPr>
          <p:nvPr>
            <p:ph type="title"/>
          </p:nvPr>
        </p:nvSpPr>
        <p:spPr/>
        <p:txBody>
          <a:bodyPr/>
          <a:lstStyle/>
          <a:p>
            <a:r>
              <a:rPr lang="en-US" dirty="0">
                <a:latin typeface="+mj-lt"/>
              </a:rPr>
              <a:t>The “sign” effect</a:t>
            </a:r>
          </a:p>
        </p:txBody>
      </p:sp>
      <p:sp>
        <p:nvSpPr>
          <p:cNvPr id="2" name="Rectangle 1"/>
          <p:cNvSpPr/>
          <p:nvPr/>
        </p:nvSpPr>
        <p:spPr>
          <a:xfrm>
            <a:off x="228600" y="6324600"/>
            <a:ext cx="5207579" cy="369332"/>
          </a:xfrm>
          <a:prstGeom prst="rect">
            <a:avLst/>
          </a:prstGeom>
        </p:spPr>
        <p:txBody>
          <a:bodyPr wrap="none">
            <a:spAutoFit/>
          </a:bodyPr>
          <a:lstStyle/>
          <a:p>
            <a:r>
              <a:rPr lang="en-US" altLang="en-US" dirty="0"/>
              <a:t>(</a:t>
            </a:r>
            <a:r>
              <a:rPr lang="en-US" altLang="en-US" dirty="0" err="1"/>
              <a:t>Mischel</a:t>
            </a:r>
            <a:r>
              <a:rPr lang="en-US" altLang="en-US" dirty="0"/>
              <a:t>, </a:t>
            </a:r>
            <a:r>
              <a:rPr lang="en-US" altLang="en-US" dirty="0" err="1"/>
              <a:t>Grusec</a:t>
            </a:r>
            <a:r>
              <a:rPr lang="en-US" altLang="en-US" dirty="0"/>
              <a:t> &amp; Masters, 1969; </a:t>
            </a:r>
            <a:r>
              <a:rPr lang="en-US" altLang="en-US" dirty="0" err="1"/>
              <a:t>Thaler</a:t>
            </a:r>
            <a:r>
              <a:rPr lang="en-US" altLang="en-US" dirty="0"/>
              <a:t>, 1981) </a:t>
            </a:r>
          </a:p>
        </p:txBody>
      </p:sp>
    </p:spTree>
    <p:extLst>
      <p:ext uri="{BB962C8B-B14F-4D97-AF65-F5344CB8AC3E}">
        <p14:creationId xmlns:p14="http://schemas.microsoft.com/office/powerpoint/2010/main" val="3853063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0"/>
            <a:ext cx="8382000" cy="1143000"/>
          </a:xfrm>
        </p:spPr>
        <p:txBody>
          <a:bodyPr/>
          <a:lstStyle/>
          <a:p>
            <a:r>
              <a:rPr lang="en-US" dirty="0">
                <a:latin typeface="Calibri" pitchFamily="34" charset="0"/>
                <a:cs typeface="Calibri" pitchFamily="34" charset="0"/>
              </a:rPr>
              <a:t>Discounting future green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8458200" cy="577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 y="6550223"/>
            <a:ext cx="5943600" cy="307777"/>
          </a:xfrm>
          <a:prstGeom prst="rect">
            <a:avLst/>
          </a:prstGeom>
          <a:noFill/>
        </p:spPr>
        <p:txBody>
          <a:bodyPr wrap="square" rtlCol="0">
            <a:spAutoFit/>
          </a:bodyPr>
          <a:lstStyle/>
          <a:p>
            <a:pPr algn="l"/>
            <a:r>
              <a:rPr lang="en-US" sz="1400" dirty="0">
                <a:latin typeface="Calibri" pitchFamily="34" charset="0"/>
                <a:cs typeface="Calibri" pitchFamily="34" charset="0"/>
              </a:rPr>
              <a:t>(Hardisty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103603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6550223"/>
            <a:ext cx="5943600" cy="307777"/>
          </a:xfrm>
          <a:prstGeom prst="rect">
            <a:avLst/>
          </a:prstGeom>
          <a:noFill/>
        </p:spPr>
        <p:txBody>
          <a:bodyPr wrap="square" rtlCol="0">
            <a:spAutoFit/>
          </a:bodyPr>
          <a:lstStyle/>
          <a:p>
            <a:pPr algn="l"/>
            <a:r>
              <a:rPr lang="en-US" sz="1400" dirty="0">
                <a:latin typeface="Calibri" pitchFamily="34" charset="0"/>
                <a:cs typeface="Calibri" pitchFamily="34" charset="0"/>
              </a:rPr>
              <a:t>(Hardisty &amp; Weber 2009)</a:t>
            </a:r>
            <a:endParaRPr lang="en-US" sz="1200" dirty="0">
              <a:latin typeface="Calibri" pitchFamily="34" charset="0"/>
              <a:cs typeface="Calibri" pitchFamily="34"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95400"/>
            <a:ext cx="8077200" cy="4873768"/>
          </a:xfrm>
          <a:prstGeom prst="rect">
            <a:avLst/>
          </a:prstGeom>
          <a:noFill/>
          <a:ln>
            <a:noFill/>
          </a:ln>
        </p:spPr>
      </p:pic>
      <p:sp>
        <p:nvSpPr>
          <p:cNvPr id="8" name="Title 1"/>
          <p:cNvSpPr>
            <a:spLocks noGrp="1"/>
          </p:cNvSpPr>
          <p:nvPr>
            <p:ph type="title"/>
          </p:nvPr>
        </p:nvSpPr>
        <p:spPr>
          <a:xfrm>
            <a:off x="457200" y="5862"/>
            <a:ext cx="8229600" cy="1143000"/>
          </a:xfrm>
        </p:spPr>
        <p:txBody>
          <a:bodyPr>
            <a:noAutofit/>
          </a:bodyPr>
          <a:lstStyle/>
          <a:p>
            <a:r>
              <a:rPr lang="en-US" dirty="0">
                <a:latin typeface="Calibri" pitchFamily="34" charset="0"/>
                <a:cs typeface="Calibri" pitchFamily="34" charset="0"/>
              </a:rPr>
              <a:t>Discounting health</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9</a:t>
            </a:fld>
            <a:endParaRPr lang="en-US" dirty="0"/>
          </a:p>
        </p:txBody>
      </p:sp>
    </p:spTree>
    <p:extLst>
      <p:ext uri="{BB962C8B-B14F-4D97-AF65-F5344CB8AC3E}">
        <p14:creationId xmlns:p14="http://schemas.microsoft.com/office/powerpoint/2010/main" val="22895846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4783</TotalTime>
  <Words>2962</Words>
  <Application>Microsoft Macintosh PowerPoint</Application>
  <PresentationFormat>On-screen Show (4:3)</PresentationFormat>
  <Paragraphs>599</Paragraphs>
  <Slides>69</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Century Gothic</vt:lpstr>
      <vt:lpstr>Courier New</vt:lpstr>
      <vt:lpstr>Helvetica Neue</vt:lpstr>
      <vt:lpstr>Palatino Linotype</vt:lpstr>
      <vt:lpstr>Executive</vt:lpstr>
      <vt:lpstr>The bright side of dread: Anticipation asymmetries explain why losses are discounted less than gains</vt:lpstr>
      <vt:lpstr>Co-Authors</vt:lpstr>
      <vt:lpstr>Intertemporal choices</vt:lpstr>
      <vt:lpstr>Outline</vt:lpstr>
      <vt:lpstr>Temporal discounting</vt:lpstr>
      <vt:lpstr>Factors affecting discounting</vt:lpstr>
      <vt:lpstr>The “sign” effect</vt:lpstr>
      <vt:lpstr>Discounting future green</vt:lpstr>
      <vt:lpstr>Discounting health</vt:lpstr>
      <vt:lpstr>The “sign” effect</vt:lpstr>
      <vt:lpstr>Not loss aversion...</vt:lpstr>
      <vt:lpstr>Kiss from a movie star: now or next week? (Loewenstein, 1987)</vt:lpstr>
      <vt:lpstr>Scheduling a dental procedure</vt:lpstr>
      <vt:lpstr>Loewenstein (1987)</vt:lpstr>
      <vt:lpstr>Loewenstein (1987)</vt:lpstr>
      <vt:lpstr>Replication Data</vt:lpstr>
      <vt:lpstr>Hypotheses</vt:lpstr>
      <vt:lpstr>Anticipation: what do we call it?</vt:lpstr>
      <vt:lpstr>Anticipation: what do we call it?</vt:lpstr>
      <vt:lpstr>Anticipation: what do we call it?</vt:lpstr>
      <vt:lpstr>Anticipation: what do we call it?</vt:lpstr>
      <vt:lpstr>Anticipation: what do we call it?</vt:lpstr>
      <vt:lpstr>Anticipation: what do we call it?</vt:lpstr>
      <vt:lpstr>Anticipation: what do we call it?</vt:lpstr>
      <vt:lpstr>Anticipation: what do we call it?</vt:lpstr>
      <vt:lpstr>Overview</vt:lpstr>
      <vt:lpstr>Study 1a: Anticipation of $$ gains vs losses</vt:lpstr>
      <vt:lpstr>Study 1: Methods</vt:lpstr>
      <vt:lpstr>Study 1: Results</vt:lpstr>
      <vt:lpstr>PowerPoint Presentation</vt:lpstr>
      <vt:lpstr>Study 1: Mediation</vt:lpstr>
      <vt:lpstr>Study 1b: Consumer choice example</vt:lpstr>
      <vt:lpstr>PowerPoint Presentation</vt:lpstr>
      <vt:lpstr>Study 1b: Methods</vt:lpstr>
      <vt:lpstr>Study 1b: Results</vt:lpstr>
      <vt:lpstr>Study 1c:  Real consumption, controlling for subjective value</vt:lpstr>
      <vt:lpstr>Study 2: Generalizing across domains</vt:lpstr>
      <vt:lpstr>Study 2a: Overview</vt:lpstr>
      <vt:lpstr>Study 2a: Events</vt:lpstr>
      <vt:lpstr>Study 2a: Events</vt:lpstr>
      <vt:lpstr>Study 2a: Stimulus</vt:lpstr>
      <vt:lpstr>Results: Time preference</vt:lpstr>
      <vt:lpstr>The “sign effect”</vt:lpstr>
      <vt:lpstr>Negative time preference</vt:lpstr>
      <vt:lpstr>Anticipation</vt:lpstr>
      <vt:lpstr>Anticipation predicts time preferences</vt:lpstr>
      <vt:lpstr>PowerPoint Presentation</vt:lpstr>
      <vt:lpstr>Study 2b: Methods</vt:lpstr>
      <vt:lpstr>PowerPoint Presentation</vt:lpstr>
      <vt:lpstr>Studies 1 &amp; 2: Summary</vt:lpstr>
      <vt:lpstr>Study 3: Controlling for loss aversion</vt:lpstr>
      <vt:lpstr>Study 3: Overview</vt:lpstr>
      <vt:lpstr>Accept this pair of events?</vt:lpstr>
      <vt:lpstr>Accept this pair of events?</vt:lpstr>
      <vt:lpstr>Accept this pair of events?</vt:lpstr>
      <vt:lpstr>Event Pairs</vt:lpstr>
      <vt:lpstr>Study 3: Stimulus</vt:lpstr>
      <vt:lpstr>Time preferences</vt:lpstr>
      <vt:lpstr>Time preferences</vt:lpstr>
      <vt:lpstr>Study 3: Stimulus</vt:lpstr>
      <vt:lpstr>Study 3: Stimulus</vt:lpstr>
      <vt:lpstr>Utility for experience and anticipation</vt:lpstr>
      <vt:lpstr>Study 4: Why the asymmetry?</vt:lpstr>
      <vt:lpstr>Study 4: Methods</vt:lpstr>
      <vt:lpstr>PowerPoint Presentation</vt:lpstr>
      <vt:lpstr>PowerPoint Presentation</vt:lpstr>
      <vt:lpstr>Mixed anticipation</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can't stand waiting!"</dc:title>
  <dc:creator>Dave</dc:creator>
  <cp:lastModifiedBy>jcheng08@student.ubc.ca</cp:lastModifiedBy>
  <cp:revision>368</cp:revision>
  <dcterms:created xsi:type="dcterms:W3CDTF">2006-08-16T00:00:00Z</dcterms:created>
  <dcterms:modified xsi:type="dcterms:W3CDTF">2022-10-30T17:55:28Z</dcterms:modified>
</cp:coreProperties>
</file>