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38404800"/>
  <p:notesSz cx="6858000" cy="9144000"/>
  <p:defaultTextStyle>
    <a:defPPr>
      <a:defRPr lang="en-US"/>
    </a:defPPr>
    <a:lvl1pPr marL="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65" userDrawn="1">
          <p15:clr>
            <a:srgbClr val="A4A3A4"/>
          </p15:clr>
        </p15:guide>
        <p15:guide id="2" pos="12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7" autoAdjust="0"/>
    <p:restoredTop sz="91896" autoAdjust="0"/>
  </p:normalViewPr>
  <p:slideViewPr>
    <p:cSldViewPr snapToGrid="0" snapToObjects="1">
      <p:cViewPr>
        <p:scale>
          <a:sx n="33" d="100"/>
          <a:sy n="33" d="100"/>
        </p:scale>
        <p:origin x="-66" y="-3672"/>
      </p:cViewPr>
      <p:guideLst>
        <p:guide orient="horz" pos="5465"/>
        <p:guide pos="12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0" d="100"/>
          <a:sy n="100" d="100"/>
        </p:scale>
        <p:origin x="-449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Psych%20Research\Payday%20Loans\CFPB%20conference%20poster\cfbp-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Psych%20Research\Payday%20Loans\CFPB%20conference%20poster\cfbp-graph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Expense prediction bias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Expense prediction bias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Sheet1!$D$3:$D$4</c:f>
                <c:numCache>
                  <c:formatCode>General</c:formatCode>
                  <c:ptCount val="2"/>
                  <c:pt idx="0">
                    <c:v>41.193330000000003</c:v>
                  </c:pt>
                  <c:pt idx="1">
                    <c:v>30.446100000000001</c:v>
                  </c:pt>
                </c:numCache>
              </c:numRef>
            </c:plus>
            <c:minus>
              <c:numRef>
                <c:f>Sheet1!$D$3:$D$4</c:f>
                <c:numCache>
                  <c:formatCode>General</c:formatCode>
                  <c:ptCount val="2"/>
                  <c:pt idx="0">
                    <c:v>41.193330000000003</c:v>
                  </c:pt>
                  <c:pt idx="1">
                    <c:v>30.446100000000001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Sheet1!$A$3:$A$4</c:f>
              <c:strCache>
                <c:ptCount val="2"/>
                <c:pt idx="0">
                  <c:v>Time 1 Recall - Time 1 Prediction</c:v>
                </c:pt>
                <c:pt idx="1">
                  <c:v>Time 2 Recall - Time 1 Prediction</c:v>
                </c:pt>
              </c:strCache>
            </c:strRef>
          </c:cat>
          <c:val>
            <c:numRef>
              <c:f>Sheet1!$B$3:$B$4</c:f>
              <c:numCache>
                <c:formatCode>"$"#,##0</c:formatCode>
                <c:ptCount val="2"/>
                <c:pt idx="0">
                  <c:v>131.89179999999999</c:v>
                </c:pt>
                <c:pt idx="1">
                  <c:v>60.6143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23091728"/>
        <c:axId val="1523092272"/>
      </c:barChart>
      <c:catAx>
        <c:axId val="1523091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3092272"/>
        <c:crosses val="autoZero"/>
        <c:auto val="1"/>
        <c:lblAlgn val="ctr"/>
        <c:lblOffset val="100"/>
        <c:noMultiLvlLbl val="0"/>
      </c:catAx>
      <c:valAx>
        <c:axId val="1523092272"/>
        <c:scaling>
          <c:orientation val="minMax"/>
          <c:max val="200"/>
          <c:min val="-200"/>
        </c:scaling>
        <c:delete val="0"/>
        <c:axPos val="l"/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30917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400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Expense prediction bias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Sheet1!$C$8:$C$9</c:f>
                <c:numCache>
                  <c:formatCode>General</c:formatCode>
                  <c:ptCount val="2"/>
                  <c:pt idx="0">
                    <c:v>52.323140000000002</c:v>
                  </c:pt>
                  <c:pt idx="1">
                    <c:v>13.861420000000001</c:v>
                  </c:pt>
                </c:numCache>
              </c:numRef>
            </c:plus>
            <c:minus>
              <c:numRef>
                <c:f>Sheet1!$C$8:$C$9</c:f>
                <c:numCache>
                  <c:formatCode>General</c:formatCode>
                  <c:ptCount val="2"/>
                  <c:pt idx="0">
                    <c:v>52.323140000000002</c:v>
                  </c:pt>
                  <c:pt idx="1">
                    <c:v>13.861420000000001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Sheet1!$A$8:$A$9</c:f>
              <c:strCache>
                <c:ptCount val="2"/>
                <c:pt idx="0">
                  <c:v>PD Loan User</c:v>
                </c:pt>
                <c:pt idx="1">
                  <c:v>non-PD Loan User</c:v>
                </c:pt>
              </c:strCache>
            </c:strRef>
          </c:cat>
          <c:val>
            <c:numRef>
              <c:f>Sheet1!$B$8:$B$9</c:f>
              <c:numCache>
                <c:formatCode>"$"#,##0</c:formatCode>
                <c:ptCount val="2"/>
                <c:pt idx="0">
                  <c:v>163.14189999999999</c:v>
                </c:pt>
                <c:pt idx="1">
                  <c:v>89.253399999999999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8253072"/>
        <c:axId val="1288256336"/>
      </c:barChart>
      <c:catAx>
        <c:axId val="128825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8256336"/>
        <c:crosses val="autoZero"/>
        <c:auto val="1"/>
        <c:lblAlgn val="ctr"/>
        <c:lblOffset val="100"/>
        <c:noMultiLvlLbl val="0"/>
      </c:catAx>
      <c:valAx>
        <c:axId val="1288256336"/>
        <c:scaling>
          <c:orientation val="minMax"/>
          <c:max val="250"/>
          <c:min val="-250"/>
        </c:scaling>
        <c:delete val="0"/>
        <c:axPos val="l"/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8253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4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A97C3-C405-524D-9CBE-0BC0D8901EF2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3284D-1414-D044-813C-490EC2E12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493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1BCE4-DA71-794C-BB20-C7FCCBD5454E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60563" y="685800"/>
            <a:ext cx="2936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F53EF-993C-FF42-8B62-CEF57763A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731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low i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fpb_PPT_background_greentype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1183476"/>
            <a:ext cx="32956196" cy="39730521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93108" y="12123740"/>
            <a:ext cx="28932192" cy="4162743"/>
          </a:xfrm>
        </p:spPr>
        <p:txBody>
          <a:bodyPr>
            <a:normAutofit/>
          </a:bodyPr>
          <a:lstStyle>
            <a:lvl1pPr>
              <a:defRPr sz="3500" b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011682" y="16215360"/>
            <a:ext cx="28913620" cy="291592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3">
                    <a:lumMod val="75000"/>
                  </a:schemeClr>
                </a:solidFill>
                <a:latin typeface="+mj-lt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4" name="Picture 3" descr="cfpb_logo_2tone_horiz_rgb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903" y="24579756"/>
            <a:ext cx="10005822" cy="610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44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19492284" y="8676645"/>
            <a:ext cx="11433028" cy="2173203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925"/>
              </a:lnSpc>
              <a:spcBef>
                <a:spcPts val="1313"/>
              </a:spcBef>
              <a:buNone/>
              <a:defRPr sz="1400" baseline="0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 dirty="0" smtClean="0"/>
              <a:t>Click to add descriptive text</a:t>
            </a:r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1" hasCustomPrompt="1"/>
          </p:nvPr>
        </p:nvSpPr>
        <p:spPr>
          <a:xfrm>
            <a:off x="2060123" y="8676637"/>
            <a:ext cx="16264386" cy="217320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Insert chart here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2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titl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-58950" y="12"/>
            <a:ext cx="32918400" cy="38404789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255" tIns="28128" rIns="56255" bIns="2812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6255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96499" y="34227648"/>
            <a:ext cx="15239149" cy="2958055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050" i="1" baseline="0"/>
            </a:lvl1pPr>
            <a:lvl2pPr marL="400050" indent="0">
              <a:buFontTx/>
              <a:buNone/>
              <a:defRPr sz="1225"/>
            </a:lvl2pPr>
            <a:lvl3pPr marL="800100" indent="0">
              <a:buFontTx/>
              <a:buNone/>
              <a:defRPr sz="1225"/>
            </a:lvl3pPr>
          </a:lstStyle>
          <a:p>
            <a:r>
              <a:rPr lang="en-US" sz="1050" dirty="0" smtClean="0"/>
              <a:t>Source: Add source here</a:t>
            </a:r>
            <a:endParaRPr lang="en-US" sz="1050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19780076" y="3159436"/>
            <a:ext cx="11433028" cy="39515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lnSpc>
                <a:spcPts val="1925"/>
              </a:lnSpc>
              <a:spcBef>
                <a:spcPts val="1313"/>
              </a:spcBef>
              <a:buNone/>
              <a:defRPr sz="1575" baseline="0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 dirty="0" smtClean="0"/>
              <a:t>Add chart title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2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titl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auto">
          <a:xfrm>
            <a:off x="0" y="12"/>
            <a:ext cx="32918400" cy="38404789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255" tIns="28128" rIns="56255" bIns="2812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6255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6226899" y="34227648"/>
            <a:ext cx="15239149" cy="2958055"/>
          </a:xfrm>
        </p:spPr>
        <p:txBody>
          <a:bodyPr>
            <a:normAutofit/>
          </a:bodyPr>
          <a:lstStyle>
            <a:lvl1pPr marL="0" indent="0" algn="r">
              <a:buFontTx/>
              <a:buNone/>
              <a:defRPr sz="1050" i="1" baseline="0"/>
            </a:lvl1pPr>
            <a:lvl2pPr marL="400050" indent="0">
              <a:buFontTx/>
              <a:buNone/>
              <a:defRPr sz="1225"/>
            </a:lvl2pPr>
            <a:lvl3pPr marL="800100" indent="0">
              <a:buFontTx/>
              <a:buNone/>
              <a:defRPr sz="1225"/>
            </a:lvl3pPr>
          </a:lstStyle>
          <a:p>
            <a:r>
              <a:rPr lang="en-US" sz="1050" dirty="0" smtClean="0"/>
              <a:t>Source: Add source here</a:t>
            </a:r>
            <a:endParaRPr lang="en-US" sz="1050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1746077" y="3159436"/>
            <a:ext cx="11433028" cy="39515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925"/>
              </a:lnSpc>
              <a:spcBef>
                <a:spcPts val="1313"/>
              </a:spcBef>
              <a:buNone/>
              <a:defRPr sz="1575" baseline="0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 dirty="0" smtClean="0"/>
              <a:t>Add chart title here</a:t>
            </a:r>
          </a:p>
        </p:txBody>
      </p:sp>
    </p:spTree>
    <p:extLst>
      <p:ext uri="{BB962C8B-B14F-4D97-AF65-F5344CB8AC3E}">
        <p14:creationId xmlns:p14="http://schemas.microsoft.com/office/powerpoint/2010/main" val="4123680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rt with titl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746079" y="34227648"/>
            <a:ext cx="18269125" cy="2958055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050" i="1" baseline="0"/>
            </a:lvl1pPr>
            <a:lvl2pPr marL="400050" indent="0">
              <a:buFontTx/>
              <a:buNone/>
              <a:defRPr sz="1225"/>
            </a:lvl2pPr>
            <a:lvl3pPr marL="800100" indent="0">
              <a:buFontTx/>
              <a:buNone/>
              <a:defRPr sz="1225"/>
            </a:lvl3pPr>
          </a:lstStyle>
          <a:p>
            <a:r>
              <a:rPr lang="en-US" sz="1050" dirty="0" smtClean="0"/>
              <a:t>Source: Add source here</a:t>
            </a:r>
            <a:endParaRPr lang="en-US" sz="1050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1" hasCustomPrompt="1"/>
          </p:nvPr>
        </p:nvSpPr>
        <p:spPr>
          <a:xfrm>
            <a:off x="1746078" y="2900615"/>
            <a:ext cx="29343524" cy="29580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1925"/>
              </a:lnSpc>
              <a:spcBef>
                <a:spcPts val="1313"/>
              </a:spcBef>
              <a:buNone/>
              <a:defRPr sz="1575" baseline="0"/>
            </a:lvl1pPr>
            <a:lvl2pPr marL="400050" indent="0">
              <a:buNone/>
              <a:defRPr sz="1050"/>
            </a:lvl2pPr>
            <a:lvl3pPr marL="800100" indent="0">
              <a:buNone/>
              <a:defRPr sz="875"/>
            </a:lvl3pPr>
            <a:lvl4pPr marL="1200150" indent="0">
              <a:buNone/>
              <a:defRPr sz="788"/>
            </a:lvl4pPr>
            <a:lvl5pPr marL="1600200" indent="0">
              <a:buNone/>
              <a:defRPr sz="788"/>
            </a:lvl5pPr>
            <a:lvl6pPr marL="2000250" indent="0">
              <a:buNone/>
              <a:defRPr sz="788"/>
            </a:lvl6pPr>
            <a:lvl7pPr marL="2400300" indent="0">
              <a:buNone/>
              <a:defRPr sz="788"/>
            </a:lvl7pPr>
            <a:lvl8pPr marL="2800350" indent="0">
              <a:buNone/>
              <a:defRPr sz="788"/>
            </a:lvl8pPr>
            <a:lvl9pPr marL="3200400" indent="0">
              <a:buNone/>
              <a:defRPr sz="788"/>
            </a:lvl9pPr>
          </a:lstStyle>
          <a:p>
            <a:pPr lvl="0"/>
            <a:r>
              <a:rPr lang="en-US" dirty="0" smtClean="0"/>
              <a:t>Add chart title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52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3251194" y="16781091"/>
            <a:ext cx="26314398" cy="441938"/>
          </a:xfrm>
          <a:prstGeom prst="rect">
            <a:avLst/>
          </a:prstGeom>
        </p:spPr>
        <p:txBody>
          <a:bodyPr wrap="square" lIns="64284" tIns="32142" rIns="64284" bIns="32142">
            <a:spAutoFit/>
          </a:bodyPr>
          <a:lstStyle>
            <a:lvl1pPr marL="0" marR="0" indent="0" algn="l" defTabSz="562551" rtl="0" eaLnBrk="1" fontAlgn="base" latinLnBrk="0" hangingPunct="1">
              <a:lnSpc>
                <a:spcPct val="140000"/>
              </a:lnSpc>
              <a:spcBef>
                <a:spcPts val="1845"/>
              </a:spcBef>
              <a:spcAft>
                <a:spcPts val="1750"/>
              </a:spcAft>
              <a:buClr>
                <a:schemeClr val="tx2"/>
              </a:buClr>
              <a:buSzPct val="100000"/>
              <a:buFont typeface="Wingdings" charset="2"/>
              <a:buNone/>
              <a:tabLst/>
              <a:defRPr sz="1750" cap="none" baseline="0">
                <a:solidFill>
                  <a:srgbClr val="050606"/>
                </a:solidFill>
              </a:defRPr>
            </a:lvl1pPr>
            <a:lvl2pPr marL="281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62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43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24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06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87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68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249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hangingPunct="1">
              <a:lnSpc>
                <a:spcPct val="140000"/>
              </a:lnSpc>
              <a:spcAft>
                <a:spcPts val="2000"/>
              </a:spcAft>
              <a:defRPr/>
            </a:pPr>
            <a:endParaRPr lang="en-US" dirty="0" smtClean="0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251196" y="13344993"/>
            <a:ext cx="26314394" cy="3436099"/>
          </a:xfrm>
          <a:prstGeom prst="rect">
            <a:avLst/>
          </a:prstGeom>
        </p:spPr>
        <p:txBody>
          <a:bodyPr lIns="64284" tIns="32142" rIns="64284" bIns="32142"/>
          <a:lstStyle>
            <a:lvl1pPr algn="l">
              <a:defRPr sz="2450" baseline="0">
                <a:solidFill>
                  <a:srgbClr val="3FAE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fpb_logo_2tone_small_rgb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837" y="33857555"/>
            <a:ext cx="6995160" cy="37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5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485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993108" y="8534401"/>
            <a:ext cx="28932192" cy="22995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39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3251203" y="12880974"/>
            <a:ext cx="26314402" cy="4928359"/>
          </a:xfrm>
          <a:prstGeom prst="rect">
            <a:avLst/>
          </a:prstGeom>
        </p:spPr>
        <p:txBody>
          <a:bodyPr lIns="64251" tIns="32125" rIns="64251" bIns="32125"/>
          <a:lstStyle>
            <a:lvl1pPr algn="l">
              <a:lnSpc>
                <a:spcPts val="4375"/>
              </a:lnSpc>
              <a:spcBef>
                <a:spcPts val="6563"/>
              </a:spcBef>
              <a:spcAft>
                <a:spcPts val="0"/>
              </a:spcAft>
              <a:defRPr sz="4025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51205" y="17935263"/>
            <a:ext cx="26314398" cy="629134"/>
          </a:xfrm>
          <a:prstGeom prst="rect">
            <a:avLst/>
          </a:prstGeom>
        </p:spPr>
        <p:txBody>
          <a:bodyPr wrap="square" lIns="64251" tIns="32125" rIns="64251" bIns="32125">
            <a:spAutoFit/>
          </a:bodyPr>
          <a:lstStyle>
            <a:lvl1pPr marL="0" indent="0" algn="l">
              <a:lnSpc>
                <a:spcPts val="4375"/>
              </a:lnSpc>
              <a:spcBef>
                <a:spcPts val="1845"/>
              </a:spcBef>
              <a:buClr>
                <a:schemeClr val="tx2"/>
              </a:buClr>
              <a:buSzPct val="100000"/>
              <a:buFontTx/>
              <a:buNone/>
              <a:defRPr sz="4025" cap="none" baseline="0">
                <a:solidFill>
                  <a:srgbClr val="050606"/>
                </a:solidFill>
              </a:defRPr>
            </a:lvl1pPr>
            <a:lvl2pPr marL="281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6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43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24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05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86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677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248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fpb_logo_2tone_small_rgb.pd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837" y="33857555"/>
            <a:ext cx="6995160" cy="376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8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60246" y="8676640"/>
            <a:ext cx="14224633" cy="24229777"/>
          </a:xfrm>
          <a:prstGeom prst="rect">
            <a:avLst/>
          </a:prstGeom>
        </p:spPr>
        <p:txBody>
          <a:bodyPr/>
          <a:lstStyle>
            <a:lvl1pPr>
              <a:defRPr sz="1750"/>
            </a:lvl1pPr>
            <a:lvl2pPr>
              <a:spcBef>
                <a:spcPts val="875"/>
              </a:spcBef>
              <a:defRPr sz="1575"/>
            </a:lvl2pPr>
            <a:lvl3pPr>
              <a:spcBef>
                <a:spcPts val="875"/>
              </a:spcBef>
              <a:defRPr sz="140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7047846" y="8676640"/>
            <a:ext cx="14224633" cy="24229777"/>
          </a:xfrm>
          <a:prstGeom prst="rect">
            <a:avLst/>
          </a:prstGeom>
        </p:spPr>
        <p:txBody>
          <a:bodyPr/>
          <a:lstStyle>
            <a:lvl1pPr>
              <a:defRPr sz="1750"/>
            </a:lvl1pPr>
            <a:lvl2pPr>
              <a:spcBef>
                <a:spcPts val="875"/>
              </a:spcBef>
              <a:defRPr sz="1575"/>
            </a:lvl2pPr>
            <a:lvl3pPr>
              <a:spcBef>
                <a:spcPts val="875"/>
              </a:spcBef>
              <a:defRPr sz="140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4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993120" y="11753558"/>
            <a:ext cx="13850442" cy="20819405"/>
          </a:xfrm>
          <a:prstGeom prst="rect">
            <a:avLst/>
          </a:prstGeom>
        </p:spPr>
        <p:txBody>
          <a:bodyPr/>
          <a:lstStyle>
            <a:lvl1pPr>
              <a:lnSpc>
                <a:spcPts val="2100"/>
              </a:lnSpc>
              <a:spcBef>
                <a:spcPts val="875"/>
              </a:spcBef>
              <a:defRPr sz="1750" baseline="0"/>
            </a:lvl1pPr>
            <a:lvl2pPr>
              <a:spcBef>
                <a:spcPts val="875"/>
              </a:spcBef>
              <a:defRPr sz="1575" baseline="0"/>
            </a:lvl2pPr>
            <a:lvl3pPr>
              <a:spcBef>
                <a:spcPts val="875"/>
              </a:spcBef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7069414" y="8842951"/>
            <a:ext cx="13855882" cy="208140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750" b="1">
                <a:latin typeface="Georgia"/>
                <a:cs typeface="Georgia"/>
              </a:defRPr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7069414" y="11753558"/>
            <a:ext cx="13855882" cy="20819405"/>
          </a:xfrm>
          <a:prstGeom prst="rect">
            <a:avLst/>
          </a:prstGeom>
        </p:spPr>
        <p:txBody>
          <a:bodyPr/>
          <a:lstStyle>
            <a:lvl1pPr>
              <a:lnSpc>
                <a:spcPts val="2100"/>
              </a:lnSpc>
              <a:spcBef>
                <a:spcPts val="875"/>
              </a:spcBef>
              <a:defRPr sz="1750" baseline="0"/>
            </a:lvl1pPr>
            <a:lvl2pPr>
              <a:spcBef>
                <a:spcPts val="875"/>
              </a:spcBef>
              <a:defRPr sz="1575"/>
            </a:lvl2pPr>
            <a:lvl3pPr>
              <a:spcBef>
                <a:spcPts val="875"/>
              </a:spcBef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920240" y="8842951"/>
            <a:ext cx="13855882" cy="208140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750" b="1">
                <a:latin typeface="Georgia"/>
                <a:cs typeface="Georgia"/>
              </a:defRPr>
            </a:lvl1pPr>
            <a:lvl2pPr marL="400050" indent="0">
              <a:buNone/>
              <a:defRPr sz="1750" b="1"/>
            </a:lvl2pPr>
            <a:lvl3pPr marL="800100" indent="0">
              <a:buNone/>
              <a:defRPr sz="1575" b="1"/>
            </a:lvl3pPr>
            <a:lvl4pPr marL="1200150" indent="0">
              <a:buNone/>
              <a:defRPr sz="1400" b="1"/>
            </a:lvl4pPr>
            <a:lvl5pPr marL="1600200" indent="0">
              <a:buNone/>
              <a:defRPr sz="1400" b="1"/>
            </a:lvl5pPr>
            <a:lvl6pPr marL="2000250" indent="0">
              <a:buNone/>
              <a:defRPr sz="1400" b="1"/>
            </a:lvl6pPr>
            <a:lvl7pPr marL="2400300" indent="0">
              <a:buNone/>
              <a:defRPr sz="1400" b="1"/>
            </a:lvl7pPr>
            <a:lvl8pPr marL="2800350" indent="0">
              <a:buNone/>
              <a:defRPr sz="1400" b="1"/>
            </a:lvl8pPr>
            <a:lvl9pPr marL="3200400" indent="0">
              <a:buNone/>
              <a:defRPr sz="1400" b="1"/>
            </a:lvl9pPr>
          </a:lstStyle>
          <a:p>
            <a:pPr lvl="0"/>
            <a:r>
              <a:rPr lang="en-US" dirty="0" smtClean="0"/>
              <a:t>Click to add text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17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42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This is the footer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4" y="0"/>
            <a:ext cx="32918400" cy="38404800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6255" tIns="28128" rIns="56255" bIns="2812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6255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-128"/>
              <a:cs typeface="ヒラギノ角ゴ ProN W3" charset="-128"/>
              <a:sym typeface="Arial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21049776" y="35426655"/>
            <a:ext cx="10424160" cy="2044700"/>
          </a:xfrm>
          <a:prstGeom prst="rect">
            <a:avLst/>
          </a:prstGeom>
        </p:spPr>
        <p:txBody>
          <a:bodyPr vert="horz" lIns="80010" tIns="40005" rIns="80010" bIns="40005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2636EB-ADE8-A646-A11D-FED0A955D1AA}" type="slidenum">
              <a:rPr lang="en-US" sz="1050" smtClean="0"/>
              <a:pPr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33005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93117" y="8676640"/>
            <a:ext cx="28932188" cy="24229777"/>
          </a:xfrm>
          <a:prstGeom prst="rect">
            <a:avLst/>
          </a:prstGeom>
        </p:spPr>
        <p:txBody>
          <a:bodyPr/>
          <a:lstStyle>
            <a:lvl1pPr marL="396050" indent="-400050">
              <a:buFont typeface="+mj-lt"/>
              <a:buAutoNum type="arabicPeriod"/>
              <a:defRPr sz="1750"/>
            </a:lvl1pPr>
            <a:lvl2pPr marL="700088" indent="-300038">
              <a:spcBef>
                <a:spcPts val="875"/>
              </a:spcBef>
              <a:buSzPct val="100000"/>
              <a:buFont typeface="+mj-lt"/>
              <a:buAutoNum type="alphaLcPeriod"/>
              <a:defRPr sz="1575"/>
            </a:lvl2pPr>
            <a:lvl3pPr>
              <a:spcBef>
                <a:spcPts val="875"/>
              </a:spcBef>
              <a:defRPr sz="140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9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fpb_logo_2tone_small_rgb.pdf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837" y="33857555"/>
            <a:ext cx="6995160" cy="376936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247120" y="34573215"/>
            <a:ext cx="7680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993108" y="2533651"/>
            <a:ext cx="28932192" cy="41627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13"/>
          <p:cNvCxnSpPr>
            <a:cxnSpLocks noChangeShapeType="1"/>
          </p:cNvCxnSpPr>
          <p:nvPr userDrawn="1"/>
        </p:nvCxnSpPr>
        <p:spPr bwMode="auto">
          <a:xfrm>
            <a:off x="1993120" y="7265351"/>
            <a:ext cx="28932188" cy="0"/>
          </a:xfrm>
          <a:prstGeom prst="line">
            <a:avLst/>
          </a:prstGeom>
          <a:noFill/>
          <a:ln w="25400">
            <a:solidFill>
              <a:srgbClr val="50B74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993108" y="8534401"/>
            <a:ext cx="28932192" cy="22995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1136" y="34573215"/>
            <a:ext cx="10424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22636EB-ADE8-A646-A11D-FED0A955D1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36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9" r:id="rId9"/>
    <p:sldLayoutId id="2147483658" r:id="rId10"/>
    <p:sldLayoutId id="2147483657" r:id="rId11"/>
    <p:sldLayoutId id="2147483661" r:id="rId12"/>
    <p:sldLayoutId id="2147483662" r:id="rId13"/>
    <p:sldLayoutId id="2147483660" r:id="rId14"/>
  </p:sldLayoutIdLst>
  <p:hf sldNum="0" hdr="0" dt="0"/>
  <p:txStyles>
    <p:titleStyle>
      <a:lvl1pPr algn="l" defTabSz="400050" rtl="0" eaLnBrk="1" latinLnBrk="0" hangingPunct="1">
        <a:spcBef>
          <a:spcPct val="0"/>
        </a:spcBef>
        <a:buNone/>
        <a:defRPr sz="2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038" indent="-304038" algn="l" defTabSz="400050" rtl="0" eaLnBrk="1" latinLnBrk="0" hangingPunct="1">
        <a:lnSpc>
          <a:spcPts val="2275"/>
        </a:lnSpc>
        <a:spcBef>
          <a:spcPts val="875"/>
        </a:spcBef>
        <a:buClr>
          <a:schemeClr val="tx2"/>
        </a:buClr>
        <a:buFont typeface="Wingdings" charset="2"/>
        <a:buChar char="§"/>
        <a:defRPr sz="1925" kern="1200">
          <a:solidFill>
            <a:schemeClr val="tx1"/>
          </a:solidFill>
          <a:latin typeface="+mn-lt"/>
          <a:ea typeface="+mn-ea"/>
          <a:cs typeface="+mn-cs"/>
        </a:defRPr>
      </a:lvl1pPr>
      <a:lvl2pPr marL="650081" indent="-250031" algn="l" defTabSz="400050" rtl="0" eaLnBrk="1" latinLnBrk="0" hangingPunct="1">
        <a:spcBef>
          <a:spcPts val="875"/>
        </a:spcBef>
        <a:buClr>
          <a:schemeClr val="tx2"/>
        </a:buClr>
        <a:buSzPct val="50000"/>
        <a:buFont typeface="Wingdings" charset="2"/>
        <a:buChar char=""/>
        <a:defRPr sz="1750" kern="1200">
          <a:solidFill>
            <a:schemeClr val="tx1"/>
          </a:solidFill>
          <a:latin typeface="+mn-lt"/>
          <a:ea typeface="+mn-ea"/>
          <a:cs typeface="+mn-cs"/>
        </a:defRPr>
      </a:lvl2pPr>
      <a:lvl3pPr marL="1000125" indent="-200025" algn="l" defTabSz="400050" rtl="0" eaLnBrk="1" latinLnBrk="0" hangingPunct="1">
        <a:spcBef>
          <a:spcPts val="875"/>
        </a:spcBef>
        <a:buFont typeface="Arial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400175" indent="-200025" algn="l" defTabSz="400050" rtl="0" eaLnBrk="1" latinLnBrk="0" hangingPunct="1">
        <a:spcBef>
          <a:spcPct val="20000"/>
        </a:spcBef>
        <a:buFont typeface="Arial"/>
        <a:buChar char="–"/>
        <a:defRPr sz="1750" kern="1200">
          <a:solidFill>
            <a:schemeClr val="tx1"/>
          </a:solidFill>
          <a:latin typeface="+mn-lt"/>
          <a:ea typeface="+mn-ea"/>
          <a:cs typeface="+mn-cs"/>
        </a:defRPr>
      </a:lvl4pPr>
      <a:lvl5pPr marL="1800225" indent="-200025" algn="l" defTabSz="400050" rtl="0" eaLnBrk="1" latinLnBrk="0" hangingPunct="1">
        <a:spcBef>
          <a:spcPct val="20000"/>
        </a:spcBef>
        <a:buFont typeface="Arial"/>
        <a:buChar char="»"/>
        <a:defRPr sz="1750" kern="1200">
          <a:solidFill>
            <a:schemeClr val="tx1"/>
          </a:solidFill>
          <a:latin typeface="+mn-lt"/>
          <a:ea typeface="+mn-ea"/>
          <a:cs typeface="+mn-cs"/>
        </a:defRPr>
      </a:lvl5pPr>
      <a:lvl6pPr marL="2200275" indent="-200025" algn="l" defTabSz="400050" rtl="0" eaLnBrk="1" latinLnBrk="0" hangingPunct="1">
        <a:spcBef>
          <a:spcPct val="20000"/>
        </a:spcBef>
        <a:buFont typeface="Arial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6pPr>
      <a:lvl7pPr marL="2600325" indent="-200025" algn="l" defTabSz="400050" rtl="0" eaLnBrk="1" latinLnBrk="0" hangingPunct="1">
        <a:spcBef>
          <a:spcPct val="20000"/>
        </a:spcBef>
        <a:buFont typeface="Arial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7pPr>
      <a:lvl8pPr marL="3000375" indent="-200025" algn="l" defTabSz="400050" rtl="0" eaLnBrk="1" latinLnBrk="0" hangingPunct="1">
        <a:spcBef>
          <a:spcPct val="20000"/>
        </a:spcBef>
        <a:buFont typeface="Arial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8pPr>
      <a:lvl9pPr marL="3400425" indent="-200025" algn="l" defTabSz="400050" rtl="0" eaLnBrk="1" latinLnBrk="0" hangingPunct="1">
        <a:spcBef>
          <a:spcPct val="20000"/>
        </a:spcBef>
        <a:buFont typeface="Arial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005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0025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0035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00400" algn="l" defTabSz="400050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152900" y="3621850"/>
            <a:ext cx="25450800" cy="2665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CA" sz="11000" dirty="0"/>
              <a:t>Consumer predictions and payday loans: Expecting the best and getting the worst</a:t>
            </a:r>
            <a:endParaRPr lang="en-US" sz="11000" dirty="0"/>
          </a:p>
        </p:txBody>
      </p:sp>
      <p:sp>
        <p:nvSpPr>
          <p:cNvPr id="3" name="TextBox 2"/>
          <p:cNvSpPr txBox="1"/>
          <p:nvPr/>
        </p:nvSpPr>
        <p:spPr>
          <a:xfrm>
            <a:off x="21221700" y="34796260"/>
            <a:ext cx="1135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b="1" dirty="0" smtClean="0"/>
              <a:t>Contacts</a:t>
            </a:r>
            <a:r>
              <a:rPr lang="en-CA" sz="4800" b="1" dirty="0"/>
              <a:t>:</a:t>
            </a:r>
            <a:r>
              <a:rPr lang="en-CA" sz="4800" dirty="0"/>
              <a:t> </a:t>
            </a:r>
            <a:r>
              <a:rPr lang="en-CA" sz="4800" dirty="0" smtClean="0"/>
              <a:t>melissa.knoll@cfpb.gov david.hardsity@sauder.ubc.ca </a:t>
            </a:r>
          </a:p>
          <a:p>
            <a:r>
              <a:rPr lang="en-CA" sz="4800" b="1" dirty="0" smtClean="0"/>
              <a:t>Grant Support: </a:t>
            </a:r>
            <a:r>
              <a:rPr lang="en-CA" sz="4800" dirty="0"/>
              <a:t>Social Sciences and Humanities Research Council of </a:t>
            </a:r>
            <a:r>
              <a:rPr lang="en-CA" sz="4800" dirty="0" smtClean="0"/>
              <a:t>Canada</a:t>
            </a:r>
            <a:endParaRPr lang="en-CA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8305801" y="34796260"/>
            <a:ext cx="123063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3B3C3E"/>
                </a:solidFill>
              </a:rPr>
              <a:t>NOTE:</a:t>
            </a:r>
            <a:r>
              <a:rPr lang="en-US" sz="4800" dirty="0">
                <a:solidFill>
                  <a:srgbClr val="3B3C3E"/>
                </a:solidFill>
              </a:rPr>
              <a:t> </a:t>
            </a:r>
            <a:r>
              <a:rPr lang="en-CA" sz="4800" dirty="0">
                <a:solidFill>
                  <a:srgbClr val="3B3C3E"/>
                </a:solidFill>
              </a:rPr>
              <a:t>The views expressed are those of the authors and do not necessarily reflect those of the Consumer Financial Protection Bureau or the United States</a:t>
            </a:r>
            <a:r>
              <a:rPr lang="en-CA" sz="4800" dirty="0" smtClean="0">
                <a:solidFill>
                  <a:srgbClr val="3B3C3E"/>
                </a:solidFill>
              </a:rPr>
              <a:t>.</a:t>
            </a:r>
            <a:endParaRPr lang="en-US" sz="4800" dirty="0">
              <a:solidFill>
                <a:srgbClr val="3B3C3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38" y="-228600"/>
            <a:ext cx="6312262" cy="363586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8423" y="190917"/>
            <a:ext cx="8907077" cy="24765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33500" y="7241993"/>
            <a:ext cx="303276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5800" dirty="0" smtClean="0"/>
              <a:t>David J. Hardisty</a:t>
            </a:r>
            <a:r>
              <a:rPr lang="en-CA" sz="5800" baseline="30000" dirty="0" smtClean="0"/>
              <a:t>1</a:t>
            </a:r>
            <a:r>
              <a:rPr lang="en-CA" sz="5800" dirty="0" smtClean="0"/>
              <a:t>, Chuck Howard</a:t>
            </a:r>
            <a:r>
              <a:rPr lang="en-CA" sz="5800" baseline="30000" dirty="0" smtClean="0"/>
              <a:t>1</a:t>
            </a:r>
            <a:r>
              <a:rPr lang="en-CA" sz="5800" dirty="0" smtClean="0"/>
              <a:t>, Melissa Knoll</a:t>
            </a:r>
            <a:r>
              <a:rPr lang="en-CA" sz="5800" baseline="30000" dirty="0" smtClean="0"/>
              <a:t>2</a:t>
            </a:r>
            <a:r>
              <a:rPr lang="en-CA" sz="5800" dirty="0" smtClean="0"/>
              <a:t>, Franklin Shaddy</a:t>
            </a:r>
            <a:r>
              <a:rPr lang="en-CA" sz="5800" baseline="30000" dirty="0" smtClean="0"/>
              <a:t>3</a:t>
            </a:r>
            <a:r>
              <a:rPr lang="en-CA" sz="5800" dirty="0" smtClean="0"/>
              <a:t>, &amp; Abigail Sussman</a:t>
            </a:r>
            <a:r>
              <a:rPr lang="en-CA" sz="5800" baseline="30000" dirty="0" smtClean="0"/>
              <a:t>3</a:t>
            </a:r>
          </a:p>
          <a:p>
            <a:pPr algn="ctr"/>
            <a:r>
              <a:rPr lang="en-CA" sz="4800" baseline="30000" dirty="0" smtClean="0"/>
              <a:t>1</a:t>
            </a:r>
            <a:r>
              <a:rPr lang="en-CA" sz="4800" dirty="0" smtClean="0"/>
              <a:t>University of British Columbia, </a:t>
            </a:r>
            <a:r>
              <a:rPr lang="en-CA" sz="4800" baseline="30000" dirty="0" smtClean="0"/>
              <a:t>2</a:t>
            </a:r>
            <a:r>
              <a:rPr lang="en-CA" sz="4800" dirty="0" smtClean="0"/>
              <a:t>Consumer Financial Protection Bureau, </a:t>
            </a:r>
            <a:r>
              <a:rPr lang="en-CA" sz="4800" baseline="30000" dirty="0" smtClean="0"/>
              <a:t>3</a:t>
            </a:r>
            <a:r>
              <a:rPr lang="en-CA" sz="4800" dirty="0" smtClean="0"/>
              <a:t>University of Chicago</a:t>
            </a:r>
            <a:endParaRPr lang="en-CA" sz="4800" dirty="0"/>
          </a:p>
        </p:txBody>
      </p:sp>
      <p:sp>
        <p:nvSpPr>
          <p:cNvPr id="19" name="Text Box 424"/>
          <p:cNvSpPr txBox="1">
            <a:spLocks noChangeArrowheads="1"/>
          </p:cNvSpPr>
          <p:nvPr/>
        </p:nvSpPr>
        <p:spPr bwMode="auto">
          <a:xfrm>
            <a:off x="427638" y="9793334"/>
            <a:ext cx="8305801" cy="10064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square" lIns="91426" tIns="45712" rIns="91426" bIns="45712">
            <a:sp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800" b="1" dirty="0">
                <a:solidFill>
                  <a:schemeClr val="tx1"/>
                </a:solidFill>
                <a:latin typeface="+mn-lt"/>
              </a:rPr>
              <a:t>Abstract</a:t>
            </a:r>
            <a:endParaRPr lang="en-US" altLang="en-US" sz="5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Text Box 467"/>
          <p:cNvSpPr txBox="1">
            <a:spLocks noChangeArrowheads="1"/>
          </p:cNvSpPr>
          <p:nvPr/>
        </p:nvSpPr>
        <p:spPr bwMode="auto">
          <a:xfrm>
            <a:off x="192086" y="20464817"/>
            <a:ext cx="8541353" cy="10064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square" lIns="91426" tIns="45712" rIns="91426" bIns="45712">
            <a:sp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800" b="1" dirty="0">
                <a:solidFill>
                  <a:schemeClr val="tx1"/>
                </a:solidFill>
                <a:latin typeface="+mn-lt"/>
              </a:rPr>
              <a:t>Methods</a:t>
            </a:r>
            <a:endParaRPr lang="en-US" altLang="en-US" sz="5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Text Box 339"/>
          <p:cNvSpPr txBox="1">
            <a:spLocks noChangeArrowheads="1"/>
          </p:cNvSpPr>
          <p:nvPr/>
        </p:nvSpPr>
        <p:spPr bwMode="auto">
          <a:xfrm>
            <a:off x="9963536" y="9830807"/>
            <a:ext cx="10493803" cy="98486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square" lIns="91426" tIns="45712" rIns="91426" bIns="45712">
            <a:sp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800" b="1" dirty="0" smtClean="0">
                <a:solidFill>
                  <a:schemeClr val="tx1"/>
                </a:solidFill>
                <a:latin typeface="+mn-lt"/>
              </a:rPr>
              <a:t>Materials</a:t>
            </a:r>
          </a:p>
        </p:txBody>
      </p:sp>
      <p:sp>
        <p:nvSpPr>
          <p:cNvPr id="22" name="Text Box 465"/>
          <p:cNvSpPr txBox="1">
            <a:spLocks noChangeArrowheads="1"/>
          </p:cNvSpPr>
          <p:nvPr/>
        </p:nvSpPr>
        <p:spPr bwMode="auto">
          <a:xfrm>
            <a:off x="22103080" y="29223146"/>
            <a:ext cx="10537576" cy="10064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square" lIns="91426" tIns="45712" rIns="91426" bIns="45712">
            <a:sp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800" b="1">
                <a:solidFill>
                  <a:schemeClr val="tx1"/>
                </a:solidFill>
                <a:latin typeface="+mn-lt"/>
              </a:rPr>
              <a:t>Discussion</a:t>
            </a:r>
            <a:endParaRPr lang="en-US" altLang="en-US" sz="5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Text Box 475"/>
          <p:cNvSpPr txBox="1">
            <a:spLocks noChangeArrowheads="1"/>
          </p:cNvSpPr>
          <p:nvPr/>
        </p:nvSpPr>
        <p:spPr bwMode="auto">
          <a:xfrm>
            <a:off x="9963537" y="21843999"/>
            <a:ext cx="10407264" cy="101564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/>
        </p:spPr>
        <p:txBody>
          <a:bodyPr wrap="square" lIns="91426" tIns="45712" rIns="91426" bIns="45712">
            <a:spAutoFit/>
          </a:bodyPr>
          <a:lstStyle>
            <a:lvl1pPr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800" b="1" dirty="0">
                <a:solidFill>
                  <a:schemeClr val="tx1"/>
                </a:solidFill>
                <a:latin typeface="+mn-lt"/>
              </a:rPr>
              <a:t>Results</a:t>
            </a:r>
            <a:endParaRPr lang="en-US" altLang="en-US" sz="5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Line 416"/>
          <p:cNvSpPr>
            <a:spLocks noChangeShapeType="1"/>
          </p:cNvSpPr>
          <p:nvPr/>
        </p:nvSpPr>
        <p:spPr bwMode="auto">
          <a:xfrm>
            <a:off x="9194800" y="9499600"/>
            <a:ext cx="0" cy="246888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4" name="Line 458"/>
          <p:cNvSpPr>
            <a:spLocks noChangeShapeType="1"/>
          </p:cNvSpPr>
          <p:nvPr/>
        </p:nvSpPr>
        <p:spPr bwMode="auto">
          <a:xfrm flipH="1">
            <a:off x="21302277" y="9499599"/>
            <a:ext cx="21022" cy="24688801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extBox 1"/>
          <p:cNvSpPr txBox="1"/>
          <p:nvPr/>
        </p:nvSpPr>
        <p:spPr>
          <a:xfrm>
            <a:off x="22119023" y="9877251"/>
            <a:ext cx="10329477" cy="98488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CA" sz="5800" b="1" dirty="0" smtClean="0"/>
              <a:t>Results</a:t>
            </a:r>
            <a:endParaRPr lang="en-CA" sz="5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9955" y="11061485"/>
            <a:ext cx="8580745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dirty="0" smtClean="0"/>
              <a:t>Prior research has demonstrated that consumers underestimate future expenses. </a:t>
            </a:r>
            <a:r>
              <a:rPr lang="en-CA" sz="4400" dirty="0"/>
              <a:t>Across four studies, </a:t>
            </a:r>
            <a:r>
              <a:rPr lang="en-CA" sz="4400" dirty="0" smtClean="0"/>
              <a:t>we find that this bias is associated with a number of negative financial outcomes, including increased use of payday loans. We find some evidence that this bias is partly driven by underestimating the </a:t>
            </a:r>
            <a:r>
              <a:rPr lang="en-CA" sz="4400" i="1" dirty="0" smtClean="0"/>
              <a:t>number</a:t>
            </a:r>
            <a:r>
              <a:rPr lang="en-CA" sz="4400" dirty="0" smtClean="0"/>
              <a:t> of unique expenses a person will face in the future, rather than the amounts. </a:t>
            </a:r>
            <a:endParaRPr lang="en-CA" sz="4400" dirty="0"/>
          </a:p>
        </p:txBody>
      </p:sp>
      <p:graphicFrame>
        <p:nvGraphicFramePr>
          <p:cNvPr id="17" name="Char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949975"/>
              </p:ext>
            </p:extLst>
          </p:nvPr>
        </p:nvGraphicFramePr>
        <p:xfrm>
          <a:off x="9891714" y="25805075"/>
          <a:ext cx="10720387" cy="7800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63537" y="23533469"/>
            <a:ext cx="10407264" cy="1597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b="1" dirty="0" smtClean="0"/>
              <a:t>H1:</a:t>
            </a:r>
            <a:r>
              <a:rPr lang="en-CA" sz="4800" dirty="0" smtClean="0"/>
              <a:t> Consumers underestimate future (relative to past) expenses</a:t>
            </a:r>
            <a:endParaRPr lang="en-CA" sz="4800" dirty="0"/>
          </a:p>
        </p:txBody>
      </p:sp>
      <p:sp>
        <p:nvSpPr>
          <p:cNvPr id="24" name="TextBox 23"/>
          <p:cNvSpPr txBox="1"/>
          <p:nvPr/>
        </p:nvSpPr>
        <p:spPr>
          <a:xfrm>
            <a:off x="22168236" y="11165855"/>
            <a:ext cx="10407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b="1" dirty="0" smtClean="0"/>
              <a:t>H2:</a:t>
            </a:r>
            <a:r>
              <a:rPr lang="en-CA" sz="4800" dirty="0"/>
              <a:t> </a:t>
            </a:r>
            <a:r>
              <a:rPr lang="en-CA" sz="4800" dirty="0" smtClean="0"/>
              <a:t>Payday loan use is associated with a stronger prediction bias</a:t>
            </a:r>
            <a:endParaRPr lang="en-CA" sz="4800" dirty="0"/>
          </a:p>
        </p:txBody>
      </p:sp>
      <p:graphicFrame>
        <p:nvGraphicFramePr>
          <p:cNvPr id="25" name="Chart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399903"/>
              </p:ext>
            </p:extLst>
          </p:nvPr>
        </p:nvGraphicFramePr>
        <p:xfrm>
          <a:off x="22046676" y="13039235"/>
          <a:ext cx="10650383" cy="7228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627172"/>
              </p:ext>
            </p:extLst>
          </p:nvPr>
        </p:nvGraphicFramePr>
        <p:xfrm>
          <a:off x="22046676" y="23841625"/>
          <a:ext cx="10309878" cy="42210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1162"/>
                <a:gridCol w="3280889"/>
                <a:gridCol w="3197827"/>
              </a:tblGrid>
              <a:tr h="1496177"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u="none" strike="noStrike" dirty="0">
                          <a:effectLst/>
                        </a:rPr>
                        <a:t> </a:t>
                      </a:r>
                      <a:endParaRPr lang="en-CA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b="1" u="none" strike="noStrike" dirty="0">
                          <a:effectLst/>
                        </a:rPr>
                        <a:t>Prediction Bias</a:t>
                      </a:r>
                      <a:endParaRPr lang="en-CA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b="1" u="none" strike="noStrike" dirty="0">
                          <a:effectLst/>
                        </a:rPr>
                        <a:t>Standard Error</a:t>
                      </a:r>
                      <a:endParaRPr lang="en-CA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177"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b="1" u="none" strike="noStrike" dirty="0">
                          <a:effectLst/>
                        </a:rPr>
                        <a:t>Number of Events</a:t>
                      </a:r>
                      <a:endParaRPr lang="en-CA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u="none" strike="noStrike" dirty="0">
                          <a:effectLst/>
                        </a:rPr>
                        <a:t>0.66</a:t>
                      </a:r>
                      <a:endParaRPr lang="en-CA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u="none" strike="noStrike" dirty="0">
                          <a:effectLst/>
                        </a:rPr>
                        <a:t>0.07</a:t>
                      </a:r>
                      <a:endParaRPr lang="en-CA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7874"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b="1" u="none" strike="noStrike" dirty="0">
                          <a:effectLst/>
                        </a:rPr>
                        <a:t>Average Amount </a:t>
                      </a:r>
                      <a:endParaRPr lang="en-CA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u="none" strike="noStrike" dirty="0">
                          <a:effectLst/>
                        </a:rPr>
                        <a:t>$19.48</a:t>
                      </a:r>
                      <a:endParaRPr lang="en-CA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4000" u="none" strike="noStrike" dirty="0">
                          <a:effectLst/>
                        </a:rPr>
                        <a:t>20.41</a:t>
                      </a:r>
                      <a:endParaRPr lang="en-CA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254775" y="21041172"/>
            <a:ext cx="103294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b="1" dirty="0" smtClean="0"/>
              <a:t>H3</a:t>
            </a:r>
            <a:r>
              <a:rPr lang="en-CA" sz="4800" dirty="0" smtClean="0"/>
              <a:t>: Consumers underestimate the number, but not the amount, of unique expenses</a:t>
            </a:r>
            <a:endParaRPr lang="en-CA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9891715" y="10985285"/>
            <a:ext cx="11096462" cy="10402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Please </a:t>
            </a:r>
            <a:r>
              <a:rPr lang="en-CA" sz="3200" dirty="0"/>
              <a:t>enter the approximate amount (in dollars) that you spent on all expenses in the past week.</a:t>
            </a:r>
          </a:p>
          <a:p>
            <a:r>
              <a:rPr lang="en-CA" sz="3200" dirty="0"/>
              <a:t>$___________</a:t>
            </a:r>
          </a:p>
          <a:p>
            <a:endParaRPr lang="en-CA" sz="3200" dirty="0"/>
          </a:p>
          <a:p>
            <a:r>
              <a:rPr lang="en-CA" sz="3200" dirty="0" smtClean="0"/>
              <a:t>Please </a:t>
            </a:r>
            <a:r>
              <a:rPr lang="en-CA" sz="3200" dirty="0"/>
              <a:t>enter the approximate amount (in dollars) that you anticipate spending on all expenses in the next week.</a:t>
            </a:r>
          </a:p>
          <a:p>
            <a:r>
              <a:rPr lang="en-CA" sz="3200" dirty="0"/>
              <a:t>$___________</a:t>
            </a:r>
          </a:p>
          <a:p>
            <a:endParaRPr lang="en-CA" sz="3200" dirty="0"/>
          </a:p>
          <a:p>
            <a:r>
              <a:rPr lang="en-CA" sz="3200" dirty="0"/>
              <a:t>A payday loan—which might also be called a "cash advance" or "check loan"—is a short-term loan, generally for $500 or less, that is typically due on your next payday. Have you ever used a payday </a:t>
            </a:r>
            <a:r>
              <a:rPr lang="en-CA" sz="3200" dirty="0" smtClean="0"/>
              <a:t>loan? Yes </a:t>
            </a:r>
            <a:r>
              <a:rPr lang="en-CA" sz="3200" dirty="0"/>
              <a:t>/ No </a:t>
            </a:r>
          </a:p>
          <a:p>
            <a:endParaRPr lang="en-CA" sz="3200" dirty="0"/>
          </a:p>
          <a:p>
            <a:r>
              <a:rPr lang="en-CA" sz="3200" dirty="0"/>
              <a:t>Is there anything that you spent money on during the last week that you believe you will not spend money on in next week?</a:t>
            </a:r>
          </a:p>
          <a:p>
            <a:endParaRPr lang="en-CA" sz="3200" dirty="0"/>
          </a:p>
          <a:p>
            <a:r>
              <a:rPr lang="en-CA" sz="3200" dirty="0"/>
              <a:t>Is there anything that you did not spend money on during last week that you believe you will spend money on in the next week?</a:t>
            </a:r>
            <a:endParaRPr lang="en-CA" sz="3000" dirty="0"/>
          </a:p>
          <a:p>
            <a:endParaRPr lang="en-CA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164738" y="22074816"/>
            <a:ext cx="8715962" cy="11910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CA" sz="4800" dirty="0" smtClean="0"/>
              <a:t>Four studies run online, with a total of </a:t>
            </a:r>
            <a:r>
              <a:rPr lang="en-CA" sz="4800" dirty="0" smtClean="0"/>
              <a:t>2,313 </a:t>
            </a:r>
            <a:r>
              <a:rPr lang="en-CA" sz="4800" dirty="0" smtClean="0"/>
              <a:t>participants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CA" sz="4800" dirty="0" smtClean="0"/>
              <a:t>Participants recalled past expenses and predicted future expenses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CA" sz="4800" i="1" dirty="0" smtClean="0"/>
              <a:t>Prediction bias</a:t>
            </a:r>
            <a:r>
              <a:rPr lang="en-CA" sz="4800" dirty="0" smtClean="0"/>
              <a:t> score is </a:t>
            </a:r>
            <a:r>
              <a:rPr lang="en-CA" sz="4800" dirty="0" smtClean="0"/>
              <a:t>past expenses minus predicted future expenses</a:t>
            </a:r>
            <a:endParaRPr lang="en-CA" sz="48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CA" sz="4800" dirty="0" smtClean="0"/>
              <a:t>Participants reported multiple financial factors, including payday loan use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CA" sz="4800" dirty="0" smtClean="0"/>
              <a:t>Participants also listed individual expenses in the future and past; we calculated both the number and amount of each expense</a:t>
            </a:r>
            <a:endParaRPr lang="en-CA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22119023" y="30613970"/>
            <a:ext cx="103294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800" dirty="0" smtClean="0"/>
              <a:t>Prediction bias is reliable across four studies, and is associated with payday loans, but the causal direction is not clear. Future studies will develop and test interventions. 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317919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FPB 2014 1">
      <a:dk1>
        <a:srgbClr val="101820"/>
      </a:dk1>
      <a:lt1>
        <a:srgbClr val="FFFFFF"/>
      </a:lt1>
      <a:dk2>
        <a:srgbClr val="2CB34A"/>
      </a:dk2>
      <a:lt2>
        <a:srgbClr val="ADDC91"/>
      </a:lt2>
      <a:accent1>
        <a:srgbClr val="DBEDD4"/>
      </a:accent1>
      <a:accent2>
        <a:srgbClr val="75787B"/>
      </a:accent2>
      <a:accent3>
        <a:srgbClr val="BABBBD"/>
      </a:accent3>
      <a:accent4>
        <a:srgbClr val="005E5D"/>
      </a:accent4>
      <a:accent5>
        <a:srgbClr val="0072CE"/>
      </a:accent5>
      <a:accent6>
        <a:srgbClr val="796E65"/>
      </a:accent6>
      <a:hlink>
        <a:srgbClr val="0072CE"/>
      </a:hlink>
      <a:folHlink>
        <a:srgbClr val="0072CE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449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Wingdings</vt:lpstr>
      <vt:lpstr>ヒラギノ角ゴ ProN W3</vt:lpstr>
      <vt:lpstr>Office Theme</vt:lpstr>
      <vt:lpstr>Consumer predictions and payday loans: Expecting the best and getting the worst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2014-10-20T13:44:12Z</dcterms:created>
  <dcterms:modified xsi:type="dcterms:W3CDTF">2015-05-01T18:30:11Z</dcterms:modified>
</cp:coreProperties>
</file>