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43" r:id="rId3"/>
    <p:sldId id="348" r:id="rId4"/>
    <p:sldId id="349" r:id="rId5"/>
    <p:sldId id="350" r:id="rId6"/>
    <p:sldId id="351" r:id="rId7"/>
    <p:sldId id="352" r:id="rId8"/>
    <p:sldId id="353" r:id="rId9"/>
    <p:sldId id="361" r:id="rId10"/>
    <p:sldId id="275" r:id="rId11"/>
    <p:sldId id="276" r:id="rId12"/>
    <p:sldId id="354" r:id="rId13"/>
    <p:sldId id="355" r:id="rId14"/>
    <p:sldId id="356" r:id="rId15"/>
    <p:sldId id="357" r:id="rId16"/>
    <p:sldId id="358" r:id="rId17"/>
    <p:sldId id="283" r:id="rId18"/>
    <p:sldId id="359" r:id="rId19"/>
    <p:sldId id="364" r:id="rId20"/>
    <p:sldId id="363" r:id="rId21"/>
    <p:sldId id="368" r:id="rId22"/>
    <p:sldId id="369" r:id="rId23"/>
    <p:sldId id="362" r:id="rId24"/>
    <p:sldId id="274" r:id="rId25"/>
    <p:sldId id="284" r:id="rId26"/>
    <p:sldId id="285" r:id="rId27"/>
    <p:sldId id="376" r:id="rId28"/>
    <p:sldId id="370" r:id="rId29"/>
    <p:sldId id="371" r:id="rId30"/>
    <p:sldId id="345" r:id="rId31"/>
    <p:sldId id="374" r:id="rId32"/>
    <p:sldId id="288" r:id="rId33"/>
    <p:sldId id="289" r:id="rId34"/>
    <p:sldId id="373" r:id="rId35"/>
    <p:sldId id="372" r:id="rId36"/>
    <p:sldId id="346" r:id="rId37"/>
    <p:sldId id="347" r:id="rId38"/>
    <p:sldId id="336" r:id="rId39"/>
    <p:sldId id="33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1367"/>
  </p:normalViewPr>
  <p:slideViewPr>
    <p:cSldViewPr>
      <p:cViewPr varScale="1">
        <p:scale>
          <a:sx n="84" d="100"/>
          <a:sy n="84" d="100"/>
        </p:scale>
        <p:origin x="25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70DB7-FCF2-479D-9F09-F8823868F813}" type="datetimeFigureOut">
              <a:rPr lang="en-US" smtClean="0"/>
              <a:t>10/30/22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54746-E8E5-4E2C-AF07-B61D0CC40484}" type="slidenum">
              <a:rPr lang="en-US" smtClean="0"/>
              <a:t>‹#›</a:t>
            </a:fld>
            <a:endParaRPr lang="en-US"/>
          </a:p>
        </p:txBody>
      </p:sp>
    </p:spTree>
    <p:extLst>
      <p:ext uri="{BB962C8B-B14F-4D97-AF65-F5344CB8AC3E}">
        <p14:creationId xmlns:p14="http://schemas.microsoft.com/office/powerpoint/2010/main" val="279234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left: https://</a:t>
            </a:r>
            <a:r>
              <a:rPr lang="en-CA" dirty="0" err="1"/>
              <a:t>www.fastenal.com</a:t>
            </a:r>
            <a:r>
              <a:rPr lang="en-CA" dirty="0"/>
              <a:t>/product/details/0723964</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right: https://</a:t>
            </a:r>
            <a:r>
              <a:rPr lang="en-CA" dirty="0" err="1"/>
              <a:t>www.amazon.ca</a:t>
            </a:r>
            <a:r>
              <a:rPr lang="en-CA" dirty="0"/>
              <a:t>/Magic-Lighting-A19P-30-30X-MA-Listed-Dimmable/</a:t>
            </a:r>
            <a:r>
              <a:rPr lang="en-CA" dirty="0" err="1"/>
              <a:t>dp</a:t>
            </a:r>
            <a:r>
              <a:rPr lang="en-CA" dirty="0"/>
              <a:t>/B00IEI0CWG</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3</a:t>
            </a:fld>
            <a:endParaRPr lang="en-CA"/>
          </a:p>
        </p:txBody>
      </p:sp>
    </p:spTree>
    <p:extLst>
      <p:ext uri="{BB962C8B-B14F-4D97-AF65-F5344CB8AC3E}">
        <p14:creationId xmlns:p14="http://schemas.microsoft.com/office/powerpoint/2010/main" val="915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FE1C7-6C0B-4F9F-B6B9-BF9B67BC50A8}" type="slidenum">
              <a:rPr lang="en-US" altLang="en-US"/>
              <a:pPr/>
              <a:t>14</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en-US" altLang="en-US" dirty="0"/>
              <a:t>Image source: https://</a:t>
            </a:r>
            <a:r>
              <a:rPr lang="en-US" altLang="en-US" dirty="0" err="1"/>
              <a:t>unsplash.com</a:t>
            </a:r>
            <a:r>
              <a:rPr lang="en-US" altLang="en-US" dirty="0"/>
              <a:t>/</a:t>
            </a:r>
          </a:p>
        </p:txBody>
      </p:sp>
    </p:spTree>
    <p:extLst>
      <p:ext uri="{BB962C8B-B14F-4D97-AF65-F5344CB8AC3E}">
        <p14:creationId xmlns:p14="http://schemas.microsoft.com/office/powerpoint/2010/main" val="69634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7332-55F7-4661-AF6C-3A46C64EDC42}" type="slidenum">
              <a:rPr lang="en-US" altLang="en-US"/>
              <a:pPr/>
              <a:t>15</a:t>
            </a:fld>
            <a:endParaRPr lang="en-US" alt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9472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825CF-CC15-4FE6-913D-B239F72950D1}" type="slidenum">
              <a:rPr lang="en-US" altLang="en-US"/>
              <a:pPr/>
              <a:t>16</a:t>
            </a:fld>
            <a:endParaRPr lang="en-US" alt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tLang="en-US"/>
              <a:t>Same</a:t>
            </a:r>
          </a:p>
        </p:txBody>
      </p:sp>
    </p:spTree>
    <p:extLst>
      <p:ext uri="{BB962C8B-B14F-4D97-AF65-F5344CB8AC3E}">
        <p14:creationId xmlns:p14="http://schemas.microsoft.com/office/powerpoint/2010/main" val="408334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www.dreamstime.com</a:t>
            </a:r>
            <a:r>
              <a:rPr lang="en-US" dirty="0"/>
              <a:t>/eco-friendly-green-badge-tree-leaf-design-element-packaging-design-promotional-material-vector-eco-friendly-green-image170367185</a:t>
            </a:r>
          </a:p>
          <a:p>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17</a:t>
            </a:fld>
            <a:endParaRPr lang="en-US"/>
          </a:p>
        </p:txBody>
      </p:sp>
    </p:spTree>
    <p:extLst>
      <p:ext uri="{BB962C8B-B14F-4D97-AF65-F5344CB8AC3E}">
        <p14:creationId xmlns:p14="http://schemas.microsoft.com/office/powerpoint/2010/main" val="379986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www.pinterest.ca</a:t>
            </a:r>
            <a:r>
              <a:rPr lang="en-US" dirty="0"/>
              <a:t>/pin/57632070201474216/</a:t>
            </a:r>
          </a:p>
          <a:p>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19</a:t>
            </a:fld>
            <a:endParaRPr lang="en-US"/>
          </a:p>
        </p:txBody>
      </p:sp>
    </p:spTree>
    <p:extLst>
      <p:ext uri="{BB962C8B-B14F-4D97-AF65-F5344CB8AC3E}">
        <p14:creationId xmlns:p14="http://schemas.microsoft.com/office/powerpoint/2010/main" val="129314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thefullpint.com</a:t>
            </a:r>
            <a:r>
              <a:rPr lang="en-US" dirty="0"/>
              <a:t>/beer-news/</a:t>
            </a:r>
            <a:r>
              <a:rPr lang="en-US" dirty="0" err="1"/>
              <a:t>redhook</a:t>
            </a:r>
            <a:r>
              <a:rPr lang="en-US" dirty="0"/>
              <a:t>-</a:t>
            </a:r>
            <a:r>
              <a:rPr lang="en-US" dirty="0" err="1"/>
              <a:t>ecs</a:t>
            </a:r>
            <a:r>
              <a:rPr lang="en-US" dirty="0"/>
              <a:t>-equal-blonde-collaboration-emerald-city-supporters/</a:t>
            </a:r>
          </a:p>
        </p:txBody>
      </p:sp>
      <p:sp>
        <p:nvSpPr>
          <p:cNvPr id="4" name="Slide Number Placeholder 3"/>
          <p:cNvSpPr>
            <a:spLocks noGrp="1"/>
          </p:cNvSpPr>
          <p:nvPr>
            <p:ph type="sldNum" sz="quarter" idx="5"/>
          </p:nvPr>
        </p:nvSpPr>
        <p:spPr/>
        <p:txBody>
          <a:bodyPr/>
          <a:lstStyle/>
          <a:p>
            <a:fld id="{94F54746-E8E5-4E2C-AF07-B61D0CC40484}" type="slidenum">
              <a:rPr lang="en-US" smtClean="0"/>
              <a:t>20</a:t>
            </a:fld>
            <a:endParaRPr lang="en-US"/>
          </a:p>
        </p:txBody>
      </p:sp>
    </p:spTree>
    <p:extLst>
      <p:ext uri="{BB962C8B-B14F-4D97-AF65-F5344CB8AC3E}">
        <p14:creationId xmlns:p14="http://schemas.microsoft.com/office/powerpoint/2010/main" val="457067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dirty="0" err="1"/>
              <a:t>Dove.com</a:t>
            </a:r>
            <a:r>
              <a:rPr lang="en-US" dirty="0"/>
              <a:t> </a:t>
            </a:r>
          </a:p>
          <a:p>
            <a:r>
              <a:rPr lang="en-US" dirty="0"/>
              <a:t>https://</a:t>
            </a:r>
            <a:r>
              <a:rPr lang="en-US" dirty="0" err="1"/>
              <a:t>www.dove.com</a:t>
            </a:r>
            <a:r>
              <a:rPr lang="en-US" dirty="0"/>
              <a:t>/us/</a:t>
            </a:r>
            <a:r>
              <a:rPr lang="en-US" dirty="0" err="1"/>
              <a:t>en</a:t>
            </a:r>
            <a:r>
              <a:rPr lang="en-US" dirty="0"/>
              <a:t>/men-care/skin-care/men-care-hydrate-face-</a:t>
            </a:r>
            <a:r>
              <a:rPr lang="en-US" dirty="0" err="1"/>
              <a:t>lotion.html</a:t>
            </a:r>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21</a:t>
            </a:fld>
            <a:endParaRPr lang="en-US"/>
          </a:p>
        </p:txBody>
      </p:sp>
    </p:spTree>
    <p:extLst>
      <p:ext uri="{BB962C8B-B14F-4D97-AF65-F5344CB8AC3E}">
        <p14:creationId xmlns:p14="http://schemas.microsoft.com/office/powerpoint/2010/main" val="4218815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left: https://</a:t>
            </a:r>
            <a:r>
              <a:rPr lang="en-US" dirty="0" err="1"/>
              <a:t>blogs.ubc.ca</a:t>
            </a:r>
            <a:r>
              <a:rPr lang="en-US" dirty="0"/>
              <a:t>/</a:t>
            </a:r>
            <a:r>
              <a:rPr lang="en-US" dirty="0" err="1"/>
              <a:t>calvinkwok</a:t>
            </a:r>
            <a:r>
              <a:rPr lang="en-US" dirty="0"/>
              <a:t>/2010/10/01/</a:t>
            </a:r>
            <a:r>
              <a:rPr lang="en-US" dirty="0" err="1"/>
              <a:t>unbranding</a:t>
            </a:r>
            <a:r>
              <a:rPr lang="en-US" dirty="0"/>
              <a:t>/</a:t>
            </a:r>
          </a:p>
          <a:p>
            <a:r>
              <a:rPr lang="en-US" dirty="0"/>
              <a:t>Image source right: https://</a:t>
            </a:r>
            <a:r>
              <a:rPr lang="en-US" dirty="0" err="1"/>
              <a:t>nypost.com</a:t>
            </a:r>
            <a:r>
              <a:rPr lang="en-US" dirty="0"/>
              <a:t>/2010/09/23/</a:t>
            </a:r>
            <a:r>
              <a:rPr lang="en-US" dirty="0" err="1"/>
              <a:t>snookis</a:t>
            </a:r>
            <a:r>
              <a:rPr lang="en-US" dirty="0"/>
              <a:t>-fleshy-offer/</a:t>
            </a:r>
          </a:p>
          <a:p>
            <a:endParaRPr lang="en-US" dirty="0"/>
          </a:p>
          <a:p>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28</a:t>
            </a:fld>
            <a:endParaRPr lang="en-US"/>
          </a:p>
        </p:txBody>
      </p:sp>
    </p:spTree>
    <p:extLst>
      <p:ext uri="{BB962C8B-B14F-4D97-AF65-F5344CB8AC3E}">
        <p14:creationId xmlns:p14="http://schemas.microsoft.com/office/powerpoint/2010/main" val="216342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www.youtube.com</a:t>
            </a:r>
            <a:r>
              <a:rPr lang="en-US" dirty="0"/>
              <a:t>/</a:t>
            </a:r>
            <a:r>
              <a:rPr lang="en-US" dirty="0" err="1"/>
              <a:t>watch?v</a:t>
            </a:r>
            <a:r>
              <a:rPr lang="en-US"/>
              <a:t>=WrX_Fry9gbs</a:t>
            </a:r>
          </a:p>
          <a:p>
            <a:endParaRPr lang="en-US"/>
          </a:p>
        </p:txBody>
      </p:sp>
      <p:sp>
        <p:nvSpPr>
          <p:cNvPr id="4" name="Slide Number Placeholder 3"/>
          <p:cNvSpPr>
            <a:spLocks noGrp="1"/>
          </p:cNvSpPr>
          <p:nvPr>
            <p:ph type="sldNum" sz="quarter" idx="5"/>
          </p:nvPr>
        </p:nvSpPr>
        <p:spPr/>
        <p:txBody>
          <a:bodyPr/>
          <a:lstStyle/>
          <a:p>
            <a:fld id="{94F54746-E8E5-4E2C-AF07-B61D0CC40484}" type="slidenum">
              <a:rPr lang="en-US" smtClean="0"/>
              <a:t>32</a:t>
            </a:fld>
            <a:endParaRPr lang="en-US"/>
          </a:p>
        </p:txBody>
      </p:sp>
    </p:spTree>
    <p:extLst>
      <p:ext uri="{BB962C8B-B14F-4D97-AF65-F5344CB8AC3E}">
        <p14:creationId xmlns:p14="http://schemas.microsoft.com/office/powerpoint/2010/main" val="402169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 https://</a:t>
            </a:r>
            <a:r>
              <a:rPr lang="en-CA" dirty="0" err="1"/>
              <a:t>www.homedepot.ca</a:t>
            </a:r>
            <a:r>
              <a:rPr lang="en-CA" dirty="0"/>
              <a:t>/product/philips-13w-60w-soft-white-2700k-mini-twister-cfl-light-bulb-12-pack-/1000821862</a:t>
            </a:r>
          </a:p>
        </p:txBody>
      </p:sp>
      <p:sp>
        <p:nvSpPr>
          <p:cNvPr id="4" name="Slide Number Placeholder 3"/>
          <p:cNvSpPr>
            <a:spLocks noGrp="1"/>
          </p:cNvSpPr>
          <p:nvPr>
            <p:ph type="sldNum" sz="quarter" idx="10"/>
          </p:nvPr>
        </p:nvSpPr>
        <p:spPr/>
        <p:txBody>
          <a:bodyPr/>
          <a:lstStyle/>
          <a:p>
            <a:fld id="{24E58957-E08A-4DAA-9A1A-4F5EB1740ACF}" type="slidenum">
              <a:rPr lang="en-CA" smtClean="0"/>
              <a:t>4</a:t>
            </a:fld>
            <a:endParaRPr lang="en-CA"/>
          </a:p>
        </p:txBody>
      </p:sp>
    </p:spTree>
    <p:extLst>
      <p:ext uri="{BB962C8B-B14F-4D97-AF65-F5344CB8AC3E}">
        <p14:creationId xmlns:p14="http://schemas.microsoft.com/office/powerpoint/2010/main" val="260494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left: https://</a:t>
            </a:r>
            <a:r>
              <a:rPr lang="en-CA" dirty="0" err="1"/>
              <a:t>www.fastenal.com</a:t>
            </a:r>
            <a:r>
              <a:rPr lang="en-CA" dirty="0"/>
              <a:t>/product/details/0723964</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right: https://</a:t>
            </a:r>
            <a:r>
              <a:rPr lang="en-CA" dirty="0" err="1"/>
              <a:t>www.amazon.ca</a:t>
            </a:r>
            <a:r>
              <a:rPr lang="en-CA" dirty="0"/>
              <a:t>/Magic-Lighting-A19P-30-30X-MA-Listed-Dimmable/</a:t>
            </a:r>
            <a:r>
              <a:rPr lang="en-CA" dirty="0" err="1"/>
              <a:t>dp</a:t>
            </a:r>
            <a:r>
              <a:rPr lang="en-CA" dirty="0"/>
              <a:t>/B00IEI0CWG</a:t>
            </a:r>
          </a:p>
          <a:p>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5</a:t>
            </a:fld>
            <a:endParaRPr lang="en-US"/>
          </a:p>
        </p:txBody>
      </p:sp>
    </p:spTree>
    <p:extLst>
      <p:ext uri="{BB962C8B-B14F-4D97-AF65-F5344CB8AC3E}">
        <p14:creationId xmlns:p14="http://schemas.microsoft.com/office/powerpoint/2010/main" val="161397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Increased</a:t>
            </a:r>
            <a:r>
              <a:rPr lang="en-CA" baseline="0" dirty="0"/>
              <a:t> units sold by 47%, increased sales by 134%</a:t>
            </a: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7</a:t>
            </a:fld>
            <a:endParaRPr lang="en-CA"/>
          </a:p>
        </p:txBody>
      </p:sp>
    </p:spTree>
    <p:extLst>
      <p:ext uri="{BB962C8B-B14F-4D97-AF65-F5344CB8AC3E}">
        <p14:creationId xmlns:p14="http://schemas.microsoft.com/office/powerpoint/2010/main" val="322374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br>
              <a:rPr lang="en-US" dirty="0"/>
            </a:br>
            <a:r>
              <a:rPr lang="en-US" dirty="0"/>
              <a:t>computer - https://</a:t>
            </a:r>
            <a:r>
              <a:rPr lang="en-US" dirty="0" err="1"/>
              <a:t>www.indiamart.com</a:t>
            </a:r>
            <a:r>
              <a:rPr lang="en-US" dirty="0"/>
              <a:t>/</a:t>
            </a:r>
            <a:r>
              <a:rPr lang="en-US" dirty="0" err="1"/>
              <a:t>proddetail</a:t>
            </a:r>
            <a:r>
              <a:rPr lang="en-US" dirty="0"/>
              <a:t>/computer-system-20357403197.html</a:t>
            </a:r>
          </a:p>
          <a:p>
            <a:r>
              <a:rPr lang="en-US" dirty="0"/>
              <a:t>Tv - https://</a:t>
            </a:r>
            <a:r>
              <a:rPr lang="en-US" dirty="0" err="1"/>
              <a:t>www.indiamart.com</a:t>
            </a:r>
            <a:r>
              <a:rPr lang="en-US" dirty="0"/>
              <a:t>/</a:t>
            </a:r>
            <a:r>
              <a:rPr lang="en-US" dirty="0" err="1"/>
              <a:t>proddetail</a:t>
            </a:r>
            <a:r>
              <a:rPr lang="en-US" dirty="0"/>
              <a:t>/32-inch-lg-television-18470908188.html</a:t>
            </a:r>
          </a:p>
          <a:p>
            <a:r>
              <a:rPr lang="en-US" dirty="0"/>
              <a:t>Heater - https://</a:t>
            </a:r>
            <a:r>
              <a:rPr lang="en-US" dirty="0" err="1"/>
              <a:t>www.differencebetween.info</a:t>
            </a:r>
            <a:r>
              <a:rPr lang="en-US" dirty="0"/>
              <a:t>/difference-between-blower-and-heater</a:t>
            </a:r>
          </a:p>
          <a:p>
            <a:r>
              <a:rPr lang="en-US" dirty="0"/>
              <a:t>Dishwasher - https://</a:t>
            </a:r>
            <a:r>
              <a:rPr lang="en-US" dirty="0" err="1"/>
              <a:t>www.arcappliances.co.uk</a:t>
            </a:r>
            <a:r>
              <a:rPr lang="en-US" dirty="0"/>
              <a:t>/our-products/dishwashers/</a:t>
            </a:r>
          </a:p>
          <a:p>
            <a:r>
              <a:rPr lang="en-US" dirty="0" err="1"/>
              <a:t>Washign</a:t>
            </a:r>
            <a:r>
              <a:rPr lang="en-US" dirty="0"/>
              <a:t> machine - https://</a:t>
            </a:r>
            <a:r>
              <a:rPr lang="en-US" dirty="0" err="1"/>
              <a:t>www.ifixit.com</a:t>
            </a:r>
            <a:r>
              <a:rPr lang="en-US" dirty="0"/>
              <a:t>/Device/</a:t>
            </a:r>
            <a:r>
              <a:rPr lang="en-US" dirty="0" err="1"/>
              <a:t>Whirlpool_Washing_Machine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4F54746-E8E5-4E2C-AF07-B61D0CC40484}" type="slidenum">
              <a:rPr lang="en-US" smtClean="0"/>
              <a:t>8</a:t>
            </a:fld>
            <a:endParaRPr lang="en-US"/>
          </a:p>
        </p:txBody>
      </p:sp>
    </p:spTree>
    <p:extLst>
      <p:ext uri="{BB962C8B-B14F-4D97-AF65-F5344CB8AC3E}">
        <p14:creationId xmlns:p14="http://schemas.microsoft.com/office/powerpoint/2010/main" val="404911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87EAD5-A4FE-4958-A6D0-E8F93568231D}" type="slidenum">
              <a:rPr lang="en-US" altLang="en-US"/>
              <a:pPr/>
              <a:t>10</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dirty="0"/>
              <a:t>We thought we might see differences based on political ideology</a:t>
            </a:r>
          </a:p>
          <a:p>
            <a:endParaRPr lang="en-US" altLang="en-US" dirty="0"/>
          </a:p>
          <a:p>
            <a:r>
              <a:rPr lang="en-US" altLang="en-US" dirty="0"/>
              <a:t>Image source: </a:t>
            </a:r>
          </a:p>
          <a:p>
            <a:r>
              <a:rPr lang="en-US" altLang="en-US" dirty="0"/>
              <a:t>Beef -&gt; https://</a:t>
            </a:r>
            <a:r>
              <a:rPr lang="en-US" altLang="en-US" dirty="0" err="1"/>
              <a:t>www.costcobusinessdelivery.com</a:t>
            </a:r>
            <a:r>
              <a:rPr lang="en-US" altLang="en-US" dirty="0"/>
              <a:t>/phillys-best-steak-beef-sandwich-steaks%2C-4-oz-portion%2C-10-lbs.product.100245970.html</a:t>
            </a:r>
          </a:p>
          <a:p>
            <a:r>
              <a:rPr lang="en-US" altLang="en-US" dirty="0"/>
              <a:t>Tax icon -&gt; https://</a:t>
            </a:r>
            <a:r>
              <a:rPr lang="en-US" altLang="en-US" dirty="0" err="1"/>
              <a:t>m.facebook.com</a:t>
            </a:r>
            <a:r>
              <a:rPr lang="en-US" altLang="en-US" dirty="0"/>
              <a:t>/</a:t>
            </a:r>
            <a:r>
              <a:rPr lang="en-US" altLang="en-US" dirty="0" err="1"/>
              <a:t>revrexhamont</a:t>
            </a:r>
            <a:r>
              <a:rPr lang="en-US" altLang="en-US" dirty="0"/>
              <a:t>/photos/no-tax-sale-today-friday-august-10th-indulge-in-some-sweet-sales-from-10am-9pm-t/2128405174097301/</a:t>
            </a:r>
          </a:p>
          <a:p>
            <a:endParaRPr lang="en-US" altLang="en-US" dirty="0"/>
          </a:p>
        </p:txBody>
      </p:sp>
    </p:spTree>
    <p:extLst>
      <p:ext uri="{BB962C8B-B14F-4D97-AF65-F5344CB8AC3E}">
        <p14:creationId xmlns:p14="http://schemas.microsoft.com/office/powerpoint/2010/main" val="317745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8174E-6030-496D-9254-75354139F2DF}" type="slidenum">
              <a:rPr lang="en-US" altLang="en-US"/>
              <a:pPr/>
              <a:t>11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ltLang="en-US"/>
              <a:t>...after reading this description, participants faced a series of choices. </a:t>
            </a:r>
          </a:p>
        </p:txBody>
      </p:sp>
    </p:spTree>
    <p:extLst>
      <p:ext uri="{BB962C8B-B14F-4D97-AF65-F5344CB8AC3E}">
        <p14:creationId xmlns:p14="http://schemas.microsoft.com/office/powerpoint/2010/main" val="334947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83AE8-DAA4-42FA-8E62-E90CFEFE933D}" type="slidenum">
              <a:rPr lang="en-US" altLang="en-US"/>
              <a:pPr/>
              <a:t>12</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ltLang="en-US"/>
              <a:t>We used real prices from the internet for the products and offsets</a:t>
            </a:r>
          </a:p>
        </p:txBody>
      </p:sp>
    </p:spTree>
    <p:extLst>
      <p:ext uri="{BB962C8B-B14F-4D97-AF65-F5344CB8AC3E}">
        <p14:creationId xmlns:p14="http://schemas.microsoft.com/office/powerpoint/2010/main" val="150797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83AE8-DAA4-42FA-8E62-E90CFEFE933D}" type="slidenum">
              <a:rPr lang="en-US" altLang="en-US"/>
              <a:pPr/>
              <a:t>13</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ltLang="en-US"/>
              <a:t>We used real prices from the internet for the products and offsets</a:t>
            </a:r>
          </a:p>
        </p:txBody>
      </p:sp>
    </p:spTree>
    <p:extLst>
      <p:ext uri="{BB962C8B-B14F-4D97-AF65-F5344CB8AC3E}">
        <p14:creationId xmlns:p14="http://schemas.microsoft.com/office/powerpoint/2010/main" val="30709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4767212-1B75-4B2F-AF96-52F2FA2771CB}" type="slidenum">
              <a:rPr lang="en-US" altLang="en-US"/>
              <a:pPr/>
              <a:t>‹#›</a:t>
            </a:fld>
            <a:endParaRPr lang="en-US" altLang="en-US"/>
          </a:p>
        </p:txBody>
      </p:sp>
    </p:spTree>
    <p:extLst>
      <p:ext uri="{BB962C8B-B14F-4D97-AF65-F5344CB8AC3E}">
        <p14:creationId xmlns:p14="http://schemas.microsoft.com/office/powerpoint/2010/main" val="384358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hasCustomPrompt="1"/>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226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gmLgQ7YkIU"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Layout" Target="../slideLayouts/slideLayout2.xml"/><Relationship Id="rId5" Type="http://schemas.openxmlformats.org/officeDocument/2006/relationships/hyperlink" Target="http://www.nytimes.com/" TargetMode="External"/><Relationship Id="rId4" Type="http://schemas.openxmlformats.org/officeDocument/2006/relationships/hyperlink" Target="http://www.doctorswithoutborders.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Elite Mentors Association</a:t>
            </a:r>
          </a:p>
        </p:txBody>
      </p:sp>
      <p:sp>
        <p:nvSpPr>
          <p:cNvPr id="3" name="Subtitle 2"/>
          <p:cNvSpPr>
            <a:spLocks noGrp="1"/>
          </p:cNvSpPr>
          <p:nvPr>
            <p:ph type="subTitle" idx="1"/>
          </p:nvPr>
        </p:nvSpPr>
        <p:spPr/>
        <p:txBody>
          <a:bodyPr/>
          <a:lstStyle/>
          <a:p>
            <a:r>
              <a:rPr lang="en-US" dirty="0"/>
              <a:t>Consumer </a:t>
            </a:r>
            <a:r>
              <a:rPr lang="en-US" dirty="0" err="1"/>
              <a:t>behaviour</a:t>
            </a:r>
            <a:r>
              <a:rPr lang="en-US" dirty="0"/>
              <a:t> and presentation tips</a:t>
            </a:r>
          </a:p>
        </p:txBody>
      </p:sp>
      <p:sp>
        <p:nvSpPr>
          <p:cNvPr id="4" name="TextBox 3"/>
          <p:cNvSpPr txBox="1"/>
          <p:nvPr/>
        </p:nvSpPr>
        <p:spPr>
          <a:xfrm>
            <a:off x="5787" y="6211669"/>
            <a:ext cx="2654637" cy="646331"/>
          </a:xfrm>
          <a:prstGeom prst="rect">
            <a:avLst/>
          </a:prstGeom>
          <a:noFill/>
        </p:spPr>
        <p:txBody>
          <a:bodyPr wrap="none" rtlCol="0">
            <a:spAutoFit/>
          </a:bodyPr>
          <a:lstStyle/>
          <a:p>
            <a:r>
              <a:rPr lang="en-US" dirty="0"/>
              <a:t>Professor David J. Hardisty</a:t>
            </a:r>
          </a:p>
          <a:p>
            <a:r>
              <a:rPr lang="en-US" dirty="0"/>
              <a:t>May 10, 2015</a:t>
            </a:r>
          </a:p>
        </p:txBody>
      </p:sp>
    </p:spTree>
    <p:extLst>
      <p:ext uri="{BB962C8B-B14F-4D97-AF65-F5344CB8AC3E}">
        <p14:creationId xmlns:p14="http://schemas.microsoft.com/office/powerpoint/2010/main" val="65947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Attribute Framing</a:t>
            </a:r>
          </a:p>
        </p:txBody>
      </p:sp>
      <p:sp>
        <p:nvSpPr>
          <p:cNvPr id="11267" name="Rectangle 3"/>
          <p:cNvSpPr>
            <a:spLocks noGrp="1" noChangeArrowheads="1"/>
          </p:cNvSpPr>
          <p:nvPr>
            <p:ph type="body" idx="1"/>
          </p:nvPr>
        </p:nvSpPr>
        <p:spPr/>
        <p:txBody>
          <a:bodyPr>
            <a:normAutofit lnSpcReduction="10000"/>
          </a:bodyPr>
          <a:lstStyle/>
          <a:p>
            <a:r>
              <a:rPr lang="en-US" altLang="en-US" dirty="0"/>
              <a:t>Frames and labels make a big difference</a:t>
            </a:r>
          </a:p>
          <a:p>
            <a:r>
              <a:rPr lang="en-US" altLang="en-US" dirty="0"/>
              <a:t>People pay more for 75% lean than 25% fat </a:t>
            </a:r>
            <a:r>
              <a:rPr lang="en-US" altLang="en-US" sz="2400" dirty="0"/>
              <a:t>(Levin &amp; </a:t>
            </a:r>
            <a:r>
              <a:rPr lang="en-US" altLang="en-US" sz="2400" dirty="0" err="1"/>
              <a:t>Gaeth</a:t>
            </a:r>
            <a:r>
              <a:rPr lang="en-US" altLang="en-US" sz="2400" dirty="0"/>
              <a:t>, 1988)</a:t>
            </a:r>
          </a:p>
          <a:p>
            <a:r>
              <a:rPr lang="en-US" altLang="en-US" dirty="0"/>
              <a:t>Doctors &amp; patients prefer survival rate to mortality rate </a:t>
            </a:r>
            <a:r>
              <a:rPr lang="en-US" altLang="en-US" sz="2400" dirty="0"/>
              <a:t>(</a:t>
            </a:r>
            <a:r>
              <a:rPr lang="en-US" altLang="en-US" sz="2400" dirty="0" err="1"/>
              <a:t>Marteau</a:t>
            </a:r>
            <a:r>
              <a:rPr lang="en-US" altLang="en-US" sz="2400" dirty="0"/>
              <a:t>, 1980; McNeil, </a:t>
            </a:r>
            <a:r>
              <a:rPr lang="en-US" altLang="en-US" sz="2400" dirty="0" err="1"/>
              <a:t>Pauker</a:t>
            </a:r>
            <a:r>
              <a:rPr lang="en-US" altLang="en-US" sz="2400" dirty="0"/>
              <a:t>, Sox &amp; </a:t>
            </a:r>
            <a:r>
              <a:rPr lang="en-US" altLang="en-US" sz="2400" dirty="0" err="1"/>
              <a:t>Tversky</a:t>
            </a:r>
            <a:r>
              <a:rPr lang="en-US" altLang="en-US" sz="2400" dirty="0"/>
              <a:t>, 1982)</a:t>
            </a:r>
          </a:p>
          <a:p>
            <a:r>
              <a:rPr lang="en-US" altLang="en-US" dirty="0"/>
              <a:t>Women, but not men, prefer an 80% fat-free chocolate bar </a:t>
            </a:r>
            <a:r>
              <a:rPr lang="en-US" altLang="en-US" sz="2400" dirty="0"/>
              <a:t>(Braun, </a:t>
            </a:r>
            <a:r>
              <a:rPr lang="en-US" altLang="en-US" sz="2400" dirty="0" err="1"/>
              <a:t>Gaeth</a:t>
            </a:r>
            <a:r>
              <a:rPr lang="en-US" altLang="en-US" sz="2400" dirty="0"/>
              <a:t> &amp; Levin, 1997)</a:t>
            </a:r>
          </a:p>
          <a:p>
            <a:r>
              <a:rPr lang="en-US" altLang="en-US" dirty="0"/>
              <a:t>Carbon tax vs mandatory carbon offset? </a:t>
            </a:r>
          </a:p>
        </p:txBody>
      </p:sp>
      <p:pic>
        <p:nvPicPr>
          <p:cNvPr id="7170" name="Picture 2" descr="C:\Users\Dave\Desktop\0_notax_1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671" y="5595937"/>
            <a:ext cx="1262063" cy="12620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hilly's Best Steak Beef Sandwich Steaks, 4 oz Portion, 10 lbs">
            <a:extLst>
              <a:ext uri="{FF2B5EF4-FFF2-40B4-BE49-F238E27FC236}">
                <a16:creationId xmlns:a16="http://schemas.microsoft.com/office/drawing/2014/main" id="{3C2F1840-6092-69F0-46AC-94395E9A9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57" y="619124"/>
            <a:ext cx="1262063" cy="126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8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Attribute Framing: Methods</a:t>
            </a:r>
          </a:p>
        </p:txBody>
      </p:sp>
      <p:sp>
        <p:nvSpPr>
          <p:cNvPr id="14339" name="Rectangle 3"/>
          <p:cNvSpPr>
            <a:spLocks noGrp="1" noChangeArrowheads="1"/>
          </p:cNvSpPr>
          <p:nvPr>
            <p:ph type="body" idx="1"/>
          </p:nvPr>
        </p:nvSpPr>
        <p:spPr/>
        <p:txBody>
          <a:bodyPr/>
          <a:lstStyle/>
          <a:p>
            <a:r>
              <a:rPr lang="en-US" altLang="en-US" sz="2800" dirty="0"/>
              <a:t>Proposal to </a:t>
            </a:r>
            <a:r>
              <a:rPr lang="en-US" altLang="en-US" sz="2800" i="1" dirty="0"/>
              <a:t>increase cost </a:t>
            </a:r>
            <a:r>
              <a:rPr lang="en-US" altLang="en-US" sz="2800" dirty="0"/>
              <a:t>of certain products believed to contribute to climate change through energy use and resulting CO</a:t>
            </a:r>
            <a:r>
              <a:rPr lang="en-US" altLang="en-US" sz="2800" baseline="-25000" dirty="0"/>
              <a:t>2</a:t>
            </a:r>
            <a:r>
              <a:rPr lang="en-US" altLang="en-US" sz="2800" dirty="0"/>
              <a:t> emissions </a:t>
            </a:r>
          </a:p>
          <a:p>
            <a:r>
              <a:rPr lang="en-US" altLang="en-US" sz="2800" dirty="0"/>
              <a:t>Price increases would fund programs to decrease CO</a:t>
            </a:r>
            <a:r>
              <a:rPr lang="en-US" altLang="en-US" sz="2800" baseline="-25000" dirty="0"/>
              <a:t>2</a:t>
            </a:r>
            <a:r>
              <a:rPr lang="en-US" altLang="en-US" sz="2800" dirty="0"/>
              <a:t> levels by funding alternative energies or carbon sequestration</a:t>
            </a:r>
          </a:p>
          <a:p>
            <a:r>
              <a:rPr lang="en-US" altLang="en-US" sz="2800" dirty="0"/>
              <a:t>Proposal described as </a:t>
            </a:r>
            <a:r>
              <a:rPr lang="en-US" altLang="en-US" sz="2800" b="1" dirty="0">
                <a:solidFill>
                  <a:srgbClr val="993300"/>
                </a:solidFill>
              </a:rPr>
              <a:t>carbon tax</a:t>
            </a:r>
            <a:r>
              <a:rPr lang="en-US" altLang="en-US" sz="2800" dirty="0"/>
              <a:t> or </a:t>
            </a:r>
            <a:r>
              <a:rPr lang="en-US" altLang="en-US" sz="2800" b="1" dirty="0">
                <a:solidFill>
                  <a:srgbClr val="339966"/>
                </a:solidFill>
              </a:rPr>
              <a:t>carbon offset</a:t>
            </a:r>
            <a:r>
              <a:rPr lang="en-US" altLang="en-US" sz="2800" dirty="0"/>
              <a:t> (</a:t>
            </a:r>
            <a:r>
              <a:rPr lang="en-US" altLang="en-US" sz="2800" i="1" dirty="0"/>
              <a:t>between subjects</a:t>
            </a:r>
            <a:r>
              <a:rPr lang="en-US" altLang="en-US" sz="2800" dirty="0"/>
              <a:t>)</a:t>
            </a:r>
          </a:p>
        </p:txBody>
      </p:sp>
      <p:sp>
        <p:nvSpPr>
          <p:cNvPr id="2" name="TextBox 1"/>
          <p:cNvSpPr txBox="1"/>
          <p:nvPr/>
        </p:nvSpPr>
        <p:spPr>
          <a:xfrm>
            <a:off x="0" y="6187516"/>
            <a:ext cx="8915400" cy="646331"/>
          </a:xfrm>
          <a:prstGeom prst="rect">
            <a:avLst/>
          </a:prstGeom>
          <a:noFill/>
        </p:spPr>
        <p:txBody>
          <a:bodyPr wrap="square" rtlCol="0">
            <a:spAutoFit/>
          </a:bodyPr>
          <a:lstStyle/>
          <a:p>
            <a:r>
              <a:rPr lang="en-US" dirty="0"/>
              <a:t>Hardisty, D. J., Johnson, E. J., &amp; Weber, E. U. (2010). A dirty word or a dirty world? Attribute framing, political affiliation, and query theory. </a:t>
            </a:r>
            <a:r>
              <a:rPr lang="en-US" i="1" dirty="0"/>
              <a:t>Psychological Science</a:t>
            </a:r>
            <a:r>
              <a:rPr lang="en-US" dirty="0"/>
              <a:t>, </a:t>
            </a:r>
            <a:r>
              <a:rPr lang="en-US" i="1" dirty="0"/>
              <a:t>21</a:t>
            </a:r>
            <a:r>
              <a:rPr lang="en-US" dirty="0"/>
              <a:t>(1), 86-92.</a:t>
            </a:r>
          </a:p>
        </p:txBody>
      </p:sp>
    </p:spTree>
    <p:extLst>
      <p:ext uri="{BB962C8B-B14F-4D97-AF65-F5344CB8AC3E}">
        <p14:creationId xmlns:p14="http://schemas.microsoft.com/office/powerpoint/2010/main" val="284942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Attribute Framing: Methods</a:t>
            </a:r>
          </a:p>
        </p:txBody>
      </p:sp>
      <p:sp>
        <p:nvSpPr>
          <p:cNvPr id="89091" name="Rectangle 3"/>
          <p:cNvSpPr>
            <a:spLocks noGrp="1" noChangeArrowheads="1"/>
          </p:cNvSpPr>
          <p:nvPr>
            <p:ph type="body" sz="half" idx="1"/>
          </p:nvPr>
        </p:nvSpPr>
        <p:spPr>
          <a:xfrm>
            <a:off x="457200" y="1600200"/>
            <a:ext cx="8153400" cy="2667000"/>
          </a:xfrm>
        </p:spPr>
        <p:txBody>
          <a:bodyPr/>
          <a:lstStyle/>
          <a:p>
            <a:pPr marL="0" indent="0">
              <a:buFontTx/>
              <a:buNone/>
            </a:pPr>
            <a:r>
              <a:rPr lang="en-US" altLang="en-US" sz="2800" dirty="0"/>
              <a:t>Suppose you are purchasing a round trip flight across the country, and you are debating between two tickets, one of which includes a carbon tax. You are debating between the following two tickets, which are otherwise identical. Which would you choose? </a:t>
            </a:r>
          </a:p>
        </p:txBody>
      </p:sp>
      <p:graphicFrame>
        <p:nvGraphicFramePr>
          <p:cNvPr id="89111" name="Group 23"/>
          <p:cNvGraphicFramePr>
            <a:graphicFrameLocks noGrp="1"/>
          </p:cNvGraphicFramePr>
          <p:nvPr>
            <p:ph sz="half" idx="2"/>
          </p:nvPr>
        </p:nvGraphicFramePr>
        <p:xfrm>
          <a:off x="533400" y="4495800"/>
          <a:ext cx="8229600" cy="16002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15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charset="0"/>
                        </a:rPr>
                        <a:t>Ticket A</a:t>
                      </a:r>
                      <a:r>
                        <a:rPr kumimoji="0" lang="en-US" altLang="en-US" sz="28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charset="0"/>
                        </a:rPr>
                        <a:t>Ticket B</a:t>
                      </a:r>
                      <a:r>
                        <a:rPr kumimoji="0" lang="en-US" altLang="en-US" sz="28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$392.70 round trip ticket</a:t>
                      </a:r>
                      <a:br>
                        <a:rPr kumimoji="0" lang="en-US" altLang="en-US" sz="2800" b="0" i="0" u="none" strike="noStrike" cap="none" normalizeH="0" baseline="0" dirty="0">
                          <a:ln>
                            <a:noFill/>
                          </a:ln>
                          <a:solidFill>
                            <a:schemeClr val="tx1"/>
                          </a:solidFill>
                          <a:effectLst/>
                          <a:latin typeface="Arial" charset="0"/>
                        </a:rPr>
                      </a:br>
                      <a:r>
                        <a:rPr kumimoji="0" lang="en-US" altLang="en-US" sz="2800" b="0" i="0" u="none" strike="noStrike" cap="none" normalizeH="0" baseline="0" dirty="0">
                          <a:ln>
                            <a:noFill/>
                          </a:ln>
                          <a:solidFill>
                            <a:schemeClr val="tx1"/>
                          </a:solidFill>
                          <a:effectLst/>
                          <a:latin typeface="Arial" charset="0"/>
                        </a:rPr>
                        <a:t>includes a carbon tax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$385.00 round trip ticket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5297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Attribute Framing: Methods</a:t>
            </a:r>
          </a:p>
        </p:txBody>
      </p:sp>
      <p:sp>
        <p:nvSpPr>
          <p:cNvPr id="89091" name="Rectangle 3"/>
          <p:cNvSpPr>
            <a:spLocks noGrp="1" noChangeArrowheads="1"/>
          </p:cNvSpPr>
          <p:nvPr>
            <p:ph type="body" sz="half" idx="1"/>
          </p:nvPr>
        </p:nvSpPr>
        <p:spPr>
          <a:xfrm>
            <a:off x="457200" y="1600200"/>
            <a:ext cx="8153400" cy="2667000"/>
          </a:xfrm>
        </p:spPr>
        <p:txBody>
          <a:bodyPr/>
          <a:lstStyle/>
          <a:p>
            <a:pPr marL="0" indent="0">
              <a:buFontTx/>
              <a:buNone/>
            </a:pPr>
            <a:r>
              <a:rPr lang="en-US" altLang="en-US" sz="2800" dirty="0"/>
              <a:t>Suppose you are purchasing a round trip flight across the country, and you are debating between two tickets, one of which includes a carbon offset. You are debating between the following two tickets, which are otherwise identical. Which would you choose? </a:t>
            </a:r>
          </a:p>
        </p:txBody>
      </p:sp>
      <p:graphicFrame>
        <p:nvGraphicFramePr>
          <p:cNvPr id="89111" name="Group 23"/>
          <p:cNvGraphicFramePr>
            <a:graphicFrameLocks noGrp="1"/>
          </p:cNvGraphicFramePr>
          <p:nvPr>
            <p:ph sz="half" idx="2"/>
          </p:nvPr>
        </p:nvGraphicFramePr>
        <p:xfrm>
          <a:off x="533400" y="4495800"/>
          <a:ext cx="8229600" cy="16002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15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charset="0"/>
                        </a:rPr>
                        <a:t>Ticket A</a:t>
                      </a:r>
                      <a:r>
                        <a:rPr kumimoji="0" lang="en-US" altLang="en-US" sz="28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charset="0"/>
                        </a:rPr>
                        <a:t>Ticket B</a:t>
                      </a:r>
                      <a:r>
                        <a:rPr kumimoji="0" lang="en-US" altLang="en-US" sz="2800" b="0" i="0" u="none" strike="noStrike" cap="none" normalizeH="0" baseline="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$392.70 round trip ticket</a:t>
                      </a:r>
                      <a:br>
                        <a:rPr kumimoji="0" lang="en-US" altLang="en-US" sz="2800" b="0" i="0" u="none" strike="noStrike" cap="none" normalizeH="0" baseline="0" dirty="0">
                          <a:ln>
                            <a:noFill/>
                          </a:ln>
                          <a:solidFill>
                            <a:schemeClr val="tx1"/>
                          </a:solidFill>
                          <a:effectLst/>
                          <a:latin typeface="Arial" charset="0"/>
                        </a:rPr>
                      </a:br>
                      <a:r>
                        <a:rPr kumimoji="0" lang="en-US" altLang="en-US" sz="2800" b="0" i="0" u="none" strike="noStrike" cap="none" normalizeH="0" baseline="0" dirty="0">
                          <a:ln>
                            <a:noFill/>
                          </a:ln>
                          <a:solidFill>
                            <a:schemeClr val="tx1"/>
                          </a:solidFill>
                          <a:effectLst/>
                          <a:latin typeface="Arial" charset="0"/>
                        </a:rPr>
                        <a:t>includes a carbon offset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$385.00 round trip ticket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0612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p:txBody>
          <a:bodyPr/>
          <a:lstStyle/>
          <a:p>
            <a:r>
              <a:rPr lang="en-US" altLang="en-US" dirty="0"/>
              <a:t>Do you think the carbon tax [offset] included in Ticket A should be made mandatory for all airline tickets sold in the country? </a:t>
            </a:r>
            <a:br>
              <a:rPr lang="en-US" altLang="en-US" dirty="0"/>
            </a:br>
            <a:r>
              <a:rPr lang="en-US" altLang="en-US" sz="2400" dirty="0"/>
              <a:t>(-3 = </a:t>
            </a:r>
            <a:r>
              <a:rPr lang="en-US" altLang="en-US" sz="2400" i="1" dirty="0"/>
              <a:t>Definitely</a:t>
            </a:r>
            <a:r>
              <a:rPr lang="en-US" altLang="en-US" sz="2400" dirty="0"/>
              <a:t> </a:t>
            </a:r>
            <a:r>
              <a:rPr lang="en-US" altLang="en-US" sz="2400" i="1" dirty="0"/>
              <a:t>Not</a:t>
            </a:r>
            <a:r>
              <a:rPr lang="en-US" altLang="en-US" sz="2400" dirty="0"/>
              <a:t> to 3 = </a:t>
            </a:r>
            <a:r>
              <a:rPr lang="en-US" altLang="en-US" sz="2400" i="1" dirty="0"/>
              <a:t>Definitely</a:t>
            </a:r>
            <a:r>
              <a:rPr lang="en-US" altLang="en-US" sz="2400" dirty="0"/>
              <a:t>) </a:t>
            </a:r>
          </a:p>
          <a:p>
            <a:pPr marL="0" indent="0">
              <a:buNone/>
            </a:pPr>
            <a:endParaRPr lang="en-US" altLang="en-US" sz="2400" dirty="0"/>
          </a:p>
          <a:p>
            <a:r>
              <a:rPr lang="en-US" altLang="en-US" dirty="0"/>
              <a:t>Prediction?</a:t>
            </a:r>
          </a:p>
        </p:txBody>
      </p:sp>
      <p:sp>
        <p:nvSpPr>
          <p:cNvPr id="92164" name="Rectangle 4"/>
          <p:cNvSpPr>
            <a:spLocks noGrp="1" noChangeArrowheads="1"/>
          </p:cNvSpPr>
          <p:nvPr>
            <p:ph type="title"/>
          </p:nvPr>
        </p:nvSpPr>
        <p:spPr>
          <a:noFill/>
          <a:ln/>
        </p:spPr>
        <p:txBody>
          <a:bodyPr/>
          <a:lstStyle/>
          <a:p>
            <a:r>
              <a:rPr lang="en-US" altLang="en-US" dirty="0"/>
              <a:t>Attribute Framing: Methods</a:t>
            </a:r>
          </a:p>
        </p:txBody>
      </p:sp>
      <p:pic>
        <p:nvPicPr>
          <p:cNvPr id="3074" name="Picture 2" descr="Free White United Airlines Plane Stock Photo">
            <a:extLst>
              <a:ext uri="{FF2B5EF4-FFF2-40B4-BE49-F238E27FC236}">
                <a16:creationId xmlns:a16="http://schemas.microsoft.com/office/drawing/2014/main" id="{0ACEBA96-8193-41C3-B086-B505458F9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94442"/>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3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en-US" dirty="0"/>
              <a:t>Attribute Framing: Results</a:t>
            </a:r>
          </a:p>
        </p:txBody>
      </p:sp>
      <p:sp>
        <p:nvSpPr>
          <p:cNvPr id="183299" name="Rectangle 3"/>
          <p:cNvSpPr>
            <a:spLocks noChangeArrowheads="1"/>
          </p:cNvSpPr>
          <p:nvPr/>
        </p:nvSpPr>
        <p:spPr bwMode="auto">
          <a:xfrm>
            <a:off x="954088" y="1978025"/>
            <a:ext cx="715327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3300" name="Rectangle 4"/>
          <p:cNvSpPr>
            <a:spLocks noChangeArrowheads="1"/>
          </p:cNvSpPr>
          <p:nvPr/>
        </p:nvSpPr>
        <p:spPr bwMode="auto">
          <a:xfrm>
            <a:off x="1458913" y="3575050"/>
            <a:ext cx="687387" cy="2668588"/>
          </a:xfrm>
          <a:prstGeom prst="rect">
            <a:avLst/>
          </a:prstGeom>
          <a:solidFill>
            <a:srgbClr val="339966"/>
          </a:solidFill>
          <a:ln w="9525">
            <a:solidFill>
              <a:srgbClr val="000000"/>
            </a:solidFill>
            <a:miter lim="800000"/>
            <a:headEnd/>
            <a:tailEnd/>
          </a:ln>
        </p:spPr>
        <p:txBody>
          <a:bodyPr/>
          <a:lstStyle/>
          <a:p>
            <a:endParaRPr lang="en-US"/>
          </a:p>
        </p:txBody>
      </p:sp>
      <p:sp>
        <p:nvSpPr>
          <p:cNvPr id="183301" name="Rectangle 5"/>
          <p:cNvSpPr>
            <a:spLocks noChangeArrowheads="1"/>
          </p:cNvSpPr>
          <p:nvPr/>
        </p:nvSpPr>
        <p:spPr bwMode="auto">
          <a:xfrm>
            <a:off x="3843338" y="3803650"/>
            <a:ext cx="687387" cy="2439988"/>
          </a:xfrm>
          <a:prstGeom prst="rect">
            <a:avLst/>
          </a:prstGeom>
          <a:solidFill>
            <a:srgbClr val="339966"/>
          </a:solidFill>
          <a:ln w="9525">
            <a:solidFill>
              <a:srgbClr val="000000"/>
            </a:solidFill>
            <a:miter lim="800000"/>
            <a:headEnd/>
            <a:tailEnd/>
          </a:ln>
        </p:spPr>
        <p:txBody>
          <a:bodyPr/>
          <a:lstStyle/>
          <a:p>
            <a:endParaRPr lang="en-US"/>
          </a:p>
        </p:txBody>
      </p:sp>
      <p:sp>
        <p:nvSpPr>
          <p:cNvPr id="183302" name="Rectangle 6"/>
          <p:cNvSpPr>
            <a:spLocks noChangeArrowheads="1"/>
          </p:cNvSpPr>
          <p:nvPr/>
        </p:nvSpPr>
        <p:spPr bwMode="auto">
          <a:xfrm>
            <a:off x="6227763" y="3905250"/>
            <a:ext cx="687387" cy="2338388"/>
          </a:xfrm>
          <a:prstGeom prst="rect">
            <a:avLst/>
          </a:prstGeom>
          <a:solidFill>
            <a:srgbClr val="339966"/>
          </a:solidFill>
          <a:ln w="9525">
            <a:solidFill>
              <a:srgbClr val="000000"/>
            </a:solidFill>
            <a:miter lim="800000"/>
            <a:headEnd/>
            <a:tailEnd/>
          </a:ln>
        </p:spPr>
        <p:txBody>
          <a:bodyPr/>
          <a:lstStyle/>
          <a:p>
            <a:endParaRPr lang="en-US"/>
          </a:p>
        </p:txBody>
      </p:sp>
      <p:sp>
        <p:nvSpPr>
          <p:cNvPr id="183303" name="Rectangle 7"/>
          <p:cNvSpPr>
            <a:spLocks noChangeArrowheads="1"/>
          </p:cNvSpPr>
          <p:nvPr/>
        </p:nvSpPr>
        <p:spPr bwMode="auto">
          <a:xfrm>
            <a:off x="2146300" y="3776663"/>
            <a:ext cx="677863" cy="2466975"/>
          </a:xfrm>
          <a:prstGeom prst="rect">
            <a:avLst/>
          </a:prstGeom>
          <a:solidFill>
            <a:srgbClr val="993300"/>
          </a:solidFill>
          <a:ln w="9525">
            <a:solidFill>
              <a:srgbClr val="000000"/>
            </a:solidFill>
            <a:miter lim="800000"/>
            <a:headEnd/>
            <a:tailEnd/>
          </a:ln>
        </p:spPr>
        <p:txBody>
          <a:bodyPr/>
          <a:lstStyle/>
          <a:p>
            <a:endParaRPr lang="en-US"/>
          </a:p>
        </p:txBody>
      </p:sp>
      <p:sp>
        <p:nvSpPr>
          <p:cNvPr id="183304" name="Rectangle 8"/>
          <p:cNvSpPr>
            <a:spLocks noChangeArrowheads="1"/>
          </p:cNvSpPr>
          <p:nvPr/>
        </p:nvSpPr>
        <p:spPr bwMode="auto">
          <a:xfrm>
            <a:off x="4530725" y="5024438"/>
            <a:ext cx="679450" cy="1219200"/>
          </a:xfrm>
          <a:prstGeom prst="rect">
            <a:avLst/>
          </a:prstGeom>
          <a:solidFill>
            <a:srgbClr val="993300"/>
          </a:solidFill>
          <a:ln w="9525">
            <a:solidFill>
              <a:srgbClr val="000000"/>
            </a:solidFill>
            <a:miter lim="800000"/>
            <a:headEnd/>
            <a:tailEnd/>
          </a:ln>
        </p:spPr>
        <p:txBody>
          <a:bodyPr/>
          <a:lstStyle/>
          <a:p>
            <a:endParaRPr lang="en-US"/>
          </a:p>
        </p:txBody>
      </p:sp>
      <p:sp>
        <p:nvSpPr>
          <p:cNvPr id="183305" name="Rectangle 9"/>
          <p:cNvSpPr>
            <a:spLocks noChangeArrowheads="1"/>
          </p:cNvSpPr>
          <p:nvPr/>
        </p:nvSpPr>
        <p:spPr bwMode="auto">
          <a:xfrm>
            <a:off x="6915150" y="5821363"/>
            <a:ext cx="679450" cy="422275"/>
          </a:xfrm>
          <a:prstGeom prst="rect">
            <a:avLst/>
          </a:prstGeom>
          <a:solidFill>
            <a:srgbClr val="993300"/>
          </a:solidFill>
          <a:ln w="9525">
            <a:solidFill>
              <a:srgbClr val="000000"/>
            </a:solidFill>
            <a:miter lim="800000"/>
            <a:headEnd/>
            <a:tailEnd/>
          </a:ln>
        </p:spPr>
        <p:txBody>
          <a:bodyPr/>
          <a:lstStyle/>
          <a:p>
            <a:endParaRPr lang="en-US"/>
          </a:p>
        </p:txBody>
      </p:sp>
      <p:sp>
        <p:nvSpPr>
          <p:cNvPr id="183306" name="Line 10"/>
          <p:cNvSpPr>
            <a:spLocks noChangeShapeType="1"/>
          </p:cNvSpPr>
          <p:nvPr/>
        </p:nvSpPr>
        <p:spPr bwMode="auto">
          <a:xfrm flipV="1">
            <a:off x="1797050" y="3281363"/>
            <a:ext cx="0" cy="2936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7" name="Line 11"/>
          <p:cNvSpPr>
            <a:spLocks noChangeShapeType="1"/>
          </p:cNvSpPr>
          <p:nvPr/>
        </p:nvSpPr>
        <p:spPr bwMode="auto">
          <a:xfrm>
            <a:off x="1770063" y="3281363"/>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8" name="Line 12"/>
          <p:cNvSpPr>
            <a:spLocks noChangeShapeType="1"/>
          </p:cNvSpPr>
          <p:nvPr/>
        </p:nvSpPr>
        <p:spPr bwMode="auto">
          <a:xfrm flipV="1">
            <a:off x="4181475" y="3500438"/>
            <a:ext cx="0" cy="3032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09" name="Line 13"/>
          <p:cNvSpPr>
            <a:spLocks noChangeShapeType="1"/>
          </p:cNvSpPr>
          <p:nvPr/>
        </p:nvSpPr>
        <p:spPr bwMode="auto">
          <a:xfrm>
            <a:off x="4154488" y="3500438"/>
            <a:ext cx="650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0" name="Line 14"/>
          <p:cNvSpPr>
            <a:spLocks noChangeShapeType="1"/>
          </p:cNvSpPr>
          <p:nvPr/>
        </p:nvSpPr>
        <p:spPr bwMode="auto">
          <a:xfrm flipV="1">
            <a:off x="6567488" y="3519488"/>
            <a:ext cx="0" cy="3857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1" name="Line 15"/>
          <p:cNvSpPr>
            <a:spLocks noChangeShapeType="1"/>
          </p:cNvSpPr>
          <p:nvPr/>
        </p:nvSpPr>
        <p:spPr bwMode="auto">
          <a:xfrm>
            <a:off x="6538913" y="3519488"/>
            <a:ext cx="650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2" name="Line 16"/>
          <p:cNvSpPr>
            <a:spLocks noChangeShapeType="1"/>
          </p:cNvSpPr>
          <p:nvPr/>
        </p:nvSpPr>
        <p:spPr bwMode="auto">
          <a:xfrm>
            <a:off x="1797050" y="3575050"/>
            <a:ext cx="0" cy="3016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3" name="Line 17"/>
          <p:cNvSpPr>
            <a:spLocks noChangeShapeType="1"/>
          </p:cNvSpPr>
          <p:nvPr/>
        </p:nvSpPr>
        <p:spPr bwMode="auto">
          <a:xfrm>
            <a:off x="1770063" y="3876675"/>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4" name="Line 18"/>
          <p:cNvSpPr>
            <a:spLocks noChangeShapeType="1"/>
          </p:cNvSpPr>
          <p:nvPr/>
        </p:nvSpPr>
        <p:spPr bwMode="auto">
          <a:xfrm>
            <a:off x="4181475" y="3803650"/>
            <a:ext cx="0" cy="3127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5" name="Line 19"/>
          <p:cNvSpPr>
            <a:spLocks noChangeShapeType="1"/>
          </p:cNvSpPr>
          <p:nvPr/>
        </p:nvSpPr>
        <p:spPr bwMode="auto">
          <a:xfrm>
            <a:off x="4154488" y="4116388"/>
            <a:ext cx="650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6" name="Line 20"/>
          <p:cNvSpPr>
            <a:spLocks noChangeShapeType="1"/>
          </p:cNvSpPr>
          <p:nvPr/>
        </p:nvSpPr>
        <p:spPr bwMode="auto">
          <a:xfrm>
            <a:off x="6567488" y="3905250"/>
            <a:ext cx="0" cy="384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7" name="Line 21"/>
          <p:cNvSpPr>
            <a:spLocks noChangeShapeType="1"/>
          </p:cNvSpPr>
          <p:nvPr/>
        </p:nvSpPr>
        <p:spPr bwMode="auto">
          <a:xfrm>
            <a:off x="6538913" y="4289425"/>
            <a:ext cx="650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8" name="Line 22"/>
          <p:cNvSpPr>
            <a:spLocks noChangeShapeType="1"/>
          </p:cNvSpPr>
          <p:nvPr/>
        </p:nvSpPr>
        <p:spPr bwMode="auto">
          <a:xfrm flipV="1">
            <a:off x="2486025" y="3463925"/>
            <a:ext cx="0" cy="3127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19" name="Line 23"/>
          <p:cNvSpPr>
            <a:spLocks noChangeShapeType="1"/>
          </p:cNvSpPr>
          <p:nvPr/>
        </p:nvSpPr>
        <p:spPr bwMode="auto">
          <a:xfrm>
            <a:off x="2457450" y="346392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0" name="Line 24"/>
          <p:cNvSpPr>
            <a:spLocks noChangeShapeType="1"/>
          </p:cNvSpPr>
          <p:nvPr/>
        </p:nvSpPr>
        <p:spPr bwMode="auto">
          <a:xfrm flipV="1">
            <a:off x="4870450" y="4721225"/>
            <a:ext cx="0" cy="3032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1" name="Line 25"/>
          <p:cNvSpPr>
            <a:spLocks noChangeShapeType="1"/>
          </p:cNvSpPr>
          <p:nvPr/>
        </p:nvSpPr>
        <p:spPr bwMode="auto">
          <a:xfrm>
            <a:off x="4841875" y="472122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2" name="Line 26"/>
          <p:cNvSpPr>
            <a:spLocks noChangeShapeType="1"/>
          </p:cNvSpPr>
          <p:nvPr/>
        </p:nvSpPr>
        <p:spPr bwMode="auto">
          <a:xfrm flipV="1">
            <a:off x="7254875" y="5583238"/>
            <a:ext cx="0" cy="238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3" name="Line 27"/>
          <p:cNvSpPr>
            <a:spLocks noChangeShapeType="1"/>
          </p:cNvSpPr>
          <p:nvPr/>
        </p:nvSpPr>
        <p:spPr bwMode="auto">
          <a:xfrm>
            <a:off x="7227888" y="5583238"/>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4" name="Line 28"/>
          <p:cNvSpPr>
            <a:spLocks noChangeShapeType="1"/>
          </p:cNvSpPr>
          <p:nvPr/>
        </p:nvSpPr>
        <p:spPr bwMode="auto">
          <a:xfrm>
            <a:off x="2486025" y="3776663"/>
            <a:ext cx="0" cy="320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5" name="Line 29"/>
          <p:cNvSpPr>
            <a:spLocks noChangeShapeType="1"/>
          </p:cNvSpPr>
          <p:nvPr/>
        </p:nvSpPr>
        <p:spPr bwMode="auto">
          <a:xfrm>
            <a:off x="2457450" y="409733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6" name="Line 30"/>
          <p:cNvSpPr>
            <a:spLocks noChangeShapeType="1"/>
          </p:cNvSpPr>
          <p:nvPr/>
        </p:nvSpPr>
        <p:spPr bwMode="auto">
          <a:xfrm>
            <a:off x="4870450" y="5024438"/>
            <a:ext cx="0" cy="3016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7" name="Line 31"/>
          <p:cNvSpPr>
            <a:spLocks noChangeShapeType="1"/>
          </p:cNvSpPr>
          <p:nvPr/>
        </p:nvSpPr>
        <p:spPr bwMode="auto">
          <a:xfrm>
            <a:off x="4841875" y="5326063"/>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8" name="Line 32"/>
          <p:cNvSpPr>
            <a:spLocks noChangeShapeType="1"/>
          </p:cNvSpPr>
          <p:nvPr/>
        </p:nvSpPr>
        <p:spPr bwMode="auto">
          <a:xfrm>
            <a:off x="7254875" y="5821363"/>
            <a:ext cx="0" cy="2301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29" name="Line 33"/>
          <p:cNvSpPr>
            <a:spLocks noChangeShapeType="1"/>
          </p:cNvSpPr>
          <p:nvPr/>
        </p:nvSpPr>
        <p:spPr bwMode="auto">
          <a:xfrm>
            <a:off x="7227888" y="6051550"/>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0" name="Line 34"/>
          <p:cNvSpPr>
            <a:spLocks noChangeShapeType="1"/>
          </p:cNvSpPr>
          <p:nvPr/>
        </p:nvSpPr>
        <p:spPr bwMode="auto">
          <a:xfrm>
            <a:off x="954088" y="1978025"/>
            <a:ext cx="0" cy="42656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1" name="Line 35"/>
          <p:cNvSpPr>
            <a:spLocks noChangeShapeType="1"/>
          </p:cNvSpPr>
          <p:nvPr/>
        </p:nvSpPr>
        <p:spPr bwMode="auto">
          <a:xfrm>
            <a:off x="889000" y="624363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2" name="Line 36"/>
          <p:cNvSpPr>
            <a:spLocks noChangeShapeType="1"/>
          </p:cNvSpPr>
          <p:nvPr/>
        </p:nvSpPr>
        <p:spPr bwMode="auto">
          <a:xfrm>
            <a:off x="889000" y="5821363"/>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3" name="Line 37"/>
          <p:cNvSpPr>
            <a:spLocks noChangeShapeType="1"/>
          </p:cNvSpPr>
          <p:nvPr/>
        </p:nvSpPr>
        <p:spPr bwMode="auto">
          <a:xfrm>
            <a:off x="889000" y="5391150"/>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4" name="Line 38"/>
          <p:cNvSpPr>
            <a:spLocks noChangeShapeType="1"/>
          </p:cNvSpPr>
          <p:nvPr/>
        </p:nvSpPr>
        <p:spPr bwMode="auto">
          <a:xfrm>
            <a:off x="889000" y="496887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5" name="Line 39"/>
          <p:cNvSpPr>
            <a:spLocks noChangeShapeType="1"/>
          </p:cNvSpPr>
          <p:nvPr/>
        </p:nvSpPr>
        <p:spPr bwMode="auto">
          <a:xfrm>
            <a:off x="889000" y="453707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6" name="Line 40"/>
          <p:cNvSpPr>
            <a:spLocks noChangeShapeType="1"/>
          </p:cNvSpPr>
          <p:nvPr/>
        </p:nvSpPr>
        <p:spPr bwMode="auto">
          <a:xfrm>
            <a:off x="889000" y="411638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7" name="Line 41"/>
          <p:cNvSpPr>
            <a:spLocks noChangeShapeType="1"/>
          </p:cNvSpPr>
          <p:nvPr/>
        </p:nvSpPr>
        <p:spPr bwMode="auto">
          <a:xfrm>
            <a:off x="889000" y="368458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8" name="Line 42"/>
          <p:cNvSpPr>
            <a:spLocks noChangeShapeType="1"/>
          </p:cNvSpPr>
          <p:nvPr/>
        </p:nvSpPr>
        <p:spPr bwMode="auto">
          <a:xfrm>
            <a:off x="889000" y="3262313"/>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39" name="Line 43"/>
          <p:cNvSpPr>
            <a:spLocks noChangeShapeType="1"/>
          </p:cNvSpPr>
          <p:nvPr/>
        </p:nvSpPr>
        <p:spPr bwMode="auto">
          <a:xfrm>
            <a:off x="889000" y="2832100"/>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0" name="Line 44"/>
          <p:cNvSpPr>
            <a:spLocks noChangeShapeType="1"/>
          </p:cNvSpPr>
          <p:nvPr/>
        </p:nvSpPr>
        <p:spPr bwMode="auto">
          <a:xfrm>
            <a:off x="889000" y="240982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1" name="Line 45"/>
          <p:cNvSpPr>
            <a:spLocks noChangeShapeType="1"/>
          </p:cNvSpPr>
          <p:nvPr/>
        </p:nvSpPr>
        <p:spPr bwMode="auto">
          <a:xfrm>
            <a:off x="889000" y="197802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2" name="Line 46"/>
          <p:cNvSpPr>
            <a:spLocks noChangeShapeType="1"/>
          </p:cNvSpPr>
          <p:nvPr/>
        </p:nvSpPr>
        <p:spPr bwMode="auto">
          <a:xfrm>
            <a:off x="954088" y="6243638"/>
            <a:ext cx="71532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3" name="Line 47"/>
          <p:cNvSpPr>
            <a:spLocks noChangeShapeType="1"/>
          </p:cNvSpPr>
          <p:nvPr/>
        </p:nvSpPr>
        <p:spPr bwMode="auto">
          <a:xfrm flipV="1">
            <a:off x="954088" y="6243638"/>
            <a:ext cx="0" cy="63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4" name="Line 48"/>
          <p:cNvSpPr>
            <a:spLocks noChangeShapeType="1"/>
          </p:cNvSpPr>
          <p:nvPr/>
        </p:nvSpPr>
        <p:spPr bwMode="auto">
          <a:xfrm flipV="1">
            <a:off x="3338513" y="6243638"/>
            <a:ext cx="0" cy="63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5" name="Line 49"/>
          <p:cNvSpPr>
            <a:spLocks noChangeShapeType="1"/>
          </p:cNvSpPr>
          <p:nvPr/>
        </p:nvSpPr>
        <p:spPr bwMode="auto">
          <a:xfrm flipV="1">
            <a:off x="5722938" y="6243638"/>
            <a:ext cx="0" cy="63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6" name="Line 50"/>
          <p:cNvSpPr>
            <a:spLocks noChangeShapeType="1"/>
          </p:cNvSpPr>
          <p:nvPr/>
        </p:nvSpPr>
        <p:spPr bwMode="auto">
          <a:xfrm flipV="1">
            <a:off x="8107363" y="6243638"/>
            <a:ext cx="0" cy="63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347" name="Rectangle 51"/>
          <p:cNvSpPr>
            <a:spLocks noChangeArrowheads="1"/>
          </p:cNvSpPr>
          <p:nvPr/>
        </p:nvSpPr>
        <p:spPr bwMode="auto">
          <a:xfrm>
            <a:off x="687388" y="61245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a:t>
            </a:r>
            <a:endParaRPr lang="en-US" altLang="en-US"/>
          </a:p>
        </p:txBody>
      </p:sp>
      <p:sp>
        <p:nvSpPr>
          <p:cNvPr id="183348" name="Rectangle 52"/>
          <p:cNvSpPr>
            <a:spLocks noChangeArrowheads="1"/>
          </p:cNvSpPr>
          <p:nvPr/>
        </p:nvSpPr>
        <p:spPr bwMode="auto">
          <a:xfrm>
            <a:off x="522288" y="57023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0.1</a:t>
            </a:r>
            <a:endParaRPr lang="en-US" altLang="en-US"/>
          </a:p>
        </p:txBody>
      </p:sp>
      <p:sp>
        <p:nvSpPr>
          <p:cNvPr id="183349" name="Rectangle 53"/>
          <p:cNvSpPr>
            <a:spLocks noChangeArrowheads="1"/>
          </p:cNvSpPr>
          <p:nvPr/>
        </p:nvSpPr>
        <p:spPr bwMode="auto">
          <a:xfrm>
            <a:off x="522288" y="527208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0.2</a:t>
            </a:r>
            <a:endParaRPr lang="en-US" altLang="en-US"/>
          </a:p>
        </p:txBody>
      </p:sp>
      <p:sp>
        <p:nvSpPr>
          <p:cNvPr id="183350" name="Rectangle 54"/>
          <p:cNvSpPr>
            <a:spLocks noChangeArrowheads="1"/>
          </p:cNvSpPr>
          <p:nvPr/>
        </p:nvSpPr>
        <p:spPr bwMode="auto">
          <a:xfrm>
            <a:off x="522288" y="48498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0.3</a:t>
            </a:r>
            <a:endParaRPr lang="en-US" altLang="en-US"/>
          </a:p>
        </p:txBody>
      </p:sp>
      <p:sp>
        <p:nvSpPr>
          <p:cNvPr id="183351" name="Rectangle 55"/>
          <p:cNvSpPr>
            <a:spLocks noChangeArrowheads="1"/>
          </p:cNvSpPr>
          <p:nvPr/>
        </p:nvSpPr>
        <p:spPr bwMode="auto">
          <a:xfrm>
            <a:off x="522288" y="441801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0.4</a:t>
            </a:r>
            <a:endParaRPr lang="en-US" altLang="en-US"/>
          </a:p>
        </p:txBody>
      </p:sp>
      <p:sp>
        <p:nvSpPr>
          <p:cNvPr id="183352" name="Rectangle 56"/>
          <p:cNvSpPr>
            <a:spLocks noChangeArrowheads="1"/>
          </p:cNvSpPr>
          <p:nvPr/>
        </p:nvSpPr>
        <p:spPr bwMode="auto">
          <a:xfrm>
            <a:off x="522288" y="39957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0.5</a:t>
            </a:r>
            <a:endParaRPr lang="en-US" altLang="en-US"/>
          </a:p>
        </p:txBody>
      </p:sp>
      <p:sp>
        <p:nvSpPr>
          <p:cNvPr id="183353" name="Rectangle 57"/>
          <p:cNvSpPr>
            <a:spLocks noChangeArrowheads="1"/>
          </p:cNvSpPr>
          <p:nvPr/>
        </p:nvSpPr>
        <p:spPr bwMode="auto">
          <a:xfrm>
            <a:off x="522288" y="356552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0.6</a:t>
            </a:r>
            <a:endParaRPr lang="en-US" altLang="en-US"/>
          </a:p>
        </p:txBody>
      </p:sp>
      <p:sp>
        <p:nvSpPr>
          <p:cNvPr id="183354" name="Rectangle 58"/>
          <p:cNvSpPr>
            <a:spLocks noChangeArrowheads="1"/>
          </p:cNvSpPr>
          <p:nvPr/>
        </p:nvSpPr>
        <p:spPr bwMode="auto">
          <a:xfrm>
            <a:off x="522288" y="31432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0.7</a:t>
            </a:r>
            <a:endParaRPr lang="en-US" altLang="en-US"/>
          </a:p>
        </p:txBody>
      </p:sp>
      <p:sp>
        <p:nvSpPr>
          <p:cNvPr id="183355" name="Rectangle 59"/>
          <p:cNvSpPr>
            <a:spLocks noChangeArrowheads="1"/>
          </p:cNvSpPr>
          <p:nvPr/>
        </p:nvSpPr>
        <p:spPr bwMode="auto">
          <a:xfrm>
            <a:off x="522288" y="2713038"/>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0.8</a:t>
            </a:r>
            <a:endParaRPr lang="en-US" altLang="en-US"/>
          </a:p>
        </p:txBody>
      </p:sp>
      <p:sp>
        <p:nvSpPr>
          <p:cNvPr id="183356" name="Rectangle 60"/>
          <p:cNvSpPr>
            <a:spLocks noChangeArrowheads="1"/>
          </p:cNvSpPr>
          <p:nvPr/>
        </p:nvSpPr>
        <p:spPr bwMode="auto">
          <a:xfrm>
            <a:off x="522288" y="2290763"/>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0.9</a:t>
            </a:r>
            <a:endParaRPr lang="en-US" altLang="en-US"/>
          </a:p>
        </p:txBody>
      </p:sp>
      <p:sp>
        <p:nvSpPr>
          <p:cNvPr id="183357" name="Rectangle 61"/>
          <p:cNvSpPr>
            <a:spLocks noChangeArrowheads="1"/>
          </p:cNvSpPr>
          <p:nvPr/>
        </p:nvSpPr>
        <p:spPr bwMode="auto">
          <a:xfrm>
            <a:off x="687388" y="18589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1</a:t>
            </a:r>
            <a:endParaRPr lang="en-US" altLang="en-US"/>
          </a:p>
        </p:txBody>
      </p:sp>
      <p:sp>
        <p:nvSpPr>
          <p:cNvPr id="183358" name="Rectangle 62"/>
          <p:cNvSpPr>
            <a:spLocks noChangeArrowheads="1"/>
          </p:cNvSpPr>
          <p:nvPr/>
        </p:nvSpPr>
        <p:spPr bwMode="auto">
          <a:xfrm>
            <a:off x="1697038" y="6426200"/>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000000"/>
                </a:solidFill>
              </a:rPr>
              <a:t>Liberal</a:t>
            </a:r>
            <a:endParaRPr lang="en-US" altLang="en-US" dirty="0"/>
          </a:p>
        </p:txBody>
      </p:sp>
      <p:sp>
        <p:nvSpPr>
          <p:cNvPr id="183359" name="Rectangle 63"/>
          <p:cNvSpPr>
            <a:spLocks noChangeArrowheads="1"/>
          </p:cNvSpPr>
          <p:nvPr/>
        </p:nvSpPr>
        <p:spPr bwMode="auto">
          <a:xfrm>
            <a:off x="3952875" y="6426200"/>
            <a:ext cx="1206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000000"/>
                </a:solidFill>
              </a:rPr>
              <a:t>Independent</a:t>
            </a:r>
            <a:endParaRPr lang="en-US" altLang="en-US" dirty="0"/>
          </a:p>
        </p:txBody>
      </p:sp>
      <p:sp>
        <p:nvSpPr>
          <p:cNvPr id="183360" name="Rectangle 64"/>
          <p:cNvSpPr>
            <a:spLocks noChangeArrowheads="1"/>
          </p:cNvSpPr>
          <p:nvPr/>
        </p:nvSpPr>
        <p:spPr bwMode="auto">
          <a:xfrm>
            <a:off x="6392863" y="6426200"/>
            <a:ext cx="1102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000000"/>
                </a:solidFill>
              </a:rPr>
              <a:t>Conservative</a:t>
            </a:r>
            <a:endParaRPr lang="en-US" altLang="en-US" dirty="0"/>
          </a:p>
        </p:txBody>
      </p:sp>
      <p:sp>
        <p:nvSpPr>
          <p:cNvPr id="183361" name="Rectangle 65"/>
          <p:cNvSpPr>
            <a:spLocks noChangeArrowheads="1"/>
          </p:cNvSpPr>
          <p:nvPr/>
        </p:nvSpPr>
        <p:spPr bwMode="auto">
          <a:xfrm rot="16200000">
            <a:off x="-1611312" y="3910013"/>
            <a:ext cx="3851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Proportion Choosing the Costlier Ticket</a:t>
            </a:r>
            <a:endParaRPr lang="en-US" altLang="en-US"/>
          </a:p>
        </p:txBody>
      </p:sp>
      <p:sp>
        <p:nvSpPr>
          <p:cNvPr id="183362" name="Rectangle 66"/>
          <p:cNvSpPr>
            <a:spLocks noChangeArrowheads="1"/>
          </p:cNvSpPr>
          <p:nvPr/>
        </p:nvSpPr>
        <p:spPr bwMode="auto">
          <a:xfrm>
            <a:off x="8208963" y="3822700"/>
            <a:ext cx="842962" cy="568325"/>
          </a:xfrm>
          <a:prstGeom prst="rect">
            <a:avLst/>
          </a:prstGeom>
          <a:solidFill>
            <a:srgbClr val="FFFFFF"/>
          </a:solidFill>
          <a:ln w="0">
            <a:solidFill>
              <a:srgbClr val="000000"/>
            </a:solidFill>
            <a:miter lim="800000"/>
            <a:headEnd/>
            <a:tailEnd/>
          </a:ln>
        </p:spPr>
        <p:txBody>
          <a:bodyPr/>
          <a:lstStyle/>
          <a:p>
            <a:endParaRPr lang="en-US"/>
          </a:p>
        </p:txBody>
      </p:sp>
      <p:sp>
        <p:nvSpPr>
          <p:cNvPr id="183363" name="Rectangle 67"/>
          <p:cNvSpPr>
            <a:spLocks noChangeArrowheads="1"/>
          </p:cNvSpPr>
          <p:nvPr/>
        </p:nvSpPr>
        <p:spPr bwMode="auto">
          <a:xfrm>
            <a:off x="8272463" y="3922713"/>
            <a:ext cx="119062" cy="119062"/>
          </a:xfrm>
          <a:prstGeom prst="rect">
            <a:avLst/>
          </a:prstGeom>
          <a:solidFill>
            <a:srgbClr val="339966"/>
          </a:solidFill>
          <a:ln w="9525">
            <a:solidFill>
              <a:srgbClr val="000000"/>
            </a:solidFill>
            <a:miter lim="800000"/>
            <a:headEnd/>
            <a:tailEnd/>
          </a:ln>
        </p:spPr>
        <p:txBody>
          <a:bodyPr/>
          <a:lstStyle/>
          <a:p>
            <a:endParaRPr lang="en-US"/>
          </a:p>
        </p:txBody>
      </p:sp>
      <p:sp>
        <p:nvSpPr>
          <p:cNvPr id="183364" name="Rectangle 68"/>
          <p:cNvSpPr>
            <a:spLocks noChangeArrowheads="1"/>
          </p:cNvSpPr>
          <p:nvPr/>
        </p:nvSpPr>
        <p:spPr bwMode="auto">
          <a:xfrm>
            <a:off x="8456613" y="3868738"/>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000000"/>
                </a:solidFill>
              </a:rPr>
              <a:t>Offset</a:t>
            </a:r>
            <a:endParaRPr lang="en-US" altLang="en-US"/>
          </a:p>
        </p:txBody>
      </p:sp>
      <p:sp>
        <p:nvSpPr>
          <p:cNvPr id="183365" name="Rectangle 69"/>
          <p:cNvSpPr>
            <a:spLocks noChangeArrowheads="1"/>
          </p:cNvSpPr>
          <p:nvPr/>
        </p:nvSpPr>
        <p:spPr bwMode="auto">
          <a:xfrm>
            <a:off x="8272463" y="4206875"/>
            <a:ext cx="119062" cy="119063"/>
          </a:xfrm>
          <a:prstGeom prst="rect">
            <a:avLst/>
          </a:prstGeom>
          <a:solidFill>
            <a:srgbClr val="993300"/>
          </a:solidFill>
          <a:ln w="9525">
            <a:solidFill>
              <a:srgbClr val="000000"/>
            </a:solidFill>
            <a:miter lim="800000"/>
            <a:headEnd/>
            <a:tailEnd/>
          </a:ln>
        </p:spPr>
        <p:txBody>
          <a:bodyPr/>
          <a:lstStyle/>
          <a:p>
            <a:endParaRPr lang="en-US"/>
          </a:p>
        </p:txBody>
      </p:sp>
      <p:sp>
        <p:nvSpPr>
          <p:cNvPr id="183366" name="Rectangle 70"/>
          <p:cNvSpPr>
            <a:spLocks noChangeArrowheads="1"/>
          </p:cNvSpPr>
          <p:nvPr/>
        </p:nvSpPr>
        <p:spPr bwMode="auto">
          <a:xfrm>
            <a:off x="8456613" y="4152900"/>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000000"/>
                </a:solidFill>
              </a:rPr>
              <a:t>Tax</a:t>
            </a:r>
            <a:endParaRPr lang="en-US" altLang="en-US"/>
          </a:p>
        </p:txBody>
      </p:sp>
    </p:spTree>
    <p:extLst>
      <p:ext uri="{BB962C8B-B14F-4D97-AF65-F5344CB8AC3E}">
        <p14:creationId xmlns:p14="http://schemas.microsoft.com/office/powerpoint/2010/main" val="1574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3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3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33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3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33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33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3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3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33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33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33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33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33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33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33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33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33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3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1" grpId="0" animBg="1"/>
      <p:bldP spid="183303" grpId="0" animBg="1"/>
      <p:bldP spid="183304" grpId="0" animBg="1"/>
      <p:bldP spid="183306" grpId="0" animBg="1"/>
      <p:bldP spid="183307" grpId="0" animBg="1"/>
      <p:bldP spid="183308" grpId="0" animBg="1"/>
      <p:bldP spid="183309" grpId="0" animBg="1"/>
      <p:bldP spid="183312" grpId="0" animBg="1"/>
      <p:bldP spid="183313" grpId="0" animBg="1"/>
      <p:bldP spid="183314" grpId="0" animBg="1"/>
      <p:bldP spid="183315" grpId="0" animBg="1"/>
      <p:bldP spid="183318" grpId="0" animBg="1"/>
      <p:bldP spid="183319" grpId="0" animBg="1"/>
      <p:bldP spid="183320" grpId="0" animBg="1"/>
      <p:bldP spid="183321" grpId="0" animBg="1"/>
      <p:bldP spid="183324" grpId="0" animBg="1"/>
      <p:bldP spid="183325" grpId="0" animBg="1"/>
      <p:bldP spid="183326" grpId="0" animBg="1"/>
      <p:bldP spid="1833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Attribute Framing: Results</a:t>
            </a:r>
          </a:p>
        </p:txBody>
      </p:sp>
      <p:sp>
        <p:nvSpPr>
          <p:cNvPr id="47183" name="Rectangle 79"/>
          <p:cNvSpPr>
            <a:spLocks noChangeArrowheads="1"/>
          </p:cNvSpPr>
          <p:nvPr/>
        </p:nvSpPr>
        <p:spPr bwMode="auto">
          <a:xfrm>
            <a:off x="852488" y="1978025"/>
            <a:ext cx="72548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191" name="Rectangle 87"/>
          <p:cNvSpPr>
            <a:spLocks noChangeArrowheads="1"/>
          </p:cNvSpPr>
          <p:nvPr/>
        </p:nvSpPr>
        <p:spPr bwMode="auto">
          <a:xfrm>
            <a:off x="1366838" y="3473450"/>
            <a:ext cx="696912" cy="788988"/>
          </a:xfrm>
          <a:prstGeom prst="rect">
            <a:avLst/>
          </a:prstGeom>
          <a:solidFill>
            <a:srgbClr val="339966"/>
          </a:solidFill>
          <a:ln w="9525">
            <a:solidFill>
              <a:srgbClr val="000000"/>
            </a:solidFill>
            <a:miter lim="800000"/>
            <a:headEnd/>
            <a:tailEnd/>
          </a:ln>
        </p:spPr>
        <p:txBody>
          <a:bodyPr/>
          <a:lstStyle/>
          <a:p>
            <a:endParaRPr lang="en-US"/>
          </a:p>
        </p:txBody>
      </p:sp>
      <p:sp>
        <p:nvSpPr>
          <p:cNvPr id="47192" name="Rectangle 88"/>
          <p:cNvSpPr>
            <a:spLocks noChangeArrowheads="1"/>
          </p:cNvSpPr>
          <p:nvPr/>
        </p:nvSpPr>
        <p:spPr bwMode="auto">
          <a:xfrm>
            <a:off x="3787775" y="3786188"/>
            <a:ext cx="687388" cy="476250"/>
          </a:xfrm>
          <a:prstGeom prst="rect">
            <a:avLst/>
          </a:prstGeom>
          <a:solidFill>
            <a:srgbClr val="339966"/>
          </a:solidFill>
          <a:ln w="9525">
            <a:solidFill>
              <a:srgbClr val="000000"/>
            </a:solidFill>
            <a:miter lim="800000"/>
            <a:headEnd/>
            <a:tailEnd/>
          </a:ln>
        </p:spPr>
        <p:txBody>
          <a:bodyPr/>
          <a:lstStyle/>
          <a:p>
            <a:endParaRPr lang="en-US"/>
          </a:p>
        </p:txBody>
      </p:sp>
      <p:sp>
        <p:nvSpPr>
          <p:cNvPr id="47193" name="Rectangle 89"/>
          <p:cNvSpPr>
            <a:spLocks noChangeArrowheads="1"/>
          </p:cNvSpPr>
          <p:nvPr/>
        </p:nvSpPr>
        <p:spPr bwMode="auto">
          <a:xfrm>
            <a:off x="6199188" y="3582988"/>
            <a:ext cx="698500" cy="679450"/>
          </a:xfrm>
          <a:prstGeom prst="rect">
            <a:avLst/>
          </a:prstGeom>
          <a:solidFill>
            <a:srgbClr val="339966"/>
          </a:solidFill>
          <a:ln w="9525">
            <a:solidFill>
              <a:srgbClr val="000000"/>
            </a:solidFill>
            <a:miter lim="800000"/>
            <a:headEnd/>
            <a:tailEnd/>
          </a:ln>
        </p:spPr>
        <p:txBody>
          <a:bodyPr/>
          <a:lstStyle/>
          <a:p>
            <a:endParaRPr lang="en-US"/>
          </a:p>
        </p:txBody>
      </p:sp>
      <p:sp>
        <p:nvSpPr>
          <p:cNvPr id="47194" name="Rectangle 90"/>
          <p:cNvSpPr>
            <a:spLocks noChangeArrowheads="1"/>
          </p:cNvSpPr>
          <p:nvPr/>
        </p:nvSpPr>
        <p:spPr bwMode="auto">
          <a:xfrm>
            <a:off x="2063750" y="3822700"/>
            <a:ext cx="687388" cy="439738"/>
          </a:xfrm>
          <a:prstGeom prst="rect">
            <a:avLst/>
          </a:prstGeom>
          <a:solidFill>
            <a:srgbClr val="993300"/>
          </a:solidFill>
          <a:ln w="9525">
            <a:solidFill>
              <a:srgbClr val="000000"/>
            </a:solidFill>
            <a:miter lim="800000"/>
            <a:headEnd/>
            <a:tailEnd/>
          </a:ln>
        </p:spPr>
        <p:txBody>
          <a:bodyPr/>
          <a:lstStyle/>
          <a:p>
            <a:endParaRPr lang="en-US"/>
          </a:p>
        </p:txBody>
      </p:sp>
      <p:sp>
        <p:nvSpPr>
          <p:cNvPr id="47195" name="Rectangle 91"/>
          <p:cNvSpPr>
            <a:spLocks noChangeArrowheads="1"/>
          </p:cNvSpPr>
          <p:nvPr/>
        </p:nvSpPr>
        <p:spPr bwMode="auto">
          <a:xfrm>
            <a:off x="4475163" y="4262438"/>
            <a:ext cx="688975" cy="357187"/>
          </a:xfrm>
          <a:prstGeom prst="rect">
            <a:avLst/>
          </a:prstGeom>
          <a:solidFill>
            <a:srgbClr val="993300"/>
          </a:solidFill>
          <a:ln w="9525">
            <a:solidFill>
              <a:srgbClr val="000000"/>
            </a:solidFill>
            <a:miter lim="800000"/>
            <a:headEnd/>
            <a:tailEnd/>
          </a:ln>
        </p:spPr>
        <p:txBody>
          <a:bodyPr/>
          <a:lstStyle/>
          <a:p>
            <a:endParaRPr lang="en-US"/>
          </a:p>
        </p:txBody>
      </p:sp>
      <p:sp>
        <p:nvSpPr>
          <p:cNvPr id="47196" name="Rectangle 92"/>
          <p:cNvSpPr>
            <a:spLocks noChangeArrowheads="1"/>
          </p:cNvSpPr>
          <p:nvPr/>
        </p:nvSpPr>
        <p:spPr bwMode="auto">
          <a:xfrm>
            <a:off x="6897688" y="4262438"/>
            <a:ext cx="687387" cy="981075"/>
          </a:xfrm>
          <a:prstGeom prst="rect">
            <a:avLst/>
          </a:prstGeom>
          <a:solidFill>
            <a:srgbClr val="993300"/>
          </a:solidFill>
          <a:ln w="9525">
            <a:solidFill>
              <a:srgbClr val="000000"/>
            </a:solidFill>
            <a:miter lim="800000"/>
            <a:headEnd/>
            <a:tailEnd/>
          </a:ln>
        </p:spPr>
        <p:txBody>
          <a:bodyPr/>
          <a:lstStyle/>
          <a:p>
            <a:endParaRPr lang="en-US"/>
          </a:p>
        </p:txBody>
      </p:sp>
      <p:sp>
        <p:nvSpPr>
          <p:cNvPr id="47197" name="Line 93"/>
          <p:cNvSpPr>
            <a:spLocks noChangeShapeType="1"/>
          </p:cNvSpPr>
          <p:nvPr/>
        </p:nvSpPr>
        <p:spPr bwMode="auto">
          <a:xfrm flipV="1">
            <a:off x="1714500" y="3308350"/>
            <a:ext cx="0" cy="1651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8" name="Line 94"/>
          <p:cNvSpPr>
            <a:spLocks noChangeShapeType="1"/>
          </p:cNvSpPr>
          <p:nvPr/>
        </p:nvSpPr>
        <p:spPr bwMode="auto">
          <a:xfrm>
            <a:off x="1687513" y="3308350"/>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99" name="Line 95"/>
          <p:cNvSpPr>
            <a:spLocks noChangeShapeType="1"/>
          </p:cNvSpPr>
          <p:nvPr/>
        </p:nvSpPr>
        <p:spPr bwMode="auto">
          <a:xfrm flipV="1">
            <a:off x="4127500" y="3582988"/>
            <a:ext cx="0" cy="203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0" name="Line 96"/>
          <p:cNvSpPr>
            <a:spLocks noChangeShapeType="1"/>
          </p:cNvSpPr>
          <p:nvPr/>
        </p:nvSpPr>
        <p:spPr bwMode="auto">
          <a:xfrm>
            <a:off x="4098925" y="358298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1" name="Line 97"/>
          <p:cNvSpPr>
            <a:spLocks noChangeShapeType="1"/>
          </p:cNvSpPr>
          <p:nvPr/>
        </p:nvSpPr>
        <p:spPr bwMode="auto">
          <a:xfrm flipV="1">
            <a:off x="6548438" y="3327400"/>
            <a:ext cx="0" cy="255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2" name="Line 98"/>
          <p:cNvSpPr>
            <a:spLocks noChangeShapeType="1"/>
          </p:cNvSpPr>
          <p:nvPr/>
        </p:nvSpPr>
        <p:spPr bwMode="auto">
          <a:xfrm>
            <a:off x="6521450" y="3327400"/>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3" name="Line 99"/>
          <p:cNvSpPr>
            <a:spLocks noChangeShapeType="1"/>
          </p:cNvSpPr>
          <p:nvPr/>
        </p:nvSpPr>
        <p:spPr bwMode="auto">
          <a:xfrm>
            <a:off x="1714500" y="3473450"/>
            <a:ext cx="0" cy="1555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4" name="Line 100"/>
          <p:cNvSpPr>
            <a:spLocks noChangeShapeType="1"/>
          </p:cNvSpPr>
          <p:nvPr/>
        </p:nvSpPr>
        <p:spPr bwMode="auto">
          <a:xfrm>
            <a:off x="1687513" y="3629025"/>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5" name="Line 101"/>
          <p:cNvSpPr>
            <a:spLocks noChangeShapeType="1"/>
          </p:cNvSpPr>
          <p:nvPr/>
        </p:nvSpPr>
        <p:spPr bwMode="auto">
          <a:xfrm>
            <a:off x="4127500" y="3786188"/>
            <a:ext cx="0" cy="1920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6" name="Line 102"/>
          <p:cNvSpPr>
            <a:spLocks noChangeShapeType="1"/>
          </p:cNvSpPr>
          <p:nvPr/>
        </p:nvSpPr>
        <p:spPr bwMode="auto">
          <a:xfrm>
            <a:off x="4098925" y="3978275"/>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7" name="Line 103"/>
          <p:cNvSpPr>
            <a:spLocks noChangeShapeType="1"/>
          </p:cNvSpPr>
          <p:nvPr/>
        </p:nvSpPr>
        <p:spPr bwMode="auto">
          <a:xfrm>
            <a:off x="6548438" y="3582988"/>
            <a:ext cx="0" cy="257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8" name="Line 104"/>
          <p:cNvSpPr>
            <a:spLocks noChangeShapeType="1"/>
          </p:cNvSpPr>
          <p:nvPr/>
        </p:nvSpPr>
        <p:spPr bwMode="auto">
          <a:xfrm>
            <a:off x="6521450" y="3840163"/>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09" name="Line 105"/>
          <p:cNvSpPr>
            <a:spLocks noChangeShapeType="1"/>
          </p:cNvSpPr>
          <p:nvPr/>
        </p:nvSpPr>
        <p:spPr bwMode="auto">
          <a:xfrm flipV="1">
            <a:off x="2403475" y="3602038"/>
            <a:ext cx="0" cy="220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0" name="Line 106"/>
          <p:cNvSpPr>
            <a:spLocks noChangeShapeType="1"/>
          </p:cNvSpPr>
          <p:nvPr/>
        </p:nvSpPr>
        <p:spPr bwMode="auto">
          <a:xfrm>
            <a:off x="2374900" y="360203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1" name="Line 107"/>
          <p:cNvSpPr>
            <a:spLocks noChangeShapeType="1"/>
          </p:cNvSpPr>
          <p:nvPr/>
        </p:nvSpPr>
        <p:spPr bwMode="auto">
          <a:xfrm flipV="1">
            <a:off x="4814888" y="4391025"/>
            <a:ext cx="0" cy="2286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2" name="Line 108"/>
          <p:cNvSpPr>
            <a:spLocks noChangeShapeType="1"/>
          </p:cNvSpPr>
          <p:nvPr/>
        </p:nvSpPr>
        <p:spPr bwMode="auto">
          <a:xfrm>
            <a:off x="4787900" y="4391025"/>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3" name="Line 109"/>
          <p:cNvSpPr>
            <a:spLocks noChangeShapeType="1"/>
          </p:cNvSpPr>
          <p:nvPr/>
        </p:nvSpPr>
        <p:spPr bwMode="auto">
          <a:xfrm flipV="1">
            <a:off x="7235825" y="5024438"/>
            <a:ext cx="0" cy="2190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4" name="Line 110"/>
          <p:cNvSpPr>
            <a:spLocks noChangeShapeType="1"/>
          </p:cNvSpPr>
          <p:nvPr/>
        </p:nvSpPr>
        <p:spPr bwMode="auto">
          <a:xfrm>
            <a:off x="7208838" y="5024438"/>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5" name="Line 111"/>
          <p:cNvSpPr>
            <a:spLocks noChangeShapeType="1"/>
          </p:cNvSpPr>
          <p:nvPr/>
        </p:nvSpPr>
        <p:spPr bwMode="auto">
          <a:xfrm>
            <a:off x="2403475" y="3822700"/>
            <a:ext cx="0" cy="2111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6" name="Line 112"/>
          <p:cNvSpPr>
            <a:spLocks noChangeShapeType="1"/>
          </p:cNvSpPr>
          <p:nvPr/>
        </p:nvSpPr>
        <p:spPr bwMode="auto">
          <a:xfrm>
            <a:off x="2374900" y="4033838"/>
            <a:ext cx="650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7" name="Line 113"/>
          <p:cNvSpPr>
            <a:spLocks noChangeShapeType="1"/>
          </p:cNvSpPr>
          <p:nvPr/>
        </p:nvSpPr>
        <p:spPr bwMode="auto">
          <a:xfrm>
            <a:off x="4814888" y="4619625"/>
            <a:ext cx="0" cy="2206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8" name="Line 114"/>
          <p:cNvSpPr>
            <a:spLocks noChangeShapeType="1"/>
          </p:cNvSpPr>
          <p:nvPr/>
        </p:nvSpPr>
        <p:spPr bwMode="auto">
          <a:xfrm>
            <a:off x="4787900" y="4840288"/>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19" name="Line 115"/>
          <p:cNvSpPr>
            <a:spLocks noChangeShapeType="1"/>
          </p:cNvSpPr>
          <p:nvPr/>
        </p:nvSpPr>
        <p:spPr bwMode="auto">
          <a:xfrm>
            <a:off x="7235825" y="5243513"/>
            <a:ext cx="0" cy="2206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0" name="Line 116"/>
          <p:cNvSpPr>
            <a:spLocks noChangeShapeType="1"/>
          </p:cNvSpPr>
          <p:nvPr/>
        </p:nvSpPr>
        <p:spPr bwMode="auto">
          <a:xfrm>
            <a:off x="7208838" y="5464175"/>
            <a:ext cx="635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1" name="Line 117"/>
          <p:cNvSpPr>
            <a:spLocks noChangeShapeType="1"/>
          </p:cNvSpPr>
          <p:nvPr/>
        </p:nvSpPr>
        <p:spPr bwMode="auto">
          <a:xfrm>
            <a:off x="852488" y="1978025"/>
            <a:ext cx="0" cy="4568825"/>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2" name="Line 118"/>
          <p:cNvSpPr>
            <a:spLocks noChangeShapeType="1"/>
          </p:cNvSpPr>
          <p:nvPr/>
        </p:nvSpPr>
        <p:spPr bwMode="auto">
          <a:xfrm>
            <a:off x="788988" y="6546850"/>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3" name="Line 119"/>
          <p:cNvSpPr>
            <a:spLocks noChangeShapeType="1"/>
          </p:cNvSpPr>
          <p:nvPr/>
        </p:nvSpPr>
        <p:spPr bwMode="auto">
          <a:xfrm>
            <a:off x="788988" y="5784850"/>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4" name="Line 120"/>
          <p:cNvSpPr>
            <a:spLocks noChangeShapeType="1"/>
          </p:cNvSpPr>
          <p:nvPr/>
        </p:nvSpPr>
        <p:spPr bwMode="auto">
          <a:xfrm>
            <a:off x="788988" y="5024438"/>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5" name="Line 121"/>
          <p:cNvSpPr>
            <a:spLocks noChangeShapeType="1"/>
          </p:cNvSpPr>
          <p:nvPr/>
        </p:nvSpPr>
        <p:spPr bwMode="auto">
          <a:xfrm>
            <a:off x="788988" y="4262438"/>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6" name="Line 122"/>
          <p:cNvSpPr>
            <a:spLocks noChangeShapeType="1"/>
          </p:cNvSpPr>
          <p:nvPr/>
        </p:nvSpPr>
        <p:spPr bwMode="auto">
          <a:xfrm>
            <a:off x="788988" y="3500438"/>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7" name="Line 123"/>
          <p:cNvSpPr>
            <a:spLocks noChangeShapeType="1"/>
          </p:cNvSpPr>
          <p:nvPr/>
        </p:nvSpPr>
        <p:spPr bwMode="auto">
          <a:xfrm>
            <a:off x="788988" y="2740025"/>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8" name="Line 124"/>
          <p:cNvSpPr>
            <a:spLocks noChangeShapeType="1"/>
          </p:cNvSpPr>
          <p:nvPr/>
        </p:nvSpPr>
        <p:spPr bwMode="auto">
          <a:xfrm>
            <a:off x="788988" y="1978025"/>
            <a:ext cx="63500"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29" name="Line 125"/>
          <p:cNvSpPr>
            <a:spLocks noChangeShapeType="1"/>
          </p:cNvSpPr>
          <p:nvPr/>
        </p:nvSpPr>
        <p:spPr bwMode="auto">
          <a:xfrm>
            <a:off x="852488" y="4262438"/>
            <a:ext cx="7254875" cy="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0" name="Line 126"/>
          <p:cNvSpPr>
            <a:spLocks noChangeShapeType="1"/>
          </p:cNvSpPr>
          <p:nvPr/>
        </p:nvSpPr>
        <p:spPr bwMode="auto">
          <a:xfrm flipV="1">
            <a:off x="852488" y="4262438"/>
            <a:ext cx="0" cy="635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1" name="Line 127"/>
          <p:cNvSpPr>
            <a:spLocks noChangeShapeType="1"/>
          </p:cNvSpPr>
          <p:nvPr/>
        </p:nvSpPr>
        <p:spPr bwMode="auto">
          <a:xfrm flipV="1">
            <a:off x="3275013" y="4262438"/>
            <a:ext cx="0" cy="635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2" name="Line 128"/>
          <p:cNvSpPr>
            <a:spLocks noChangeShapeType="1"/>
          </p:cNvSpPr>
          <p:nvPr/>
        </p:nvSpPr>
        <p:spPr bwMode="auto">
          <a:xfrm flipV="1">
            <a:off x="5686425" y="4262438"/>
            <a:ext cx="0" cy="635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3" name="Line 129"/>
          <p:cNvSpPr>
            <a:spLocks noChangeShapeType="1"/>
          </p:cNvSpPr>
          <p:nvPr/>
        </p:nvSpPr>
        <p:spPr bwMode="auto">
          <a:xfrm flipV="1">
            <a:off x="8107363" y="4262438"/>
            <a:ext cx="0" cy="63500"/>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34" name="Rectangle 130"/>
          <p:cNvSpPr>
            <a:spLocks noChangeArrowheads="1"/>
          </p:cNvSpPr>
          <p:nvPr/>
        </p:nvSpPr>
        <p:spPr bwMode="auto">
          <a:xfrm>
            <a:off x="522288" y="6426200"/>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-3</a:t>
            </a:r>
            <a:endParaRPr lang="en-US" altLang="en-US"/>
          </a:p>
        </p:txBody>
      </p:sp>
      <p:sp>
        <p:nvSpPr>
          <p:cNvPr id="47235" name="Rectangle 131"/>
          <p:cNvSpPr>
            <a:spLocks noChangeArrowheads="1"/>
          </p:cNvSpPr>
          <p:nvPr/>
        </p:nvSpPr>
        <p:spPr bwMode="auto">
          <a:xfrm>
            <a:off x="522288" y="5665788"/>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-2</a:t>
            </a:r>
            <a:endParaRPr lang="en-US" altLang="en-US"/>
          </a:p>
        </p:txBody>
      </p:sp>
      <p:sp>
        <p:nvSpPr>
          <p:cNvPr id="47236" name="Rectangle 132"/>
          <p:cNvSpPr>
            <a:spLocks noChangeArrowheads="1"/>
          </p:cNvSpPr>
          <p:nvPr/>
        </p:nvSpPr>
        <p:spPr bwMode="auto">
          <a:xfrm>
            <a:off x="522288" y="4903788"/>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-1</a:t>
            </a:r>
            <a:endParaRPr lang="en-US" altLang="en-US"/>
          </a:p>
        </p:txBody>
      </p:sp>
      <p:sp>
        <p:nvSpPr>
          <p:cNvPr id="47237" name="Rectangle 133"/>
          <p:cNvSpPr>
            <a:spLocks noChangeArrowheads="1"/>
          </p:cNvSpPr>
          <p:nvPr/>
        </p:nvSpPr>
        <p:spPr bwMode="auto">
          <a:xfrm>
            <a:off x="587375" y="414337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0</a:t>
            </a:r>
            <a:endParaRPr lang="en-US" altLang="en-US"/>
          </a:p>
        </p:txBody>
      </p:sp>
      <p:sp>
        <p:nvSpPr>
          <p:cNvPr id="47238" name="Rectangle 134"/>
          <p:cNvSpPr>
            <a:spLocks noChangeArrowheads="1"/>
          </p:cNvSpPr>
          <p:nvPr/>
        </p:nvSpPr>
        <p:spPr bwMode="auto">
          <a:xfrm>
            <a:off x="587375" y="338137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1</a:t>
            </a:r>
            <a:endParaRPr lang="en-US" altLang="en-US"/>
          </a:p>
        </p:txBody>
      </p:sp>
      <p:sp>
        <p:nvSpPr>
          <p:cNvPr id="47239" name="Rectangle 135"/>
          <p:cNvSpPr>
            <a:spLocks noChangeArrowheads="1"/>
          </p:cNvSpPr>
          <p:nvPr/>
        </p:nvSpPr>
        <p:spPr bwMode="auto">
          <a:xfrm>
            <a:off x="587375" y="2620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2</a:t>
            </a:r>
            <a:endParaRPr lang="en-US" altLang="en-US"/>
          </a:p>
        </p:txBody>
      </p:sp>
      <p:sp>
        <p:nvSpPr>
          <p:cNvPr id="47240" name="Rectangle 136"/>
          <p:cNvSpPr>
            <a:spLocks noChangeArrowheads="1"/>
          </p:cNvSpPr>
          <p:nvPr/>
        </p:nvSpPr>
        <p:spPr bwMode="auto">
          <a:xfrm>
            <a:off x="587375" y="18589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3</a:t>
            </a:r>
            <a:endParaRPr lang="en-US" altLang="en-US"/>
          </a:p>
        </p:txBody>
      </p:sp>
      <p:sp>
        <p:nvSpPr>
          <p:cNvPr id="47241" name="Rectangle 137"/>
          <p:cNvSpPr>
            <a:spLocks noChangeArrowheads="1"/>
          </p:cNvSpPr>
          <p:nvPr/>
        </p:nvSpPr>
        <p:spPr bwMode="auto">
          <a:xfrm>
            <a:off x="1614488" y="6537325"/>
            <a:ext cx="569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000000"/>
                </a:solidFill>
              </a:rPr>
              <a:t>Liberal</a:t>
            </a:r>
            <a:endParaRPr lang="en-US" altLang="en-US" dirty="0"/>
          </a:p>
        </p:txBody>
      </p:sp>
      <p:sp>
        <p:nvSpPr>
          <p:cNvPr id="47242" name="Rectangle 138"/>
          <p:cNvSpPr>
            <a:spLocks noChangeArrowheads="1"/>
          </p:cNvSpPr>
          <p:nvPr/>
        </p:nvSpPr>
        <p:spPr bwMode="auto">
          <a:xfrm>
            <a:off x="3906838" y="6537325"/>
            <a:ext cx="1206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Independent</a:t>
            </a:r>
            <a:endParaRPr lang="en-US" altLang="en-US"/>
          </a:p>
        </p:txBody>
      </p:sp>
      <p:sp>
        <p:nvSpPr>
          <p:cNvPr id="47243" name="Rectangle 139"/>
          <p:cNvSpPr>
            <a:spLocks noChangeArrowheads="1"/>
          </p:cNvSpPr>
          <p:nvPr/>
        </p:nvSpPr>
        <p:spPr bwMode="auto">
          <a:xfrm>
            <a:off x="6373813" y="6537325"/>
            <a:ext cx="11026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dirty="0">
                <a:solidFill>
                  <a:srgbClr val="000000"/>
                </a:solidFill>
              </a:rPr>
              <a:t>Conservative</a:t>
            </a:r>
            <a:endParaRPr lang="en-US" altLang="en-US" dirty="0"/>
          </a:p>
        </p:txBody>
      </p:sp>
      <p:sp>
        <p:nvSpPr>
          <p:cNvPr id="47244" name="Rectangle 140"/>
          <p:cNvSpPr>
            <a:spLocks noChangeArrowheads="1"/>
          </p:cNvSpPr>
          <p:nvPr/>
        </p:nvSpPr>
        <p:spPr bwMode="auto">
          <a:xfrm rot="16200000">
            <a:off x="-1080293" y="4083844"/>
            <a:ext cx="278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solidFill>
                  <a:srgbClr val="000000"/>
                </a:solidFill>
              </a:rPr>
              <a:t>Mean Support for Regulation</a:t>
            </a:r>
            <a:endParaRPr lang="en-US" altLang="en-US"/>
          </a:p>
        </p:txBody>
      </p:sp>
      <p:sp>
        <p:nvSpPr>
          <p:cNvPr id="47245" name="Rectangle 141"/>
          <p:cNvSpPr>
            <a:spLocks noChangeArrowheads="1"/>
          </p:cNvSpPr>
          <p:nvPr/>
        </p:nvSpPr>
        <p:spPr bwMode="auto">
          <a:xfrm>
            <a:off x="8208963" y="3978275"/>
            <a:ext cx="842962" cy="568325"/>
          </a:xfrm>
          <a:prstGeom prst="rect">
            <a:avLst/>
          </a:prstGeom>
          <a:solidFill>
            <a:srgbClr val="FFFFFF"/>
          </a:solidFill>
          <a:ln w="0">
            <a:solidFill>
              <a:srgbClr val="000000"/>
            </a:solidFill>
            <a:miter lim="800000"/>
            <a:headEnd/>
            <a:tailEnd/>
          </a:ln>
        </p:spPr>
        <p:txBody>
          <a:bodyPr/>
          <a:lstStyle/>
          <a:p>
            <a:endParaRPr lang="en-US"/>
          </a:p>
        </p:txBody>
      </p:sp>
      <p:sp>
        <p:nvSpPr>
          <p:cNvPr id="47246" name="Rectangle 142"/>
          <p:cNvSpPr>
            <a:spLocks noChangeArrowheads="1"/>
          </p:cNvSpPr>
          <p:nvPr/>
        </p:nvSpPr>
        <p:spPr bwMode="auto">
          <a:xfrm>
            <a:off x="8272463" y="4078288"/>
            <a:ext cx="119062" cy="120650"/>
          </a:xfrm>
          <a:prstGeom prst="rect">
            <a:avLst/>
          </a:prstGeom>
          <a:solidFill>
            <a:srgbClr val="339966"/>
          </a:solidFill>
          <a:ln w="9525">
            <a:solidFill>
              <a:srgbClr val="000000"/>
            </a:solidFill>
            <a:miter lim="800000"/>
            <a:headEnd/>
            <a:tailEnd/>
          </a:ln>
        </p:spPr>
        <p:txBody>
          <a:bodyPr/>
          <a:lstStyle/>
          <a:p>
            <a:endParaRPr lang="en-US"/>
          </a:p>
        </p:txBody>
      </p:sp>
      <p:sp>
        <p:nvSpPr>
          <p:cNvPr id="47247" name="Rectangle 143"/>
          <p:cNvSpPr>
            <a:spLocks noChangeArrowheads="1"/>
          </p:cNvSpPr>
          <p:nvPr/>
        </p:nvSpPr>
        <p:spPr bwMode="auto">
          <a:xfrm>
            <a:off x="8456613" y="4024313"/>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000000"/>
                </a:solidFill>
              </a:rPr>
              <a:t>Offset</a:t>
            </a:r>
            <a:endParaRPr lang="en-US" altLang="en-US"/>
          </a:p>
        </p:txBody>
      </p:sp>
      <p:sp>
        <p:nvSpPr>
          <p:cNvPr id="47248" name="Rectangle 144"/>
          <p:cNvSpPr>
            <a:spLocks noChangeArrowheads="1"/>
          </p:cNvSpPr>
          <p:nvPr/>
        </p:nvSpPr>
        <p:spPr bwMode="auto">
          <a:xfrm>
            <a:off x="8272463" y="4364038"/>
            <a:ext cx="119062" cy="119062"/>
          </a:xfrm>
          <a:prstGeom prst="rect">
            <a:avLst/>
          </a:prstGeom>
          <a:solidFill>
            <a:srgbClr val="993300"/>
          </a:solidFill>
          <a:ln w="9525">
            <a:solidFill>
              <a:srgbClr val="000000"/>
            </a:solidFill>
            <a:miter lim="800000"/>
            <a:headEnd/>
            <a:tailEnd/>
          </a:ln>
        </p:spPr>
        <p:txBody>
          <a:bodyPr/>
          <a:lstStyle/>
          <a:p>
            <a:endParaRPr lang="en-US"/>
          </a:p>
        </p:txBody>
      </p:sp>
      <p:sp>
        <p:nvSpPr>
          <p:cNvPr id="47249" name="Rectangle 145"/>
          <p:cNvSpPr>
            <a:spLocks noChangeArrowheads="1"/>
          </p:cNvSpPr>
          <p:nvPr/>
        </p:nvSpPr>
        <p:spPr bwMode="auto">
          <a:xfrm>
            <a:off x="8456613" y="4308475"/>
            <a:ext cx="338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rgbClr val="000000"/>
                </a:solidFill>
              </a:rPr>
              <a:t>Tax</a:t>
            </a:r>
            <a:endParaRPr lang="en-US" altLang="en-US"/>
          </a:p>
        </p:txBody>
      </p:sp>
    </p:spTree>
    <p:extLst>
      <p:ext uri="{BB962C8B-B14F-4D97-AF65-F5344CB8AC3E}">
        <p14:creationId xmlns:p14="http://schemas.microsoft.com/office/powerpoint/2010/main" val="174539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Framing: Summary</a:t>
            </a:r>
          </a:p>
        </p:txBody>
      </p:sp>
      <p:sp>
        <p:nvSpPr>
          <p:cNvPr id="3" name="Content Placeholder 2"/>
          <p:cNvSpPr>
            <a:spLocks noGrp="1"/>
          </p:cNvSpPr>
          <p:nvPr>
            <p:ph idx="1"/>
          </p:nvPr>
        </p:nvSpPr>
        <p:spPr/>
        <p:txBody>
          <a:bodyPr/>
          <a:lstStyle/>
          <a:p>
            <a:r>
              <a:rPr lang="en-US" dirty="0"/>
              <a:t>Often the same attribute can be represented in two different ways</a:t>
            </a:r>
          </a:p>
          <a:p>
            <a:r>
              <a:rPr lang="en-US" dirty="0"/>
              <a:t>Choose your frames wisely </a:t>
            </a:r>
          </a:p>
          <a:p>
            <a:r>
              <a:rPr lang="en-US" dirty="0"/>
              <a:t>Frames that don’t matter to you might still matter to someone else </a:t>
            </a:r>
          </a:p>
          <a:p>
            <a:r>
              <a:rPr lang="en-US" dirty="0"/>
              <a:t>“15% off” or “Tax free”? </a:t>
            </a:r>
          </a:p>
          <a:p>
            <a:r>
              <a:rPr lang="en-US" dirty="0"/>
              <a:t>Eco-friendly</a:t>
            </a:r>
          </a:p>
        </p:txBody>
      </p:sp>
      <p:pic>
        <p:nvPicPr>
          <p:cNvPr id="4" name="Picture 3" descr="C:\Users\Dave\Desktop\E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495800"/>
            <a:ext cx="2590575" cy="193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55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Segmentation &amp; Targeting</a:t>
            </a:r>
          </a:p>
        </p:txBody>
      </p:sp>
    </p:spTree>
    <p:extLst>
      <p:ext uri="{BB962C8B-B14F-4D97-AF65-F5344CB8AC3E}">
        <p14:creationId xmlns:p14="http://schemas.microsoft.com/office/powerpoint/2010/main" val="85620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1F0A84-1BF4-4B4E-ABFD-ED9192C528C4}" type="slidenum">
              <a:rPr lang="en-US" smtClean="0"/>
              <a:t>19</a:t>
            </a:fld>
            <a:endParaRPr lang="en-US"/>
          </a:p>
        </p:txBody>
      </p:sp>
      <p:pic>
        <p:nvPicPr>
          <p:cNvPr id="2053" name="Picture 5" descr="C:\Users\Dave\Desktop\sounders-f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My research</a:t>
            </a:r>
          </a:p>
          <a:p>
            <a:r>
              <a:rPr lang="en-CA" dirty="0"/>
              <a:t>Some consumer behaviour concepts: </a:t>
            </a:r>
          </a:p>
          <a:p>
            <a:pPr lvl="1"/>
            <a:r>
              <a:rPr lang="en-CA" dirty="0"/>
              <a:t>Attribute Framing</a:t>
            </a:r>
          </a:p>
          <a:p>
            <a:pPr lvl="1"/>
            <a:r>
              <a:rPr lang="en-CA" dirty="0"/>
              <a:t>Segmentation &amp; targeting</a:t>
            </a:r>
          </a:p>
          <a:p>
            <a:pPr lvl="1"/>
            <a:r>
              <a:rPr lang="en-CA" dirty="0"/>
              <a:t>Social Norms</a:t>
            </a:r>
          </a:p>
          <a:p>
            <a:pPr lvl="1"/>
            <a:r>
              <a:rPr lang="en-CA" dirty="0"/>
              <a:t>Make it easy</a:t>
            </a:r>
          </a:p>
          <a:p>
            <a:r>
              <a:rPr lang="en-CA" dirty="0"/>
              <a:t>Proposal presentation tips</a:t>
            </a:r>
          </a:p>
          <a:p>
            <a:r>
              <a:rPr lang="en-CA" dirty="0"/>
              <a:t>Ask questions any time!</a:t>
            </a:r>
          </a:p>
        </p:txBody>
      </p:sp>
    </p:spTree>
    <p:extLst>
      <p:ext uri="{BB962C8B-B14F-4D97-AF65-F5344CB8AC3E}">
        <p14:creationId xmlns:p14="http://schemas.microsoft.com/office/powerpoint/2010/main" val="298570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1F0A84-1BF4-4B4E-ABFD-ED9192C528C4}" type="slidenum">
              <a:rPr lang="en-US" smtClean="0"/>
              <a:t>20</a:t>
            </a:fld>
            <a:endParaRPr lang="en-US"/>
          </a:p>
        </p:txBody>
      </p:sp>
      <p:pic>
        <p:nvPicPr>
          <p:cNvPr id="3074" name="Picture 2" descr="C:\Users\Dave\Desktop\BL_ECS_NoEqual_22ozLabel-WA-CO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0504" cy="665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3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Segmentation &amp; Targeting</a:t>
            </a:r>
          </a:p>
        </p:txBody>
      </p:sp>
      <p:sp>
        <p:nvSpPr>
          <p:cNvPr id="3" name="Content Placeholder 2"/>
          <p:cNvSpPr>
            <a:spLocks noGrp="1"/>
          </p:cNvSpPr>
          <p:nvPr>
            <p:ph idx="1"/>
          </p:nvPr>
        </p:nvSpPr>
        <p:spPr>
          <a:xfrm>
            <a:off x="457200" y="1600200"/>
            <a:ext cx="8229600" cy="4876800"/>
          </a:xfrm>
        </p:spPr>
        <p:txBody>
          <a:bodyPr>
            <a:normAutofit/>
          </a:bodyPr>
          <a:lstStyle/>
          <a:p>
            <a:r>
              <a:rPr lang="en-CA" dirty="0"/>
              <a:t>Other common ways to segment?</a:t>
            </a:r>
          </a:p>
          <a:p>
            <a:r>
              <a:rPr lang="en-CA" dirty="0"/>
              <a:t>Social class </a:t>
            </a:r>
          </a:p>
          <a:p>
            <a:r>
              <a:rPr lang="en-CA" dirty="0"/>
              <a:t>Gender</a:t>
            </a:r>
          </a:p>
          <a:p>
            <a:r>
              <a:rPr lang="en-CA" dirty="0"/>
              <a:t>Age</a:t>
            </a:r>
          </a:p>
          <a:p>
            <a:r>
              <a:rPr lang="en-CA" dirty="0"/>
              <a:t>Lifestyles and values (e.g., health </a:t>
            </a:r>
            <a:br>
              <a:rPr lang="en-CA" dirty="0"/>
            </a:br>
            <a:r>
              <a:rPr lang="en-CA" dirty="0"/>
              <a:t>conscious)</a:t>
            </a:r>
          </a:p>
          <a:p>
            <a:r>
              <a:rPr lang="en-CA" dirty="0"/>
              <a:t>Culture/ethnicity</a:t>
            </a:r>
          </a:p>
          <a:p>
            <a:r>
              <a:rPr lang="en-CA" dirty="0"/>
              <a:t>Early adopters vs majority</a:t>
            </a:r>
          </a:p>
        </p:txBody>
      </p:sp>
      <p:pic>
        <p:nvPicPr>
          <p:cNvPr id="7170" name="Picture 2" descr="Dove Men+Care Hydrate+ Face Lotion 1.69 oz">
            <a:extLst>
              <a:ext uri="{FF2B5EF4-FFF2-40B4-BE49-F238E27FC236}">
                <a16:creationId xmlns:a16="http://schemas.microsoft.com/office/drawing/2014/main" id="{226431A6-1948-F8FD-A565-433153D78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937000"/>
            <a:ext cx="2458444"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8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77B6A73C-8FFA-4D8F-B770-6CD488CF6503}" type="slidenum">
              <a:rPr lang="en-US" smtClean="0"/>
              <a:pPr/>
              <a:t>22</a:t>
            </a:fld>
            <a:endParaRPr lang="en-US"/>
          </a:p>
        </p:txBody>
      </p:sp>
      <p:pic>
        <p:nvPicPr>
          <p:cNvPr id="1026" name="Picture 2" descr="http://3.bp.blogspot.com/_kSNVKrktKUQ/TAKKqudwGGI/AAAAAAAAE00/y9pDx5QXnd0/s1600/the+law+of+diffusion+of+inno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95" y="246741"/>
            <a:ext cx="8565836" cy="5974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483350"/>
            <a:ext cx="7641194" cy="369332"/>
          </a:xfrm>
          <a:prstGeom prst="rect">
            <a:avLst/>
          </a:prstGeom>
          <a:noFill/>
        </p:spPr>
        <p:txBody>
          <a:bodyPr wrap="none" rtlCol="0">
            <a:spAutoFit/>
          </a:bodyPr>
          <a:lstStyle/>
          <a:p>
            <a:r>
              <a:rPr lang="en-CA" dirty="0"/>
              <a:t>Transition to early majority? </a:t>
            </a:r>
            <a:r>
              <a:rPr lang="en-CA" dirty="0">
                <a:hlinkClick r:id="rId3"/>
              </a:rPr>
              <a:t>https://www.youtube.com/watch?v=xgmLgQ7YkIU</a:t>
            </a:r>
            <a:r>
              <a:rPr lang="en-CA" dirty="0"/>
              <a:t> </a:t>
            </a:r>
          </a:p>
        </p:txBody>
      </p:sp>
    </p:spTree>
    <p:extLst>
      <p:ext uri="{BB962C8B-B14F-4D97-AF65-F5344CB8AC3E}">
        <p14:creationId xmlns:p14="http://schemas.microsoft.com/office/powerpoint/2010/main" val="394911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Social Norms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221876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norms</a:t>
            </a:r>
            <a:endParaRPr lang="en-US" sz="2800" dirty="0"/>
          </a:p>
        </p:txBody>
      </p:sp>
      <p:sp>
        <p:nvSpPr>
          <p:cNvPr id="3" name="Content Placeholder 2"/>
          <p:cNvSpPr>
            <a:spLocks noGrp="1"/>
          </p:cNvSpPr>
          <p:nvPr>
            <p:ph idx="1"/>
          </p:nvPr>
        </p:nvSpPr>
        <p:spPr/>
        <p:txBody>
          <a:bodyPr>
            <a:normAutofit/>
          </a:bodyPr>
          <a:lstStyle/>
          <a:p>
            <a:pPr marL="0" indent="0">
              <a:buNone/>
            </a:pPr>
            <a:r>
              <a:rPr lang="en-US" dirty="0"/>
              <a:t>What’s the best message for convince hotel guests to reuse towels? </a:t>
            </a:r>
          </a:p>
          <a:p>
            <a:r>
              <a:rPr lang="en-US" dirty="0"/>
              <a:t>“HELP SAVE THE ENVIRONMENT.” </a:t>
            </a:r>
          </a:p>
          <a:p>
            <a:r>
              <a:rPr lang="en-US" dirty="0"/>
              <a:t>35% reuse rate</a:t>
            </a:r>
          </a:p>
          <a:p>
            <a:r>
              <a:rPr lang="en-US" dirty="0"/>
              <a:t>“JOIN YOUR FELLOW GUESTS IN HELPING TO SAVE THE ENVIRONMENT.” </a:t>
            </a:r>
          </a:p>
          <a:p>
            <a:r>
              <a:rPr lang="en-US" dirty="0"/>
              <a:t>44% reuse rate</a:t>
            </a:r>
          </a:p>
        </p:txBody>
      </p:sp>
      <p:sp>
        <p:nvSpPr>
          <p:cNvPr id="4" name="Slide Number Placeholder 3"/>
          <p:cNvSpPr>
            <a:spLocks noGrp="1"/>
          </p:cNvSpPr>
          <p:nvPr>
            <p:ph type="sldNum" sz="quarter" idx="12"/>
          </p:nvPr>
        </p:nvSpPr>
        <p:spPr/>
        <p:txBody>
          <a:bodyPr/>
          <a:lstStyle/>
          <a:p>
            <a:fld id="{F05C143B-F945-43F1-8C6B-6E4FB099C89B}" type="slidenum">
              <a:rPr lang="en-US" smtClean="0"/>
              <a:pPr/>
              <a:t>24</a:t>
            </a:fld>
            <a:endParaRPr lang="en-US"/>
          </a:p>
        </p:txBody>
      </p:sp>
      <p:sp>
        <p:nvSpPr>
          <p:cNvPr id="5" name="TextBox 4"/>
          <p:cNvSpPr txBox="1"/>
          <p:nvPr/>
        </p:nvSpPr>
        <p:spPr>
          <a:xfrm>
            <a:off x="251520" y="6165303"/>
            <a:ext cx="8208912" cy="646331"/>
          </a:xfrm>
          <a:prstGeom prst="rect">
            <a:avLst/>
          </a:prstGeom>
          <a:noFill/>
        </p:spPr>
        <p:txBody>
          <a:bodyPr wrap="square" rtlCol="0">
            <a:spAutoFit/>
          </a:bodyPr>
          <a:lstStyle/>
          <a:p>
            <a:r>
              <a:rPr lang="en-US" dirty="0" err="1"/>
              <a:t>Cialdini</a:t>
            </a:r>
            <a:r>
              <a:rPr lang="en-US" dirty="0"/>
              <a:t>, Robert B. "Crafting normative messages to protect the environment." </a:t>
            </a:r>
            <a:r>
              <a:rPr lang="en-US" i="1" dirty="0"/>
              <a:t>Current directions in psychological science</a:t>
            </a:r>
            <a:r>
              <a:rPr lang="en-US" dirty="0"/>
              <a:t> 12.4 (2003): 105-109.</a:t>
            </a:r>
          </a:p>
        </p:txBody>
      </p:sp>
    </p:spTree>
    <p:extLst>
      <p:ext uri="{BB962C8B-B14F-4D97-AF65-F5344CB8AC3E}">
        <p14:creationId xmlns:p14="http://schemas.microsoft.com/office/powerpoint/2010/main" val="348730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Descriptive vs Injunctive Social Norms</a:t>
            </a:r>
          </a:p>
        </p:txBody>
      </p:sp>
      <p:sp>
        <p:nvSpPr>
          <p:cNvPr id="3" name="Content Placeholder 2"/>
          <p:cNvSpPr>
            <a:spLocks noGrp="1"/>
          </p:cNvSpPr>
          <p:nvPr>
            <p:ph idx="1"/>
          </p:nvPr>
        </p:nvSpPr>
        <p:spPr/>
        <p:txBody>
          <a:bodyPr/>
          <a:lstStyle/>
          <a:p>
            <a:r>
              <a:rPr lang="en-US" dirty="0"/>
              <a:t>Power company in California</a:t>
            </a:r>
          </a:p>
          <a:p>
            <a:r>
              <a:rPr lang="en-US" dirty="0"/>
              <a:t>Monthly energy bill shows how you compare to your neighbors</a:t>
            </a:r>
          </a:p>
          <a:p>
            <a:r>
              <a:rPr lang="en-US" dirty="0"/>
              <a:t>Predictions?</a:t>
            </a:r>
          </a:p>
        </p:txBody>
      </p:sp>
    </p:spTree>
    <p:extLst>
      <p:ext uri="{BB962C8B-B14F-4D97-AF65-F5344CB8AC3E}">
        <p14:creationId xmlns:p14="http://schemas.microsoft.com/office/powerpoint/2010/main" val="75547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e\Desktop\CB Seminar\Shult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448" y="76200"/>
            <a:ext cx="3561551" cy="679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2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3" y="228600"/>
            <a:ext cx="9144000" cy="6400800"/>
          </a:xfrm>
          <a:prstGeom prst="rect">
            <a:avLst/>
          </a:prstGeom>
        </p:spPr>
      </p:pic>
    </p:spTree>
    <p:extLst>
      <p:ext uri="{BB962C8B-B14F-4D97-AF65-F5344CB8AC3E}">
        <p14:creationId xmlns:p14="http://schemas.microsoft.com/office/powerpoint/2010/main" val="297009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More social norm examples</a:t>
            </a:r>
          </a:p>
        </p:txBody>
      </p:sp>
      <p:sp>
        <p:nvSpPr>
          <p:cNvPr id="3" name="Content Placeholder 2"/>
          <p:cNvSpPr>
            <a:spLocks noGrp="1"/>
          </p:cNvSpPr>
          <p:nvPr>
            <p:ph idx="1"/>
          </p:nvPr>
        </p:nvSpPr>
        <p:spPr/>
        <p:txBody>
          <a:bodyPr/>
          <a:lstStyle/>
          <a:p>
            <a:r>
              <a:rPr lang="en-CA" dirty="0"/>
              <a:t>Product observability (e.g., </a:t>
            </a:r>
            <a:r>
              <a:rPr lang="en-CA" dirty="0" err="1"/>
              <a:t>fitbit</a:t>
            </a:r>
            <a:r>
              <a:rPr lang="en-CA" dirty="0"/>
              <a:t>, </a:t>
            </a:r>
            <a:r>
              <a:rPr lang="en-CA" dirty="0" err="1"/>
              <a:t>gopro</a:t>
            </a:r>
            <a:r>
              <a:rPr lang="en-CA" dirty="0"/>
              <a:t>)</a:t>
            </a:r>
          </a:p>
          <a:p>
            <a:r>
              <a:rPr lang="en-CA" dirty="0"/>
              <a:t>Crowding/lines</a:t>
            </a:r>
          </a:p>
          <a:p>
            <a:r>
              <a:rPr lang="en-CA" dirty="0"/>
              <a:t>Out-groups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528" y="3810000"/>
            <a:ext cx="2176272" cy="2743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1062" y="3802294"/>
            <a:ext cx="1833937" cy="2750906"/>
          </a:xfrm>
          <a:prstGeom prst="rect">
            <a:avLst/>
          </a:prstGeom>
        </p:spPr>
      </p:pic>
    </p:spTree>
    <p:extLst>
      <p:ext uri="{BB962C8B-B14F-4D97-AF65-F5344CB8AC3E}">
        <p14:creationId xmlns:p14="http://schemas.microsoft.com/office/powerpoint/2010/main" val="62376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Make it easy</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927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045863"/>
            <a:ext cx="7696200" cy="384175"/>
          </a:xfrm>
        </p:spPr>
        <p:txBody>
          <a:bodyPr/>
          <a:lstStyle/>
          <a:p>
            <a:r>
              <a:rPr lang="en-US" dirty="0"/>
              <a:t>An economic mystery</a:t>
            </a:r>
          </a:p>
        </p:txBody>
      </p:sp>
      <p:pic>
        <p:nvPicPr>
          <p:cNvPr id="5"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1903164"/>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181600" y="1903164"/>
            <a:ext cx="1676400" cy="3003441"/>
          </a:xfrm>
          <a:prstGeom prst="rect">
            <a:avLst/>
          </a:prstGeom>
        </p:spPr>
      </p:pic>
      <p:sp>
        <p:nvSpPr>
          <p:cNvPr id="13" name="TextBox 12"/>
          <p:cNvSpPr txBox="1"/>
          <p:nvPr/>
        </p:nvSpPr>
        <p:spPr>
          <a:xfrm>
            <a:off x="1877457" y="4982378"/>
            <a:ext cx="1518364" cy="923330"/>
          </a:xfrm>
          <a:prstGeom prst="rect">
            <a:avLst/>
          </a:prstGeom>
          <a:solidFill>
            <a:schemeClr val="bg1"/>
          </a:solidFill>
        </p:spPr>
        <p:txBody>
          <a:bodyPr wrap="none" rtlCol="0">
            <a:spAutoFit/>
          </a:bodyPr>
          <a:lstStyle/>
          <a:p>
            <a:r>
              <a:rPr lang="en-CA" dirty="0"/>
              <a:t>Price: $0.97</a:t>
            </a:r>
          </a:p>
          <a:p>
            <a:r>
              <a:rPr lang="en-CA" dirty="0"/>
              <a:t>Watts: 60</a:t>
            </a:r>
          </a:p>
          <a:p>
            <a:r>
              <a:rPr lang="en-CA" dirty="0"/>
              <a:t>Lumens: 820</a:t>
            </a:r>
          </a:p>
        </p:txBody>
      </p:sp>
      <p:sp>
        <p:nvSpPr>
          <p:cNvPr id="16" name="TextBox 15"/>
          <p:cNvSpPr txBox="1"/>
          <p:nvPr/>
        </p:nvSpPr>
        <p:spPr>
          <a:xfrm>
            <a:off x="5181600" y="4992706"/>
            <a:ext cx="2646878" cy="1200329"/>
          </a:xfrm>
          <a:prstGeom prst="rect">
            <a:avLst/>
          </a:prstGeom>
          <a:solidFill>
            <a:schemeClr val="bg1"/>
          </a:solidFill>
        </p:spPr>
        <p:txBody>
          <a:bodyPr wrap="none" rtlCol="0">
            <a:spAutoFit/>
          </a:bodyPr>
          <a:lstStyle/>
          <a:p>
            <a:r>
              <a:rPr lang="en-CA" dirty="0"/>
              <a:t>Price: $17.99</a:t>
            </a:r>
          </a:p>
          <a:p>
            <a:r>
              <a:rPr lang="en-CA" dirty="0"/>
              <a:t>Watts: 13</a:t>
            </a:r>
          </a:p>
          <a:p>
            <a:r>
              <a:rPr lang="en-CA" dirty="0"/>
              <a:t>Lumens: 800</a:t>
            </a:r>
          </a:p>
          <a:p>
            <a:r>
              <a:rPr lang="en-CA" dirty="0"/>
              <a:t>(Saves $188 on energy)</a:t>
            </a:r>
          </a:p>
        </p:txBody>
      </p:sp>
    </p:spTree>
    <p:extLst>
      <p:ext uri="{BB962C8B-B14F-4D97-AF65-F5344CB8AC3E}">
        <p14:creationId xmlns:p14="http://schemas.microsoft.com/office/powerpoint/2010/main" val="3252353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3A64F1-53C1-4677-B82E-C99CA7969341}" type="slidenum">
              <a:rPr lang="en-US" smtClean="0"/>
              <a:t>30</a:t>
            </a:fld>
            <a:endParaRPr lang="en-US"/>
          </a:p>
        </p:txBody>
      </p:sp>
      <p:pic>
        <p:nvPicPr>
          <p:cNvPr id="13314" name="Picture 2" descr="C:\Users\Dave\Desktop\organ-do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 y="2743834"/>
            <a:ext cx="8367971" cy="483552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28650" y="365126"/>
            <a:ext cx="7886700" cy="1325563"/>
          </a:xfrm>
        </p:spPr>
        <p:txBody>
          <a:bodyPr/>
          <a:lstStyle/>
          <a:p>
            <a:r>
              <a:rPr lang="en-US" dirty="0"/>
              <a:t>Organ Donation</a:t>
            </a:r>
          </a:p>
        </p:txBody>
      </p:sp>
    </p:spTree>
    <p:extLst>
      <p:ext uri="{BB962C8B-B14F-4D97-AF65-F5344CB8AC3E}">
        <p14:creationId xmlns:p14="http://schemas.microsoft.com/office/powerpoint/2010/main" val="15611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Defaults</a:t>
            </a:r>
          </a:p>
        </p:txBody>
      </p:sp>
      <p:sp>
        <p:nvSpPr>
          <p:cNvPr id="3" name="Content Placeholder 2"/>
          <p:cNvSpPr>
            <a:spLocks noGrp="1"/>
          </p:cNvSpPr>
          <p:nvPr>
            <p:ph idx="1"/>
          </p:nvPr>
        </p:nvSpPr>
        <p:spPr>
          <a:xfrm>
            <a:off x="628650" y="1825624"/>
            <a:ext cx="7886700" cy="4636135"/>
          </a:xfrm>
        </p:spPr>
        <p:txBody>
          <a:bodyPr>
            <a:normAutofit fontScale="92500" lnSpcReduction="10000"/>
          </a:bodyPr>
          <a:lstStyle/>
          <a:p>
            <a:pPr marL="0" indent="0">
              <a:buNone/>
            </a:pPr>
            <a:r>
              <a:rPr lang="en-US" dirty="0"/>
              <a:t>Why do they work? </a:t>
            </a:r>
          </a:p>
          <a:p>
            <a:r>
              <a:rPr lang="en-US" dirty="0"/>
              <a:t>Laziness</a:t>
            </a:r>
          </a:p>
          <a:p>
            <a:r>
              <a:rPr lang="en-US" dirty="0"/>
              <a:t>Social norms </a:t>
            </a:r>
          </a:p>
          <a:p>
            <a:r>
              <a:rPr lang="en-US" dirty="0"/>
              <a:t>Implied endorsement</a:t>
            </a:r>
          </a:p>
          <a:p>
            <a:r>
              <a:rPr lang="en-US" dirty="0"/>
              <a:t>Loss aversion (status quo bias)</a:t>
            </a:r>
          </a:p>
          <a:p>
            <a:endParaRPr lang="en-US" dirty="0"/>
          </a:p>
          <a:p>
            <a:pPr marL="0" indent="0">
              <a:buNone/>
            </a:pPr>
            <a:r>
              <a:rPr lang="en-US" dirty="0"/>
              <a:t>Marketing Implications:</a:t>
            </a:r>
          </a:p>
          <a:p>
            <a:r>
              <a:rPr lang="en-US" dirty="0"/>
              <a:t>Choose defaults strategically: auto-renewal</a:t>
            </a:r>
          </a:p>
          <a:p>
            <a:r>
              <a:rPr lang="en-US" dirty="0"/>
              <a:t>“Free 30-day trial”</a:t>
            </a:r>
          </a:p>
        </p:txBody>
      </p:sp>
      <p:sp>
        <p:nvSpPr>
          <p:cNvPr id="4" name="Slide Number Placeholder 3"/>
          <p:cNvSpPr>
            <a:spLocks noGrp="1"/>
          </p:cNvSpPr>
          <p:nvPr>
            <p:ph type="sldNum" sz="quarter" idx="12"/>
          </p:nvPr>
        </p:nvSpPr>
        <p:spPr/>
        <p:txBody>
          <a:bodyPr/>
          <a:lstStyle/>
          <a:p>
            <a:fld id="{2D3A64F1-53C1-4677-B82E-C99CA7969341}" type="slidenum">
              <a:rPr lang="en-US" smtClean="0"/>
              <a:t>31</a:t>
            </a:fld>
            <a:endParaRPr lang="en-US"/>
          </a:p>
        </p:txBody>
      </p:sp>
      <p:sp>
        <p:nvSpPr>
          <p:cNvPr id="6" name="TextBox 5"/>
          <p:cNvSpPr txBox="1"/>
          <p:nvPr/>
        </p:nvSpPr>
        <p:spPr>
          <a:xfrm>
            <a:off x="426720" y="6350000"/>
            <a:ext cx="8076698" cy="369332"/>
          </a:xfrm>
          <a:prstGeom prst="rect">
            <a:avLst/>
          </a:prstGeom>
          <a:noFill/>
        </p:spPr>
        <p:txBody>
          <a:bodyPr wrap="none" rtlCol="0">
            <a:spAutoFit/>
          </a:bodyPr>
          <a:lstStyle/>
          <a:p>
            <a:r>
              <a:rPr lang="en-US" dirty="0"/>
              <a:t>Johnson, E., &amp; Goldstein, D. (2003). Do defaults save lives?. </a:t>
            </a:r>
            <a:r>
              <a:rPr lang="en-US" i="1" dirty="0"/>
              <a:t>Science</a:t>
            </a:r>
            <a:r>
              <a:rPr lang="en-US" dirty="0"/>
              <a:t>, </a:t>
            </a:r>
            <a:r>
              <a:rPr lang="en-US" i="1" dirty="0"/>
              <a:t>302</a:t>
            </a:r>
            <a:r>
              <a:rPr lang="en-US" dirty="0"/>
              <a:t>, 1338-1339.</a:t>
            </a:r>
          </a:p>
        </p:txBody>
      </p:sp>
    </p:spTree>
    <p:extLst>
      <p:ext uri="{BB962C8B-B14F-4D97-AF65-F5344CB8AC3E}">
        <p14:creationId xmlns:p14="http://schemas.microsoft.com/office/powerpoint/2010/main" val="87556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Methods</a:t>
            </a:r>
          </a:p>
        </p:txBody>
      </p:sp>
      <p:sp>
        <p:nvSpPr>
          <p:cNvPr id="3" name="Content Placeholder 2"/>
          <p:cNvSpPr>
            <a:spLocks noGrp="1"/>
          </p:cNvSpPr>
          <p:nvPr>
            <p:ph idx="1"/>
          </p:nvPr>
        </p:nvSpPr>
        <p:spPr>
          <a:xfrm>
            <a:off x="457200" y="1295400"/>
            <a:ext cx="8229600" cy="5105400"/>
          </a:xfrm>
        </p:spPr>
        <p:txBody>
          <a:bodyPr>
            <a:normAutofit fontScale="85000" lnSpcReduction="10000"/>
          </a:bodyPr>
          <a:lstStyle/>
          <a:p>
            <a:r>
              <a:rPr lang="en-US" dirty="0"/>
              <a:t>We want students to get tetanus vaccines. We distribute pamphlets</a:t>
            </a:r>
          </a:p>
          <a:p>
            <a:r>
              <a:rPr lang="en-US" dirty="0"/>
              <a:t>Fear appeal (yes or no): </a:t>
            </a:r>
            <a:br>
              <a:rPr lang="en-US" dirty="0"/>
            </a:br>
            <a:r>
              <a:rPr lang="en-US" dirty="0"/>
              <a:t>- scary adjectives</a:t>
            </a:r>
            <a:br>
              <a:rPr lang="en-US" dirty="0"/>
            </a:br>
            <a:r>
              <a:rPr lang="en-US" dirty="0"/>
              <a:t>- scary photos (“proved to be quite startling to the subjects”)</a:t>
            </a:r>
          </a:p>
          <a:p>
            <a:r>
              <a:rPr lang="en-US" dirty="0"/>
              <a:t>Action plan (yes or no): </a:t>
            </a:r>
            <a:br>
              <a:rPr lang="en-US" dirty="0"/>
            </a:br>
            <a:r>
              <a:rPr lang="en-US" dirty="0"/>
              <a:t>- map of University Health Service location</a:t>
            </a:r>
            <a:br>
              <a:rPr lang="en-US" dirty="0"/>
            </a:br>
            <a:r>
              <a:rPr lang="en-US" dirty="0"/>
              <a:t>- list of times when shots were available</a:t>
            </a:r>
            <a:br>
              <a:rPr lang="en-US" dirty="0"/>
            </a:br>
            <a:r>
              <a:rPr lang="en-US" dirty="0"/>
              <a:t>- request to look at your schedule and choose a time</a:t>
            </a:r>
          </a:p>
          <a:p>
            <a:r>
              <a:rPr lang="en-US" dirty="0"/>
              <a:t>All pamphlets say shots are effective and free</a:t>
            </a:r>
          </a:p>
          <a:p>
            <a:r>
              <a:rPr lang="en-US" dirty="0"/>
              <a:t>Who is more likely to get a shot? Predictions?</a:t>
            </a:r>
          </a:p>
        </p:txBody>
      </p:sp>
      <p:sp>
        <p:nvSpPr>
          <p:cNvPr id="5" name="TextBox 4"/>
          <p:cNvSpPr txBox="1"/>
          <p:nvPr/>
        </p:nvSpPr>
        <p:spPr>
          <a:xfrm>
            <a:off x="0" y="6211669"/>
            <a:ext cx="9144000" cy="646331"/>
          </a:xfrm>
          <a:prstGeom prst="rect">
            <a:avLst/>
          </a:prstGeom>
          <a:noFill/>
        </p:spPr>
        <p:txBody>
          <a:bodyPr wrap="square" rtlCol="0">
            <a:spAutoFit/>
          </a:bodyPr>
          <a:lstStyle/>
          <a:p>
            <a:r>
              <a:rPr lang="en-US" dirty="0" err="1"/>
              <a:t>Leventhal</a:t>
            </a:r>
            <a:r>
              <a:rPr lang="en-US" dirty="0"/>
              <a:t>, H., Singer, R., &amp; Jones, S. (1965). Effects of fear and specificity of recommendation upon attitudes and behavior. </a:t>
            </a:r>
            <a:r>
              <a:rPr lang="en-US" i="1" dirty="0"/>
              <a:t>Journal of Personality and Social Psychology</a:t>
            </a:r>
            <a:r>
              <a:rPr lang="en-US" dirty="0"/>
              <a:t>, </a:t>
            </a:r>
            <a:r>
              <a:rPr lang="en-US" i="1" dirty="0"/>
              <a:t>2</a:t>
            </a:r>
            <a:r>
              <a:rPr lang="en-US" dirty="0"/>
              <a:t>(1), 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6542"/>
            <a:ext cx="1875890" cy="1125534"/>
          </a:xfrm>
          <a:prstGeom prst="rect">
            <a:avLst/>
          </a:prstGeom>
        </p:spPr>
      </p:pic>
    </p:spTree>
    <p:extLst>
      <p:ext uri="{BB962C8B-B14F-4D97-AF65-F5344CB8AC3E}">
        <p14:creationId xmlns:p14="http://schemas.microsoft.com/office/powerpoint/2010/main" val="967738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Results</a:t>
            </a:r>
          </a:p>
        </p:txBody>
      </p:sp>
      <p:sp>
        <p:nvSpPr>
          <p:cNvPr id="3" name="Content Placeholder 2"/>
          <p:cNvSpPr>
            <a:spLocks noGrp="1"/>
          </p:cNvSpPr>
          <p:nvPr>
            <p:ph idx="1"/>
          </p:nvPr>
        </p:nvSpPr>
        <p:spPr/>
        <p:txBody>
          <a:bodyPr>
            <a:normAutofit fontScale="92500" lnSpcReduction="10000"/>
          </a:bodyPr>
          <a:lstStyle/>
          <a:p>
            <a:r>
              <a:rPr lang="en-US" dirty="0"/>
              <a:t>High fear vs low fear</a:t>
            </a:r>
            <a:br>
              <a:rPr lang="en-US" dirty="0"/>
            </a:br>
            <a:r>
              <a:rPr lang="en-US" dirty="0"/>
              <a:t>- High fear group thought shots were more important</a:t>
            </a:r>
            <a:br>
              <a:rPr lang="en-US" dirty="0"/>
            </a:br>
            <a:r>
              <a:rPr lang="en-US" dirty="0"/>
              <a:t>- High fear group reported stronger intention to get shots</a:t>
            </a:r>
            <a:br>
              <a:rPr lang="en-US" dirty="0"/>
            </a:br>
            <a:r>
              <a:rPr lang="en-US" dirty="0"/>
              <a:t>- High fear group were NOT more likely to get a shot</a:t>
            </a:r>
          </a:p>
          <a:p>
            <a:r>
              <a:rPr lang="en-US" dirty="0"/>
              <a:t>Action plan (with map) </a:t>
            </a:r>
            <a:r>
              <a:rPr lang="en-US" dirty="0" err="1"/>
              <a:t>vs</a:t>
            </a:r>
            <a:r>
              <a:rPr lang="en-US" dirty="0"/>
              <a:t> no plan</a:t>
            </a:r>
            <a:br>
              <a:rPr lang="en-US" dirty="0"/>
            </a:br>
            <a:r>
              <a:rPr lang="en-US" dirty="0"/>
              <a:t>- No plan: 3% got a shot (1 out of 30)</a:t>
            </a:r>
            <a:br>
              <a:rPr lang="en-US" dirty="0"/>
            </a:br>
            <a:r>
              <a:rPr lang="en-US" dirty="0"/>
              <a:t>- With plan: 28% got a shot (8 out of 29) </a:t>
            </a:r>
          </a:p>
          <a:p>
            <a:endParaRPr lang="en-US" dirty="0"/>
          </a:p>
          <a:p>
            <a:endParaRPr lang="en-US" dirty="0"/>
          </a:p>
        </p:txBody>
      </p:sp>
      <p:sp>
        <p:nvSpPr>
          <p:cNvPr id="4" name="TextBox 3"/>
          <p:cNvSpPr txBox="1"/>
          <p:nvPr/>
        </p:nvSpPr>
        <p:spPr>
          <a:xfrm>
            <a:off x="0" y="6211669"/>
            <a:ext cx="9144000" cy="646331"/>
          </a:xfrm>
          <a:prstGeom prst="rect">
            <a:avLst/>
          </a:prstGeom>
          <a:noFill/>
        </p:spPr>
        <p:txBody>
          <a:bodyPr wrap="square" rtlCol="0">
            <a:spAutoFit/>
          </a:bodyPr>
          <a:lstStyle/>
          <a:p>
            <a:r>
              <a:rPr lang="en-US" dirty="0" err="1"/>
              <a:t>Leventhal</a:t>
            </a:r>
            <a:r>
              <a:rPr lang="en-US" dirty="0"/>
              <a:t>, H., Singer, R., &amp; Jones, S. (1965). Effects of fear and specificity of recommendation upon attitudes and behavior. </a:t>
            </a:r>
            <a:r>
              <a:rPr lang="en-US" i="1" dirty="0"/>
              <a:t>Journal of Personality and Social Psychology</a:t>
            </a:r>
            <a:r>
              <a:rPr lang="en-US" dirty="0"/>
              <a:t>, </a:t>
            </a:r>
            <a:r>
              <a:rPr lang="en-US" i="1" dirty="0"/>
              <a:t>2</a:t>
            </a:r>
            <a:r>
              <a:rPr lang="en-US" dirty="0"/>
              <a:t>(1), 20.</a:t>
            </a:r>
          </a:p>
        </p:txBody>
      </p:sp>
    </p:spTree>
    <p:extLst>
      <p:ext uri="{BB962C8B-B14F-4D97-AF65-F5344CB8AC3E}">
        <p14:creationId xmlns:p14="http://schemas.microsoft.com/office/powerpoint/2010/main" val="317930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Make it easy</a:t>
            </a:r>
          </a:p>
        </p:txBody>
      </p:sp>
      <p:sp>
        <p:nvSpPr>
          <p:cNvPr id="3" name="Content Placeholder 2"/>
          <p:cNvSpPr>
            <a:spLocks noGrp="1"/>
          </p:cNvSpPr>
          <p:nvPr>
            <p:ph idx="1"/>
          </p:nvPr>
        </p:nvSpPr>
        <p:spPr/>
        <p:txBody>
          <a:bodyPr/>
          <a:lstStyle/>
          <a:p>
            <a:r>
              <a:rPr lang="en-US" b="1" dirty="0"/>
              <a:t>Make your target action obvious and easy</a:t>
            </a:r>
            <a:br>
              <a:rPr lang="en-US" dirty="0"/>
            </a:br>
            <a:r>
              <a:rPr lang="en-US" dirty="0"/>
              <a:t>Examples: </a:t>
            </a:r>
            <a:r>
              <a:rPr lang="en-US" dirty="0">
                <a:hlinkClick r:id="rId2"/>
              </a:rPr>
              <a:t>https://www.facebook.com/</a:t>
            </a:r>
            <a:br>
              <a:rPr lang="en-US" dirty="0"/>
            </a:br>
            <a:r>
              <a:rPr lang="en-US" dirty="0">
                <a:hlinkClick r:id="rId3"/>
              </a:rPr>
              <a:t>https://www.linkedin.com/</a:t>
            </a:r>
            <a:r>
              <a:rPr lang="en-US" dirty="0"/>
              <a:t> </a:t>
            </a:r>
            <a:br>
              <a:rPr lang="en-US" dirty="0"/>
            </a:br>
            <a:r>
              <a:rPr lang="en-US" dirty="0">
                <a:hlinkClick r:id="rId4"/>
              </a:rPr>
              <a:t>http://www.doctorswithoutborders.org/</a:t>
            </a:r>
            <a:r>
              <a:rPr lang="en-US" dirty="0"/>
              <a:t> </a:t>
            </a:r>
          </a:p>
          <a:p>
            <a:r>
              <a:rPr lang="en-US" dirty="0"/>
              <a:t>Provide multiple routes to important pages or actions</a:t>
            </a:r>
            <a:br>
              <a:rPr lang="en-US" dirty="0"/>
            </a:br>
            <a:r>
              <a:rPr lang="en-US" dirty="0"/>
              <a:t>Example: </a:t>
            </a:r>
            <a:r>
              <a:rPr lang="en-US" dirty="0">
                <a:hlinkClick r:id="rId5"/>
              </a:rPr>
              <a:t>http://www.nytimes.com/</a:t>
            </a:r>
            <a:r>
              <a:rPr lang="en-US" dirty="0"/>
              <a:t> </a:t>
            </a:r>
          </a:p>
          <a:p>
            <a:r>
              <a:rPr lang="en-US" dirty="0"/>
              <a:t>Business cards</a:t>
            </a:r>
          </a:p>
          <a:p>
            <a:endParaRPr lang="en-CA" dirty="0"/>
          </a:p>
        </p:txBody>
      </p:sp>
    </p:spTree>
    <p:extLst>
      <p:ext uri="{BB962C8B-B14F-4D97-AF65-F5344CB8AC3E}">
        <p14:creationId xmlns:p14="http://schemas.microsoft.com/office/powerpoint/2010/main" val="429208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Presentation Tips</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261093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Presentation Tips: Verbal</a:t>
            </a:r>
          </a:p>
        </p:txBody>
      </p:sp>
      <p:sp>
        <p:nvSpPr>
          <p:cNvPr id="3" name="Content Placeholder 2"/>
          <p:cNvSpPr>
            <a:spLocks noGrp="1"/>
          </p:cNvSpPr>
          <p:nvPr>
            <p:ph idx="1"/>
          </p:nvPr>
        </p:nvSpPr>
        <p:spPr/>
        <p:txBody>
          <a:bodyPr/>
          <a:lstStyle/>
          <a:p>
            <a:r>
              <a:rPr lang="en-CA" dirty="0"/>
              <a:t>Confidence is number 1 </a:t>
            </a:r>
            <a:r>
              <a:rPr lang="en-CA" sz="2000" dirty="0"/>
              <a:t>(practice!)</a:t>
            </a:r>
            <a:endParaRPr lang="en-CA" dirty="0"/>
          </a:p>
          <a:p>
            <a:r>
              <a:rPr lang="en-CA" dirty="0"/>
              <a:t>Tell a story</a:t>
            </a:r>
          </a:p>
          <a:p>
            <a:r>
              <a:rPr lang="en-CA" dirty="0"/>
              <a:t>Keep everything simple</a:t>
            </a:r>
          </a:p>
          <a:p>
            <a:r>
              <a:rPr lang="en-CA" dirty="0"/>
              <a:t>Spend time on the important stuff</a:t>
            </a:r>
          </a:p>
          <a:p>
            <a:endParaRPr lang="en-CA" dirty="0"/>
          </a:p>
          <a:p>
            <a:endParaRPr lang="en-CA" dirty="0"/>
          </a:p>
        </p:txBody>
      </p:sp>
    </p:spTree>
    <p:extLst>
      <p:ext uri="{BB962C8B-B14F-4D97-AF65-F5344CB8AC3E}">
        <p14:creationId xmlns:p14="http://schemas.microsoft.com/office/powerpoint/2010/main" val="1076731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Presentation Tips: Written</a:t>
            </a:r>
          </a:p>
        </p:txBody>
      </p:sp>
      <p:sp>
        <p:nvSpPr>
          <p:cNvPr id="3" name="Content Placeholder 2"/>
          <p:cNvSpPr>
            <a:spLocks noGrp="1"/>
          </p:cNvSpPr>
          <p:nvPr>
            <p:ph idx="1"/>
          </p:nvPr>
        </p:nvSpPr>
        <p:spPr/>
        <p:txBody>
          <a:bodyPr/>
          <a:lstStyle/>
          <a:p>
            <a:r>
              <a:rPr lang="en-CA" dirty="0"/>
              <a:t>Clear writing and organization</a:t>
            </a:r>
          </a:p>
          <a:p>
            <a:r>
              <a:rPr lang="en-CA" dirty="0"/>
              <a:t>Images/graphics </a:t>
            </a:r>
          </a:p>
          <a:p>
            <a:r>
              <a:rPr lang="en-CA" dirty="0"/>
              <a:t>Executive summary (abstract)</a:t>
            </a:r>
          </a:p>
          <a:p>
            <a:r>
              <a:rPr lang="en-CA" dirty="0"/>
              <a:t>Have a friend or family member read it</a:t>
            </a:r>
          </a:p>
          <a:p>
            <a:endParaRPr lang="en-CA" dirty="0"/>
          </a:p>
        </p:txBody>
      </p:sp>
    </p:spTree>
    <p:extLst>
      <p:ext uri="{BB962C8B-B14F-4D97-AF65-F5344CB8AC3E}">
        <p14:creationId xmlns:p14="http://schemas.microsoft.com/office/powerpoint/2010/main" val="262236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r>
              <a:rPr lang="en-CA" dirty="0"/>
              <a:t>Framing</a:t>
            </a:r>
          </a:p>
          <a:p>
            <a:r>
              <a:rPr lang="en-CA" dirty="0"/>
              <a:t>Segmentation &amp; targeting</a:t>
            </a:r>
          </a:p>
          <a:p>
            <a:r>
              <a:rPr lang="en-CA" dirty="0"/>
              <a:t>Social Norms</a:t>
            </a:r>
          </a:p>
          <a:p>
            <a:r>
              <a:rPr lang="en-CA" dirty="0"/>
              <a:t>Make it easy</a:t>
            </a:r>
            <a:endParaRPr lang="en-US" dirty="0"/>
          </a:p>
        </p:txBody>
      </p:sp>
    </p:spTree>
    <p:extLst>
      <p:ext uri="{BB962C8B-B14F-4D97-AF65-F5344CB8AC3E}">
        <p14:creationId xmlns:p14="http://schemas.microsoft.com/office/powerpoint/2010/main" val="979302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961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045863"/>
            <a:ext cx="7696200" cy="384175"/>
          </a:xfrm>
        </p:spPr>
        <p:txBody>
          <a:bodyPr/>
          <a:lstStyle/>
          <a:p>
            <a:r>
              <a:rPr lang="en-US" dirty="0"/>
              <a:t>Consumers don’t care about the future?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070" y="1525696"/>
            <a:ext cx="5144859" cy="4948775"/>
          </a:xfrm>
          <a:prstGeom prst="rect">
            <a:avLst/>
          </a:prstGeom>
        </p:spPr>
      </p:pic>
    </p:spTree>
    <p:extLst>
      <p:ext uri="{BB962C8B-B14F-4D97-AF65-F5344CB8AC3E}">
        <p14:creationId xmlns:p14="http://schemas.microsoft.com/office/powerpoint/2010/main" val="8701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987425"/>
            <a:ext cx="7696200" cy="384175"/>
          </a:xfrm>
        </p:spPr>
        <p:txBody>
          <a:bodyPr/>
          <a:lstStyle/>
          <a:p>
            <a:r>
              <a:rPr lang="en-CA" dirty="0"/>
              <a:t>Our theory</a:t>
            </a:r>
          </a:p>
        </p:txBody>
      </p:sp>
      <p:pic>
        <p:nvPicPr>
          <p:cNvPr id="14"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2209800"/>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5181600" y="2209800"/>
            <a:ext cx="1676400" cy="3003441"/>
          </a:xfrm>
          <a:prstGeom prst="rect">
            <a:avLst/>
          </a:prstGeom>
        </p:spPr>
      </p:pic>
      <p:sp>
        <p:nvSpPr>
          <p:cNvPr id="16" name="TextBox 15"/>
          <p:cNvSpPr txBox="1"/>
          <p:nvPr/>
        </p:nvSpPr>
        <p:spPr>
          <a:xfrm>
            <a:off x="1877457" y="5289014"/>
            <a:ext cx="2864887" cy="1200329"/>
          </a:xfrm>
          <a:prstGeom prst="rect">
            <a:avLst/>
          </a:prstGeom>
          <a:solidFill>
            <a:schemeClr val="bg1"/>
          </a:solidFill>
        </p:spPr>
        <p:txBody>
          <a:bodyPr wrap="none" rtlCol="0">
            <a:spAutoFit/>
          </a:bodyPr>
          <a:lstStyle/>
          <a:p>
            <a:r>
              <a:rPr lang="en-CA" dirty="0"/>
              <a:t>Price: $0.97</a:t>
            </a:r>
          </a:p>
          <a:p>
            <a:r>
              <a:rPr lang="en-CA" dirty="0"/>
              <a:t>10-year energy cost: $239</a:t>
            </a:r>
          </a:p>
          <a:p>
            <a:r>
              <a:rPr lang="en-CA" dirty="0"/>
              <a:t>Watts: 60</a:t>
            </a:r>
          </a:p>
          <a:p>
            <a:r>
              <a:rPr lang="en-CA" dirty="0"/>
              <a:t>Lumens: 820</a:t>
            </a:r>
          </a:p>
        </p:txBody>
      </p:sp>
      <p:sp>
        <p:nvSpPr>
          <p:cNvPr id="17" name="TextBox 16"/>
          <p:cNvSpPr txBox="1"/>
          <p:nvPr/>
        </p:nvSpPr>
        <p:spPr>
          <a:xfrm>
            <a:off x="5181600" y="5289013"/>
            <a:ext cx="2736647" cy="1200329"/>
          </a:xfrm>
          <a:prstGeom prst="rect">
            <a:avLst/>
          </a:prstGeom>
          <a:solidFill>
            <a:schemeClr val="bg1"/>
          </a:solidFill>
        </p:spPr>
        <p:txBody>
          <a:bodyPr wrap="none" rtlCol="0">
            <a:spAutoFit/>
          </a:bodyPr>
          <a:lstStyle/>
          <a:p>
            <a:r>
              <a:rPr lang="en-CA" dirty="0"/>
              <a:t>Price: $17.99</a:t>
            </a:r>
          </a:p>
          <a:p>
            <a:r>
              <a:rPr lang="en-CA" dirty="0"/>
              <a:t>10-year energy cost: $52</a:t>
            </a:r>
          </a:p>
          <a:p>
            <a:r>
              <a:rPr lang="en-CA" dirty="0"/>
              <a:t>Watts: 13</a:t>
            </a:r>
          </a:p>
          <a:p>
            <a:r>
              <a:rPr lang="en-CA" dirty="0"/>
              <a:t>Lumens: 800</a:t>
            </a:r>
          </a:p>
        </p:txBody>
      </p:sp>
      <p:sp>
        <p:nvSpPr>
          <p:cNvPr id="2" name="TextBox 1"/>
          <p:cNvSpPr txBox="1"/>
          <p:nvPr/>
        </p:nvSpPr>
        <p:spPr>
          <a:xfrm>
            <a:off x="845690" y="1488559"/>
            <a:ext cx="5993949" cy="369332"/>
          </a:xfrm>
          <a:prstGeom prst="rect">
            <a:avLst/>
          </a:prstGeom>
          <a:noFill/>
        </p:spPr>
        <p:txBody>
          <a:bodyPr wrap="none" rtlCol="0">
            <a:spAutoFit/>
          </a:bodyPr>
          <a:lstStyle/>
          <a:p>
            <a:r>
              <a:rPr lang="en-CA" dirty="0"/>
              <a:t>Consumers have a latent goal to reduce long-term </a:t>
            </a:r>
            <a:r>
              <a:rPr lang="en-CA" b="1" i="1" dirty="0"/>
              <a:t>costs</a:t>
            </a:r>
            <a:endParaRPr lang="en-CA" b="1" dirty="0"/>
          </a:p>
        </p:txBody>
      </p:sp>
    </p:spTree>
    <p:extLst>
      <p:ext uri="{BB962C8B-B14F-4D97-AF65-F5344CB8AC3E}">
        <p14:creationId xmlns:p14="http://schemas.microsoft.com/office/powerpoint/2010/main" val="33132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987425"/>
            <a:ext cx="7696200" cy="384175"/>
          </a:xfrm>
        </p:spPr>
        <p:txBody>
          <a:bodyPr/>
          <a:lstStyle/>
          <a:p>
            <a:r>
              <a:rPr lang="en-CA" dirty="0"/>
              <a:t>Online Survey Results</a:t>
            </a:r>
          </a:p>
        </p:txBody>
      </p:sp>
      <p:sp>
        <p:nvSpPr>
          <p:cNvPr id="2" name="TextBox 1"/>
          <p:cNvSpPr txBox="1"/>
          <p:nvPr/>
        </p:nvSpPr>
        <p:spPr>
          <a:xfrm>
            <a:off x="845691" y="1488559"/>
            <a:ext cx="6240910" cy="3693319"/>
          </a:xfrm>
          <a:prstGeom prst="rect">
            <a:avLst/>
          </a:prstGeom>
          <a:solidFill>
            <a:schemeClr val="bg1"/>
          </a:solidFill>
        </p:spPr>
        <p:txBody>
          <a:bodyPr wrap="square" rtlCol="0">
            <a:spAutoFit/>
          </a:bodyPr>
          <a:lstStyle/>
          <a:p>
            <a:r>
              <a:rPr lang="en-CA" b="1" dirty="0"/>
              <a:t>Normal labels: </a:t>
            </a:r>
            <a:endParaRPr lang="en-CA" dirty="0"/>
          </a:p>
          <a:p>
            <a:r>
              <a:rPr lang="en-CA" dirty="0"/>
              <a:t>15% mention long-term cost or energy efficiency</a:t>
            </a:r>
          </a:p>
          <a:p>
            <a:r>
              <a:rPr lang="en-CA" dirty="0"/>
              <a:t>30% choose the efficient bulb</a:t>
            </a:r>
          </a:p>
          <a:p>
            <a:endParaRPr lang="en-CA" b="1" dirty="0"/>
          </a:p>
          <a:p>
            <a:r>
              <a:rPr lang="en-CA" b="1" dirty="0"/>
              <a:t>10-year cost labels: </a:t>
            </a:r>
          </a:p>
          <a:p>
            <a:r>
              <a:rPr lang="en-CA" dirty="0"/>
              <a:t>61% mention long-term cost or energy efficiency</a:t>
            </a:r>
          </a:p>
          <a:p>
            <a:r>
              <a:rPr lang="en-CA" dirty="0"/>
              <a:t>67% choose the efficient bulb</a:t>
            </a:r>
          </a:p>
          <a:p>
            <a:endParaRPr lang="en-CA" dirty="0"/>
          </a:p>
          <a:p>
            <a:r>
              <a:rPr lang="en-CA" b="1" dirty="0"/>
              <a:t>Other survey results: </a:t>
            </a:r>
            <a:endParaRPr lang="en-CA" dirty="0"/>
          </a:p>
          <a:p>
            <a:pPr marL="285750" indent="-285750">
              <a:buFontTx/>
              <a:buChar char="-"/>
            </a:pPr>
            <a:r>
              <a:rPr lang="en-CA" dirty="0"/>
              <a:t>Works with other products: TVs, washing machines, etc.</a:t>
            </a:r>
          </a:p>
          <a:p>
            <a:pPr marL="285750" indent="-285750">
              <a:buFontTx/>
              <a:buChar char="-"/>
            </a:pPr>
            <a:r>
              <a:rPr lang="en-CA" i="1" dirty="0"/>
              <a:t>Energy savings</a:t>
            </a:r>
            <a:r>
              <a:rPr lang="en-CA" dirty="0"/>
              <a:t> and </a:t>
            </a:r>
            <a:r>
              <a:rPr lang="en-CA" i="1" dirty="0"/>
              <a:t>dollar savings</a:t>
            </a:r>
            <a:r>
              <a:rPr lang="en-CA" dirty="0"/>
              <a:t> labels don’t do much</a:t>
            </a:r>
          </a:p>
          <a:p>
            <a:pPr marL="285750" indent="-285750">
              <a:buFontTx/>
              <a:buChar char="-"/>
            </a:pPr>
            <a:r>
              <a:rPr lang="en-CA" dirty="0"/>
              <a:t>Asking consumers to estimate the 10-year cost of each product: equally effective</a:t>
            </a:r>
          </a:p>
        </p:txBody>
      </p:sp>
    </p:spTree>
    <p:extLst>
      <p:ext uri="{BB962C8B-B14F-4D97-AF65-F5344CB8AC3E}">
        <p14:creationId xmlns:p14="http://schemas.microsoft.com/office/powerpoint/2010/main" val="259567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2191" y="1067378"/>
            <a:ext cx="7696200" cy="384175"/>
          </a:xfrm>
        </p:spPr>
        <p:txBody>
          <a:bodyPr/>
          <a:lstStyle/>
          <a:p>
            <a:r>
              <a:rPr lang="en-CA" dirty="0"/>
              <a:t>Does it work in real stores?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94" y="1604530"/>
            <a:ext cx="5924106" cy="22054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94" y="4102650"/>
            <a:ext cx="5913763" cy="2329027"/>
          </a:xfrm>
          <a:prstGeom prst="rect">
            <a:avLst/>
          </a:prstGeom>
        </p:spPr>
      </p:pic>
      <p:sp>
        <p:nvSpPr>
          <p:cNvPr id="12" name="TextBox 11"/>
          <p:cNvSpPr txBox="1"/>
          <p:nvPr/>
        </p:nvSpPr>
        <p:spPr>
          <a:xfrm>
            <a:off x="6729805" y="2133600"/>
            <a:ext cx="2347759" cy="984885"/>
          </a:xfrm>
          <a:prstGeom prst="rect">
            <a:avLst/>
          </a:prstGeom>
          <a:solidFill>
            <a:schemeClr val="bg1"/>
          </a:solidFill>
        </p:spPr>
        <p:txBody>
          <a:bodyPr wrap="none" rtlCol="0">
            <a:spAutoFit/>
          </a:bodyPr>
          <a:lstStyle/>
          <a:p>
            <a:pPr algn="ctr"/>
            <a:r>
              <a:rPr lang="en-CA" sz="4000" dirty="0"/>
              <a:t>12% </a:t>
            </a:r>
          </a:p>
          <a:p>
            <a:pPr algn="ctr"/>
            <a:r>
              <a:rPr lang="en-CA" dirty="0"/>
              <a:t>chose efficient option</a:t>
            </a:r>
          </a:p>
        </p:txBody>
      </p:sp>
      <p:sp>
        <p:nvSpPr>
          <p:cNvPr id="13" name="TextBox 12"/>
          <p:cNvSpPr txBox="1"/>
          <p:nvPr/>
        </p:nvSpPr>
        <p:spPr>
          <a:xfrm>
            <a:off x="6833893" y="4648200"/>
            <a:ext cx="2347759" cy="984885"/>
          </a:xfrm>
          <a:prstGeom prst="rect">
            <a:avLst/>
          </a:prstGeom>
          <a:solidFill>
            <a:schemeClr val="bg1"/>
          </a:solidFill>
        </p:spPr>
        <p:txBody>
          <a:bodyPr wrap="none" rtlCol="0">
            <a:spAutoFit/>
          </a:bodyPr>
          <a:lstStyle/>
          <a:p>
            <a:pPr algn="ctr"/>
            <a:r>
              <a:rPr lang="en-CA" sz="4000" dirty="0"/>
              <a:t>48% </a:t>
            </a:r>
          </a:p>
          <a:p>
            <a:pPr algn="ctr"/>
            <a:r>
              <a:rPr lang="en-CA" dirty="0"/>
              <a:t>chose efficient option</a:t>
            </a:r>
          </a:p>
        </p:txBody>
      </p:sp>
    </p:spTree>
    <p:extLst>
      <p:ext uri="{BB962C8B-B14F-4D97-AF65-F5344CB8AC3E}">
        <p14:creationId xmlns:p14="http://schemas.microsoft.com/office/powerpoint/2010/main" val="3709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101724"/>
            <a:ext cx="7696200" cy="384175"/>
          </a:xfrm>
        </p:spPr>
        <p:txBody>
          <a:bodyPr/>
          <a:lstStyle/>
          <a:p>
            <a:r>
              <a:rPr lang="en-CA" dirty="0"/>
              <a:t>Let’s scale this up</a:t>
            </a:r>
            <a:endParaRPr lang="en-US" dirty="0"/>
          </a:p>
        </p:txBody>
      </p:sp>
      <p:sp>
        <p:nvSpPr>
          <p:cNvPr id="2" name="TextBox 1"/>
          <p:cNvSpPr txBox="1"/>
          <p:nvPr/>
        </p:nvSpPr>
        <p:spPr>
          <a:xfrm>
            <a:off x="993354" y="1752600"/>
            <a:ext cx="3999813" cy="1200329"/>
          </a:xfrm>
          <a:prstGeom prst="rect">
            <a:avLst/>
          </a:prstGeom>
          <a:noFill/>
        </p:spPr>
        <p:txBody>
          <a:bodyPr wrap="none" rtlCol="0">
            <a:spAutoFit/>
          </a:bodyPr>
          <a:lstStyle/>
          <a:p>
            <a:r>
              <a:rPr lang="en-CA" dirty="0"/>
              <a:t>Triple winner: </a:t>
            </a:r>
          </a:p>
          <a:p>
            <a:pPr marL="285750" indent="-285750">
              <a:buFontTx/>
              <a:buChar char="-"/>
            </a:pPr>
            <a:r>
              <a:rPr lang="en-CA" dirty="0"/>
              <a:t>Good for the consumer</a:t>
            </a:r>
          </a:p>
          <a:p>
            <a:pPr marL="285750" indent="-285750">
              <a:buFontTx/>
              <a:buChar char="-"/>
            </a:pPr>
            <a:r>
              <a:rPr lang="en-CA" dirty="0"/>
              <a:t>Good for the firm (sales up 134%!)</a:t>
            </a:r>
          </a:p>
          <a:p>
            <a:pPr marL="285750" indent="-285750">
              <a:buFontTx/>
              <a:buChar char="-"/>
            </a:pPr>
            <a:r>
              <a:rPr lang="en-CA" dirty="0"/>
              <a:t>Good for the environment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384" y="419099"/>
            <a:ext cx="2488715" cy="18669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094" y="3505200"/>
            <a:ext cx="2647770" cy="264777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794" y="3919442"/>
            <a:ext cx="2592398" cy="18192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7675" y="423937"/>
            <a:ext cx="2570260" cy="239546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0569" y="3352800"/>
            <a:ext cx="1731214" cy="2694330"/>
          </a:xfrm>
          <a:prstGeom prst="rect">
            <a:avLst/>
          </a:prstGeom>
        </p:spPr>
      </p:pic>
    </p:spTree>
    <p:extLst>
      <p:ext uri="{BB962C8B-B14F-4D97-AF65-F5344CB8AC3E}">
        <p14:creationId xmlns:p14="http://schemas.microsoft.com/office/powerpoint/2010/main" val="123405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Attribute Framing</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97018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2920</TotalTime>
  <Words>1705</Words>
  <Application>Microsoft Macintosh PowerPoint</Application>
  <PresentationFormat>On-screen Show (4:3)</PresentationFormat>
  <Paragraphs>245</Paragraphs>
  <Slides>39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Cambria</vt:lpstr>
      <vt:lpstr>Office Theme</vt:lpstr>
      <vt:lpstr>Elite Mentors Association</vt:lpstr>
      <vt:lpstr>Outline</vt:lpstr>
      <vt:lpstr>An economic mystery</vt:lpstr>
      <vt:lpstr>Consumers don’t care about the future?</vt:lpstr>
      <vt:lpstr>Our theory</vt:lpstr>
      <vt:lpstr>Online Survey Results</vt:lpstr>
      <vt:lpstr>Does it work in real stores?</vt:lpstr>
      <vt:lpstr>Let’s scale this up</vt:lpstr>
      <vt:lpstr>Attribute Framing</vt:lpstr>
      <vt:lpstr>Attribute Framing</vt:lpstr>
      <vt:lpstr>Attribute Framing: Methods</vt:lpstr>
      <vt:lpstr>Attribute Framing: Methods</vt:lpstr>
      <vt:lpstr>Attribute Framing: Methods</vt:lpstr>
      <vt:lpstr>Attribute Framing: Methods</vt:lpstr>
      <vt:lpstr>Attribute Framing: Results</vt:lpstr>
      <vt:lpstr>Attribute Framing: Results</vt:lpstr>
      <vt:lpstr>Attribute Framing: Summary</vt:lpstr>
      <vt:lpstr>Segmentation &amp; Targeting</vt:lpstr>
      <vt:lpstr>PowerPoint Presentation</vt:lpstr>
      <vt:lpstr>PowerPoint Presentation</vt:lpstr>
      <vt:lpstr>Segmentation &amp; Targeting</vt:lpstr>
      <vt:lpstr>PowerPoint Presentation</vt:lpstr>
      <vt:lpstr>Social Norms</vt:lpstr>
      <vt:lpstr>Social norms</vt:lpstr>
      <vt:lpstr>Descriptive vs Injunctive Social Norms</vt:lpstr>
      <vt:lpstr>PowerPoint Presentation</vt:lpstr>
      <vt:lpstr>PowerPoint Presentation</vt:lpstr>
      <vt:lpstr>More social norm examples</vt:lpstr>
      <vt:lpstr>Make it easy</vt:lpstr>
      <vt:lpstr>Organ Donation</vt:lpstr>
      <vt:lpstr>Defaults</vt:lpstr>
      <vt:lpstr>Action Plan: Methods</vt:lpstr>
      <vt:lpstr>Action Plan: Results</vt:lpstr>
      <vt:lpstr>Make it easy</vt:lpstr>
      <vt:lpstr>Presentation Tips</vt:lpstr>
      <vt:lpstr>Presentation Tips: Verbal</vt:lpstr>
      <vt:lpstr>Presentation Tips: Written</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Entrepreneurs and Leaders Program</dc:title>
  <dc:creator>Dave</dc:creator>
  <cp:lastModifiedBy>jcheng08@student.ubc.ca</cp:lastModifiedBy>
  <cp:revision>61</cp:revision>
  <dcterms:created xsi:type="dcterms:W3CDTF">2006-08-16T00:00:00Z</dcterms:created>
  <dcterms:modified xsi:type="dcterms:W3CDTF">2022-10-30T17:14:50Z</dcterms:modified>
</cp:coreProperties>
</file>