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theme/themeOverride3.xml" ContentType="application/vnd.openxmlformats-officedocument.themeOverride+xml"/>
  <Override PartName="/ppt/charts/chart10.xml" ContentType="application/vnd.openxmlformats-officedocument.drawingml.chart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315" r:id="rId4"/>
    <p:sldId id="257" r:id="rId5"/>
    <p:sldId id="271" r:id="rId6"/>
    <p:sldId id="259" r:id="rId7"/>
    <p:sldId id="263" r:id="rId8"/>
    <p:sldId id="264" r:id="rId9"/>
    <p:sldId id="322" r:id="rId10"/>
    <p:sldId id="323" r:id="rId11"/>
    <p:sldId id="324" r:id="rId12"/>
    <p:sldId id="325" r:id="rId13"/>
    <p:sldId id="326" r:id="rId14"/>
    <p:sldId id="327" r:id="rId15"/>
    <p:sldId id="330" r:id="rId16"/>
    <p:sldId id="329" r:id="rId17"/>
    <p:sldId id="262" r:id="rId18"/>
    <p:sldId id="272" r:id="rId19"/>
    <p:sldId id="286" r:id="rId20"/>
    <p:sldId id="287" r:id="rId21"/>
    <p:sldId id="313" r:id="rId22"/>
    <p:sldId id="331" r:id="rId23"/>
    <p:sldId id="260" r:id="rId24"/>
    <p:sldId id="332" r:id="rId25"/>
    <p:sldId id="333" r:id="rId26"/>
    <p:sldId id="340" r:id="rId27"/>
    <p:sldId id="334" r:id="rId28"/>
    <p:sldId id="336" r:id="rId29"/>
    <p:sldId id="337" r:id="rId30"/>
    <p:sldId id="338" r:id="rId31"/>
    <p:sldId id="342" r:id="rId32"/>
    <p:sldId id="341" r:id="rId33"/>
    <p:sldId id="335" r:id="rId34"/>
    <p:sldId id="343" r:id="rId35"/>
    <p:sldId id="267" r:id="rId36"/>
    <p:sldId id="276" r:id="rId37"/>
    <p:sldId id="275" r:id="rId38"/>
    <p:sldId id="302" r:id="rId39"/>
    <p:sldId id="268" r:id="rId40"/>
    <p:sldId id="277" r:id="rId41"/>
    <p:sldId id="303" r:id="rId42"/>
    <p:sldId id="308" r:id="rId43"/>
    <p:sldId id="305" r:id="rId44"/>
    <p:sldId id="306" r:id="rId45"/>
    <p:sldId id="311" r:id="rId46"/>
    <p:sldId id="307" r:id="rId47"/>
    <p:sldId id="310" r:id="rId48"/>
    <p:sldId id="285" r:id="rId49"/>
    <p:sldId id="304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53" r:id="rId60"/>
    <p:sldId id="354" r:id="rId61"/>
    <p:sldId id="355" r:id="rId62"/>
    <p:sldId id="270" r:id="rId63"/>
    <p:sldId id="26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80101"/>
  </p:normalViewPr>
  <p:slideViewPr>
    <p:cSldViewPr snapToGrid="0">
      <p:cViewPr varScale="1">
        <p:scale>
          <a:sx n="95" d="100"/>
          <a:sy n="95" d="100"/>
        </p:scale>
        <p:origin x="13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esktop\CRED%20files\10-year%20cost\graphs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ve\Desktop\Encouraging%20Energy%20Efficiency%20-%20graphs%20-%20V2.xlsx" TargetMode="External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esktop\CRED%20files\10-year%20cost\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e\Documents\Psych%20Research\Enviro%20Disco\energy\CRED%20graphs%20B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e\Desktop\Encouraging%20Energy%20Efficiency%20-%20graphs%20-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Psych%20Research\energy\energy%20paper1\Encouraging%20Energy%20Efficiency%20-%20graphs%20-%20V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ve\Desktop\Encouraging%20Energy%20Efficiency%20-%20graphs%20-%20V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Dave\Desktop\Encouraging%20Energy%20Efficiency%20-%20graphs%20-%20V2.xlsx" TargetMode="External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Sheet1!$T$8:$W$8</c:f>
                <c:numCache>
                  <c:formatCode>General</c:formatCode>
                  <c:ptCount val="4"/>
                  <c:pt idx="0">
                    <c:v>6.2649660813128102E-2</c:v>
                  </c:pt>
                  <c:pt idx="1">
                    <c:v>5.911412690719537E-2</c:v>
                  </c:pt>
                  <c:pt idx="2">
                    <c:v>6.5478087937874296E-2</c:v>
                  </c:pt>
                  <c:pt idx="3">
                    <c:v>6.6609458787772774E-2</c:v>
                  </c:pt>
                </c:numCache>
              </c:numRef>
            </c:plus>
            <c:minus>
              <c:numRef>
                <c:f>Sheet1!$T$8:$W$8</c:f>
                <c:numCache>
                  <c:formatCode>General</c:formatCode>
                  <c:ptCount val="4"/>
                  <c:pt idx="0">
                    <c:v>6.2649660813128102E-2</c:v>
                  </c:pt>
                  <c:pt idx="1">
                    <c:v>5.911412690719537E-2</c:v>
                  </c:pt>
                  <c:pt idx="2">
                    <c:v>6.5478087937874296E-2</c:v>
                  </c:pt>
                  <c:pt idx="3">
                    <c:v>6.6609458787772774E-2</c:v>
                  </c:pt>
                </c:numCache>
              </c:numRef>
            </c:minus>
          </c:errBars>
          <c:cat>
            <c:strRef>
              <c:f>Sheet1!$B$7:$E$7</c:f>
              <c:strCache>
                <c:ptCount val="4"/>
                <c:pt idx="0">
                  <c:v>TV</c:v>
                </c:pt>
                <c:pt idx="1">
                  <c:v>Oven</c:v>
                </c:pt>
                <c:pt idx="2">
                  <c:v>Computer Monitor</c:v>
                </c:pt>
                <c:pt idx="3">
                  <c:v>Vacuum</c:v>
                </c:pt>
              </c:strCache>
            </c:strRef>
          </c:cat>
          <c:val>
            <c:numRef>
              <c:f>Sheet1!$B$8:$E$8</c:f>
              <c:numCache>
                <c:formatCode>General</c:formatCode>
                <c:ptCount val="4"/>
                <c:pt idx="0">
                  <c:v>0.26</c:v>
                </c:pt>
                <c:pt idx="1">
                  <c:v>0.22</c:v>
                </c:pt>
                <c:pt idx="2">
                  <c:v>0.3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E4-F14D-9F76-087BE98BACBF}"/>
            </c:ext>
          </c:extLst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Sheet1!$T$9:$W$9</c:f>
                <c:numCache>
                  <c:formatCode>General</c:formatCode>
                  <c:ptCount val="4"/>
                  <c:pt idx="0">
                    <c:v>7.043408822660889E-2</c:v>
                  </c:pt>
                  <c:pt idx="1">
                    <c:v>6.9593920176192078E-2</c:v>
                  </c:pt>
                  <c:pt idx="2">
                    <c:v>6.9593920176192078E-2</c:v>
                  </c:pt>
                  <c:pt idx="3">
                    <c:v>6.903380814258088E-2</c:v>
                  </c:pt>
                </c:numCache>
              </c:numRef>
            </c:plus>
            <c:minus>
              <c:numRef>
                <c:f>Sheet1!$T$9:$W$9</c:f>
                <c:numCache>
                  <c:formatCode>General</c:formatCode>
                  <c:ptCount val="4"/>
                  <c:pt idx="0">
                    <c:v>7.043408822660889E-2</c:v>
                  </c:pt>
                  <c:pt idx="1">
                    <c:v>6.9593920176192078E-2</c:v>
                  </c:pt>
                  <c:pt idx="2">
                    <c:v>6.9593920176192078E-2</c:v>
                  </c:pt>
                  <c:pt idx="3">
                    <c:v>6.903380814258088E-2</c:v>
                  </c:pt>
                </c:numCache>
              </c:numRef>
            </c:minus>
          </c:errBars>
          <c:cat>
            <c:strRef>
              <c:f>Sheet1!$B$7:$E$7</c:f>
              <c:strCache>
                <c:ptCount val="4"/>
                <c:pt idx="0">
                  <c:v>TV</c:v>
                </c:pt>
                <c:pt idx="1">
                  <c:v>Oven</c:v>
                </c:pt>
                <c:pt idx="2">
                  <c:v>Computer Monitor</c:v>
                </c:pt>
                <c:pt idx="3">
                  <c:v>Vacuum</c:v>
                </c:pt>
              </c:strCache>
            </c:strRef>
          </c:cat>
          <c:val>
            <c:numRef>
              <c:f>Sheet1!$B$9:$E$9</c:f>
              <c:numCache>
                <c:formatCode>General</c:formatCode>
                <c:ptCount val="4"/>
                <c:pt idx="0">
                  <c:v>0.55000000000000004</c:v>
                </c:pt>
                <c:pt idx="1">
                  <c:v>0.59</c:v>
                </c:pt>
                <c:pt idx="2">
                  <c:v>0.59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E4-F14D-9F76-087BE98BA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318208"/>
        <c:axId val="160319744"/>
      </c:barChart>
      <c:catAx>
        <c:axId val="160318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0319744"/>
        <c:crosses val="autoZero"/>
        <c:auto val="1"/>
        <c:lblAlgn val="ctr"/>
        <c:lblOffset val="100"/>
        <c:noMultiLvlLbl val="0"/>
      </c:catAx>
      <c:valAx>
        <c:axId val="16031974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Proportion choosing the energy efficient option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0318208"/>
        <c:crosses val="autoZero"/>
        <c:crossBetween val="between"/>
      </c:valAx>
    </c:plotArea>
    <c:legend>
      <c:legendPos val="tr"/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Sheet1!$B$44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Sheet1!$H$45:$H$48</c:f>
                <c:numCache>
                  <c:formatCode>General</c:formatCode>
                  <c:ptCount val="4"/>
                  <c:pt idx="0">
                    <c:v>0.249630305</c:v>
                  </c:pt>
                  <c:pt idx="1">
                    <c:v>0.238199831</c:v>
                  </c:pt>
                  <c:pt idx="2">
                    <c:v>0.23872284699999999</c:v>
                  </c:pt>
                  <c:pt idx="3">
                    <c:v>0.19871681399999999</c:v>
                  </c:pt>
                </c:numCache>
              </c:numRef>
            </c:plus>
            <c:minus>
              <c:numRef>
                <c:f>Sheet1!$H$45:$H$48</c:f>
                <c:numCache>
                  <c:formatCode>General</c:formatCode>
                  <c:ptCount val="4"/>
                  <c:pt idx="0">
                    <c:v>0.249630305</c:v>
                  </c:pt>
                  <c:pt idx="1">
                    <c:v>0.238199831</c:v>
                  </c:pt>
                  <c:pt idx="2">
                    <c:v>0.23872284699999999</c:v>
                  </c:pt>
                  <c:pt idx="3">
                    <c:v>0.19871681399999999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Sheet1!$A$45:$A$48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Sheet1!$B$45:$B$48</c:f>
              <c:numCache>
                <c:formatCode>General</c:formatCode>
                <c:ptCount val="4"/>
                <c:pt idx="0">
                  <c:v>7.3161867079999974</c:v>
                </c:pt>
                <c:pt idx="1">
                  <c:v>4.9088464800000002</c:v>
                </c:pt>
                <c:pt idx="2">
                  <c:v>5.6610524569999967</c:v>
                </c:pt>
                <c:pt idx="3">
                  <c:v>5.0839104079999977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BC-3D40-8A86-BDBC26E8CEA5}"/>
            </c:ext>
          </c:extLst>
        </c:ser>
        <c:ser>
          <c:idx val="1"/>
          <c:order val="1"/>
          <c:tx>
            <c:strRef>
              <c:f>Sheet1!$C$44</c:f>
              <c:strCache>
                <c:ptCount val="1"/>
                <c:pt idx="0">
                  <c:v>1-Year Cost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Sheet1!$I$45:$I$48</c:f>
                <c:numCache>
                  <c:formatCode>General</c:formatCode>
                  <c:ptCount val="4"/>
                  <c:pt idx="0">
                    <c:v>7.1816465999999995E-2</c:v>
                  </c:pt>
                  <c:pt idx="1">
                    <c:v>0.112282576</c:v>
                  </c:pt>
                  <c:pt idx="2">
                    <c:v>0.112469474</c:v>
                  </c:pt>
                  <c:pt idx="3">
                    <c:v>0.116434548</c:v>
                  </c:pt>
                </c:numCache>
              </c:numRef>
            </c:plus>
            <c:minus>
              <c:numRef>
                <c:f>Sheet1!$I$45:$I$48</c:f>
                <c:numCache>
                  <c:formatCode>General</c:formatCode>
                  <c:ptCount val="4"/>
                  <c:pt idx="0">
                    <c:v>7.1816465999999995E-2</c:v>
                  </c:pt>
                  <c:pt idx="1">
                    <c:v>0.112282576</c:v>
                  </c:pt>
                  <c:pt idx="2">
                    <c:v>0.112469474</c:v>
                  </c:pt>
                  <c:pt idx="3">
                    <c:v>0.116434548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Sheet1!$A$45:$A$48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Sheet1!$C$45:$C$48</c:f>
              <c:numCache>
                <c:formatCode>General</c:formatCode>
                <c:ptCount val="4"/>
                <c:pt idx="0">
                  <c:v>8.7868618499999993</c:v>
                </c:pt>
                <c:pt idx="1">
                  <c:v>5.5109652729999974</c:v>
                </c:pt>
                <c:pt idx="2">
                  <c:v>6.8337789259999999</c:v>
                </c:pt>
                <c:pt idx="3">
                  <c:v>4.9623683649999997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BC-3D40-8A86-BDBC26E8CEA5}"/>
            </c:ext>
          </c:extLst>
        </c:ser>
        <c:ser>
          <c:idx val="2"/>
          <c:order val="2"/>
          <c:tx>
            <c:strRef>
              <c:f>Sheet1!$D$44</c:f>
              <c:strCache>
                <c:ptCount val="1"/>
                <c:pt idx="0">
                  <c:v>5-Year Cost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Sheet1!$J$45:$J$48</c:f>
                <c:numCache>
                  <c:formatCode>General</c:formatCode>
                  <c:ptCount val="4"/>
                  <c:pt idx="0">
                    <c:v>0.26411534599999997</c:v>
                  </c:pt>
                  <c:pt idx="1">
                    <c:v>0.129031651</c:v>
                  </c:pt>
                  <c:pt idx="2">
                    <c:v>7.6655683000000002E-2</c:v>
                  </c:pt>
                  <c:pt idx="3">
                    <c:v>0.11692443700000001</c:v>
                  </c:pt>
                </c:numCache>
              </c:numRef>
            </c:plus>
            <c:minus>
              <c:numRef>
                <c:f>Sheet1!$J$45:$J$48</c:f>
                <c:numCache>
                  <c:formatCode>General</c:formatCode>
                  <c:ptCount val="4"/>
                  <c:pt idx="0">
                    <c:v>0.26411534599999997</c:v>
                  </c:pt>
                  <c:pt idx="1">
                    <c:v>0.129031651</c:v>
                  </c:pt>
                  <c:pt idx="2">
                    <c:v>7.6655683000000002E-2</c:v>
                  </c:pt>
                  <c:pt idx="3">
                    <c:v>0.11692443700000001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Sheet1!$A$45:$A$48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Sheet1!$D$45:$D$48</c:f>
              <c:numCache>
                <c:formatCode>General</c:formatCode>
                <c:ptCount val="4"/>
                <c:pt idx="0">
                  <c:v>7.9550570169999979</c:v>
                </c:pt>
                <c:pt idx="1">
                  <c:v>5.3363511690000003</c:v>
                </c:pt>
                <c:pt idx="2">
                  <c:v>6.7364752210000001</c:v>
                </c:pt>
                <c:pt idx="3">
                  <c:v>4.923079667999998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BC-3D40-8A86-BDBC26E8CEA5}"/>
            </c:ext>
          </c:extLst>
        </c:ser>
        <c:ser>
          <c:idx val="3"/>
          <c:order val="3"/>
          <c:tx>
            <c:strRef>
              <c:f>Sheet1!$E$44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Sheet1!$K$45:$K$48</c:f>
                <c:numCache>
                  <c:formatCode>General</c:formatCode>
                  <c:ptCount val="4"/>
                  <c:pt idx="0">
                    <c:v>0.27322837300000002</c:v>
                  </c:pt>
                  <c:pt idx="1">
                    <c:v>0.122328824</c:v>
                  </c:pt>
                  <c:pt idx="2">
                    <c:v>0.198843512</c:v>
                  </c:pt>
                  <c:pt idx="3">
                    <c:v>6.8270436000000004E-2</c:v>
                  </c:pt>
                </c:numCache>
              </c:numRef>
            </c:plus>
            <c:minus>
              <c:numRef>
                <c:f>Sheet1!$K$45:$K$48</c:f>
                <c:numCache>
                  <c:formatCode>General</c:formatCode>
                  <c:ptCount val="4"/>
                  <c:pt idx="0">
                    <c:v>0.27322837300000002</c:v>
                  </c:pt>
                  <c:pt idx="1">
                    <c:v>0.122328824</c:v>
                  </c:pt>
                  <c:pt idx="2">
                    <c:v>0.198843512</c:v>
                  </c:pt>
                  <c:pt idx="3">
                    <c:v>6.8270436000000004E-2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Sheet1!$A$45:$A$48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Sheet1!$E$45:$E$48</c:f>
              <c:numCache>
                <c:formatCode>General</c:formatCode>
                <c:ptCount val="4"/>
                <c:pt idx="0">
                  <c:v>7.9607793149999999</c:v>
                </c:pt>
                <c:pt idx="1">
                  <c:v>5.1102214620000002</c:v>
                </c:pt>
                <c:pt idx="2">
                  <c:v>6.3844334869999981</c:v>
                </c:pt>
                <c:pt idx="3">
                  <c:v>4.6829830209999974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0BC-3D40-8A86-BDBC26E8CEA5}"/>
            </c:ext>
          </c:extLst>
        </c:ser>
        <c:ser>
          <c:idx val="4"/>
          <c:order val="4"/>
          <c:tx>
            <c:strRef>
              <c:f>Sheet1!$F$44</c:f>
              <c:strCache>
                <c:ptCount val="1"/>
                <c:pt idx="0">
                  <c:v>Given</c:v>
                </c:pt>
              </c:strCache>
            </c:strRef>
          </c:tx>
          <c:spPr>
            <a:solidFill>
              <a:sysClr val="windowText" lastClr="000000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strRef>
              <c:f>Sheet1!$A$45:$A$48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Sheet1!$F$45:$F$48</c:f>
              <c:numCache>
                <c:formatCode>General</c:formatCode>
                <c:ptCount val="4"/>
                <c:pt idx="0">
                  <c:v>8.9226582995244073</c:v>
                </c:pt>
                <c:pt idx="1">
                  <c:v>5.478135793123875</c:v>
                </c:pt>
                <c:pt idx="2">
                  <c:v>6.9077552789821368</c:v>
                </c:pt>
                <c:pt idx="3">
                  <c:v>4.7929766730126158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BC-3D40-8A86-BDBC26E8C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726336"/>
        <c:axId val="129727872"/>
      </c:barChart>
      <c:catAx>
        <c:axId val="12972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27872"/>
        <c:crosses val="autoZero"/>
        <c:auto val="1"/>
        <c:lblAlgn val="ctr"/>
        <c:lblOffset val="100"/>
        <c:noMultiLvlLbl val="0"/>
      </c:catAx>
      <c:valAx>
        <c:axId val="129727872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/>
                  <a:t>Mean LN Future Cost Estimate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2972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084251968503937"/>
          <c:y val="1.21100912182291E-2"/>
          <c:w val="0.84803912401574799"/>
          <c:h val="8.8258092738407692E-2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32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Sheet1!$T$3:$W$3</c:f>
                <c:numCache>
                  <c:formatCode>General</c:formatCode>
                  <c:ptCount val="4"/>
                  <c:pt idx="0">
                    <c:v>4.2850670939904779E-2</c:v>
                  </c:pt>
                  <c:pt idx="1">
                    <c:v>5.911412690719537E-2</c:v>
                  </c:pt>
                  <c:pt idx="2">
                    <c:v>7.0852099474892058E-2</c:v>
                  </c:pt>
                  <c:pt idx="3">
                    <c:v>6.9296464556281648E-2</c:v>
                  </c:pt>
                </c:numCache>
              </c:numRef>
            </c:plus>
            <c:minus>
              <c:numRef>
                <c:f>Sheet1!$T$3:$W$3</c:f>
                <c:numCache>
                  <c:formatCode>General</c:formatCode>
                  <c:ptCount val="4"/>
                  <c:pt idx="0">
                    <c:v>4.2850670939904779E-2</c:v>
                  </c:pt>
                  <c:pt idx="1">
                    <c:v>5.911412690719537E-2</c:v>
                  </c:pt>
                  <c:pt idx="2">
                    <c:v>7.0852099474892058E-2</c:v>
                  </c:pt>
                  <c:pt idx="3">
                    <c:v>6.9296464556281648E-2</c:v>
                  </c:pt>
                </c:numCache>
              </c:numRef>
            </c:minus>
          </c:errBars>
          <c:cat>
            <c:strRef>
              <c:f>Sheet1!$B$2:$E$2</c:f>
              <c:strCache>
                <c:ptCount val="4"/>
                <c:pt idx="0">
                  <c:v>Heater</c:v>
                </c:pt>
                <c:pt idx="1">
                  <c:v>Lightbulb</c:v>
                </c:pt>
                <c:pt idx="2">
                  <c:v>Furnace</c:v>
                </c:pt>
                <c:pt idx="3">
                  <c:v>Washing Machine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0.1</c:v>
                </c:pt>
                <c:pt idx="1">
                  <c:v>0.22</c:v>
                </c:pt>
                <c:pt idx="2">
                  <c:v>0.56000000000000005</c:v>
                </c:pt>
                <c:pt idx="3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D6-CE4C-9415-AF1336B4B4AA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Sheet1!$T$4:$W$4</c:f>
                <c:numCache>
                  <c:formatCode>General</c:formatCode>
                  <c:ptCount val="4"/>
                  <c:pt idx="0">
                    <c:v>6.9593920176192078E-2</c:v>
                  </c:pt>
                  <c:pt idx="1">
                    <c:v>6.8333668100566874E-2</c:v>
                  </c:pt>
                  <c:pt idx="2">
                    <c:v>5.1390279083827956E-2</c:v>
                  </c:pt>
                  <c:pt idx="3">
                    <c:v>7.071414424341449E-2</c:v>
                  </c:pt>
                </c:numCache>
              </c:numRef>
            </c:plus>
            <c:minus>
              <c:numRef>
                <c:f>Sheet1!$T$4:$W$4</c:f>
                <c:numCache>
                  <c:formatCode>General</c:formatCode>
                  <c:ptCount val="4"/>
                  <c:pt idx="0">
                    <c:v>6.9593920176192078E-2</c:v>
                  </c:pt>
                  <c:pt idx="1">
                    <c:v>6.8333668100566874E-2</c:v>
                  </c:pt>
                  <c:pt idx="2">
                    <c:v>5.1390279083827956E-2</c:v>
                  </c:pt>
                  <c:pt idx="3">
                    <c:v>7.071414424341449E-2</c:v>
                  </c:pt>
                </c:numCache>
              </c:numRef>
            </c:minus>
          </c:errBars>
          <c:cat>
            <c:strRef>
              <c:f>Sheet1!$B$2:$E$2</c:f>
              <c:strCache>
                <c:ptCount val="4"/>
                <c:pt idx="0">
                  <c:v>Heater</c:v>
                </c:pt>
                <c:pt idx="1">
                  <c:v>Lightbulb</c:v>
                </c:pt>
                <c:pt idx="2">
                  <c:v>Furnace</c:v>
                </c:pt>
                <c:pt idx="3">
                  <c:v>Washing Machine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0.41</c:v>
                </c:pt>
                <c:pt idx="1">
                  <c:v>0.63</c:v>
                </c:pt>
                <c:pt idx="2">
                  <c:v>0.84</c:v>
                </c:pt>
                <c:pt idx="3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D6-CE4C-9415-AF1336B4B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956416"/>
        <c:axId val="160957952"/>
      </c:barChart>
      <c:catAx>
        <c:axId val="160956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0957952"/>
        <c:crosses val="autoZero"/>
        <c:auto val="1"/>
        <c:lblAlgn val="ctr"/>
        <c:lblOffset val="100"/>
        <c:noMultiLvlLbl val="0"/>
      </c:catAx>
      <c:valAx>
        <c:axId val="16095795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Proportion choosing the energy efficient option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60956416"/>
        <c:crosses val="autoZero"/>
        <c:crossBetween val="between"/>
      </c:valAx>
    </c:plotArea>
    <c:legend>
      <c:legendPos val="tr"/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Control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Sheet1!$T$3:$W$3</c:f>
                <c:numCache>
                  <c:formatCode>General</c:formatCode>
                  <c:ptCount val="4"/>
                  <c:pt idx="0">
                    <c:v>7.9348583546547155E-2</c:v>
                  </c:pt>
                  <c:pt idx="1">
                    <c:v>5.2895396889031776E-2</c:v>
                  </c:pt>
                  <c:pt idx="2">
                    <c:v>4.6287588437652419E-2</c:v>
                  </c:pt>
                  <c:pt idx="3">
                    <c:v>4.2314122226025631E-2</c:v>
                  </c:pt>
                </c:numCache>
              </c:numRef>
            </c:plus>
            <c:minus>
              <c:numRef>
                <c:f>Sheet1!$T$3:$W$3</c:f>
                <c:numCache>
                  <c:formatCode>General</c:formatCode>
                  <c:ptCount val="4"/>
                  <c:pt idx="0">
                    <c:v>7.9348583546547155E-2</c:v>
                  </c:pt>
                  <c:pt idx="1">
                    <c:v>5.2895396889031776E-2</c:v>
                  </c:pt>
                  <c:pt idx="2">
                    <c:v>4.6287588437652419E-2</c:v>
                  </c:pt>
                  <c:pt idx="3">
                    <c:v>4.2314122226025631E-2</c:v>
                  </c:pt>
                </c:numCache>
              </c:numRef>
            </c:minus>
          </c:errBars>
          <c:cat>
            <c:strRef>
              <c:f>Sheet1!$B$2:$E$2</c:f>
              <c:strCache>
                <c:ptCount val="4"/>
                <c:pt idx="0">
                  <c:v>Furnace</c:v>
                </c:pt>
                <c:pt idx="1">
                  <c:v>Lightbulb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0.72289999999999999</c:v>
                </c:pt>
                <c:pt idx="1">
                  <c:v>0.4819</c:v>
                </c:pt>
                <c:pt idx="2">
                  <c:v>0.42170000000000002</c:v>
                </c:pt>
                <c:pt idx="3">
                  <c:v>0.38550000000000001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9C-8B4D-8705-842F6562CAB0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Sheet1!$T$4:$W$4</c:f>
                <c:numCache>
                  <c:formatCode>General</c:formatCode>
                  <c:ptCount val="4"/>
                  <c:pt idx="0">
                    <c:v>0.11523750000000001</c:v>
                  </c:pt>
                  <c:pt idx="1">
                    <c:v>0.10351249999999999</c:v>
                  </c:pt>
                  <c:pt idx="2">
                    <c:v>8.7887499999999993E-2</c:v>
                  </c:pt>
                  <c:pt idx="3">
                    <c:v>8.7887499999999993E-2</c:v>
                  </c:pt>
                </c:numCache>
              </c:numRef>
            </c:plus>
            <c:minus>
              <c:numRef>
                <c:f>Sheet1!$T$4:$W$4</c:f>
                <c:numCache>
                  <c:formatCode>General</c:formatCode>
                  <c:ptCount val="4"/>
                  <c:pt idx="0">
                    <c:v>0.11523750000000001</c:v>
                  </c:pt>
                  <c:pt idx="1">
                    <c:v>0.10351249999999999</c:v>
                  </c:pt>
                  <c:pt idx="2">
                    <c:v>8.7887499999999993E-2</c:v>
                  </c:pt>
                  <c:pt idx="3">
                    <c:v>8.7887499999999993E-2</c:v>
                  </c:pt>
                </c:numCache>
              </c:numRef>
            </c:minus>
          </c:errBars>
          <c:cat>
            <c:strRef>
              <c:f>Sheet1!$B$2:$E$2</c:f>
              <c:strCache>
                <c:ptCount val="4"/>
                <c:pt idx="0">
                  <c:v>Furnace</c:v>
                </c:pt>
                <c:pt idx="1">
                  <c:v>Lightbulb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0.92190000000000005</c:v>
                </c:pt>
                <c:pt idx="1">
                  <c:v>0.82809999999999995</c:v>
                </c:pt>
                <c:pt idx="2">
                  <c:v>0.70309999999999995</c:v>
                </c:pt>
                <c:pt idx="3">
                  <c:v>0.70309999999999995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9C-8B4D-8705-842F6562C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771840"/>
        <c:axId val="176774144"/>
      </c:barChart>
      <c:catAx>
        <c:axId val="176771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774144"/>
        <c:crosses val="autoZero"/>
        <c:auto val="1"/>
        <c:lblAlgn val="ctr"/>
        <c:lblOffset val="100"/>
        <c:noMultiLvlLbl val="0"/>
      </c:catAx>
      <c:valAx>
        <c:axId val="176774144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Proportion choosing the energy efficient option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771840"/>
        <c:crosses val="autoZero"/>
        <c:crossBetween val="between"/>
      </c:valAx>
    </c:plotArea>
    <c:legend>
      <c:legendPos val="tr"/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Sheet1!$A$39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Sheet1!$E$39:$F$39</c:f>
                <c:numCache>
                  <c:formatCode>General</c:formatCode>
                  <c:ptCount val="2"/>
                  <c:pt idx="0">
                    <c:v>2.081</c:v>
                  </c:pt>
                  <c:pt idx="1">
                    <c:v>2.08</c:v>
                  </c:pt>
                </c:numCache>
              </c:numRef>
            </c:plus>
            <c:minus>
              <c:numRef>
                <c:f>Sheet1!$E$39:$F$39</c:f>
                <c:numCache>
                  <c:formatCode>General</c:formatCode>
                  <c:ptCount val="2"/>
                  <c:pt idx="0">
                    <c:v>2.081</c:v>
                  </c:pt>
                  <c:pt idx="1">
                    <c:v>2.08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Sheet1!$B$38:$C$38</c:f>
              <c:strCache>
                <c:ptCount val="2"/>
                <c:pt idx="0">
                  <c:v>2 Options</c:v>
                </c:pt>
                <c:pt idx="1">
                  <c:v>6 Options</c:v>
                </c:pt>
              </c:strCache>
            </c:strRef>
          </c:cat>
          <c:val>
            <c:numRef>
              <c:f>Sheet1!$B$39:$C$39</c:f>
              <c:numCache>
                <c:formatCode>General</c:formatCode>
                <c:ptCount val="2"/>
                <c:pt idx="0">
                  <c:v>43.54</c:v>
                </c:pt>
                <c:pt idx="1">
                  <c:v>36.83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91-2D49-B4A9-C31C69FDA895}"/>
            </c:ext>
          </c:extLst>
        </c:ser>
        <c:ser>
          <c:idx val="1"/>
          <c:order val="1"/>
          <c:tx>
            <c:strRef>
              <c:f>Sheet1!$A$40</c:f>
              <c:strCache>
                <c:ptCount val="1"/>
                <c:pt idx="0">
                  <c:v>10-Year Targets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Sheet1!$F$40</c:f>
                <c:numCache>
                  <c:formatCode>General</c:formatCode>
                  <c:ptCount val="1"/>
                  <c:pt idx="0">
                    <c:v>1.9530000000000001</c:v>
                  </c:pt>
                </c:numCache>
              </c:numRef>
            </c:plus>
            <c:minus>
              <c:numRef>
                <c:f>Sheet1!$F$40</c:f>
                <c:numCache>
                  <c:formatCode>General</c:formatCode>
                  <c:ptCount val="1"/>
                  <c:pt idx="0">
                    <c:v>1.9530000000000001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Sheet1!$B$38:$C$38</c:f>
              <c:strCache>
                <c:ptCount val="2"/>
                <c:pt idx="0">
                  <c:v>2 Options</c:v>
                </c:pt>
                <c:pt idx="1">
                  <c:v>6 Options</c:v>
                </c:pt>
              </c:strCache>
            </c:strRef>
          </c:cat>
          <c:val>
            <c:numRef>
              <c:f>Sheet1!$B$40:$C$40</c:f>
              <c:numCache>
                <c:formatCode>General</c:formatCode>
                <c:ptCount val="2"/>
                <c:pt idx="1">
                  <c:v>36.79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91-2D49-B4A9-C31C69FDA895}"/>
            </c:ext>
          </c:extLst>
        </c:ser>
        <c:ser>
          <c:idx val="2"/>
          <c:order val="2"/>
          <c:tx>
            <c:strRef>
              <c:f>Sheet1!$A$41</c:f>
              <c:strCache>
                <c:ptCount val="1"/>
                <c:pt idx="0">
                  <c:v>10-Year All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Sheet1!$E$41:$F$41</c:f>
                <c:numCache>
                  <c:formatCode>General</c:formatCode>
                  <c:ptCount val="2"/>
                  <c:pt idx="0">
                    <c:v>1.756</c:v>
                  </c:pt>
                  <c:pt idx="1">
                    <c:v>1.7889999999999999</c:v>
                  </c:pt>
                </c:numCache>
              </c:numRef>
            </c:plus>
            <c:minus>
              <c:numRef>
                <c:f>Sheet1!$E$41:$F$41</c:f>
                <c:numCache>
                  <c:formatCode>General</c:formatCode>
                  <c:ptCount val="2"/>
                  <c:pt idx="0">
                    <c:v>1.756</c:v>
                  </c:pt>
                  <c:pt idx="1">
                    <c:v>1.7889999999999999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Sheet1!$B$38:$C$38</c:f>
              <c:strCache>
                <c:ptCount val="2"/>
                <c:pt idx="0">
                  <c:v>2 Options</c:v>
                </c:pt>
                <c:pt idx="1">
                  <c:v>6 Options</c:v>
                </c:pt>
              </c:strCache>
            </c:strRef>
          </c:cat>
          <c:val>
            <c:numRef>
              <c:f>Sheet1!$B$41:$C$41</c:f>
              <c:numCache>
                <c:formatCode>General</c:formatCode>
                <c:ptCount val="2"/>
                <c:pt idx="0">
                  <c:v>34.28</c:v>
                </c:pt>
                <c:pt idx="1">
                  <c:v>28.99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91-2D49-B4A9-C31C69FDA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266880"/>
        <c:axId val="182326016"/>
      </c:barChart>
      <c:catAx>
        <c:axId val="18226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326016"/>
        <c:crosses val="autoZero"/>
        <c:auto val="1"/>
        <c:lblAlgn val="ctr"/>
        <c:lblOffset val="100"/>
        <c:noMultiLvlLbl val="0"/>
      </c:catAx>
      <c:valAx>
        <c:axId val="182326016"/>
        <c:scaling>
          <c:orientation val="minMax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CA"/>
                  <a:t>Mean Watts Chosen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8226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90382932902614"/>
          <c:y val="1.4128439754600604E-2"/>
          <c:w val="0.78271720842586989"/>
          <c:h val="5.194339152163296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Sheet1!$B$51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Sheet1!$F$52:$F$55</c:f>
                <c:numCache>
                  <c:formatCode>General</c:formatCode>
                  <c:ptCount val="4"/>
                  <c:pt idx="0">
                    <c:v>5.9159999999999997E-2</c:v>
                  </c:pt>
                  <c:pt idx="1">
                    <c:v>5.756E-2</c:v>
                  </c:pt>
                  <c:pt idx="2">
                    <c:v>5.4550000000000001E-2</c:v>
                  </c:pt>
                  <c:pt idx="3">
                    <c:v>5.2080000000000001E-2</c:v>
                  </c:pt>
                </c:numCache>
              </c:numRef>
            </c:plus>
            <c:minus>
              <c:numRef>
                <c:f>Sheet1!$F$52:$F$55</c:f>
                <c:numCache>
                  <c:formatCode>General</c:formatCode>
                  <c:ptCount val="4"/>
                  <c:pt idx="0">
                    <c:v>5.9159999999999997E-2</c:v>
                  </c:pt>
                  <c:pt idx="1">
                    <c:v>5.756E-2</c:v>
                  </c:pt>
                  <c:pt idx="2">
                    <c:v>5.4550000000000001E-2</c:v>
                  </c:pt>
                  <c:pt idx="3">
                    <c:v>5.2080000000000001E-2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Sheet1!$A$52:$A$55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Sheet1!$B$52:$B$55</c:f>
              <c:numCache>
                <c:formatCode>General</c:formatCode>
                <c:ptCount val="4"/>
                <c:pt idx="0">
                  <c:v>0.67190000000000005</c:v>
                </c:pt>
                <c:pt idx="1">
                  <c:v>0.2969</c:v>
                </c:pt>
                <c:pt idx="2">
                  <c:v>0.25</c:v>
                </c:pt>
                <c:pt idx="3">
                  <c:v>0.21870000000000001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F9-AD43-85C3-F6E4CB122B8E}"/>
            </c:ext>
          </c:extLst>
        </c:ser>
        <c:ser>
          <c:idx val="1"/>
          <c:order val="1"/>
          <c:tx>
            <c:strRef>
              <c:f>Sheet1!$C$51</c:f>
              <c:strCache>
                <c:ptCount val="1"/>
                <c:pt idx="0">
                  <c:v>10-Year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Sheet1!$G$52:$G$55</c:f>
                <c:numCache>
                  <c:formatCode>General</c:formatCode>
                  <c:ptCount val="4"/>
                  <c:pt idx="0">
                    <c:v>4.5749999999999999E-2</c:v>
                  </c:pt>
                  <c:pt idx="1">
                    <c:v>5.9839999999999997E-2</c:v>
                  </c:pt>
                  <c:pt idx="2">
                    <c:v>6.1879999999999998E-2</c:v>
                  </c:pt>
                  <c:pt idx="3">
                    <c:v>6.2869999999999995E-2</c:v>
                  </c:pt>
                </c:numCache>
              </c:numRef>
            </c:plus>
            <c:minus>
              <c:numRef>
                <c:f>Sheet1!$G$52:$G$55</c:f>
                <c:numCache>
                  <c:formatCode>General</c:formatCode>
                  <c:ptCount val="4"/>
                  <c:pt idx="0">
                    <c:v>4.5749999999999999E-2</c:v>
                  </c:pt>
                  <c:pt idx="1">
                    <c:v>5.9839999999999997E-2</c:v>
                  </c:pt>
                  <c:pt idx="2">
                    <c:v>6.1879999999999998E-2</c:v>
                  </c:pt>
                  <c:pt idx="3">
                    <c:v>6.2869999999999995E-2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Sheet1!$A$52:$A$55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Sheet1!$C$52:$C$55</c:f>
              <c:numCache>
                <c:formatCode>General</c:formatCode>
                <c:ptCount val="4"/>
                <c:pt idx="0">
                  <c:v>0.84370000000000001</c:v>
                </c:pt>
                <c:pt idx="1">
                  <c:v>0.65620000000000001</c:v>
                </c:pt>
                <c:pt idx="2">
                  <c:v>0.59379999999999999</c:v>
                </c:pt>
                <c:pt idx="3">
                  <c:v>0.46879999999999999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F9-AD43-85C3-F6E4CB122B8E}"/>
            </c:ext>
          </c:extLst>
        </c:ser>
        <c:ser>
          <c:idx val="2"/>
          <c:order val="2"/>
          <c:tx>
            <c:strRef>
              <c:f>Sheet1!$D$51</c:f>
              <c:strCache>
                <c:ptCount val="1"/>
                <c:pt idx="0">
                  <c:v>Subjective Estimation</c:v>
                </c:pt>
              </c:strCache>
            </c:strRef>
          </c:tx>
          <c:spPr>
            <a:pattFill prst="dkUp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Sheet1!$H$52:$H$55</c:f>
                <c:numCache>
                  <c:formatCode>General</c:formatCode>
                  <c:ptCount val="4"/>
                  <c:pt idx="0">
                    <c:v>5.5329999999999997E-2</c:v>
                  </c:pt>
                  <c:pt idx="1">
                    <c:v>6.5280000000000005E-2</c:v>
                  </c:pt>
                  <c:pt idx="2">
                    <c:v>6.7419999999999994E-2</c:v>
                  </c:pt>
                  <c:pt idx="3">
                    <c:v>6.6339999999999996E-2</c:v>
                  </c:pt>
                </c:numCache>
              </c:numRef>
            </c:plus>
            <c:minus>
              <c:numRef>
                <c:f>Sheet1!$H$52:$H$55</c:f>
                <c:numCache>
                  <c:formatCode>General</c:formatCode>
                  <c:ptCount val="4"/>
                  <c:pt idx="0">
                    <c:v>5.5329999999999997E-2</c:v>
                  </c:pt>
                  <c:pt idx="1">
                    <c:v>6.5280000000000005E-2</c:v>
                  </c:pt>
                  <c:pt idx="2">
                    <c:v>6.7419999999999994E-2</c:v>
                  </c:pt>
                  <c:pt idx="3">
                    <c:v>6.6339999999999996E-2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Sheet1!$A$52:$A$55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Sheet1!$D$52:$D$55</c:f>
              <c:numCache>
                <c:formatCode>General</c:formatCode>
                <c:ptCount val="4"/>
                <c:pt idx="0">
                  <c:v>0.78569999999999995</c:v>
                </c:pt>
                <c:pt idx="1">
                  <c:v>0.625</c:v>
                </c:pt>
                <c:pt idx="2">
                  <c:v>0.5</c:v>
                </c:pt>
                <c:pt idx="3">
                  <c:v>0.41070000000000001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F9-AD43-85C3-F6E4CB122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627904"/>
        <c:axId val="223629696"/>
      </c:barChart>
      <c:catAx>
        <c:axId val="2236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23629696"/>
        <c:crosses val="autoZero"/>
        <c:auto val="1"/>
        <c:lblAlgn val="ctr"/>
        <c:lblOffset val="100"/>
        <c:noMultiLvlLbl val="0"/>
      </c:catAx>
      <c:valAx>
        <c:axId val="223629696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Efficient Choice Proportion</a:t>
                </a:r>
                <a:endParaRPr lang="en-CA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236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077175449222694"/>
          <c:y val="2.0661157024793389E-2"/>
          <c:w val="0.83657614913520428"/>
          <c:h val="7.5961011071963111E-2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Sheet1!$B$23</c:f>
              <c:strCache>
                <c:ptCount val="1"/>
                <c:pt idx="0">
                  <c:v>Efficient Choice Proportion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Sheet1!$D$24:$D$30</c:f>
                <c:numCache>
                  <c:formatCode>General</c:formatCode>
                  <c:ptCount val="7"/>
                  <c:pt idx="0">
                    <c:v>3.8640000000000001E-2</c:v>
                  </c:pt>
                  <c:pt idx="1">
                    <c:v>2.8889999999999999E-2</c:v>
                  </c:pt>
                  <c:pt idx="2">
                    <c:v>3.662E-2</c:v>
                  </c:pt>
                  <c:pt idx="3">
                    <c:v>3.6310000000000002E-2</c:v>
                  </c:pt>
                  <c:pt idx="4">
                    <c:v>3.594E-2</c:v>
                  </c:pt>
                  <c:pt idx="5">
                    <c:v>3.7310000000000003E-2</c:v>
                  </c:pt>
                  <c:pt idx="6">
                    <c:v>3.4099999999999998E-2</c:v>
                  </c:pt>
                </c:numCache>
              </c:numRef>
            </c:plus>
            <c:minus>
              <c:numRef>
                <c:f>Sheet1!$D$24:$D$30</c:f>
                <c:numCache>
                  <c:formatCode>General</c:formatCode>
                  <c:ptCount val="7"/>
                  <c:pt idx="0">
                    <c:v>3.8640000000000001E-2</c:v>
                  </c:pt>
                  <c:pt idx="1">
                    <c:v>2.8889999999999999E-2</c:v>
                  </c:pt>
                  <c:pt idx="2">
                    <c:v>3.662E-2</c:v>
                  </c:pt>
                  <c:pt idx="3">
                    <c:v>3.6310000000000002E-2</c:v>
                  </c:pt>
                  <c:pt idx="4">
                    <c:v>3.594E-2</c:v>
                  </c:pt>
                  <c:pt idx="5">
                    <c:v>3.7310000000000003E-2</c:v>
                  </c:pt>
                  <c:pt idx="6">
                    <c:v>3.4099999999999998E-2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Sheet1!$A$24:$A$30</c:f>
              <c:strCache>
                <c:ptCount val="7"/>
                <c:pt idx="0">
                  <c:v>Control</c:v>
                </c:pt>
                <c:pt idx="1">
                  <c:v>$ Cost</c:v>
                </c:pt>
                <c:pt idx="2">
                  <c:v>kWh Cost</c:v>
                </c:pt>
                <c:pt idx="3">
                  <c:v>% Cost</c:v>
                </c:pt>
                <c:pt idx="4">
                  <c:v>$ Saved</c:v>
                </c:pt>
                <c:pt idx="5">
                  <c:v>kWh Saved</c:v>
                </c:pt>
                <c:pt idx="6">
                  <c:v>% Saved</c:v>
                </c:pt>
              </c:strCache>
            </c:strRef>
          </c:cat>
          <c:val>
            <c:numRef>
              <c:f>Sheet1!$B$24:$B$30</c:f>
              <c:numCache>
                <c:formatCode>General</c:formatCode>
                <c:ptCount val="7"/>
                <c:pt idx="0">
                  <c:v>0.56020000000000003</c:v>
                </c:pt>
                <c:pt idx="1">
                  <c:v>0.83640000000000003</c:v>
                </c:pt>
                <c:pt idx="2">
                  <c:v>0.68100000000000005</c:v>
                </c:pt>
                <c:pt idx="3">
                  <c:v>0.67259999999999998</c:v>
                </c:pt>
                <c:pt idx="4">
                  <c:v>0.70809999999999995</c:v>
                </c:pt>
                <c:pt idx="5">
                  <c:v>0.65639999999999998</c:v>
                </c:pt>
                <c:pt idx="6">
                  <c:v>0.73370000000000002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E0-7247-8FE9-2EE5A2DE3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642752"/>
        <c:axId val="223644288"/>
      </c:barChart>
      <c:catAx>
        <c:axId val="22364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3644288"/>
        <c:crosses val="autoZero"/>
        <c:auto val="1"/>
        <c:lblAlgn val="ctr"/>
        <c:lblOffset val="100"/>
        <c:noMultiLvlLbl val="0"/>
      </c:catAx>
      <c:valAx>
        <c:axId val="223644288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CA" sz="2800">
                    <a:latin typeface="+mn-lt"/>
                  </a:rPr>
                  <a:t>Energy efficient choice 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sz="2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364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Sheet1!$B$9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Sheet1!$E$17:$E$20</c:f>
                <c:numCache>
                  <c:formatCode>General</c:formatCode>
                  <c:ptCount val="4"/>
                  <c:pt idx="0">
                    <c:v>5.5590000000000001E-2</c:v>
                  </c:pt>
                  <c:pt idx="1">
                    <c:v>5.8880000000000002E-2</c:v>
                  </c:pt>
                  <c:pt idx="2">
                    <c:v>5.679E-2</c:v>
                  </c:pt>
                  <c:pt idx="3">
                    <c:v>5.679E-2</c:v>
                  </c:pt>
                </c:numCache>
              </c:numRef>
            </c:plus>
            <c:minus>
              <c:numRef>
                <c:f>Sheet1!$E$17:$E$20</c:f>
                <c:numCache>
                  <c:formatCode>General</c:formatCode>
                  <c:ptCount val="4"/>
                  <c:pt idx="0">
                    <c:v>5.5590000000000001E-2</c:v>
                  </c:pt>
                  <c:pt idx="1">
                    <c:v>5.8880000000000002E-2</c:v>
                  </c:pt>
                  <c:pt idx="2">
                    <c:v>5.679E-2</c:v>
                  </c:pt>
                  <c:pt idx="3">
                    <c:v>5.679E-2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Sheet1!$A$10:$A$13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Sheet1!$B$10:$B$13</c:f>
              <c:numCache>
                <c:formatCode>General</c:formatCode>
                <c:ptCount val="4"/>
                <c:pt idx="0">
                  <c:v>0.75409999999999999</c:v>
                </c:pt>
                <c:pt idx="1">
                  <c:v>0.29509999999999997</c:v>
                </c:pt>
                <c:pt idx="2">
                  <c:v>0.26229999999999998</c:v>
                </c:pt>
                <c:pt idx="3">
                  <c:v>0.26229999999999998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D9-AB4C-80FE-04584050F6D2}"/>
            </c:ext>
          </c:extLst>
        </c:ser>
        <c:ser>
          <c:idx val="1"/>
          <c:order val="1"/>
          <c:tx>
            <c:strRef>
              <c:f>Sheet1!$C$9</c:f>
              <c:strCache>
                <c:ptCount val="1"/>
                <c:pt idx="0">
                  <c:v>1-Year Cost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Sheet1!$F$17:$F$20</c:f>
                <c:numCache>
                  <c:formatCode>General</c:formatCode>
                  <c:ptCount val="4"/>
                  <c:pt idx="0">
                    <c:v>4.7789999999999999E-2</c:v>
                  </c:pt>
                  <c:pt idx="1">
                    <c:v>6.0600000000000001E-2</c:v>
                  </c:pt>
                  <c:pt idx="2">
                    <c:v>6.447E-2</c:v>
                  </c:pt>
                  <c:pt idx="3">
                    <c:v>6.447E-2</c:v>
                  </c:pt>
                </c:numCache>
              </c:numRef>
            </c:plus>
            <c:minus>
              <c:numRef>
                <c:f>Sheet1!$F$17:$F$20</c:f>
                <c:numCache>
                  <c:formatCode>General</c:formatCode>
                  <c:ptCount val="4"/>
                  <c:pt idx="0">
                    <c:v>4.7789999999999999E-2</c:v>
                  </c:pt>
                  <c:pt idx="1">
                    <c:v>6.0600000000000001E-2</c:v>
                  </c:pt>
                  <c:pt idx="2">
                    <c:v>6.447E-2</c:v>
                  </c:pt>
                  <c:pt idx="3">
                    <c:v>6.447E-2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Sheet1!$A$10:$A$13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Sheet1!$C$10:$C$13</c:f>
              <c:numCache>
                <c:formatCode>General</c:formatCode>
                <c:ptCount val="4"/>
                <c:pt idx="0">
                  <c:v>0.68969999999999998</c:v>
                </c:pt>
                <c:pt idx="1">
                  <c:v>0.62070000000000003</c:v>
                </c:pt>
                <c:pt idx="2">
                  <c:v>0.37930000000000003</c:v>
                </c:pt>
                <c:pt idx="3">
                  <c:v>0.2414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D9-AB4C-80FE-04584050F6D2}"/>
            </c:ext>
          </c:extLst>
        </c:ser>
        <c:ser>
          <c:idx val="2"/>
          <c:order val="2"/>
          <c:tx>
            <c:strRef>
              <c:f>Sheet1!$D$9</c:f>
              <c:strCache>
                <c:ptCount val="1"/>
                <c:pt idx="0">
                  <c:v>5-Year Cost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Sheet1!$I$10:$I$13</c:f>
                <c:numCache>
                  <c:formatCode>General</c:formatCode>
                  <c:ptCount val="4"/>
                  <c:pt idx="0">
                    <c:v>5.058E-2</c:v>
                  </c:pt>
                  <c:pt idx="1">
                    <c:v>5.6030000000000003E-2</c:v>
                  </c:pt>
                  <c:pt idx="2">
                    <c:v>6.318E-2</c:v>
                  </c:pt>
                  <c:pt idx="3">
                    <c:v>6.0600000000000001E-2</c:v>
                  </c:pt>
                </c:numCache>
              </c:numRef>
            </c:plus>
            <c:minus>
              <c:numRef>
                <c:f>Sheet1!$I$10:$I$13</c:f>
                <c:numCache>
                  <c:formatCode>General</c:formatCode>
                  <c:ptCount val="4"/>
                  <c:pt idx="0">
                    <c:v>5.058E-2</c:v>
                  </c:pt>
                  <c:pt idx="1">
                    <c:v>5.6030000000000003E-2</c:v>
                  </c:pt>
                  <c:pt idx="2">
                    <c:v>6.318E-2</c:v>
                  </c:pt>
                  <c:pt idx="3">
                    <c:v>6.0600000000000001E-2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Sheet1!$A$10:$A$13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Sheet1!$D$10:$D$13</c:f>
              <c:numCache>
                <c:formatCode>General</c:formatCode>
                <c:ptCount val="4"/>
                <c:pt idx="0">
                  <c:v>0.80649999999999999</c:v>
                </c:pt>
                <c:pt idx="1">
                  <c:v>0.7419</c:v>
                </c:pt>
                <c:pt idx="2">
                  <c:v>0.4194</c:v>
                </c:pt>
                <c:pt idx="3">
                  <c:v>0.3387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D9-AB4C-80FE-04584050F6D2}"/>
            </c:ext>
          </c:extLst>
        </c:ser>
        <c:ser>
          <c:idx val="3"/>
          <c:order val="3"/>
          <c:tx>
            <c:strRef>
              <c:f>Sheet1!$E$9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Sheet1!$J$10:$J$13</c:f>
                <c:numCache>
                  <c:formatCode>General</c:formatCode>
                  <c:ptCount val="4"/>
                  <c:pt idx="0">
                    <c:v>4.7789999999999999E-2</c:v>
                  </c:pt>
                  <c:pt idx="1">
                    <c:v>6.0600000000000001E-2</c:v>
                  </c:pt>
                  <c:pt idx="2">
                    <c:v>6.447E-2</c:v>
                  </c:pt>
                  <c:pt idx="3">
                    <c:v>6.447E-2</c:v>
                  </c:pt>
                </c:numCache>
              </c:numRef>
            </c:plus>
            <c:minus>
              <c:numRef>
                <c:f>Sheet1!$J$10:$J$13</c:f>
                <c:numCache>
                  <c:formatCode>General</c:formatCode>
                  <c:ptCount val="4"/>
                  <c:pt idx="0">
                    <c:v>4.7789999999999999E-2</c:v>
                  </c:pt>
                  <c:pt idx="1">
                    <c:v>6.0600000000000001E-2</c:v>
                  </c:pt>
                  <c:pt idx="2">
                    <c:v>6.447E-2</c:v>
                  </c:pt>
                  <c:pt idx="3">
                    <c:v>6.447E-2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Sheet1!$A$10:$A$13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Sheet1!$E$10:$E$13</c:f>
              <c:numCache>
                <c:formatCode>General</c:formatCode>
                <c:ptCount val="4"/>
                <c:pt idx="0">
                  <c:v>0.83609999999999995</c:v>
                </c:pt>
                <c:pt idx="1">
                  <c:v>0.67210000000000003</c:v>
                </c:pt>
                <c:pt idx="2">
                  <c:v>0.52459999999999996</c:v>
                </c:pt>
                <c:pt idx="3">
                  <c:v>0.52459999999999996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D9-AB4C-80FE-04584050F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226176"/>
        <c:axId val="184227712"/>
      </c:barChart>
      <c:catAx>
        <c:axId val="1842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4227712"/>
        <c:crosses val="autoZero"/>
        <c:auto val="1"/>
        <c:lblAlgn val="ctr"/>
        <c:lblOffset val="100"/>
        <c:noMultiLvlLbl val="0"/>
      </c:catAx>
      <c:valAx>
        <c:axId val="184227712"/>
        <c:scaling>
          <c:orientation val="minMax"/>
          <c:max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/>
                  <a:t>Energy efficient choice proportion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8422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000921013410101"/>
          <c:y val="1.21100912182291E-2"/>
          <c:w val="0.81999078986590002"/>
          <c:h val="5.1943391521632999E-2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32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Sheet1!$B$30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Sheet1!$G$31:$G$34</c:f>
                <c:numCache>
                  <c:formatCode>General</c:formatCode>
                  <c:ptCount val="4"/>
                  <c:pt idx="0">
                    <c:v>0.1173</c:v>
                  </c:pt>
                  <c:pt idx="1">
                    <c:v>0</c:v>
                  </c:pt>
                  <c:pt idx="2">
                    <c:v>1.6389999999999998E-2</c:v>
                  </c:pt>
                  <c:pt idx="3">
                    <c:v>0</c:v>
                  </c:pt>
                </c:numCache>
              </c:numRef>
            </c:plus>
            <c:minus>
              <c:numRef>
                <c:f>Sheet1!$G$31:$G$34</c:f>
                <c:numCache>
                  <c:formatCode>General</c:formatCode>
                  <c:ptCount val="4"/>
                  <c:pt idx="0">
                    <c:v>0.1173</c:v>
                  </c:pt>
                  <c:pt idx="1">
                    <c:v>0</c:v>
                  </c:pt>
                  <c:pt idx="2">
                    <c:v>1.6389999999999998E-2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Sheet1!$A$31:$A$34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Sheet1!$B$31:$B$34</c:f>
              <c:numCache>
                <c:formatCode>General</c:formatCode>
                <c:ptCount val="4"/>
                <c:pt idx="0">
                  <c:v>0.83609999999999995</c:v>
                </c:pt>
                <c:pt idx="1">
                  <c:v>1E-3</c:v>
                </c:pt>
                <c:pt idx="2">
                  <c:v>1.6400000000000001E-2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6-ED49-A054-A19DB5CB01C6}"/>
            </c:ext>
          </c:extLst>
        </c:ser>
        <c:ser>
          <c:idx val="1"/>
          <c:order val="1"/>
          <c:tx>
            <c:strRef>
              <c:f>Sheet1!$C$30</c:f>
              <c:strCache>
                <c:ptCount val="1"/>
                <c:pt idx="0">
                  <c:v>1-Year Cost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Sheet1!$H$31:$H$34</c:f>
                <c:numCache>
                  <c:formatCode>General</c:formatCode>
                  <c:ptCount val="4"/>
                  <c:pt idx="0">
                    <c:v>0.13175999999999999</c:v>
                  </c:pt>
                  <c:pt idx="1">
                    <c:v>0.12350999999999999</c:v>
                  </c:pt>
                  <c:pt idx="2">
                    <c:v>8.2720000000000002E-2</c:v>
                  </c:pt>
                  <c:pt idx="3">
                    <c:v>5.7410000000000003E-2</c:v>
                  </c:pt>
                </c:numCache>
              </c:numRef>
            </c:plus>
            <c:minus>
              <c:numRef>
                <c:f>Sheet1!$H$31:$H$34</c:f>
                <c:numCache>
                  <c:formatCode>General</c:formatCode>
                  <c:ptCount val="4"/>
                  <c:pt idx="0">
                    <c:v>0.13175999999999999</c:v>
                  </c:pt>
                  <c:pt idx="1">
                    <c:v>0.12350999999999999</c:v>
                  </c:pt>
                  <c:pt idx="2">
                    <c:v>8.2720000000000002E-2</c:v>
                  </c:pt>
                  <c:pt idx="3">
                    <c:v>5.7410000000000003E-2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Sheet1!$A$31:$A$34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Sheet1!$C$31:$C$34</c:f>
              <c:numCache>
                <c:formatCode>General</c:formatCode>
                <c:ptCount val="4"/>
                <c:pt idx="0">
                  <c:v>0.63790000000000002</c:v>
                </c:pt>
                <c:pt idx="1">
                  <c:v>0.46550000000000002</c:v>
                </c:pt>
                <c:pt idx="2">
                  <c:v>0.2414</c:v>
                </c:pt>
                <c:pt idx="3">
                  <c:v>0.13789999999999999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6-ED49-A054-A19DB5CB01C6}"/>
            </c:ext>
          </c:extLst>
        </c:ser>
        <c:ser>
          <c:idx val="2"/>
          <c:order val="2"/>
          <c:tx>
            <c:strRef>
              <c:f>Sheet1!$D$30</c:f>
              <c:strCache>
                <c:ptCount val="1"/>
                <c:pt idx="0">
                  <c:v>5-Year Cost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Sheet1!$I$31:$I$34</c:f>
                <c:numCache>
                  <c:formatCode>General</c:formatCode>
                  <c:ptCount val="4"/>
                  <c:pt idx="0">
                    <c:v>0.13114999999999999</c:v>
                  </c:pt>
                  <c:pt idx="1">
                    <c:v>0.14668</c:v>
                  </c:pt>
                  <c:pt idx="2">
                    <c:v>9.6949999999999995E-2</c:v>
                  </c:pt>
                  <c:pt idx="3">
                    <c:v>0.11394</c:v>
                  </c:pt>
                </c:numCache>
              </c:numRef>
            </c:plus>
            <c:minus>
              <c:numRef>
                <c:f>Sheet1!$I$31:$I$34</c:f>
                <c:numCache>
                  <c:formatCode>General</c:formatCode>
                  <c:ptCount val="4"/>
                  <c:pt idx="0">
                    <c:v>0.13114999999999999</c:v>
                  </c:pt>
                  <c:pt idx="1">
                    <c:v>0.14668</c:v>
                  </c:pt>
                  <c:pt idx="2">
                    <c:v>9.6949999999999995E-2</c:v>
                  </c:pt>
                  <c:pt idx="3">
                    <c:v>0.11394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Sheet1!$A$31:$A$34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Sheet1!$D$31:$D$34</c:f>
              <c:numCache>
                <c:formatCode>General</c:formatCode>
                <c:ptCount val="4"/>
                <c:pt idx="0">
                  <c:v>0.8226</c:v>
                </c:pt>
                <c:pt idx="1">
                  <c:v>0.7581</c:v>
                </c:pt>
                <c:pt idx="2">
                  <c:v>0.3226</c:v>
                </c:pt>
                <c:pt idx="3">
                  <c:v>0.4194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A6-ED49-A054-A19DB5CB01C6}"/>
            </c:ext>
          </c:extLst>
        </c:ser>
        <c:ser>
          <c:idx val="3"/>
          <c:order val="3"/>
          <c:tx>
            <c:strRef>
              <c:f>Sheet1!$E$30</c:f>
              <c:strCache>
                <c:ptCount val="1"/>
                <c:pt idx="0">
                  <c:v>10-Year Cost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Sheet1!$J$31:$J$34</c:f>
                <c:numCache>
                  <c:formatCode>General</c:formatCode>
                  <c:ptCount val="4"/>
                  <c:pt idx="0">
                    <c:v>0.15126000000000001</c:v>
                  </c:pt>
                  <c:pt idx="1">
                    <c:v>0.14943999999999999</c:v>
                  </c:pt>
                  <c:pt idx="2">
                    <c:v>0.12839</c:v>
                  </c:pt>
                  <c:pt idx="3">
                    <c:v>0.14687</c:v>
                  </c:pt>
                </c:numCache>
              </c:numRef>
            </c:plus>
            <c:minus>
              <c:numRef>
                <c:f>Sheet1!$J$31:$J$34</c:f>
                <c:numCache>
                  <c:formatCode>General</c:formatCode>
                  <c:ptCount val="4"/>
                  <c:pt idx="0">
                    <c:v>0.15126000000000001</c:v>
                  </c:pt>
                  <c:pt idx="1">
                    <c:v>0.14943999999999999</c:v>
                  </c:pt>
                  <c:pt idx="2">
                    <c:v>0.12839</c:v>
                  </c:pt>
                  <c:pt idx="3">
                    <c:v>0.14687</c:v>
                  </c:pt>
                </c:numCache>
              </c:numRef>
            </c:minus>
            <c:spPr>
              <a:noFill/>
              <a:ln w="9525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Sheet1!$A$31:$A$34</c:f>
              <c:strCache>
                <c:ptCount val="4"/>
                <c:pt idx="0">
                  <c:v>Furnace</c:v>
                </c:pt>
                <c:pt idx="1">
                  <c:v>Light Bulb</c:v>
                </c:pt>
                <c:pt idx="2">
                  <c:v>TV</c:v>
                </c:pt>
                <c:pt idx="3">
                  <c:v>Vacuum</c:v>
                </c:pt>
              </c:strCache>
            </c:strRef>
          </c:cat>
          <c:val>
            <c:numRef>
              <c:f>Sheet1!$E$31:$E$34</c:f>
              <c:numCache>
                <c:formatCode>General</c:formatCode>
                <c:ptCount val="4"/>
                <c:pt idx="0">
                  <c:v>1.0656000000000001</c:v>
                </c:pt>
                <c:pt idx="1">
                  <c:v>0.93440000000000001</c:v>
                </c:pt>
                <c:pt idx="2">
                  <c:v>0.623</c:v>
                </c:pt>
                <c:pt idx="3">
                  <c:v>0.86890000000000001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A6-ED49-A054-A19DB5CB0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72672"/>
        <c:axId val="15778560"/>
      </c:barChart>
      <c:catAx>
        <c:axId val="1577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778560"/>
        <c:crosses val="autoZero"/>
        <c:auto val="1"/>
        <c:lblAlgn val="ctr"/>
        <c:lblOffset val="100"/>
        <c:noMultiLvlLbl val="0"/>
      </c:catAx>
      <c:valAx>
        <c:axId val="15778560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 dirty="0"/>
                  <a:t>Long-term cost goal prominence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577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000921013410101"/>
          <c:y val="1.21100912182291E-2"/>
          <c:w val="0.81999078986590002"/>
          <c:h val="5.1943391521632999E-2"/>
        </c:manualLayout>
      </c:layout>
      <c:overlay val="1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3200" b="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Sheet1!$A$17</c:f>
              <c:strCache>
                <c:ptCount val="1"/>
                <c:pt idx="0">
                  <c:v>Cntrl</c:v>
                </c:pt>
              </c:strCache>
            </c:strRef>
          </c:tx>
          <c:spPr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Sheet1!$H$17:$K$17</c:f>
                <c:numCache>
                  <c:formatCode>General</c:formatCode>
                  <c:ptCount val="4"/>
                  <c:pt idx="0">
                    <c:v>0.125</c:v>
                  </c:pt>
                  <c:pt idx="1">
                    <c:v>0.13100000000000001</c:v>
                  </c:pt>
                  <c:pt idx="2">
                    <c:v>0.17399999999999999</c:v>
                  </c:pt>
                  <c:pt idx="3">
                    <c:v>0.14699999999999999</c:v>
                  </c:pt>
                </c:numCache>
              </c:numRef>
            </c:plus>
            <c:minus>
              <c:numRef>
                <c:f>Sheet1!$H$17:$K$17</c:f>
                <c:numCache>
                  <c:formatCode>General</c:formatCode>
                  <c:ptCount val="4"/>
                  <c:pt idx="0">
                    <c:v>0.125</c:v>
                  </c:pt>
                  <c:pt idx="1">
                    <c:v>0.13100000000000001</c:v>
                  </c:pt>
                  <c:pt idx="2">
                    <c:v>0.17399999999999999</c:v>
                  </c:pt>
                  <c:pt idx="3">
                    <c:v>0.14699999999999999</c:v>
                  </c:pt>
                </c:numCache>
              </c:numRef>
            </c:minus>
          </c:errBars>
          <c:cat>
            <c:strRef>
              <c:f>Sheet1!$B$16:$E$16</c:f>
              <c:strCache>
                <c:ptCount val="4"/>
                <c:pt idx="0">
                  <c:v>Light Bulb</c:v>
                </c:pt>
                <c:pt idx="1">
                  <c:v>TV</c:v>
                </c:pt>
                <c:pt idx="2">
                  <c:v>Furnace</c:v>
                </c:pt>
                <c:pt idx="3">
                  <c:v>Vacuum</c:v>
                </c:pt>
              </c:strCache>
            </c:strRef>
          </c:cat>
          <c:val>
            <c:numRef>
              <c:f>Sheet1!$B$17:$E$17</c:f>
              <c:numCache>
                <c:formatCode>General</c:formatCode>
                <c:ptCount val="4"/>
                <c:pt idx="0">
                  <c:v>1.59</c:v>
                </c:pt>
                <c:pt idx="1">
                  <c:v>3.18</c:v>
                </c:pt>
                <c:pt idx="2">
                  <c:v>3.4590000000000001</c:v>
                </c:pt>
                <c:pt idx="3">
                  <c:v>2.6070000000000002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D-9847-8788-8E5EA1CE7EA5}"/>
            </c:ext>
          </c:extLst>
        </c:ser>
        <c:ser>
          <c:idx val="1"/>
          <c:order val="1"/>
          <c:tx>
            <c:strRef>
              <c:f>Sheet1!$A$18</c:f>
              <c:strCache>
                <c:ptCount val="1"/>
                <c:pt idx="0">
                  <c:v>1yr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Sheet1!$H$18:$K$18</c:f>
                <c:numCache>
                  <c:formatCode>General</c:formatCode>
                  <c:ptCount val="4"/>
                  <c:pt idx="0">
                    <c:v>0.16900000000000001</c:v>
                  </c:pt>
                  <c:pt idx="1">
                    <c:v>0.13700000000000001</c:v>
                  </c:pt>
                  <c:pt idx="2">
                    <c:v>0.19</c:v>
                  </c:pt>
                  <c:pt idx="3">
                    <c:v>0.14299999999999999</c:v>
                  </c:pt>
                </c:numCache>
              </c:numRef>
            </c:plus>
            <c:minus>
              <c:numRef>
                <c:f>Sheet1!$H$18:$K$18</c:f>
                <c:numCache>
                  <c:formatCode>General</c:formatCode>
                  <c:ptCount val="4"/>
                  <c:pt idx="0">
                    <c:v>0.16900000000000001</c:v>
                  </c:pt>
                  <c:pt idx="1">
                    <c:v>0.13700000000000001</c:v>
                  </c:pt>
                  <c:pt idx="2">
                    <c:v>0.19</c:v>
                  </c:pt>
                  <c:pt idx="3">
                    <c:v>0.14299999999999999</c:v>
                  </c:pt>
                </c:numCache>
              </c:numRef>
            </c:minus>
          </c:errBars>
          <c:cat>
            <c:strRef>
              <c:f>Sheet1!$B$16:$E$16</c:f>
              <c:strCache>
                <c:ptCount val="4"/>
                <c:pt idx="0">
                  <c:v>Light Bulb</c:v>
                </c:pt>
                <c:pt idx="1">
                  <c:v>TV</c:v>
                </c:pt>
                <c:pt idx="2">
                  <c:v>Furnace</c:v>
                </c:pt>
                <c:pt idx="3">
                  <c:v>Vacuum</c:v>
                </c:pt>
              </c:strCache>
            </c:strRef>
          </c:cat>
          <c:val>
            <c:numRef>
              <c:f>Sheet1!$B$18:$E$18</c:f>
              <c:numCache>
                <c:formatCode>General</c:formatCode>
                <c:ptCount val="4"/>
                <c:pt idx="0">
                  <c:v>1.879</c:v>
                </c:pt>
                <c:pt idx="1">
                  <c:v>3.4660000000000002</c:v>
                </c:pt>
                <c:pt idx="2">
                  <c:v>4.069</c:v>
                </c:pt>
                <c:pt idx="3">
                  <c:v>2.8450000000000002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D-9847-8788-8E5EA1CE7EA5}"/>
            </c:ext>
          </c:extLst>
        </c:ser>
        <c:ser>
          <c:idx val="2"/>
          <c:order val="2"/>
          <c:tx>
            <c:strRef>
              <c:f>Sheet1!$A$19</c:f>
              <c:strCache>
                <c:ptCount val="1"/>
                <c:pt idx="0">
                  <c:v>5yr</c:v>
                </c:pt>
              </c:strCache>
            </c:strRef>
          </c:tx>
          <c:spPr>
            <a:solidFill>
              <a:sysClr val="window" lastClr="FFFFFF">
                <a:lumMod val="6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Sheet1!$H$19:$K$19</c:f>
                <c:numCache>
                  <c:formatCode>General</c:formatCode>
                  <c:ptCount val="4"/>
                  <c:pt idx="0">
                    <c:v>0.16500000000000001</c:v>
                  </c:pt>
                  <c:pt idx="1">
                    <c:v>0.154</c:v>
                  </c:pt>
                  <c:pt idx="2">
                    <c:v>0.21</c:v>
                  </c:pt>
                  <c:pt idx="3">
                    <c:v>0.17100000000000001</c:v>
                  </c:pt>
                </c:numCache>
              </c:numRef>
            </c:plus>
            <c:minus>
              <c:numRef>
                <c:f>Sheet1!$H$19:$K$19</c:f>
                <c:numCache>
                  <c:formatCode>General</c:formatCode>
                  <c:ptCount val="4"/>
                  <c:pt idx="0">
                    <c:v>0.16500000000000001</c:v>
                  </c:pt>
                  <c:pt idx="1">
                    <c:v>0.154</c:v>
                  </c:pt>
                  <c:pt idx="2">
                    <c:v>0.21</c:v>
                  </c:pt>
                  <c:pt idx="3">
                    <c:v>0.17100000000000001</c:v>
                  </c:pt>
                </c:numCache>
              </c:numRef>
            </c:minus>
          </c:errBars>
          <c:cat>
            <c:strRef>
              <c:f>Sheet1!$B$16:$E$16</c:f>
              <c:strCache>
                <c:ptCount val="4"/>
                <c:pt idx="0">
                  <c:v>Light Bulb</c:v>
                </c:pt>
                <c:pt idx="1">
                  <c:v>TV</c:v>
                </c:pt>
                <c:pt idx="2">
                  <c:v>Furnace</c:v>
                </c:pt>
                <c:pt idx="3">
                  <c:v>Vacuum</c:v>
                </c:pt>
              </c:strCache>
            </c:strRef>
          </c:cat>
          <c:val>
            <c:numRef>
              <c:f>Sheet1!$B$19:$E$19</c:f>
              <c:numCache>
                <c:formatCode>General</c:formatCode>
                <c:ptCount val="4"/>
                <c:pt idx="0">
                  <c:v>2.161</c:v>
                </c:pt>
                <c:pt idx="1">
                  <c:v>3.694</c:v>
                </c:pt>
                <c:pt idx="2">
                  <c:v>3.984</c:v>
                </c:pt>
                <c:pt idx="3">
                  <c:v>3.048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FD-9847-8788-8E5EA1CE7EA5}"/>
            </c:ext>
          </c:extLst>
        </c:ser>
        <c:ser>
          <c:idx val="3"/>
          <c:order val="3"/>
          <c:tx>
            <c:strRef>
              <c:f>Sheet1!$A$20</c:f>
              <c:strCache>
                <c:ptCount val="1"/>
                <c:pt idx="0">
                  <c:v>10yr</c:v>
                </c:pt>
              </c:strCache>
            </c:strRef>
          </c:tx>
          <c:spPr>
            <a:solidFill>
              <a:sysClr val="window" lastClr="FFFFFF">
                <a:lumMod val="50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Sheet1!$H$20:$K$20</c:f>
                <c:numCache>
                  <c:formatCode>General</c:formatCode>
                  <c:ptCount val="4"/>
                  <c:pt idx="0">
                    <c:v>0.17100000000000001</c:v>
                  </c:pt>
                  <c:pt idx="1">
                    <c:v>0.126</c:v>
                  </c:pt>
                  <c:pt idx="2">
                    <c:v>0.158</c:v>
                  </c:pt>
                  <c:pt idx="3">
                    <c:v>0.16</c:v>
                  </c:pt>
                </c:numCache>
              </c:numRef>
            </c:plus>
            <c:minus>
              <c:numRef>
                <c:f>Sheet1!$H$20:$K$20</c:f>
                <c:numCache>
                  <c:formatCode>General</c:formatCode>
                  <c:ptCount val="4"/>
                  <c:pt idx="0">
                    <c:v>0.17100000000000001</c:v>
                  </c:pt>
                  <c:pt idx="1">
                    <c:v>0.126</c:v>
                  </c:pt>
                  <c:pt idx="2">
                    <c:v>0.158</c:v>
                  </c:pt>
                  <c:pt idx="3">
                    <c:v>0.16</c:v>
                  </c:pt>
                </c:numCache>
              </c:numRef>
            </c:minus>
          </c:errBars>
          <c:cat>
            <c:strRef>
              <c:f>Sheet1!$B$16:$E$16</c:f>
              <c:strCache>
                <c:ptCount val="4"/>
                <c:pt idx="0">
                  <c:v>Light Bulb</c:v>
                </c:pt>
                <c:pt idx="1">
                  <c:v>TV</c:v>
                </c:pt>
                <c:pt idx="2">
                  <c:v>Furnace</c:v>
                </c:pt>
                <c:pt idx="3">
                  <c:v>Vacuum</c:v>
                </c:pt>
              </c:strCache>
            </c:strRef>
          </c:cat>
          <c:val>
            <c:numRef>
              <c:f>Sheet1!$B$20:$E$20</c:f>
              <c:numCache>
                <c:formatCode>General</c:formatCode>
                <c:ptCount val="4"/>
                <c:pt idx="0">
                  <c:v>2.0489999999999999</c:v>
                </c:pt>
                <c:pt idx="1">
                  <c:v>3.3929999999999998</c:v>
                </c:pt>
                <c:pt idx="2">
                  <c:v>3.984</c:v>
                </c:pt>
                <c:pt idx="3">
                  <c:v>2.9340000000000002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FD-9847-8788-8E5EA1CE7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278400"/>
        <c:axId val="203031680"/>
      </c:barChart>
      <c:catAx>
        <c:axId val="184278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3031680"/>
        <c:crosses val="autoZero"/>
        <c:auto val="1"/>
        <c:lblAlgn val="ctr"/>
        <c:lblOffset val="100"/>
        <c:noMultiLvlLbl val="0"/>
      </c:catAx>
      <c:valAx>
        <c:axId val="203031680"/>
        <c:scaling>
          <c:orientation val="minMax"/>
          <c:min val="1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Planning horizon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4278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661931433828508"/>
          <c:y val="5.6323721431350275E-2"/>
          <c:w val="0.10527072002597614"/>
          <c:h val="0.26409938032461827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3200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D0B8C-B211-4C62-BE98-CD005BD65E78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87845-AB33-414F-A8D9-C58A87654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People</a:t>
            </a:r>
            <a:r>
              <a:rPr lang="en-US" baseline="0" dirty="0"/>
              <a:t> are so “dumb” about this choice that many state governments have made inefficient light bulbs illegal. As choice architects, we don’t like this. </a:t>
            </a:r>
          </a:p>
          <a:p>
            <a:endParaRPr lang="en-US" baseline="0" dirty="0"/>
          </a:p>
          <a:p>
            <a:r>
              <a:rPr lang="en-CA" dirty="0">
                <a:effectLst/>
                <a:latin typeface="Helvetica Neue" panose="02000503000000020004" pitchFamily="2" charset="0"/>
              </a:rPr>
              <a:t>Image source (left): https://</a:t>
            </a:r>
            <a:r>
              <a:rPr lang="en-CA" dirty="0" err="1">
                <a:effectLst/>
                <a:latin typeface="Helvetica Neue" panose="02000503000000020004" pitchFamily="2" charset="0"/>
              </a:rPr>
              <a:t>www.rona.ca</a:t>
            </a:r>
            <a:r>
              <a:rPr lang="en-CA" dirty="0">
                <a:effectLst/>
                <a:latin typeface="Helvetica Neue" panose="02000503000000020004" pitchFamily="2" charset="0"/>
              </a:rPr>
              <a:t>/</a:t>
            </a:r>
            <a:r>
              <a:rPr lang="en-CA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CA" dirty="0">
                <a:effectLst/>
                <a:latin typeface="Helvetica Neue" panose="02000503000000020004" pitchFamily="2" charset="0"/>
              </a:rPr>
              <a:t>/product/feit-electric-light-bulb-bright-white-a15-bulb-shape-40-watt-bp40a15-can-31925045</a:t>
            </a:r>
          </a:p>
          <a:p>
            <a:r>
              <a:rPr lang="en-CA" dirty="0">
                <a:effectLst/>
                <a:latin typeface="Helvetica Neue" panose="02000503000000020004" pitchFamily="2" charset="0"/>
              </a:rPr>
              <a:t>Image source (right): https://</a:t>
            </a:r>
            <a:r>
              <a:rPr lang="en-CA" dirty="0" err="1">
                <a:effectLst/>
                <a:latin typeface="Helvetica Neue" panose="02000503000000020004" pitchFamily="2" charset="0"/>
              </a:rPr>
              <a:t>www.bulbconnection.com</a:t>
            </a:r>
            <a:r>
              <a:rPr lang="en-CA" dirty="0">
                <a:effectLst/>
                <a:latin typeface="Helvetica Neue" panose="02000503000000020004" pitchFamily="2" charset="0"/>
              </a:rPr>
              <a:t>/product/4909-TCP-80101450-14W-SPRINGLIGHT-50K-14w-Spiral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6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9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54A73-88DA-4F29-AABA-55B0C003B66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9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unit cost labeling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Image source: https://</a:t>
            </a:r>
            <a:r>
              <a:rPr lang="en-US" baseline="0" dirty="0" err="1"/>
              <a:t>unsplash.com</a:t>
            </a:r>
            <a:r>
              <a:rPr lang="en-US" baseline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8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www.walmart.ca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ip</a:t>
            </a:r>
            <a:r>
              <a:rPr lang="en-US" dirty="0"/>
              <a:t>/philips-23w-100w-mini-twister-soft-white-cfl-bulb-2-pack-soft-white/6000200197323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calorie labeling,</a:t>
            </a:r>
            <a:r>
              <a:rPr lang="en-US" baseline="0" dirty="0"/>
              <a:t> traffic light labelling. </a:t>
            </a:r>
          </a:p>
          <a:p>
            <a:r>
              <a:rPr lang="en-US" baseline="0" dirty="0"/>
              <a:t>Image source: https://</a:t>
            </a:r>
            <a:r>
              <a:rPr lang="en-US" baseline="0" dirty="0" err="1"/>
              <a:t>ec.europa.eu</a:t>
            </a:r>
            <a:r>
              <a:rPr lang="en-US" baseline="0" dirty="0"/>
              <a:t>/info/energy-climate-change-environment/standards-tools-and-labels/products-labelling-rules-and-requirements/energy-label-and-</a:t>
            </a:r>
            <a:r>
              <a:rPr lang="en-US" baseline="0" dirty="0" err="1"/>
              <a:t>ecodesign</a:t>
            </a:r>
            <a:r>
              <a:rPr lang="en-US" baseline="0" dirty="0"/>
              <a:t>/</a:t>
            </a:r>
            <a:r>
              <a:rPr lang="en-US" baseline="0" dirty="0" err="1"/>
              <a:t>about_en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1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www.freepnglogos.com</a:t>
            </a:r>
            <a:r>
              <a:rPr lang="en-US" dirty="0"/>
              <a:t>/pics/tv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www.freepnglogos.com</a:t>
            </a:r>
            <a:r>
              <a:rPr lang="en-US" dirty="0"/>
              <a:t>/pics/tv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69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</a:p>
          <a:p>
            <a:r>
              <a:rPr lang="en-US" dirty="0"/>
              <a:t>Left - https://image-</a:t>
            </a:r>
            <a:r>
              <a:rPr lang="en-US" dirty="0" err="1"/>
              <a:t>us.samsung.com</a:t>
            </a:r>
            <a:r>
              <a:rPr lang="en-US" dirty="0"/>
              <a:t>/</a:t>
            </a:r>
            <a:r>
              <a:rPr lang="en-US" dirty="0" err="1"/>
              <a:t>SamsungUS</a:t>
            </a:r>
            <a:r>
              <a:rPr lang="en-US" dirty="0"/>
              <a:t>/home/home-appliances/washers/top-load/pd/wa50m7450aw/01_Washer-TopLoader_WA50M7450AW_Front_Closed-White.jpg?$product-details-jpg$</a:t>
            </a:r>
          </a:p>
          <a:p>
            <a:r>
              <a:rPr lang="en-US" dirty="0"/>
              <a:t>Right - https://</a:t>
            </a:r>
            <a:r>
              <a:rPr lang="en-US" dirty="0" err="1"/>
              <a:t>www.energycenterappliance.com</a:t>
            </a:r>
            <a:r>
              <a:rPr lang="en-US" dirty="0"/>
              <a:t>/product/whirlpool-cabrio-platinum-top-load-washer-chrome-shadow-wtw8500bc-23606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0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</a:p>
          <a:p>
            <a:r>
              <a:rPr lang="en-US" dirty="0"/>
              <a:t>Left - https://image-</a:t>
            </a:r>
            <a:r>
              <a:rPr lang="en-US" dirty="0" err="1"/>
              <a:t>us.samsung.com</a:t>
            </a:r>
            <a:r>
              <a:rPr lang="en-US" dirty="0"/>
              <a:t>/</a:t>
            </a:r>
            <a:r>
              <a:rPr lang="en-US" dirty="0" err="1"/>
              <a:t>SamsungUS</a:t>
            </a:r>
            <a:r>
              <a:rPr lang="en-US" dirty="0"/>
              <a:t>/home/home-appliances/washers/top-load/pd/wa50m7450aw/01_Washer-TopLoader_WA50M7450AW_Front_Closed-White.jpg?$product-details-jpg$</a:t>
            </a:r>
          </a:p>
          <a:p>
            <a:r>
              <a:rPr lang="en-US" dirty="0"/>
              <a:t>Right - https://</a:t>
            </a:r>
            <a:r>
              <a:rPr lang="en-US" dirty="0" err="1"/>
              <a:t>www.energycenterappliance.com</a:t>
            </a:r>
            <a:r>
              <a:rPr lang="en-US" dirty="0"/>
              <a:t>/product/whirlpool-cabrio-platinum-top-load-washer-chrome-shadow-wtw8500bc-23606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3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</a:t>
            </a:r>
            <a:r>
              <a:rPr lang="en-US" dirty="0" err="1"/>
              <a:t>hseds.ca</a:t>
            </a:r>
            <a:r>
              <a:rPr lang="en-US" dirty="0"/>
              <a:t>/</a:t>
            </a:r>
            <a:r>
              <a:rPr lang="en-US" dirty="0" err="1"/>
              <a:t>bc</a:t>
            </a:r>
            <a:r>
              <a:rPr lang="en-US" dirty="0"/>
              <a:t>-hydro-logo/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7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</a:t>
            </a:r>
            <a:r>
              <a:rPr lang="en-CA" dirty="0"/>
              <a:t>London Drugs. (2022, October 14). In </a:t>
            </a:r>
            <a:r>
              <a:rPr lang="en-CA" i="1" dirty="0"/>
              <a:t>Wikipedia</a:t>
            </a:r>
            <a:r>
              <a:rPr lang="en-CA" dirty="0"/>
              <a:t>. https://</a:t>
            </a:r>
            <a:r>
              <a:rPr lang="en-CA" dirty="0" err="1"/>
              <a:t>en.wikipedia.org</a:t>
            </a:r>
            <a:r>
              <a:rPr lang="en-CA" dirty="0"/>
              <a:t>/wiki/</a:t>
            </a:r>
            <a:r>
              <a:rPr lang="en-CA" dirty="0" err="1"/>
              <a:t>London_Drugs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7845-AB33-414F-A8D9-C58A876542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5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107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927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51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19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400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332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01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57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79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261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19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A7FED-14D7-4444-AF0C-8E4305F0F874}" type="datetimeFigureOut">
              <a:rPr lang="en-CA" smtClean="0"/>
              <a:t>2022-10-30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53448-B082-4A7E-8135-B06C8FB2838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00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Encouraging Energy Efficiency:</a:t>
            </a:r>
            <a:r>
              <a:rPr lang="en-US" dirty="0"/>
              <a:t> Product Labels Facilitate Temporal Tradeoffs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5017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David J. Hardisty, University of British Columbia</a:t>
            </a:r>
            <a:endParaRPr lang="en-CA" dirty="0"/>
          </a:p>
          <a:p>
            <a:r>
              <a:rPr lang="en-US" dirty="0" err="1"/>
              <a:t>Yoonji</a:t>
            </a:r>
            <a:r>
              <a:rPr lang="en-US" dirty="0"/>
              <a:t> Shim, University of British Columbia</a:t>
            </a:r>
            <a:endParaRPr lang="en-CA" dirty="0"/>
          </a:p>
          <a:p>
            <a:r>
              <a:rPr lang="en-US" dirty="0"/>
              <a:t>Daniel Sun, University of Calgary</a:t>
            </a:r>
            <a:endParaRPr lang="en-CA" dirty="0"/>
          </a:p>
          <a:p>
            <a:r>
              <a:rPr lang="en-US" dirty="0"/>
              <a:t>Dale Griffin, University of British Columbia</a:t>
            </a:r>
            <a:endParaRPr lang="en-CA" dirty="0"/>
          </a:p>
          <a:p>
            <a:endParaRPr lang="en-CA" dirty="0"/>
          </a:p>
          <a:p>
            <a:r>
              <a:rPr lang="en-CA" dirty="0"/>
              <a:t>Wharton Decision Processes Seminar</a:t>
            </a:r>
          </a:p>
          <a:p>
            <a:r>
              <a:rPr lang="en-CA" dirty="0"/>
              <a:t>Jan 23, 2017</a:t>
            </a:r>
          </a:p>
        </p:txBody>
      </p:sp>
    </p:spTree>
    <p:extLst>
      <p:ext uri="{BB962C8B-B14F-4D97-AF65-F5344CB8AC3E}">
        <p14:creationId xmlns:p14="http://schemas.microsoft.com/office/powerpoint/2010/main" val="394548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Study 1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Price: $999.95</a:t>
            </a:r>
          </a:p>
          <a:p>
            <a:r>
              <a:rPr lang="en-US" dirty="0"/>
              <a:t>10-year energy cost: $600</a:t>
            </a:r>
          </a:p>
          <a:p>
            <a:r>
              <a:rPr lang="en-US" dirty="0"/>
              <a:t>Estimated Electricity Use (W): 121</a:t>
            </a:r>
          </a:p>
          <a:p>
            <a:r>
              <a:rPr lang="en-US" dirty="0"/>
              <a:t>Standby energy consumption: 0.2w</a:t>
            </a:r>
          </a:p>
          <a:p>
            <a:r>
              <a:rPr lang="en-US" dirty="0"/>
              <a:t>Brand: Samsung</a:t>
            </a:r>
          </a:p>
          <a:p>
            <a:r>
              <a:rPr lang="en-US" dirty="0"/>
              <a:t>Size: 50”</a:t>
            </a:r>
          </a:p>
          <a:p>
            <a:r>
              <a:rPr lang="en-US" dirty="0"/>
              <a:t>Resolution: 1080p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Price: $749.95</a:t>
            </a:r>
          </a:p>
          <a:p>
            <a:r>
              <a:rPr lang="en-US" dirty="0"/>
              <a:t>10-year energy cost: $1,000</a:t>
            </a:r>
          </a:p>
          <a:p>
            <a:r>
              <a:rPr lang="en-US" dirty="0"/>
              <a:t>Estimated Electricity Use (W): 181</a:t>
            </a:r>
          </a:p>
          <a:p>
            <a:r>
              <a:rPr lang="en-US" dirty="0"/>
              <a:t>Standby energy consumption: 0.4w</a:t>
            </a:r>
          </a:p>
          <a:p>
            <a:r>
              <a:rPr lang="en-US" dirty="0"/>
              <a:t>Brand: Samsung</a:t>
            </a:r>
          </a:p>
          <a:p>
            <a:r>
              <a:rPr lang="en-US" dirty="0"/>
              <a:t>Size: 50”</a:t>
            </a:r>
          </a:p>
          <a:p>
            <a:r>
              <a:rPr lang="en-US" dirty="0"/>
              <a:t>Resolution: 1080p</a:t>
            </a:r>
          </a:p>
          <a:p>
            <a:endParaRPr lang="en-US" dirty="0"/>
          </a:p>
        </p:txBody>
      </p:sp>
      <p:pic>
        <p:nvPicPr>
          <p:cNvPr id="5" name="Picture 5" descr="C:\Users\Dave\Desktop\T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1828800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ave\Desktop\T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1828800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53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Price: $629.99</a:t>
            </a:r>
          </a:p>
          <a:p>
            <a:r>
              <a:rPr lang="en-US" sz="2400" dirty="0"/>
              <a:t>Estimated Yearly Electricity Use (kWh): 169</a:t>
            </a:r>
          </a:p>
          <a:p>
            <a:r>
              <a:rPr lang="en-US" sz="2400" dirty="0"/>
              <a:t>Model: 4.5 Cu. Ft. </a:t>
            </a:r>
            <a:br>
              <a:rPr lang="en-US" sz="2400" dirty="0"/>
            </a:br>
            <a:r>
              <a:rPr lang="en-US" sz="2400" dirty="0"/>
              <a:t>9 cycle </a:t>
            </a:r>
            <a:br>
              <a:rPr lang="en-US" sz="2400" dirty="0"/>
            </a:br>
            <a:r>
              <a:rPr lang="en-US" sz="2400" dirty="0"/>
              <a:t>Top Load Washer</a:t>
            </a:r>
          </a:p>
          <a:p>
            <a:r>
              <a:rPr lang="en-US" sz="2400" dirty="0"/>
              <a:t>Brand: Samsung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Price: $899.99</a:t>
            </a:r>
          </a:p>
          <a:p>
            <a:r>
              <a:rPr lang="en-US" sz="2400" dirty="0"/>
              <a:t>Estimated Yearly Electricity Use (kWh): 150</a:t>
            </a:r>
          </a:p>
          <a:p>
            <a:r>
              <a:rPr lang="en-US" sz="2400" dirty="0"/>
              <a:t>Model: 4.8 Cu. Ft. </a:t>
            </a:r>
            <a:br>
              <a:rPr lang="en-US" sz="2400" dirty="0"/>
            </a:br>
            <a:r>
              <a:rPr lang="en-US" sz="2400" dirty="0"/>
              <a:t>13 cycle </a:t>
            </a:r>
            <a:br>
              <a:rPr lang="en-US" sz="2400" dirty="0"/>
            </a:br>
            <a:r>
              <a:rPr lang="en-US" sz="2400" dirty="0"/>
              <a:t>Top Load Washer</a:t>
            </a:r>
          </a:p>
          <a:p>
            <a:r>
              <a:rPr lang="en-US" sz="2400" dirty="0"/>
              <a:t>Brand: Whirlpool</a:t>
            </a:r>
          </a:p>
          <a:p>
            <a:endParaRPr lang="en-US" dirty="0"/>
          </a:p>
        </p:txBody>
      </p:sp>
      <p:pic>
        <p:nvPicPr>
          <p:cNvPr id="2050" name="Picture 2" descr="C:\Users\Dave\Desktop\wash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381000"/>
            <a:ext cx="1381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e\Desktop\wash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4210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62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Price: $629.99</a:t>
            </a:r>
          </a:p>
          <a:p>
            <a:r>
              <a:rPr lang="en-US" sz="2400" dirty="0"/>
              <a:t>10-year energy cost: $180</a:t>
            </a:r>
          </a:p>
          <a:p>
            <a:r>
              <a:rPr lang="en-US" sz="2400" dirty="0"/>
              <a:t>Estimated Yearly Electricity Use (kWh): 169</a:t>
            </a:r>
          </a:p>
          <a:p>
            <a:r>
              <a:rPr lang="en-US" sz="2400" dirty="0"/>
              <a:t>Model: 4.5 Cu. Ft. </a:t>
            </a:r>
            <a:br>
              <a:rPr lang="en-US" sz="2400" dirty="0"/>
            </a:br>
            <a:r>
              <a:rPr lang="en-US" sz="2400" dirty="0"/>
              <a:t>9 cycle </a:t>
            </a:r>
            <a:br>
              <a:rPr lang="en-US" sz="2400" dirty="0"/>
            </a:br>
            <a:r>
              <a:rPr lang="en-US" sz="2400" dirty="0"/>
              <a:t>Top Load Washer</a:t>
            </a:r>
          </a:p>
          <a:p>
            <a:r>
              <a:rPr lang="en-US" sz="2400" dirty="0"/>
              <a:t>Brand: Samsung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400" dirty="0"/>
              <a:t>Price: $899.99</a:t>
            </a:r>
          </a:p>
          <a:p>
            <a:r>
              <a:rPr lang="en-US" sz="2400" dirty="0"/>
              <a:t>10-year energy cost: $100</a:t>
            </a:r>
          </a:p>
          <a:p>
            <a:r>
              <a:rPr lang="en-US" sz="2400" dirty="0"/>
              <a:t>Estimated Yearly Electricity Use (kWh): 150</a:t>
            </a:r>
          </a:p>
          <a:p>
            <a:r>
              <a:rPr lang="en-US" sz="2400" dirty="0"/>
              <a:t>Model: 4.8 Cu. Ft. </a:t>
            </a:r>
            <a:br>
              <a:rPr lang="en-US" sz="2400" dirty="0"/>
            </a:br>
            <a:r>
              <a:rPr lang="en-US" sz="2400" dirty="0"/>
              <a:t>13 cycle </a:t>
            </a:r>
            <a:br>
              <a:rPr lang="en-US" sz="2400" dirty="0"/>
            </a:br>
            <a:r>
              <a:rPr lang="en-US" sz="2400" dirty="0"/>
              <a:t>Top Load Washer</a:t>
            </a:r>
          </a:p>
          <a:p>
            <a:r>
              <a:rPr lang="en-US" sz="2400" dirty="0"/>
              <a:t>Brand: Whirlpool</a:t>
            </a:r>
          </a:p>
          <a:p>
            <a:endParaRPr lang="en-US" dirty="0"/>
          </a:p>
        </p:txBody>
      </p:sp>
      <p:pic>
        <p:nvPicPr>
          <p:cNvPr id="2050" name="Picture 2" descr="C:\Users\Dave\Desktop\wash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266700"/>
            <a:ext cx="13811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e\Desktop\washer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52400"/>
            <a:ext cx="142108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189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1a Results: Clean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590801" y="1219200"/>
          <a:ext cx="7086601" cy="469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052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1a Results: Real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2438400" y="1219201"/>
          <a:ext cx="7334250" cy="4652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0770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977" y="857250"/>
            <a:ext cx="9601200" cy="992187"/>
          </a:xfrm>
        </p:spPr>
        <p:txBody>
          <a:bodyPr/>
          <a:lstStyle/>
          <a:p>
            <a:r>
              <a:rPr lang="en-CA" dirty="0"/>
              <a:t>Study 1b: Community Sample</a:t>
            </a:r>
          </a:p>
        </p:txBody>
      </p:sp>
      <p:pic>
        <p:nvPicPr>
          <p:cNvPr id="4" name="Picture 2" descr="C:\Users\Dave\Desktop\BChyd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77" y="2051050"/>
            <a:ext cx="77470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35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1b Results: BC Hydro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083527" y="1516566"/>
          <a:ext cx="8395010" cy="498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6187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-826198"/>
            <a:ext cx="10515600" cy="2852737"/>
          </a:xfrm>
        </p:spPr>
        <p:txBody>
          <a:bodyPr/>
          <a:lstStyle/>
          <a:p>
            <a:r>
              <a:rPr lang="en-CA" dirty="0"/>
              <a:t>Study 1c: Field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874" y="2182368"/>
            <a:ext cx="8931551" cy="43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6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1b: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Run in 5 drug stores over 6 weeks</a:t>
            </a:r>
          </a:p>
          <a:p>
            <a:r>
              <a:rPr lang="en-CA" dirty="0"/>
              <a:t>Two types of lightbulbs:</a:t>
            </a:r>
          </a:p>
          <a:p>
            <a:pPr lvl="1"/>
            <a:r>
              <a:rPr lang="en-CA" dirty="0"/>
              <a:t>72w Halogen bulb (2-pack) for $4.29</a:t>
            </a:r>
          </a:p>
          <a:p>
            <a:pPr lvl="1"/>
            <a:r>
              <a:rPr lang="en-CA" dirty="0"/>
              <a:t>23w CFL bulb (2-pack) for $12.99</a:t>
            </a:r>
          </a:p>
          <a:p>
            <a:r>
              <a:rPr lang="en-CA" dirty="0"/>
              <a:t>Displayed on endcaps and aisles</a:t>
            </a:r>
          </a:p>
          <a:p>
            <a:r>
              <a:rPr lang="en-CA" dirty="0"/>
              <a:t>Labels switched once per week, counterbalanced across stores</a:t>
            </a:r>
          </a:p>
          <a:p>
            <a:r>
              <a:rPr lang="en-CA" dirty="0"/>
              <a:t>DV: proportion of CFLs purchased</a:t>
            </a:r>
          </a:p>
        </p:txBody>
      </p:sp>
    </p:spTree>
    <p:extLst>
      <p:ext uri="{BB962C8B-B14F-4D97-AF65-F5344CB8AC3E}">
        <p14:creationId xmlns:p14="http://schemas.microsoft.com/office/powerpoint/2010/main" val="13636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1b Methods: Control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" y="1862438"/>
            <a:ext cx="11607146" cy="43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Co-authors</a:t>
            </a:r>
          </a:p>
        </p:txBody>
      </p:sp>
      <p:pic>
        <p:nvPicPr>
          <p:cNvPr id="2050" name="Picture 2" descr="C:\Users\Dave\Desktop\Griffin_2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80" y="2297113"/>
            <a:ext cx="1828800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e\Desktop\yoonj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17" y="2355458"/>
            <a:ext cx="1693333" cy="23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ve\Desktop\Dani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84" y="2370138"/>
            <a:ext cx="1980671" cy="24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420" y="5112265"/>
            <a:ext cx="1605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Dale Griffin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0252" y="5132061"/>
            <a:ext cx="1629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Yoonji</a:t>
            </a:r>
            <a:r>
              <a:rPr lang="en-US" sz="2400" dirty="0"/>
              <a:t> Shim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7143" y="5132061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Daniel Sun</a:t>
            </a:r>
          </a:p>
        </p:txBody>
      </p:sp>
    </p:spTree>
    <p:extLst>
      <p:ext uri="{BB962C8B-B14F-4D97-AF65-F5344CB8AC3E}">
        <p14:creationId xmlns:p14="http://schemas.microsoft.com/office/powerpoint/2010/main" val="2255716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1b Methods: 10-year Energy Cost Labels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5" y="1874520"/>
            <a:ext cx="1158000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377" y="870566"/>
            <a:ext cx="6878535" cy="5137404"/>
          </a:xfrm>
        </p:spPr>
      </p:pic>
    </p:spTree>
    <p:extLst>
      <p:ext uri="{BB962C8B-B14F-4D97-AF65-F5344CB8AC3E}">
        <p14:creationId xmlns:p14="http://schemas.microsoft.com/office/powerpoint/2010/main" val="3378905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1b: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34" y="1604530"/>
            <a:ext cx="5924106" cy="2205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34" y="4102650"/>
            <a:ext cx="5913763" cy="2329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1396" y="2133600"/>
            <a:ext cx="2221057" cy="12618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sz="4000" dirty="0"/>
              <a:t>12% </a:t>
            </a:r>
          </a:p>
          <a:p>
            <a:pPr algn="ctr"/>
            <a:r>
              <a:rPr lang="en-CA" dirty="0"/>
              <a:t>chose efficient option</a:t>
            </a:r>
          </a:p>
          <a:p>
            <a:pPr algn="ctr"/>
            <a:r>
              <a:rPr lang="en-CA" dirty="0"/>
              <a:t>(n = 26)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55484" y="4648200"/>
            <a:ext cx="2221057" cy="126188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CA" sz="4000" dirty="0"/>
              <a:t>48% </a:t>
            </a:r>
          </a:p>
          <a:p>
            <a:pPr algn="ctr"/>
            <a:r>
              <a:rPr lang="en-CA" dirty="0"/>
              <a:t>chose efficient option</a:t>
            </a:r>
          </a:p>
          <a:p>
            <a:pPr algn="ctr"/>
            <a:r>
              <a:rPr lang="en-CA" dirty="0"/>
              <a:t>(n = 29)</a:t>
            </a:r>
          </a:p>
        </p:txBody>
      </p:sp>
    </p:spTree>
    <p:extLst>
      <p:ext uri="{BB962C8B-B14F-4D97-AF65-F5344CB8AC3E}">
        <p14:creationId xmlns:p14="http://schemas.microsoft.com/office/powerpoint/2010/main" val="19971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Endcap vs Aisle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690688"/>
          <a:ext cx="9268967" cy="4600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9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5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4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</a:rPr>
                        <a:t> </a:t>
                      </a:r>
                      <a:endParaRPr lang="en-CA" sz="4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>
                          <a:effectLst/>
                        </a:rPr>
                        <a:t>Endcap</a:t>
                      </a:r>
                      <a:endParaRPr lang="en-CA" sz="4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>
                          <a:effectLst/>
                        </a:rPr>
                        <a:t>Aisle</a:t>
                      </a:r>
                      <a:endParaRPr lang="en-CA" sz="4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>
                          <a:effectLst/>
                        </a:rPr>
                        <a:t>Control </a:t>
                      </a:r>
                      <a:endParaRPr lang="en-CA" sz="4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</a:rPr>
                        <a:t>.12 (n=26)</a:t>
                      </a:r>
                      <a:endParaRPr lang="en-CA" sz="4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</a:rPr>
                        <a:t>.38 (n=104)</a:t>
                      </a:r>
                      <a:endParaRPr lang="en-CA" sz="4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3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>
                          <a:effectLst/>
                        </a:rPr>
                        <a:t>10-year </a:t>
                      </a:r>
                      <a:endParaRPr lang="en-CA" sz="4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>
                          <a:effectLst/>
                        </a:rPr>
                        <a:t>.48 (n=29)</a:t>
                      </a:r>
                      <a:endParaRPr lang="en-CA" sz="440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4400" dirty="0">
                          <a:effectLst/>
                        </a:rPr>
                        <a:t>.39 (n=71)</a:t>
                      </a:r>
                      <a:endParaRPr lang="en-CA" sz="44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36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1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Replicated our paradigm with real shoppers</a:t>
            </a:r>
          </a:p>
          <a:p>
            <a:r>
              <a:rPr lang="en-CA" dirty="0"/>
              <a:t>Why doesn’t it work in the aisle? </a:t>
            </a:r>
          </a:p>
          <a:p>
            <a:pPr lvl="1"/>
            <a:r>
              <a:rPr lang="en-CA" dirty="0"/>
              <a:t>Unobserved choice shift? </a:t>
            </a:r>
          </a:p>
          <a:p>
            <a:pPr lvl="1"/>
            <a:r>
              <a:rPr lang="en-CA" dirty="0"/>
              <a:t>Habitual purchase vs Constructed preference? </a:t>
            </a:r>
          </a:p>
          <a:p>
            <a:pPr lvl="1"/>
            <a:r>
              <a:rPr lang="en-CA" dirty="0"/>
              <a:t>Dichotomous choice vs Multi-option choice?</a:t>
            </a:r>
          </a:p>
          <a:p>
            <a:pPr lvl="2"/>
            <a:r>
              <a:rPr lang="en-CA" dirty="0"/>
              <a:t>Information overload?</a:t>
            </a:r>
          </a:p>
          <a:p>
            <a:pPr lvl="1"/>
            <a:r>
              <a:rPr lang="en-CA" dirty="0"/>
              <a:t>Labels on some products vs Labels on all products? </a:t>
            </a:r>
          </a:p>
          <a:p>
            <a:pPr lvl="2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357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Study 2: Dichotomous vs Multi-Option Choice</a:t>
            </a:r>
          </a:p>
        </p:txBody>
      </p:sp>
    </p:spTree>
    <p:extLst>
      <p:ext uri="{BB962C8B-B14F-4D97-AF65-F5344CB8AC3E}">
        <p14:creationId xmlns:p14="http://schemas.microsoft.com/office/powerpoint/2010/main" val="399362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2: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err="1"/>
              <a:t>MTurk</a:t>
            </a:r>
            <a:r>
              <a:rPr lang="en-CA" dirty="0"/>
              <a:t>, Lightbulbs (from London Drugs), 2 + 3 design (?)</a:t>
            </a:r>
          </a:p>
          <a:p>
            <a:r>
              <a:rPr lang="en-CA" dirty="0"/>
              <a:t>2-option choice</a:t>
            </a:r>
          </a:p>
          <a:p>
            <a:pPr lvl="1"/>
            <a:r>
              <a:rPr lang="en-CA" dirty="0"/>
              <a:t>Control</a:t>
            </a:r>
          </a:p>
          <a:p>
            <a:pPr lvl="1"/>
            <a:r>
              <a:rPr lang="en-CA" dirty="0"/>
              <a:t>10-year energy cost</a:t>
            </a:r>
          </a:p>
          <a:p>
            <a:r>
              <a:rPr lang="en-CA" dirty="0"/>
              <a:t>6-option choice</a:t>
            </a:r>
          </a:p>
          <a:p>
            <a:pPr lvl="1"/>
            <a:r>
              <a:rPr lang="en-CA" dirty="0"/>
              <a:t>Control</a:t>
            </a:r>
          </a:p>
          <a:p>
            <a:pPr lvl="1"/>
            <a:r>
              <a:rPr lang="en-CA" dirty="0"/>
              <a:t>10-year labels on target bulbs</a:t>
            </a:r>
          </a:p>
          <a:p>
            <a:pPr lvl="1"/>
            <a:r>
              <a:rPr lang="en-CA" dirty="0"/>
              <a:t>10-year all light bulbs</a:t>
            </a:r>
          </a:p>
          <a:p>
            <a:pPr marL="342900" lvl="1" indent="-342900"/>
            <a:r>
              <a:rPr lang="en-CA" sz="2800" dirty="0"/>
              <a:t>10-year cost per bulb (rather than 10-year cost per package)</a:t>
            </a:r>
          </a:p>
          <a:p>
            <a:pPr marL="342900" lvl="1" indent="-342900"/>
            <a:r>
              <a:rPr lang="en-CA" sz="2800" dirty="0"/>
              <a:t>DV: wattage chosen (lower is better)</a:t>
            </a:r>
          </a:p>
        </p:txBody>
      </p:sp>
    </p:spTree>
    <p:extLst>
      <p:ext uri="{BB962C8B-B14F-4D97-AF65-F5344CB8AC3E}">
        <p14:creationId xmlns:p14="http://schemas.microsoft.com/office/powerpoint/2010/main" val="1549968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Endcap: Control</a:t>
            </a:r>
          </a:p>
        </p:txBody>
      </p:sp>
      <p:pic>
        <p:nvPicPr>
          <p:cNvPr id="4" name="Picture 3" descr="Macintosh HD:Users:jamie:Desktop:Screen Shot 2015-08-18 at 12.11.56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90688"/>
            <a:ext cx="54864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599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Endcap: 10-year cost</a:t>
            </a:r>
          </a:p>
        </p:txBody>
      </p:sp>
      <p:pic>
        <p:nvPicPr>
          <p:cNvPr id="5" name="Picture 4" descr="Macintosh HD:Users:jamie:Desktop:Screen Shot 2015-08-18 at 12.07.35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90688"/>
            <a:ext cx="5486400" cy="4406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9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Thank you! </a:t>
            </a:r>
          </a:p>
          <a:p>
            <a:r>
              <a:rPr lang="en-CA" dirty="0"/>
              <a:t>Working paper</a:t>
            </a:r>
          </a:p>
          <a:p>
            <a:r>
              <a:rPr lang="en-CA" dirty="0"/>
              <a:t>“Trees” version</a:t>
            </a:r>
          </a:p>
          <a:p>
            <a:r>
              <a:rPr lang="en-CA" dirty="0"/>
              <a:t>Please interrupt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8902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Aisle: Control</a:t>
            </a:r>
          </a:p>
        </p:txBody>
      </p:sp>
      <p:pic>
        <p:nvPicPr>
          <p:cNvPr id="5" name="Picture 4" descr="Macintosh HD:Users:jamie:Desktop:Screen Shot 2015-08-18 at 12.15.05 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442"/>
            <a:ext cx="4173794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jamie:Desktop:Screen Shot 2015-08-18 at 12.15.18 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86" y="2234441"/>
            <a:ext cx="3893697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jamie:Desktop:Screen Shot 2015-08-18 at 12.17.37 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94" y="2234440"/>
            <a:ext cx="3967192" cy="317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240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Aisle: 10-year target</a:t>
            </a:r>
          </a:p>
        </p:txBody>
      </p:sp>
      <p:pic>
        <p:nvPicPr>
          <p:cNvPr id="5" name="Picture 4" descr="Macintosh HD:Users:jamie:Desktop:Screen Shot 2015-08-18 at 12.15.05 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442"/>
            <a:ext cx="4173794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Macintosh HD:Users:jamie:Desktop:Screen Shot 2015-08-18 at 12.15.18 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86" y="2234441"/>
            <a:ext cx="3893697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jamie:Desktop:Screen Shot 2015-08-18 at 12.15.11 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94" y="2234440"/>
            <a:ext cx="3967192" cy="317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554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Aisle: 10-year all</a:t>
            </a:r>
          </a:p>
        </p:txBody>
      </p:sp>
      <p:pic>
        <p:nvPicPr>
          <p:cNvPr id="6" name="Picture 5" descr="Macintosh HD:Users:jamie:Desktop:Screen Shot 2015-08-18 at 12.13.30 PM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4440"/>
            <a:ext cx="4173794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jamie:Desktop:Screen Shot 2015-08-18 at 12.15.11 PM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94" y="2234440"/>
            <a:ext cx="3967192" cy="31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Macintosh HD:Users:jamie:Desktop:Screen Shot 2015-08-18 at 12.13.16 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86" y="2234440"/>
            <a:ext cx="4051014" cy="3178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823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011936" y="207264"/>
          <a:ext cx="9899904" cy="6449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715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2: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10-year labels work with multi-option choice</a:t>
            </a:r>
          </a:p>
          <a:p>
            <a:pPr lvl="1"/>
            <a:r>
              <a:rPr lang="en-CA" dirty="0"/>
              <a:t>Only if on all (or most?) products under consideration</a:t>
            </a:r>
          </a:p>
          <a:p>
            <a:pPr marL="0" indent="0">
              <a:buNone/>
            </a:pPr>
            <a:r>
              <a:rPr lang="en-CA" dirty="0"/>
              <a:t>Hypothesized process:</a:t>
            </a:r>
          </a:p>
          <a:p>
            <a:r>
              <a:rPr lang="en-CA" dirty="0"/>
              <a:t>Labels activate goal </a:t>
            </a:r>
          </a:p>
          <a:p>
            <a:r>
              <a:rPr lang="en-CA" dirty="0"/>
              <a:t>Make it easy to act on goal</a:t>
            </a:r>
          </a:p>
        </p:txBody>
      </p:sp>
    </p:spTree>
    <p:extLst>
      <p:ext uri="{BB962C8B-B14F-4D97-AF65-F5344CB8AC3E}">
        <p14:creationId xmlns:p14="http://schemas.microsoft.com/office/powerpoint/2010/main" val="4761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41050" cy="2852737"/>
          </a:xfrm>
        </p:spPr>
        <p:txBody>
          <a:bodyPr/>
          <a:lstStyle/>
          <a:p>
            <a:r>
              <a:rPr lang="en-CA" dirty="0"/>
              <a:t>Study 3: Alternative goal activation</a:t>
            </a:r>
          </a:p>
        </p:txBody>
      </p:sp>
    </p:spTree>
    <p:extLst>
      <p:ext uri="{BB962C8B-B14F-4D97-AF65-F5344CB8AC3E}">
        <p14:creationId xmlns:p14="http://schemas.microsoft.com/office/powerpoint/2010/main" val="2633722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3: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184 </a:t>
            </a:r>
            <a:r>
              <a:rPr lang="en-CA" dirty="0" err="1"/>
              <a:t>MTurkers</a:t>
            </a:r>
            <a:endParaRPr lang="en-CA" dirty="0"/>
          </a:p>
          <a:p>
            <a:r>
              <a:rPr lang="en-CA" dirty="0"/>
              <a:t>3 conditions: control, 10-year cost, and subjective estimation.</a:t>
            </a:r>
          </a:p>
          <a:p>
            <a:r>
              <a:rPr lang="en-CA" dirty="0"/>
              <a:t>Subjective estimation condition [before choice] :</a:t>
            </a:r>
          </a:p>
          <a:p>
            <a:pPr lvl="1"/>
            <a:r>
              <a:rPr lang="en-US" sz="3200" dirty="0"/>
              <a:t>"How many dollars do you estimate you would spend on energy costs to use product A, over a period of 10 years?“ </a:t>
            </a:r>
            <a:br>
              <a:rPr lang="en-US" sz="3200" dirty="0"/>
            </a:br>
            <a:r>
              <a:rPr lang="en-US" sz="3200" dirty="0"/>
              <a:t>$_______</a:t>
            </a:r>
          </a:p>
          <a:p>
            <a:pPr lvl="1"/>
            <a:r>
              <a:rPr lang="en-US" sz="3200" dirty="0"/>
              <a:t>"How many dollars do you estimate you would spend on energy costs to use product B, over a period of 10 years?“</a:t>
            </a:r>
            <a:br>
              <a:rPr lang="en-US" sz="3200" dirty="0"/>
            </a:br>
            <a:r>
              <a:rPr lang="en-US" sz="3200" dirty="0"/>
              <a:t>$_______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96990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6519235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6780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3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Subjective estimation has the same effect at 10-year cost labels</a:t>
            </a:r>
          </a:p>
          <a:p>
            <a:r>
              <a:rPr lang="en-US" dirty="0"/>
              <a:t>Strong evidence that information provision is not a necessary condition</a:t>
            </a:r>
          </a:p>
          <a:p>
            <a:endParaRPr lang="en-US" dirty="0"/>
          </a:p>
          <a:p>
            <a:r>
              <a:rPr lang="en-US" dirty="0"/>
              <a:t>Is this just attribute salience? Or attribute counting? </a:t>
            </a:r>
          </a:p>
          <a:p>
            <a:r>
              <a:rPr lang="en-US" dirty="0"/>
              <a:t>What if we frame as:</a:t>
            </a:r>
          </a:p>
          <a:p>
            <a:pPr lvl="1"/>
            <a:r>
              <a:rPr lang="en-US" dirty="0"/>
              <a:t>Dollar savings</a:t>
            </a:r>
          </a:p>
          <a:p>
            <a:pPr lvl="1"/>
            <a:r>
              <a:rPr lang="en-US" dirty="0"/>
              <a:t>kWh energy cost</a:t>
            </a:r>
          </a:p>
          <a:p>
            <a:pPr lvl="1"/>
            <a:r>
              <a:rPr lang="en-US" dirty="0"/>
              <a:t>% energy savings</a:t>
            </a:r>
          </a:p>
        </p:txBody>
      </p:sp>
    </p:spTree>
    <p:extLst>
      <p:ext uri="{BB962C8B-B14F-4D97-AF65-F5344CB8AC3E}">
        <p14:creationId xmlns:p14="http://schemas.microsoft.com/office/powerpoint/2010/main" val="1240122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4: Comparison to alternative goals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5994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555" y="0"/>
            <a:ext cx="10515600" cy="1325563"/>
          </a:xfrm>
        </p:spPr>
        <p:txBody>
          <a:bodyPr/>
          <a:lstStyle/>
          <a:p>
            <a:r>
              <a:rPr lang="en-CA" dirty="0"/>
              <a:t>The “Energy Paradox”</a:t>
            </a:r>
          </a:p>
        </p:txBody>
      </p:sp>
      <p:pic>
        <p:nvPicPr>
          <p:cNvPr id="4" name="Picture 3" descr="C:\Users\Dave\Documents\Job Stuff\Philips Incandescent A-19 Light Bulb.g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707" y="1325563"/>
            <a:ext cx="1676400" cy="300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50" y="1325563"/>
            <a:ext cx="1676400" cy="3003441"/>
          </a:xfrm>
          <a:prstGeom prst="rect">
            <a:avLst/>
          </a:prstGeom>
        </p:spPr>
      </p:pic>
      <p:sp>
        <p:nvSpPr>
          <p:cNvPr id="6" name="TextBox 12"/>
          <p:cNvSpPr txBox="1"/>
          <p:nvPr/>
        </p:nvSpPr>
        <p:spPr>
          <a:xfrm>
            <a:off x="3099707" y="4404777"/>
            <a:ext cx="151836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Price: $0.97</a:t>
            </a:r>
          </a:p>
          <a:p>
            <a:r>
              <a:rPr lang="en-CA" dirty="0"/>
              <a:t>Watts: 60</a:t>
            </a:r>
          </a:p>
          <a:p>
            <a:r>
              <a:rPr lang="en-CA" dirty="0"/>
              <a:t>Lumens: 820</a:t>
            </a:r>
          </a:p>
        </p:txBody>
      </p:sp>
      <p:sp>
        <p:nvSpPr>
          <p:cNvPr id="7" name="TextBox 15"/>
          <p:cNvSpPr txBox="1"/>
          <p:nvPr/>
        </p:nvSpPr>
        <p:spPr>
          <a:xfrm>
            <a:off x="6403850" y="4415105"/>
            <a:ext cx="468083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Price: $17.99</a:t>
            </a:r>
          </a:p>
          <a:p>
            <a:r>
              <a:rPr lang="en-CA" dirty="0"/>
              <a:t>Watts: 13</a:t>
            </a:r>
          </a:p>
          <a:p>
            <a:r>
              <a:rPr lang="en-CA" dirty="0"/>
              <a:t>Lumens: 800</a:t>
            </a:r>
          </a:p>
          <a:p>
            <a:r>
              <a:rPr lang="en-CA" dirty="0"/>
              <a:t>(Saves $188 on energy over lifetime of the bulb)</a:t>
            </a:r>
          </a:p>
        </p:txBody>
      </p:sp>
    </p:spTree>
    <p:extLst>
      <p:ext uri="{BB962C8B-B14F-4D97-AF65-F5344CB8AC3E}">
        <p14:creationId xmlns:p14="http://schemas.microsoft.com/office/powerpoint/2010/main" val="3407024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Study 4: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1,155 </a:t>
            </a:r>
            <a:r>
              <a:rPr lang="en-US" dirty="0" err="1"/>
              <a:t>Mturkers</a:t>
            </a:r>
            <a:endParaRPr lang="en-US" dirty="0"/>
          </a:p>
          <a:p>
            <a:r>
              <a:rPr lang="en-CA" dirty="0"/>
              <a:t>Lightbulbs only (same bulbs as field study)</a:t>
            </a:r>
            <a:endParaRPr lang="en-US" dirty="0"/>
          </a:p>
          <a:p>
            <a:r>
              <a:rPr lang="en-CA" dirty="0"/>
              <a:t>1 (control) + 2 (positive vs negative) x 3 (dollars, kWh, % energy)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11921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Control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2062708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dollar cost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cost: $207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cost: $66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150882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dollars saved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saved: $81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saved: $222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2222124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energy cost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cost: 1837 kWh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cost: 586 kWh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32945504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energy saved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saved: 718 kWh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saved: 1969 kWh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2223048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% cost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cost: 28% less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cost: 77% less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422112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770" y="0"/>
            <a:ext cx="10515600" cy="1325563"/>
          </a:xfrm>
        </p:spPr>
        <p:txBody>
          <a:bodyPr/>
          <a:lstStyle/>
          <a:p>
            <a:r>
              <a:rPr lang="en-US" dirty="0"/>
              <a:t>Study 4: 10-year % saved</a:t>
            </a:r>
          </a:p>
        </p:txBody>
      </p:sp>
      <p:pic>
        <p:nvPicPr>
          <p:cNvPr id="1030" name="Picture 6" descr="C:\Users\Dave\Desktop\SJDM 2015 presentation\Lightbulb - Halog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0" y="1266825"/>
            <a:ext cx="25336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Dave\Desktop\SJDM 2015 presentation\Lightbulb - CL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5" y="1266825"/>
            <a:ext cx="28479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38300" y="4171950"/>
            <a:ext cx="5181600" cy="2686050"/>
          </a:xfrm>
        </p:spPr>
        <p:txBody>
          <a:bodyPr>
            <a:normAutofit/>
          </a:bodyPr>
          <a:lstStyle/>
          <a:p>
            <a:r>
              <a:rPr lang="en-US" dirty="0"/>
              <a:t>Price: $4.29</a:t>
            </a:r>
          </a:p>
          <a:p>
            <a:r>
              <a:rPr lang="en-US" dirty="0"/>
              <a:t>10-year energy saved: 28% more</a:t>
            </a:r>
          </a:p>
          <a:p>
            <a:r>
              <a:rPr lang="en-US" dirty="0"/>
              <a:t>Lumens: 1490</a:t>
            </a:r>
          </a:p>
          <a:p>
            <a:r>
              <a:rPr lang="en-US" dirty="0"/>
              <a:t>Watts: 72</a:t>
            </a:r>
          </a:p>
          <a:p>
            <a:r>
              <a:rPr lang="en-US" dirty="0"/>
              <a:t>Number of bulbs: 2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968490" y="4175760"/>
            <a:ext cx="5181600" cy="2686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Price: $12.99</a:t>
            </a:r>
          </a:p>
          <a:p>
            <a:r>
              <a:rPr lang="en-US" dirty="0"/>
              <a:t>10-year energy saved: 77% more</a:t>
            </a:r>
          </a:p>
          <a:p>
            <a:r>
              <a:rPr lang="en-US" dirty="0"/>
              <a:t>Lumens: 1600</a:t>
            </a:r>
          </a:p>
          <a:p>
            <a:r>
              <a:rPr lang="en-US" dirty="0"/>
              <a:t>Watts: 23</a:t>
            </a:r>
          </a:p>
          <a:p>
            <a:r>
              <a:rPr lang="en-US" dirty="0"/>
              <a:t>Number of bulbs: 2</a:t>
            </a:r>
          </a:p>
        </p:txBody>
      </p:sp>
    </p:spTree>
    <p:extLst>
      <p:ext uri="{BB962C8B-B14F-4D97-AF65-F5344CB8AC3E}">
        <p14:creationId xmlns:p14="http://schemas.microsoft.com/office/powerpoint/2010/main" val="253868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90779"/>
            <a:ext cx="10515600" cy="1325563"/>
          </a:xfrm>
        </p:spPr>
        <p:txBody>
          <a:bodyPr/>
          <a:lstStyle/>
          <a:p>
            <a:r>
              <a:rPr lang="en-CA" dirty="0">
                <a:latin typeface="+mn-lt"/>
              </a:rPr>
              <a:t>Study 4: Results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46456956"/>
              </p:ext>
            </p:extLst>
          </p:nvPr>
        </p:nvGraphicFramePr>
        <p:xfrm>
          <a:off x="838200" y="499872"/>
          <a:ext cx="10280904" cy="602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7903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4: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 activation is specific to </a:t>
            </a:r>
            <a:r>
              <a:rPr lang="en-US" i="1" dirty="0"/>
              <a:t>dollar costs</a:t>
            </a:r>
          </a:p>
          <a:p>
            <a:r>
              <a:rPr lang="en-US" dirty="0"/>
              <a:t>Also an effect of attribute salience (or attribute counting)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86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Consumer don’t know? Or don’t care?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50" y="1525696"/>
            <a:ext cx="5144859" cy="494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19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5: </a:t>
            </a:r>
            <a:r>
              <a:rPr lang="en-US" b="1" i="1" dirty="0"/>
              <a:t>Why</a:t>
            </a:r>
            <a:r>
              <a:rPr lang="en-US" dirty="0"/>
              <a:t> is the 10-year cost label effective?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activation</a:t>
            </a:r>
          </a:p>
          <a:p>
            <a:r>
              <a:rPr lang="en-US" b="1" dirty="0"/>
              <a:t>Planning horizon</a:t>
            </a:r>
          </a:p>
          <a:p>
            <a:r>
              <a:rPr lang="en-US" b="1" dirty="0"/>
              <a:t>Information provision</a:t>
            </a:r>
          </a:p>
          <a:p>
            <a:r>
              <a:rPr lang="en-US" b="1" dirty="0"/>
              <a:t>Scaling (10-yr cost is better than 1-yr cost)</a:t>
            </a:r>
          </a:p>
          <a:p>
            <a:r>
              <a:rPr lang="en-US" dirty="0"/>
              <a:t>Attribute counting</a:t>
            </a:r>
          </a:p>
          <a:p>
            <a:r>
              <a:rPr lang="en-US" dirty="0"/>
              <a:t>Trust/legitimacy</a:t>
            </a:r>
          </a:p>
          <a:p>
            <a:r>
              <a:rPr lang="en-US" dirty="0"/>
              <a:t>Other?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534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5: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55185"/>
          </a:xfrm>
        </p:spPr>
        <p:txBody>
          <a:bodyPr>
            <a:normAutofit/>
          </a:bodyPr>
          <a:lstStyle/>
          <a:p>
            <a:r>
              <a:rPr lang="en-US" dirty="0"/>
              <a:t>Similar to Study 1</a:t>
            </a:r>
          </a:p>
          <a:p>
            <a:r>
              <a:rPr lang="en-US" dirty="0"/>
              <a:t>Added 1-year cost and 5-year cost conditions</a:t>
            </a:r>
          </a:p>
          <a:p>
            <a:r>
              <a:rPr lang="en-US" dirty="0"/>
              <a:t>Measure goals</a:t>
            </a:r>
          </a:p>
          <a:p>
            <a:r>
              <a:rPr lang="en-US" dirty="0"/>
              <a:t>Planning horizon</a:t>
            </a:r>
          </a:p>
          <a:p>
            <a:r>
              <a:rPr lang="en-US" dirty="0"/>
              <a:t>[Then choice is made.]</a:t>
            </a:r>
          </a:p>
          <a:p>
            <a:r>
              <a:rPr lang="en-US" dirty="0"/>
              <a:t>Cost estimation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31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53303"/>
            <a:ext cx="10515600" cy="1370787"/>
          </a:xfrm>
        </p:spPr>
        <p:txBody>
          <a:bodyPr/>
          <a:lstStyle/>
          <a:p>
            <a:r>
              <a:rPr lang="en-US" dirty="0"/>
              <a:t>As you consider purchasing a new furnace, what product features are most important to you? Please list the three most important product features.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81" y="327681"/>
            <a:ext cx="7066305" cy="489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40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purchasing a new furnace, roughly how far ahead do you plan?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at all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Up to one week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than one week up to one month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than one month up to one year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than one year up to five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than five years up to ten years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Ten years or more</a:t>
            </a:r>
          </a:p>
        </p:txBody>
      </p:sp>
    </p:spTree>
    <p:extLst>
      <p:ext uri="{BB962C8B-B14F-4D97-AF65-F5344CB8AC3E}">
        <p14:creationId xmlns:p14="http://schemas.microsoft.com/office/powerpoint/2010/main" val="1914250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07258"/>
            <a:ext cx="10515600" cy="1627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Please imagine that you purchased the furnace above. How much do you estimate your household would spend on energy to use this furnace in your home, over a period of [1 year]? </a:t>
            </a:r>
          </a:p>
          <a:p>
            <a:pPr marL="0" indent="0">
              <a:buNone/>
            </a:pPr>
            <a:r>
              <a:rPr lang="en-US" dirty="0"/>
              <a:t>$_______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63" y="142633"/>
            <a:ext cx="2620536" cy="487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45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8533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5739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125899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16496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3090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5: Modelling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18455" y="1658318"/>
          <a:ext cx="11375758" cy="4881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75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00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13661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Bulb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TV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Furnace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>
                          <a:effectLst/>
                        </a:rPr>
                        <a:t>Vacuum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661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effectLst/>
                        </a:rPr>
                        <a:t>p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r</a:t>
                      </a:r>
                      <a:r>
                        <a:rPr lang="en-US" sz="2800" b="1" u="none" strike="noStrike" baseline="30000" dirty="0">
                          <a:effectLst/>
                        </a:rPr>
                        <a:t>2</a:t>
                      </a:r>
                      <a:endParaRPr lang="en-US" sz="2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effectLst/>
                        </a:rPr>
                        <a:t>p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r</a:t>
                      </a:r>
                      <a:r>
                        <a:rPr lang="en-US" sz="2800" b="1" u="none" strike="noStrike" baseline="30000" dirty="0">
                          <a:effectLst/>
                        </a:rPr>
                        <a:t>2</a:t>
                      </a:r>
                      <a:endParaRPr lang="en-US" sz="2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effectLst/>
                        </a:rPr>
                        <a:t>p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r</a:t>
                      </a:r>
                      <a:r>
                        <a:rPr lang="en-US" sz="2800" b="1" u="none" strike="noStrike" baseline="30000" dirty="0">
                          <a:effectLst/>
                        </a:rPr>
                        <a:t>2</a:t>
                      </a:r>
                      <a:endParaRPr lang="en-US" sz="2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1" u="none" strike="noStrike" dirty="0">
                          <a:effectLst/>
                        </a:rPr>
                        <a:t>p</a:t>
                      </a:r>
                      <a:endParaRPr lang="en-US" sz="28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r</a:t>
                      </a:r>
                      <a:r>
                        <a:rPr lang="en-US" sz="2800" b="1" u="none" strike="noStrike" baseline="30000" dirty="0">
                          <a:effectLst/>
                        </a:rPr>
                        <a:t>2</a:t>
                      </a:r>
                      <a:endParaRPr lang="en-US" sz="2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3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cost estimate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.43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.39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.87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3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planning horizon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.22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.59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goal prominence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&lt;.001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.11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&lt;.001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&lt;.001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&lt;.001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.15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36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</a:rPr>
                        <a:t>condition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.25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.24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.03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52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1150"/>
            <a:ext cx="10515600" cy="1325563"/>
          </a:xfrm>
        </p:spPr>
        <p:txBody>
          <a:bodyPr/>
          <a:lstStyle/>
          <a:p>
            <a:r>
              <a:rPr lang="en-CA" dirty="0"/>
              <a:t>Previous Findings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2984" y="11946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People don’t know?</a:t>
            </a:r>
          </a:p>
          <a:p>
            <a:pPr lvl="1"/>
            <a:r>
              <a:rPr lang="en-CA" dirty="0"/>
              <a:t>Education changes knowledge, not choices </a:t>
            </a:r>
            <a:r>
              <a:rPr lang="en-CA" sz="1800" dirty="0"/>
              <a:t>(</a:t>
            </a:r>
            <a:r>
              <a:rPr lang="en-CA" sz="1800" dirty="0" err="1"/>
              <a:t>Abrahamse</a:t>
            </a:r>
            <a:r>
              <a:rPr lang="en-CA" sz="1800" dirty="0"/>
              <a:t> et. al 2005)</a:t>
            </a:r>
          </a:p>
          <a:p>
            <a:pPr lvl="1"/>
            <a:r>
              <a:rPr lang="en-CA" dirty="0"/>
              <a:t>Energy efficiency labeling changes attention, not choices </a:t>
            </a:r>
            <a:r>
              <a:rPr lang="en-CA" sz="1600" dirty="0"/>
              <a:t>(</a:t>
            </a:r>
            <a:r>
              <a:rPr lang="en-CA" sz="1600" dirty="0" err="1"/>
              <a:t>Kallbekken</a:t>
            </a:r>
            <a:r>
              <a:rPr lang="en-CA" sz="1600" dirty="0"/>
              <a:t>, </a:t>
            </a:r>
            <a:r>
              <a:rPr lang="en-CA" sz="1600" dirty="0" err="1"/>
              <a:t>Sælen</a:t>
            </a:r>
            <a:r>
              <a:rPr lang="en-CA" sz="1600" dirty="0"/>
              <a:t>, &amp; </a:t>
            </a:r>
            <a:r>
              <a:rPr lang="en-CA" sz="1600" dirty="0" err="1"/>
              <a:t>Hermansen</a:t>
            </a:r>
            <a:r>
              <a:rPr lang="en-CA" sz="1600" dirty="0"/>
              <a:t> 2013; Waechter et al., 2015)</a:t>
            </a:r>
          </a:p>
          <a:p>
            <a:pPr lvl="1"/>
            <a:r>
              <a:rPr lang="en-CA" dirty="0"/>
              <a:t>…but operational cost labeling DOES influence choices, especially if you scale up the metric </a:t>
            </a:r>
            <a:r>
              <a:rPr lang="en-CA" sz="1800" dirty="0"/>
              <a:t>(Camilleri &amp; </a:t>
            </a:r>
            <a:r>
              <a:rPr lang="en-CA" sz="1800" dirty="0" err="1"/>
              <a:t>Larrick</a:t>
            </a:r>
            <a:r>
              <a:rPr lang="en-CA" sz="1800" dirty="0"/>
              <a:t>, 2014; Min et. al, 2014; </a:t>
            </a:r>
            <a:r>
              <a:rPr lang="en-CA" sz="1800" dirty="0" err="1"/>
              <a:t>Larrick</a:t>
            </a:r>
            <a:r>
              <a:rPr lang="en-CA" sz="1800" dirty="0"/>
              <a:t> &amp; Soll 2008)</a:t>
            </a:r>
            <a:br>
              <a:rPr lang="en-CA" dirty="0"/>
            </a:br>
            <a:endParaRPr lang="en-CA" dirty="0"/>
          </a:p>
          <a:p>
            <a:r>
              <a:rPr lang="en-CA" dirty="0"/>
              <a:t>People don’t care?</a:t>
            </a:r>
          </a:p>
          <a:p>
            <a:pPr lvl="1"/>
            <a:r>
              <a:rPr lang="en-CA" dirty="0"/>
              <a:t>People have really high discount rates </a:t>
            </a:r>
            <a:r>
              <a:rPr lang="en-CA" sz="1800" dirty="0"/>
              <a:t>(Frederick et. al, 2002)</a:t>
            </a:r>
          </a:p>
          <a:p>
            <a:pPr lvl="1"/>
            <a:r>
              <a:rPr lang="en-CA" dirty="0"/>
              <a:t>For real-world energy choices, too </a:t>
            </a:r>
            <a:r>
              <a:rPr lang="en-CA" sz="1800" dirty="0"/>
              <a:t>(</a:t>
            </a:r>
            <a:r>
              <a:rPr lang="en-CA" sz="1800" dirty="0" err="1"/>
              <a:t>Hausman</a:t>
            </a:r>
            <a:r>
              <a:rPr lang="en-CA" sz="1800" dirty="0"/>
              <a:t>, 1979) </a:t>
            </a:r>
            <a:endParaRPr lang="en-CA" dirty="0"/>
          </a:p>
          <a:p>
            <a:pPr lvl="1"/>
            <a:r>
              <a:rPr lang="en-CA" dirty="0"/>
              <a:t>…but discount future losses less than future gains </a:t>
            </a:r>
            <a:br>
              <a:rPr lang="en-CA" dirty="0"/>
            </a:br>
            <a:r>
              <a:rPr lang="en-CA" sz="1800" dirty="0"/>
              <a:t>(</a:t>
            </a:r>
            <a:r>
              <a:rPr lang="en-CA" sz="1800" dirty="0" err="1"/>
              <a:t>Thaler</a:t>
            </a:r>
            <a:r>
              <a:rPr lang="en-CA" sz="1800" dirty="0"/>
              <a:t>, 1981; Hardisty &amp; Weber 2009)</a:t>
            </a:r>
          </a:p>
        </p:txBody>
      </p:sp>
      <p:pic>
        <p:nvPicPr>
          <p:cNvPr id="1026" name="Picture 2" descr="C:\Users\Dave\Desktop\220be3d48d4666b20386155880188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776" y="3321604"/>
            <a:ext cx="3171224" cy="35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14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52600" y="4648201"/>
            <a:ext cx="2438400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dirty="0">
                <a:latin typeface="+mn-lt"/>
                <a:cs typeface="Times New Roman" panose="02020603050405020304" pitchFamily="18" charset="0"/>
              </a:rPr>
              <a:t>10-year cost labelling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457700" y="2413338"/>
            <a:ext cx="3352800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dirty="0">
                <a:latin typeface="+mn-lt"/>
                <a:cs typeface="Times New Roman" panose="02020603050405020304" pitchFamily="18" charset="0"/>
              </a:rPr>
              <a:t>Long-term cost goal prominence</a:t>
            </a: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V="1">
            <a:off x="3350029" y="3531567"/>
            <a:ext cx="1295400" cy="99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343400" y="4967287"/>
            <a:ext cx="3048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810500" y="3536156"/>
            <a:ext cx="1104900" cy="80724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467600" y="4419601"/>
            <a:ext cx="3048000" cy="10156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dirty="0">
                <a:latin typeface="+mn-lt"/>
                <a:cs typeface="Times New Roman" panose="02020603050405020304" pitchFamily="18" charset="0"/>
              </a:rPr>
              <a:t>Energy efficient choices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905000" y="3352801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= 0.66, </a:t>
            </a:r>
            <a:r>
              <a:rPr lang="en-US" i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&lt; .001)</a:t>
            </a:r>
            <a:endParaRPr lang="el-GR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153400" y="2895600"/>
            <a:ext cx="2209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= 0.19, </a:t>
            </a:r>
            <a:r>
              <a:rPr lang="en-US" i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&lt; .001)</a:t>
            </a:r>
          </a:p>
          <a:p>
            <a:pPr eaLnBrk="1" hangingPunct="1">
              <a:spcBef>
                <a:spcPct val="50000"/>
              </a:spcBef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= 0.15, </a:t>
            </a:r>
            <a:r>
              <a:rPr lang="en-US" i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&lt; .001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724400" y="4586287"/>
            <a:ext cx="2438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= 0.25, </a:t>
            </a:r>
            <a:r>
              <a:rPr lang="en-US" i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&lt; .001)</a:t>
            </a:r>
            <a:endParaRPr lang="el-GR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645429" y="4967288"/>
            <a:ext cx="244117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= 0.15, </a:t>
            </a:r>
            <a:r>
              <a:rPr lang="en-US" i="1" dirty="0">
                <a:latin typeface="+mn-lt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= .01</a:t>
            </a:r>
            <a:endParaRPr lang="el-GR" i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38200" y="-2932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Study 2: Mediation</a:t>
            </a:r>
          </a:p>
        </p:txBody>
      </p:sp>
    </p:spTree>
    <p:extLst>
      <p:ext uri="{BB962C8B-B14F-4D97-AF65-F5344CB8AC3E}">
        <p14:creationId xmlns:p14="http://schemas.microsoft.com/office/powerpoint/2010/main" val="2388881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5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10-yr energy cost labeling is effective</a:t>
            </a:r>
          </a:p>
          <a:p>
            <a:r>
              <a:rPr lang="en-US" sz="3600" dirty="0"/>
              <a:t>Why? </a:t>
            </a:r>
          </a:p>
          <a:p>
            <a:pPr lvl="1"/>
            <a:r>
              <a:rPr lang="en-US" sz="3200" b="1" dirty="0"/>
              <a:t>Activates energy cost reduction goal</a:t>
            </a:r>
            <a:r>
              <a:rPr lang="en-US" sz="3200" dirty="0"/>
              <a:t> (biggest r</a:t>
            </a:r>
            <a:r>
              <a:rPr lang="en-US" sz="3200" baseline="30000" dirty="0"/>
              <a:t>2</a:t>
            </a:r>
            <a:r>
              <a:rPr lang="en-US" sz="3200" dirty="0"/>
              <a:t>) </a:t>
            </a:r>
          </a:p>
          <a:p>
            <a:pPr lvl="1"/>
            <a:r>
              <a:rPr lang="en-US" sz="3200" dirty="0"/>
              <a:t>Improved cost estimation is NOT an important factor for influencing choices</a:t>
            </a:r>
          </a:p>
          <a:p>
            <a:pPr lvl="1"/>
            <a:r>
              <a:rPr lang="en-US" sz="3200" dirty="0"/>
              <a:t>Attribute scaling (10yr vs 5yr vs 1yr) is also somewhat helpful</a:t>
            </a:r>
          </a:p>
        </p:txBody>
      </p:sp>
    </p:spTree>
    <p:extLst>
      <p:ext uri="{BB962C8B-B14F-4D97-AF65-F5344CB8AC3E}">
        <p14:creationId xmlns:p14="http://schemas.microsoft.com/office/powerpoint/2010/main" val="101659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291" y="-200932"/>
            <a:ext cx="10515600" cy="1325563"/>
          </a:xfrm>
        </p:spPr>
        <p:txBody>
          <a:bodyPr/>
          <a:lstStyle/>
          <a:p>
            <a:r>
              <a:rPr lang="en-CA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72457"/>
            <a:ext cx="10515600" cy="5204506"/>
          </a:xfrm>
        </p:spPr>
        <p:txBody>
          <a:bodyPr/>
          <a:lstStyle/>
          <a:p>
            <a:r>
              <a:rPr lang="en-CA" dirty="0"/>
              <a:t>10-year energy cost labelling is an effective, low-cost nudge to increase energy efficient choices </a:t>
            </a:r>
          </a:p>
          <a:p>
            <a:r>
              <a:rPr lang="en-CA" dirty="0"/>
              <a:t>Works via goal activation (in part)</a:t>
            </a:r>
          </a:p>
          <a:p>
            <a:r>
              <a:rPr lang="en-CA" dirty="0"/>
              <a:t>Win-win-win</a:t>
            </a:r>
          </a:p>
          <a:p>
            <a:r>
              <a:rPr lang="en-CA" dirty="0"/>
              <a:t>Easy to scale up</a:t>
            </a:r>
          </a:p>
        </p:txBody>
      </p:sp>
      <p:pic>
        <p:nvPicPr>
          <p:cNvPr id="5122" name="Picture 2" descr="Free photos of Apple">
            <a:extLst>
              <a:ext uri="{FF2B5EF4-FFF2-40B4-BE49-F238E27FC236}">
                <a16:creationId xmlns:a16="http://schemas.microsoft.com/office/drawing/2014/main" id="{99736BF5-7FE3-7D77-1664-BA9CB8A92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17" y="3610805"/>
            <a:ext cx="4144652" cy="276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ee photos of Washing machine">
            <a:extLst>
              <a:ext uri="{FF2B5EF4-FFF2-40B4-BE49-F238E27FC236}">
                <a16:creationId xmlns:a16="http://schemas.microsoft.com/office/drawing/2014/main" id="{3BF36DFC-B549-1D7A-9F7B-E18A5618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69" y="2326341"/>
            <a:ext cx="2529728" cy="404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ree Empty Rack of Dishwasher Stock Photo">
            <a:extLst>
              <a:ext uri="{FF2B5EF4-FFF2-40B4-BE49-F238E27FC236}">
                <a16:creationId xmlns:a16="http://schemas.microsoft.com/office/drawing/2014/main" id="{CCAD74A6-B62E-B903-B664-669860A5C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035" y="3948714"/>
            <a:ext cx="3130923" cy="208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5963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06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448" y="95494"/>
            <a:ext cx="10515600" cy="1325563"/>
          </a:xfrm>
        </p:spPr>
        <p:txBody>
          <a:bodyPr/>
          <a:lstStyle/>
          <a:p>
            <a:r>
              <a:rPr lang="en-CA" dirty="0"/>
              <a:t>Our Nudge: 10-year energy cost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8075"/>
          </a:xfrm>
        </p:spPr>
        <p:txBody>
          <a:bodyPr>
            <a:normAutofit lnSpcReduction="10000"/>
          </a:bodyPr>
          <a:lstStyle/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The best energy label. </a:t>
            </a:r>
          </a:p>
          <a:p>
            <a:pPr marL="0" indent="0">
              <a:buNone/>
            </a:pPr>
            <a:r>
              <a:rPr lang="en-CA" dirty="0"/>
              <a:t>Why does it work? Multiple reasons, but in particular: </a:t>
            </a:r>
          </a:p>
          <a:p>
            <a:r>
              <a:rPr lang="en-CA" dirty="0"/>
              <a:t>People have a latent goal to minimize long term </a:t>
            </a:r>
            <a:r>
              <a:rPr lang="en-CA" i="1" dirty="0"/>
              <a:t>dollar costs</a:t>
            </a:r>
          </a:p>
          <a:p>
            <a:r>
              <a:rPr lang="en-CA" dirty="0"/>
              <a:t>“10-year energy cost” labels activate this goal and makes it easy to act on </a:t>
            </a:r>
          </a:p>
        </p:txBody>
      </p:sp>
      <p:pic>
        <p:nvPicPr>
          <p:cNvPr id="2052" name="Picture 4" descr="C:\Users\Dave\Desktop\cntr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23" y="1324707"/>
            <a:ext cx="3480256" cy="25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ve\Desktop\10y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248" y="1324707"/>
            <a:ext cx="3633567" cy="270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4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It works (Study 1a, 1b &amp; 1c) </a:t>
            </a:r>
          </a:p>
          <a:p>
            <a:r>
              <a:rPr lang="en-CA" dirty="0"/>
              <a:t>Under certain conditions (Study 2)</a:t>
            </a:r>
          </a:p>
          <a:p>
            <a:r>
              <a:rPr lang="en-CA" dirty="0"/>
              <a:t>Even without the labels (Study 3) </a:t>
            </a:r>
          </a:p>
          <a:p>
            <a:r>
              <a:rPr lang="en-CA" dirty="0"/>
              <a:t>Better than the alternatives (Study 4) </a:t>
            </a:r>
          </a:p>
          <a:p>
            <a:r>
              <a:rPr lang="en-CA" dirty="0"/>
              <a:t>Why? (Study 5)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647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8229600" cy="1143000"/>
          </a:xfrm>
        </p:spPr>
        <p:txBody>
          <a:bodyPr/>
          <a:lstStyle/>
          <a:p>
            <a:r>
              <a:rPr lang="en-US" dirty="0"/>
              <a:t>Study 1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endParaRPr lang="en-US" sz="2600" dirty="0"/>
          </a:p>
          <a:p>
            <a:r>
              <a:rPr lang="en-US" sz="2600" dirty="0"/>
              <a:t>Price: $999.95</a:t>
            </a:r>
          </a:p>
          <a:p>
            <a:r>
              <a:rPr lang="en-US" sz="2600" dirty="0"/>
              <a:t>Estimated Electricity Use (W): 121</a:t>
            </a:r>
          </a:p>
          <a:p>
            <a:r>
              <a:rPr lang="en-US" sz="2600" dirty="0"/>
              <a:t>Standby energy consumption: 0.2w</a:t>
            </a:r>
          </a:p>
          <a:p>
            <a:r>
              <a:rPr lang="en-US" sz="2600" dirty="0"/>
              <a:t>Brand: Samsung</a:t>
            </a:r>
          </a:p>
          <a:p>
            <a:r>
              <a:rPr lang="en-US" sz="2600" dirty="0"/>
              <a:t>Size: 50”</a:t>
            </a:r>
          </a:p>
          <a:p>
            <a:r>
              <a:rPr lang="en-US" sz="2600" dirty="0"/>
              <a:t>Resolution: 1080p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/>
              <a:t>Price: $749.95</a:t>
            </a:r>
          </a:p>
          <a:p>
            <a:r>
              <a:rPr lang="en-US" sz="2600" dirty="0"/>
              <a:t>Estimated Electricity Use (W): 181</a:t>
            </a:r>
          </a:p>
          <a:p>
            <a:r>
              <a:rPr lang="en-US" sz="2600" dirty="0"/>
              <a:t>Standby energy consumption: 0.4w</a:t>
            </a:r>
          </a:p>
          <a:p>
            <a:r>
              <a:rPr lang="en-US" sz="2600" dirty="0"/>
              <a:t>Brand: Samsung</a:t>
            </a:r>
          </a:p>
          <a:p>
            <a:r>
              <a:rPr lang="en-US" sz="2600" dirty="0"/>
              <a:t>Size: 50”</a:t>
            </a:r>
          </a:p>
          <a:p>
            <a:r>
              <a:rPr lang="en-US" sz="2600" dirty="0"/>
              <a:t>Resolution: 1080p</a:t>
            </a:r>
          </a:p>
          <a:p>
            <a:endParaRPr lang="en-US" sz="2600" dirty="0"/>
          </a:p>
        </p:txBody>
      </p:sp>
      <p:pic>
        <p:nvPicPr>
          <p:cNvPr id="5" name="Picture 5" descr="C:\Users\Dave\Desktop\T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1828800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ave\Desktop\TV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1828800" cy="124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39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2184</Words>
  <Application>Microsoft Macintosh PowerPoint</Application>
  <PresentationFormat>Widescreen</PresentationFormat>
  <Paragraphs>410</Paragraphs>
  <Slides>63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Helvetica Neue</vt:lpstr>
      <vt:lpstr>Times New Roman</vt:lpstr>
      <vt:lpstr>Office Theme</vt:lpstr>
      <vt:lpstr>Encouraging Energy Efficiency: Product Labels Facilitate Temporal Tradeoffs</vt:lpstr>
      <vt:lpstr>Co-authors</vt:lpstr>
      <vt:lpstr>PowerPoint Presentation</vt:lpstr>
      <vt:lpstr>The “Energy Paradox”</vt:lpstr>
      <vt:lpstr>Consumer don’t know? Or don’t care?</vt:lpstr>
      <vt:lpstr>Previous Findings</vt:lpstr>
      <vt:lpstr>Our Nudge: 10-year energy cost </vt:lpstr>
      <vt:lpstr>Outline</vt:lpstr>
      <vt:lpstr>Study 1 methods</vt:lpstr>
      <vt:lpstr>Study 1 methods</vt:lpstr>
      <vt:lpstr>PowerPoint Presentation</vt:lpstr>
      <vt:lpstr>PowerPoint Presentation</vt:lpstr>
      <vt:lpstr>Study 1a Results: Clean</vt:lpstr>
      <vt:lpstr>Study 1a Results: Real</vt:lpstr>
      <vt:lpstr>Study 1b: Community Sample</vt:lpstr>
      <vt:lpstr>Study 1b Results: BC Hydro</vt:lpstr>
      <vt:lpstr>Study 1c: Field Study</vt:lpstr>
      <vt:lpstr>Study 1b: Methods</vt:lpstr>
      <vt:lpstr>Study 1b Methods: Control Labels</vt:lpstr>
      <vt:lpstr>Study 1b Methods: 10-year Energy Cost Labels</vt:lpstr>
      <vt:lpstr>PowerPoint Presentation</vt:lpstr>
      <vt:lpstr>PowerPoint Presentation</vt:lpstr>
      <vt:lpstr>Study 1b: Results</vt:lpstr>
      <vt:lpstr>Endcap vs Aisle</vt:lpstr>
      <vt:lpstr>Study 1 Discussion</vt:lpstr>
      <vt:lpstr>Study 2: Dichotomous vs Multi-Option Choice</vt:lpstr>
      <vt:lpstr>Study 2: Methods</vt:lpstr>
      <vt:lpstr>Endcap: Control</vt:lpstr>
      <vt:lpstr>Endcap: 10-year cost</vt:lpstr>
      <vt:lpstr>Aisle: Control</vt:lpstr>
      <vt:lpstr>Aisle: 10-year target</vt:lpstr>
      <vt:lpstr>Aisle: 10-year all</vt:lpstr>
      <vt:lpstr>PowerPoint Presentation</vt:lpstr>
      <vt:lpstr>Study 2: Discussion</vt:lpstr>
      <vt:lpstr>Study 3: Alternative goal activation</vt:lpstr>
      <vt:lpstr>Study 3: Methods</vt:lpstr>
      <vt:lpstr>PowerPoint Presentation</vt:lpstr>
      <vt:lpstr>Study 3 Discussion</vt:lpstr>
      <vt:lpstr>Study 4: Comparison to alternative goals</vt:lpstr>
      <vt:lpstr>Study 4: Methods</vt:lpstr>
      <vt:lpstr>Study 4: Control</vt:lpstr>
      <vt:lpstr>Study 4: 10-year dollar cost</vt:lpstr>
      <vt:lpstr>Study 4: 10-year dollars saved</vt:lpstr>
      <vt:lpstr>Study 4: 10-year energy cost</vt:lpstr>
      <vt:lpstr>Study 4: 10-year energy saved</vt:lpstr>
      <vt:lpstr>Study 4: 10-year % cost</vt:lpstr>
      <vt:lpstr>Study 4: 10-year % saved</vt:lpstr>
      <vt:lpstr>Study 4: Results</vt:lpstr>
      <vt:lpstr>Study 4: Discussion</vt:lpstr>
      <vt:lpstr>Study 5: Why is the 10-year cost label effective?</vt:lpstr>
      <vt:lpstr>Study 5: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5: Modelling</vt:lpstr>
      <vt:lpstr>PowerPoint Presentation</vt:lpstr>
      <vt:lpstr>Study 5 Discussion</vt:lpstr>
      <vt:lpstr>Conclusions</vt:lpstr>
      <vt:lpstr>Thank You!</vt:lpstr>
    </vt:vector>
  </TitlesOfParts>
  <Company>Sauder School of Business, 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Encouraging Energy Efficiency: Product Labels Facilitate Temporal Tradeoffs</dc:title>
  <dc:creator>David Hardisty</dc:creator>
  <cp:lastModifiedBy>jcheng08@student.ubc.ca</cp:lastModifiedBy>
  <cp:revision>166</cp:revision>
  <dcterms:created xsi:type="dcterms:W3CDTF">2015-11-19T04:52:03Z</dcterms:created>
  <dcterms:modified xsi:type="dcterms:W3CDTF">2022-10-30T17:57:36Z</dcterms:modified>
</cp:coreProperties>
</file>