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81"/>
  </p:notesMasterIdLst>
  <p:sldIdLst>
    <p:sldId id="448" r:id="rId2"/>
    <p:sldId id="775" r:id="rId3"/>
    <p:sldId id="828" r:id="rId4"/>
    <p:sldId id="780" r:id="rId5"/>
    <p:sldId id="902" r:id="rId6"/>
    <p:sldId id="833" r:id="rId7"/>
    <p:sldId id="832" r:id="rId8"/>
    <p:sldId id="825" r:id="rId9"/>
    <p:sldId id="717" r:id="rId10"/>
    <p:sldId id="900" r:id="rId11"/>
    <p:sldId id="727" r:id="rId12"/>
    <p:sldId id="777" r:id="rId13"/>
    <p:sldId id="778" r:id="rId14"/>
    <p:sldId id="922" r:id="rId15"/>
    <p:sldId id="901" r:id="rId16"/>
    <p:sldId id="898" r:id="rId17"/>
    <p:sldId id="899" r:id="rId18"/>
    <p:sldId id="785" r:id="rId19"/>
    <p:sldId id="812" r:id="rId20"/>
    <p:sldId id="834" r:id="rId21"/>
    <p:sldId id="855" r:id="rId22"/>
    <p:sldId id="811" r:id="rId23"/>
    <p:sldId id="858" r:id="rId24"/>
    <p:sldId id="923" r:id="rId25"/>
    <p:sldId id="856" r:id="rId26"/>
    <p:sldId id="734" r:id="rId27"/>
    <p:sldId id="835" r:id="rId28"/>
    <p:sldId id="837" r:id="rId29"/>
    <p:sldId id="925" r:id="rId30"/>
    <p:sldId id="838" r:id="rId31"/>
    <p:sldId id="844" r:id="rId32"/>
    <p:sldId id="839" r:id="rId33"/>
    <p:sldId id="926" r:id="rId34"/>
    <p:sldId id="840" r:id="rId35"/>
    <p:sldId id="848" r:id="rId36"/>
    <p:sldId id="875" r:id="rId37"/>
    <p:sldId id="929" r:id="rId38"/>
    <p:sldId id="918" r:id="rId39"/>
    <p:sldId id="836" r:id="rId40"/>
    <p:sldId id="735" r:id="rId41"/>
    <p:sldId id="737" r:id="rId42"/>
    <p:sldId id="738" r:id="rId43"/>
    <p:sldId id="767" r:id="rId44"/>
    <p:sldId id="930" r:id="rId45"/>
    <p:sldId id="927" r:id="rId46"/>
    <p:sldId id="931" r:id="rId47"/>
    <p:sldId id="786" r:id="rId48"/>
    <p:sldId id="753" r:id="rId49"/>
    <p:sldId id="744" r:id="rId50"/>
    <p:sldId id="743" r:id="rId51"/>
    <p:sldId id="745" r:id="rId52"/>
    <p:sldId id="868" r:id="rId53"/>
    <p:sldId id="867" r:id="rId54"/>
    <p:sldId id="869" r:id="rId55"/>
    <p:sldId id="766" r:id="rId56"/>
    <p:sldId id="760" r:id="rId57"/>
    <p:sldId id="933" r:id="rId58"/>
    <p:sldId id="751" r:id="rId59"/>
    <p:sldId id="752" r:id="rId60"/>
    <p:sldId id="824" r:id="rId61"/>
    <p:sldId id="873" r:id="rId62"/>
    <p:sldId id="890" r:id="rId63"/>
    <p:sldId id="891" r:id="rId64"/>
    <p:sldId id="892" r:id="rId65"/>
    <p:sldId id="893" r:id="rId66"/>
    <p:sldId id="894" r:id="rId67"/>
    <p:sldId id="819" r:id="rId68"/>
    <p:sldId id="823" r:id="rId69"/>
    <p:sldId id="820" r:id="rId70"/>
    <p:sldId id="821" r:id="rId71"/>
    <p:sldId id="934" r:id="rId72"/>
    <p:sldId id="896" r:id="rId73"/>
    <p:sldId id="912" r:id="rId74"/>
    <p:sldId id="913" r:id="rId75"/>
    <p:sldId id="750" r:id="rId76"/>
    <p:sldId id="935" r:id="rId77"/>
    <p:sldId id="936" r:id="rId78"/>
    <p:sldId id="747" r:id="rId79"/>
    <p:sldId id="924" r:id="rId8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initials="C" lastIdx="17" clrIdx="0">
    <p:extLst>
      <p:ext uri="{19B8F6BF-5375-455C-9EA6-DF929625EA0E}">
        <p15:presenceInfo xmlns:p15="http://schemas.microsoft.com/office/powerpoint/2012/main" userId="Ch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3" autoAdjust="0"/>
    <p:restoredTop sz="82104" autoAdjust="0"/>
  </p:normalViewPr>
  <p:slideViewPr>
    <p:cSldViewPr snapToGrid="0">
      <p:cViewPr varScale="1">
        <p:scale>
          <a:sx n="68" d="100"/>
          <a:sy n="68" d="100"/>
        </p:scale>
        <p:origin x="51" y="12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E055-4B3B-B58B-77B842C69D4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E055-4B3B-B58B-77B842C69D4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448E-4FEA-BC2C-001281C56CD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448E-4FEA-BC2C-001281C56CDC}"/>
              </c:ext>
            </c:extLst>
          </c:dPt>
          <c:cat>
            <c:numRef>
              <c:f>Sheet1!$A$2:$A$5</c:f>
              <c:numCache>
                <c:formatCode>General</c:formatCode>
                <c:ptCount val="4"/>
              </c:numCache>
            </c:numRef>
          </c:cat>
          <c:val>
            <c:numRef>
              <c:f>Sheet1!$B$2:$B$5</c:f>
              <c:numCache>
                <c:formatCode>0.00%</c:formatCode>
                <c:ptCount val="4"/>
                <c:pt idx="0" formatCode="0%">
                  <c:v>0.34300000000000003</c:v>
                </c:pt>
                <c:pt idx="1">
                  <c:v>0.65700000000000003</c:v>
                </c:pt>
              </c:numCache>
            </c:numRef>
          </c:val>
          <c:extLst>
            <c:ext xmlns:c16="http://schemas.microsoft.com/office/drawing/2014/chart" uri="{C3380CC4-5D6E-409C-BE32-E72D297353CC}">
              <c16:uniqueId val="{00000000-E055-4B3B-B58B-77B842C69D47}"/>
            </c:ext>
          </c:extLst>
        </c:ser>
        <c:dLbls>
          <c:showLegendKey val="0"/>
          <c:showVal val="0"/>
          <c:showCatName val="0"/>
          <c:showSerName val="0"/>
          <c:showPercent val="0"/>
          <c:showBubbleSize val="0"/>
          <c:showLeaderLines val="1"/>
        </c:dLbls>
        <c:firstSliceAng val="15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715AA9-F257-45B1-9177-AA3625D86BEF}" type="datetimeFigureOut">
              <a:rPr lang="en-CA" smtClean="0"/>
              <a:t>2023-02-03</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051BAA-8AC1-4B36-B180-9FB21184B599}" type="slidenum">
              <a:rPr lang="en-CA" smtClean="0"/>
              <a:t>‹#›</a:t>
            </a:fld>
            <a:endParaRPr lang="en-CA"/>
          </a:p>
        </p:txBody>
      </p:sp>
    </p:spTree>
    <p:extLst>
      <p:ext uri="{BB962C8B-B14F-4D97-AF65-F5344CB8AC3E}">
        <p14:creationId xmlns:p14="http://schemas.microsoft.com/office/powerpoint/2010/main" val="26662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a:t>
            </a:fld>
            <a:endParaRPr lang="en-CA"/>
          </a:p>
        </p:txBody>
      </p:sp>
    </p:spTree>
    <p:extLst>
      <p:ext uri="{BB962C8B-B14F-4D97-AF65-F5344CB8AC3E}">
        <p14:creationId xmlns:p14="http://schemas.microsoft.com/office/powerpoint/2010/main" val="27172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two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10</a:t>
            </a:fld>
            <a:endParaRPr lang="en-CA"/>
          </a:p>
        </p:txBody>
      </p:sp>
    </p:spTree>
    <p:extLst>
      <p:ext uri="{BB962C8B-B14F-4D97-AF65-F5344CB8AC3E}">
        <p14:creationId xmlns:p14="http://schemas.microsoft.com/office/powerpoint/2010/main" val="17058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11</a:t>
            </a:fld>
            <a:endParaRPr lang="en-CA"/>
          </a:p>
        </p:txBody>
      </p:sp>
    </p:spTree>
    <p:extLst>
      <p:ext uri="{BB962C8B-B14F-4D97-AF65-F5344CB8AC3E}">
        <p14:creationId xmlns:p14="http://schemas.microsoft.com/office/powerpoint/2010/main" val="393259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Koehler et al cite pertains specifically to people underpredicting how much money they will save. Remind yourself what each of these paper’s shows.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12</a:t>
            </a:fld>
            <a:endParaRPr lang="en-CA"/>
          </a:p>
        </p:txBody>
      </p:sp>
    </p:spTree>
    <p:extLst>
      <p:ext uri="{BB962C8B-B14F-4D97-AF65-F5344CB8AC3E}">
        <p14:creationId xmlns:p14="http://schemas.microsoft.com/office/powerpoint/2010/main" val="143412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13</a:t>
            </a:fld>
            <a:endParaRPr lang="en-CA"/>
          </a:p>
        </p:txBody>
      </p:sp>
    </p:spTree>
    <p:extLst>
      <p:ext uri="{BB962C8B-B14F-4D97-AF65-F5344CB8AC3E}">
        <p14:creationId xmlns:p14="http://schemas.microsoft.com/office/powerpoint/2010/main" val="212961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But if you look at the work related to the income term in this equation you start to see a gap in the literature.</a:t>
            </a:r>
          </a:p>
        </p:txBody>
      </p:sp>
      <p:sp>
        <p:nvSpPr>
          <p:cNvPr id="4" name="Slide Number Placeholder 3"/>
          <p:cNvSpPr>
            <a:spLocks noGrp="1"/>
          </p:cNvSpPr>
          <p:nvPr>
            <p:ph type="sldNum" sz="quarter" idx="10"/>
          </p:nvPr>
        </p:nvSpPr>
        <p:spPr/>
        <p:txBody>
          <a:bodyPr/>
          <a:lstStyle/>
          <a:p>
            <a:fld id="{27051BAA-8AC1-4B36-B180-9FB21184B599}" type="slidenum">
              <a:rPr lang="en-CA" smtClean="0"/>
              <a:t>14</a:t>
            </a:fld>
            <a:endParaRPr lang="en-CA"/>
          </a:p>
        </p:txBody>
      </p:sp>
    </p:spTree>
    <p:extLst>
      <p:ext uri="{BB962C8B-B14F-4D97-AF65-F5344CB8AC3E}">
        <p14:creationId xmlns:p14="http://schemas.microsoft.com/office/powerpoint/2010/main" val="41806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actually a number of structural &amp; psychological differences between income and expenses:</a:t>
            </a:r>
          </a:p>
          <a:p>
            <a:r>
              <a:rPr lang="en-CA" dirty="0"/>
              <a:t>Income = hours worked + hourly rate</a:t>
            </a:r>
          </a:p>
          <a:p>
            <a:r>
              <a:rPr lang="en-CA" dirty="0"/>
              <a:t>Expenses are left bounded, but income is bounded on both sides (for most people)</a:t>
            </a:r>
          </a:p>
          <a:p>
            <a:r>
              <a:rPr lang="en-CA" dirty="0"/>
              <a:t>Gig income is perhaps more controllable than expenses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15</a:t>
            </a:fld>
            <a:endParaRPr lang="en-CA"/>
          </a:p>
        </p:txBody>
      </p:sp>
    </p:spTree>
    <p:extLst>
      <p:ext uri="{BB962C8B-B14F-4D97-AF65-F5344CB8AC3E}">
        <p14:creationId xmlns:p14="http://schemas.microsoft.com/office/powerpoint/2010/main" val="59791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Zauberman</a:t>
            </a:r>
            <a:r>
              <a:rPr lang="en-US" dirty="0"/>
              <a:t>, G., &amp; Lynch Jr, J. G. (2005). Resource slack and propensity to discount delayed investments of time versus money. </a:t>
            </a:r>
            <a:r>
              <a:rPr lang="en-US" i="1" dirty="0"/>
              <a:t>Journal of Experimental Psychology: General</a:t>
            </a:r>
            <a:r>
              <a:rPr lang="en-US" dirty="0"/>
              <a:t>, </a:t>
            </a:r>
            <a:r>
              <a:rPr lang="en-US" i="1" dirty="0"/>
              <a:t>134</a:t>
            </a:r>
            <a:r>
              <a:rPr lang="en-US" dirty="0"/>
              <a:t>(1), 23.</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Berman, J. Z., Tran, A. T., Lynch Jr, J. G., &amp; </a:t>
            </a:r>
            <a:r>
              <a:rPr lang="en-US" dirty="0" err="1"/>
              <a:t>Zauberman</a:t>
            </a:r>
            <a:r>
              <a:rPr lang="en-US" dirty="0"/>
              <a:t>, G. (2016). Expense neglect in forecasting personal finances. </a:t>
            </a:r>
            <a:r>
              <a:rPr lang="en-US" i="1" dirty="0"/>
              <a:t>Journal of Marketing Research</a:t>
            </a:r>
            <a:r>
              <a:rPr lang="en-US" dirty="0"/>
              <a:t>, </a:t>
            </a:r>
            <a:r>
              <a:rPr lang="en-US" i="1" dirty="0"/>
              <a:t>53</a:t>
            </a:r>
            <a:r>
              <a:rPr lang="en-US" dirty="0"/>
              <a:t>(4), 535-550.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La Rosa, W., &amp; Tully, S. M. (2022). The impact of payment frequency on consumer spending and subjective wealth perceptions. </a:t>
            </a:r>
            <a:r>
              <a:rPr lang="en-US" i="1" dirty="0"/>
              <a:t>Journal of Consumer Research</a:t>
            </a:r>
            <a:r>
              <a:rPr lang="en-US" dirty="0"/>
              <a:t>, </a:t>
            </a:r>
            <a:r>
              <a:rPr lang="en-US" i="1" dirty="0"/>
              <a:t>48</a:t>
            </a:r>
            <a:r>
              <a:rPr lang="en-US" dirty="0"/>
              <a:t>(6), 991-1009.</a:t>
            </a:r>
          </a:p>
          <a:p>
            <a:endParaRPr lang="en-CA"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16</a:t>
            </a:fld>
            <a:endParaRPr lang="en-CA"/>
          </a:p>
        </p:txBody>
      </p:sp>
    </p:spTree>
    <p:extLst>
      <p:ext uri="{BB962C8B-B14F-4D97-AF65-F5344CB8AC3E}">
        <p14:creationId xmlns:p14="http://schemas.microsoft.com/office/powerpoint/2010/main" val="288224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sym typeface="Wingdings" panose="05000000000000000000" pitchFamily="2" charset="2"/>
              </a:rPr>
              <a:t>Similarly, you will also find some work measuring students’ long-term salary expectations against industry averages, but again, that doesn’t tell us much about individual accuracy, or how effectively people forecast their income for the next week or month, as you need to do to complete this equation.</a:t>
            </a:r>
          </a:p>
          <a:p>
            <a:endParaRPr lang="en-CA" dirty="0">
              <a:sym typeface="Wingdings" panose="05000000000000000000" pitchFamily="2" charset="2"/>
            </a:endParaRP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endParaRPr lang="en-CA" dirty="0">
              <a:sym typeface="Wingdings" panose="05000000000000000000" pitchFamily="2" charset="2"/>
            </a:endParaRPr>
          </a:p>
          <a:p>
            <a:r>
              <a:rPr lang="en-CA" dirty="0">
                <a:sym typeface="Wingdings" panose="05000000000000000000" pitchFamily="2" charset="2"/>
              </a:rPr>
              <a:t>You will find some more recent work on subjective predictions of things like perceived wealth or uncertainty, but that doesn’t tell us if consumers are inputting the right number for income in this budgeting equation.</a:t>
            </a:r>
          </a:p>
          <a:p>
            <a:endParaRPr lang="en-CA" dirty="0">
              <a:sym typeface="Wingdings" panose="05000000000000000000" pitchFamily="2" charset="2"/>
            </a:endParaRPr>
          </a:p>
          <a:p>
            <a:r>
              <a:rPr lang="en-US" dirty="0"/>
              <a:t>Betts, J. R. (1996). What do students know about wages? Evidence from a survey of undergraduates. </a:t>
            </a:r>
            <a:r>
              <a:rPr lang="en-US" i="1" dirty="0"/>
              <a:t>Journal of human resources</a:t>
            </a:r>
            <a:r>
              <a:rPr lang="en-US" dirty="0"/>
              <a:t>, 27-56.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Webbink</a:t>
            </a:r>
            <a:r>
              <a:rPr lang="en-US" dirty="0"/>
              <a:t>, D., &amp; Hartog, J. (2004). Can students predict starting salaries? Yes!. </a:t>
            </a:r>
            <a:r>
              <a:rPr lang="en-US" i="1" dirty="0"/>
              <a:t>Economics of Education Review</a:t>
            </a:r>
            <a:r>
              <a:rPr lang="en-US" dirty="0"/>
              <a:t>, </a:t>
            </a:r>
            <a:r>
              <a:rPr lang="en-US" i="1" dirty="0"/>
              <a:t>23</a:t>
            </a:r>
            <a:r>
              <a:rPr lang="en-US" dirty="0"/>
              <a:t>(2), 103-113.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Jerrim</a:t>
            </a:r>
            <a:r>
              <a:rPr lang="en-US" dirty="0"/>
              <a:t>, J. (2015). Do college students make better predictions of their future income than young adults in the labor force?. </a:t>
            </a:r>
            <a:r>
              <a:rPr lang="en-US" i="1" dirty="0"/>
              <a:t>Education Economics</a:t>
            </a:r>
            <a:r>
              <a:rPr lang="en-US" dirty="0"/>
              <a:t>, </a:t>
            </a:r>
            <a:r>
              <a:rPr lang="en-US" i="1" dirty="0"/>
              <a:t>23</a:t>
            </a:r>
            <a:r>
              <a:rPr lang="en-US" dirty="0"/>
              <a:t>(2), 162-179.</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17</a:t>
            </a:fld>
            <a:endParaRPr lang="en-CA"/>
          </a:p>
        </p:txBody>
      </p:sp>
    </p:spTree>
    <p:extLst>
      <p:ext uri="{BB962C8B-B14F-4D97-AF65-F5344CB8AC3E}">
        <p14:creationId xmlns:p14="http://schemas.microsoft.com/office/powerpoint/2010/main" val="412205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18</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19</a:t>
            </a:fld>
            <a:endParaRPr lang="en-CA"/>
          </a:p>
        </p:txBody>
      </p:sp>
    </p:spTree>
    <p:extLst>
      <p:ext uri="{BB962C8B-B14F-4D97-AF65-F5344CB8AC3E}">
        <p14:creationId xmlns:p14="http://schemas.microsoft.com/office/powerpoint/2010/main" val="261801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a:t>
            </a:fld>
            <a:endParaRPr lang="en-CA"/>
          </a:p>
        </p:txBody>
      </p:sp>
    </p:spTree>
    <p:extLst>
      <p:ext uri="{BB962C8B-B14F-4D97-AF65-F5344CB8AC3E}">
        <p14:creationId xmlns:p14="http://schemas.microsoft.com/office/powerpoint/2010/main" val="254950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20</a:t>
            </a:fld>
            <a:endParaRPr lang="en-CA"/>
          </a:p>
        </p:txBody>
      </p:sp>
    </p:spTree>
    <p:extLst>
      <p:ext uri="{BB962C8B-B14F-4D97-AF65-F5344CB8AC3E}">
        <p14:creationId xmlns:p14="http://schemas.microsoft.com/office/powerpoint/2010/main" val="3079362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 bias like this, if it exists, is almost certainly multiply determined. We focus specifically on determining if the bias is caused by overpredicting the # of hours I can work and/or the amount per hour.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Icons source: https://</a:t>
            </a:r>
            <a:r>
              <a:rPr lang="en-CA" dirty="0" err="1"/>
              <a:t>www.freeimages.com</a:t>
            </a:r>
            <a:r>
              <a:rPr lang="en-CA"/>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21</a:t>
            </a:fld>
            <a:endParaRPr lang="en-CA"/>
          </a:p>
        </p:txBody>
      </p:sp>
    </p:spTree>
    <p:extLst>
      <p:ext uri="{BB962C8B-B14F-4D97-AF65-F5344CB8AC3E}">
        <p14:creationId xmlns:p14="http://schemas.microsoft.com/office/powerpoint/2010/main" val="223965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an unlimited number of things that may pop up and stop you from working – the “unknown unknowns”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flexibility of gig work is also its downfall. A “9-5 job” is protected time. Gig work can always be done later. </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22</a:t>
            </a:fld>
            <a:endParaRPr lang="en-CA"/>
          </a:p>
        </p:txBody>
      </p:sp>
    </p:spTree>
    <p:extLst>
      <p:ext uri="{BB962C8B-B14F-4D97-AF65-F5344CB8AC3E}">
        <p14:creationId xmlns:p14="http://schemas.microsoft.com/office/powerpoint/2010/main" val="3828861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23</a:t>
            </a:fld>
            <a:endParaRPr lang="en-CA"/>
          </a:p>
        </p:txBody>
      </p:sp>
    </p:spTree>
    <p:extLst>
      <p:ext uri="{BB962C8B-B14F-4D97-AF65-F5344CB8AC3E}">
        <p14:creationId xmlns:p14="http://schemas.microsoft.com/office/powerpoint/2010/main" val="267121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accept the assumption that lower variability makes things easier to predict, that leads to the prediction that hourly wage estimates may be reasonably accurate.</a:t>
            </a:r>
          </a:p>
          <a:p>
            <a:endParaRPr lang="en-CA" dirty="0"/>
          </a:p>
          <a:p>
            <a:pPr algn="l"/>
            <a:r>
              <a:rPr lang="en-CA" b="1" dirty="0"/>
              <a:t>Hall &amp; Krueger (2018): </a:t>
            </a:r>
            <a:r>
              <a:rPr lang="en-US" b="1" dirty="0"/>
              <a:t>Drivers appear to be attracted to the Uber platform largely because … earnings per hour do not vary much based on the number of hours worked. </a:t>
            </a:r>
            <a:r>
              <a:rPr lang="en-US" sz="1800" b="0" i="0" u="none" strike="noStrike" baseline="0" dirty="0">
                <a:latin typeface="AdvOT6af9549b"/>
              </a:rPr>
              <a:t>Drivers often cite the desire to smooth fluctuations in their income as one of their reasons for partnering with Uber.</a:t>
            </a:r>
            <a:endParaRPr lang="en-CA" b="1" dirty="0"/>
          </a:p>
        </p:txBody>
      </p:sp>
      <p:sp>
        <p:nvSpPr>
          <p:cNvPr id="4" name="Slide Number Placeholder 3"/>
          <p:cNvSpPr>
            <a:spLocks noGrp="1"/>
          </p:cNvSpPr>
          <p:nvPr>
            <p:ph type="sldNum" sz="quarter" idx="10"/>
          </p:nvPr>
        </p:nvSpPr>
        <p:spPr/>
        <p:txBody>
          <a:bodyPr/>
          <a:lstStyle/>
          <a:p>
            <a:fld id="{27051BAA-8AC1-4B36-B180-9FB21184B599}" type="slidenum">
              <a:rPr lang="en-CA" smtClean="0"/>
              <a:t>24</a:t>
            </a:fld>
            <a:endParaRPr lang="en-CA"/>
          </a:p>
        </p:txBody>
      </p:sp>
    </p:spTree>
    <p:extLst>
      <p:ext uri="{BB962C8B-B14F-4D97-AF65-F5344CB8AC3E}">
        <p14:creationId xmlns:p14="http://schemas.microsoft.com/office/powerpoint/2010/main" val="80908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25</a:t>
            </a:fld>
            <a:endParaRPr lang="en-CA"/>
          </a:p>
        </p:txBody>
      </p:sp>
    </p:spTree>
    <p:extLst>
      <p:ext uri="{BB962C8B-B14F-4D97-AF65-F5344CB8AC3E}">
        <p14:creationId xmlns:p14="http://schemas.microsoft.com/office/powerpoint/2010/main" val="281034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Clarify that we asked people about all apps in Studies 2a and 2b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26</a:t>
            </a:fld>
            <a:endParaRPr lang="en-CA"/>
          </a:p>
        </p:txBody>
      </p:sp>
    </p:spTree>
    <p:extLst>
      <p:ext uri="{BB962C8B-B14F-4D97-AF65-F5344CB8AC3E}">
        <p14:creationId xmlns:p14="http://schemas.microsoft.com/office/powerpoint/2010/main" val="3309036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to highlight here are (a) this study lets us measure the bias more accurately, (b) it shows whether the bias exists for monthly predictions as well as weekly predictions, and (c) it lets us determine if the bias persists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dates I’ve included are approximations to use as a simple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preregistered on aspredicted.org</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27</a:t>
            </a:fld>
            <a:endParaRPr lang="en-CA"/>
          </a:p>
        </p:txBody>
      </p:sp>
    </p:spTree>
    <p:extLst>
      <p:ext uri="{BB962C8B-B14F-4D97-AF65-F5344CB8AC3E}">
        <p14:creationId xmlns:p14="http://schemas.microsoft.com/office/powerpoint/2010/main" val="2934979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28</a:t>
            </a:fld>
            <a:endParaRPr lang="en-CA"/>
          </a:p>
        </p:txBody>
      </p:sp>
    </p:spTree>
    <p:extLst>
      <p:ext uri="{BB962C8B-B14F-4D97-AF65-F5344CB8AC3E}">
        <p14:creationId xmlns:p14="http://schemas.microsoft.com/office/powerpoint/2010/main" val="292076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is $100</a:t>
            </a:r>
          </a:p>
        </p:txBody>
      </p:sp>
      <p:sp>
        <p:nvSpPr>
          <p:cNvPr id="4" name="Slide Number Placeholder 3"/>
          <p:cNvSpPr>
            <a:spLocks noGrp="1"/>
          </p:cNvSpPr>
          <p:nvPr>
            <p:ph type="sldNum" sz="quarter" idx="10"/>
          </p:nvPr>
        </p:nvSpPr>
        <p:spPr/>
        <p:txBody>
          <a:bodyPr/>
          <a:lstStyle/>
          <a:p>
            <a:fld id="{27051BAA-8AC1-4B36-B180-9FB21184B599}" type="slidenum">
              <a:rPr lang="en-CA" smtClean="0"/>
              <a:t>29</a:t>
            </a:fld>
            <a:endParaRPr lang="en-CA"/>
          </a:p>
        </p:txBody>
      </p:sp>
    </p:spTree>
    <p:extLst>
      <p:ext uri="{BB962C8B-B14F-4D97-AF65-F5344CB8AC3E}">
        <p14:creationId xmlns:p14="http://schemas.microsoft.com/office/powerpoint/2010/main" val="62210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Given the topic we’re discussing today, I think a useful place to start is with the observation that income prediction is a very common consumer behavior. In the US, for example, over 65% of consumers report that they spend at least some time estimating their future income, as part of their household budgeting process. </a:t>
            </a:r>
          </a:p>
          <a:p>
            <a:endParaRPr lang="en-CA" dirty="0"/>
          </a:p>
          <a:p>
            <a:r>
              <a:rPr lang="en-CA" dirty="0"/>
              <a:t>There are also reasons to believe that income misprediction can be consequential, and in particular, that </a:t>
            </a:r>
            <a:r>
              <a:rPr lang="en-CA" i="1" dirty="0"/>
              <a:t>over</a:t>
            </a:r>
            <a:r>
              <a:rPr lang="en-CA" dirty="0"/>
              <a:t>predicting future income can be problematic. As an example, consider a consumer who </a:t>
            </a:r>
            <a:r>
              <a:rPr lang="en-CA" b="1" dirty="0"/>
              <a:t>needs</a:t>
            </a:r>
            <a:r>
              <a:rPr lang="en-CA" dirty="0"/>
              <a:t> to buy a new fridge. In deciding how much they can afford to spend, they predict that their income for the next month will be $2,000 and their other household expenses will be $1,500. </a:t>
            </a:r>
          </a:p>
          <a:p>
            <a:pPr marL="171450" indent="-171450">
              <a:buFontTx/>
              <a:buChar char="-"/>
            </a:pPr>
            <a:r>
              <a:rPr lang="en-CA" dirty="0"/>
              <a:t>What about a recurring expense that keeps leaving them short each month, like rent or tuition? </a:t>
            </a:r>
          </a:p>
          <a:p>
            <a:pPr marL="171450" indent="-171450">
              <a:buFontTx/>
              <a:buChar char="-"/>
            </a:pPr>
            <a:r>
              <a:rPr lang="en-CA" dirty="0"/>
              <a:t>What is a need the audience can relate to? Who is the type of person they can relate to?</a:t>
            </a:r>
          </a:p>
          <a:p>
            <a:endParaRPr lang="en-CA" dirty="0"/>
          </a:p>
          <a:p>
            <a:endParaRPr lang="en-CA" dirty="0"/>
          </a:p>
          <a:p>
            <a:r>
              <a:rPr lang="en-CA" dirty="0"/>
              <a:t>“</a:t>
            </a:r>
            <a:r>
              <a:rPr lang="en-US" dirty="0"/>
              <a:t>Interventions that help people accurately understand future expenses and income may thus minimize current spending and future debt.” </a:t>
            </a:r>
            <a:r>
              <a:rPr lang="en-US" dirty="0">
                <a:sym typeface="Wingdings" panose="05000000000000000000" pitchFamily="2" charset="2"/>
              </a:rPr>
              <a:t> Hershfield et al. (2015)</a:t>
            </a:r>
            <a:endParaRPr lang="en-CA" dirty="0"/>
          </a:p>
          <a:p>
            <a:endParaRPr lang="en-US" dirty="0">
              <a:sym typeface="Wingdings" panose="05000000000000000000" pitchFamily="2" charset="2"/>
            </a:endParaRPr>
          </a:p>
          <a:p>
            <a:r>
              <a:rPr lang="en-US" dirty="0">
                <a:sym typeface="Wingdings" panose="05000000000000000000" pitchFamily="2" charset="2"/>
              </a:rPr>
              <a:t>Pictures from:</a:t>
            </a:r>
          </a:p>
          <a:p>
            <a:r>
              <a:rPr lang="en-US" dirty="0">
                <a:sym typeface="Wingdings" panose="05000000000000000000" pitchFamily="2" charset="2"/>
              </a:rPr>
              <a:t>- Money Dashboard (partner)</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www.pexels.com</a:t>
            </a:r>
            <a:r>
              <a:rPr lang="en-US" dirty="0">
                <a:sym typeface="Wingdings" panose="05000000000000000000" pitchFamily="2" charset="2"/>
              </a:rPr>
              <a:t>/photo/man-looking-at-an-empty-wallet-7927581/</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twitter.com</a:t>
            </a:r>
            <a:r>
              <a:rPr lang="en-US" dirty="0">
                <a:sym typeface="Wingdings" panose="05000000000000000000" pitchFamily="2" charset="2"/>
              </a:rPr>
              <a:t>/cnbctv18live/status/1285086501387161601</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a:t>
            </a:fld>
            <a:endParaRPr lang="en-CA"/>
          </a:p>
        </p:txBody>
      </p:sp>
    </p:spTree>
    <p:extLst>
      <p:ext uri="{BB962C8B-B14F-4D97-AF65-F5344CB8AC3E}">
        <p14:creationId xmlns:p14="http://schemas.microsoft.com/office/powerpoint/2010/main" val="1284994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30</a:t>
            </a:fld>
            <a:endParaRPr lang="en-CA"/>
          </a:p>
        </p:txBody>
      </p:sp>
    </p:spTree>
    <p:extLst>
      <p:ext uri="{BB962C8B-B14F-4D97-AF65-F5344CB8AC3E}">
        <p14:creationId xmlns:p14="http://schemas.microsoft.com/office/powerpoint/2010/main" val="1419039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 $301</a:t>
            </a:r>
          </a:p>
        </p:txBody>
      </p:sp>
      <p:sp>
        <p:nvSpPr>
          <p:cNvPr id="4" name="Slide Number Placeholder 3"/>
          <p:cNvSpPr>
            <a:spLocks noGrp="1"/>
          </p:cNvSpPr>
          <p:nvPr>
            <p:ph type="sldNum" sz="quarter" idx="10"/>
          </p:nvPr>
        </p:nvSpPr>
        <p:spPr/>
        <p:txBody>
          <a:bodyPr/>
          <a:lstStyle/>
          <a:p>
            <a:fld id="{27051BAA-8AC1-4B36-B180-9FB21184B599}" type="slidenum">
              <a:rPr lang="en-CA" smtClean="0"/>
              <a:t>31</a:t>
            </a:fld>
            <a:endParaRPr lang="en-CA"/>
          </a:p>
        </p:txBody>
      </p:sp>
    </p:spTree>
    <p:extLst>
      <p:ext uri="{BB962C8B-B14F-4D97-AF65-F5344CB8AC3E}">
        <p14:creationId xmlns:p14="http://schemas.microsoft.com/office/powerpoint/2010/main" val="273180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32</a:t>
            </a:fld>
            <a:endParaRPr lang="en-CA"/>
          </a:p>
        </p:txBody>
      </p:sp>
    </p:spTree>
    <p:extLst>
      <p:ext uri="{BB962C8B-B14F-4D97-AF65-F5344CB8AC3E}">
        <p14:creationId xmlns:p14="http://schemas.microsoft.com/office/powerpoint/2010/main" val="3854793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33</a:t>
            </a:fld>
            <a:endParaRPr lang="en-CA"/>
          </a:p>
        </p:txBody>
      </p:sp>
    </p:spTree>
    <p:extLst>
      <p:ext uri="{BB962C8B-B14F-4D97-AF65-F5344CB8AC3E}">
        <p14:creationId xmlns:p14="http://schemas.microsoft.com/office/powerpoint/2010/main" val="1420863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.83,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34</a:t>
            </a:fld>
            <a:endParaRPr lang="en-CA"/>
          </a:p>
        </p:txBody>
      </p:sp>
    </p:spTree>
    <p:extLst>
      <p:ext uri="{BB962C8B-B14F-4D97-AF65-F5344CB8AC3E}">
        <p14:creationId xmlns:p14="http://schemas.microsoft.com/office/powerpoint/2010/main" val="69520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35</a:t>
            </a:fld>
            <a:endParaRPr lang="en-CA"/>
          </a:p>
        </p:txBody>
      </p:sp>
    </p:spTree>
    <p:extLst>
      <p:ext uri="{BB962C8B-B14F-4D97-AF65-F5344CB8AC3E}">
        <p14:creationId xmlns:p14="http://schemas.microsoft.com/office/powerpoint/2010/main" val="2752121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36</a:t>
            </a:fld>
            <a:endParaRPr lang="en-CA"/>
          </a:p>
        </p:txBody>
      </p:sp>
    </p:spTree>
    <p:extLst>
      <p:ext uri="{BB962C8B-B14F-4D97-AF65-F5344CB8AC3E}">
        <p14:creationId xmlns:p14="http://schemas.microsoft.com/office/powerpoint/2010/main" val="469238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37</a:t>
            </a:fld>
            <a:endParaRPr lang="en-CA"/>
          </a:p>
        </p:txBody>
      </p:sp>
    </p:spTree>
    <p:extLst>
      <p:ext uri="{BB962C8B-B14F-4D97-AF65-F5344CB8AC3E}">
        <p14:creationId xmlns:p14="http://schemas.microsoft.com/office/powerpoint/2010/main" val="574166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38</a:t>
            </a:fld>
            <a:endParaRPr lang="en-CA"/>
          </a:p>
        </p:txBody>
      </p:sp>
    </p:spTree>
    <p:extLst>
      <p:ext uri="{BB962C8B-B14F-4D97-AF65-F5344CB8AC3E}">
        <p14:creationId xmlns:p14="http://schemas.microsoft.com/office/powerpoint/2010/main" val="970223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39</a:t>
            </a:fld>
            <a:endParaRPr lang="en-CA"/>
          </a:p>
        </p:txBody>
      </p:sp>
    </p:spTree>
    <p:extLst>
      <p:ext uri="{BB962C8B-B14F-4D97-AF65-F5344CB8AC3E}">
        <p14:creationId xmlns:p14="http://schemas.microsoft.com/office/powerpoint/2010/main" val="406035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Gig economy employment refers to temporary, freelance work arrangements that are typically short-term, where independent contractors are hired on-demand.</a:t>
            </a:r>
          </a:p>
          <a:p>
            <a:endParaRPr lang="en-CA" dirty="0"/>
          </a:p>
          <a:p>
            <a:r>
              <a:rPr lang="en-CA" dirty="0"/>
              <a:t>For the purposes of today’s talk, we’re going to focus on gig workers for major tech platforms, such as Uber or </a:t>
            </a:r>
            <a:r>
              <a:rPr lang="en-CA" dirty="0" err="1"/>
              <a:t>Doordash</a:t>
            </a:r>
            <a:endParaRPr lang="en-CA" dirty="0"/>
          </a:p>
          <a:p>
            <a:endParaRPr lang="en-CA" dirty="0"/>
          </a:p>
          <a:p>
            <a:r>
              <a:rPr lang="en-CA" dirty="0"/>
              <a:t>Picture credit: Gig worker. (2022, October 16). In </a:t>
            </a:r>
            <a:r>
              <a:rPr lang="en-CA" i="1" dirty="0"/>
              <a:t>Wikipedia</a:t>
            </a:r>
            <a:r>
              <a:rPr lang="en-CA" dirty="0"/>
              <a:t>. https://</a:t>
            </a:r>
            <a:r>
              <a:rPr lang="en-CA" dirty="0" err="1"/>
              <a:t>en.wikipedia.org</a:t>
            </a:r>
            <a:r>
              <a:rPr lang="en-CA" dirty="0"/>
              <a:t>/wiki/</a:t>
            </a:r>
            <a:r>
              <a:rPr lang="en-CA" dirty="0" err="1"/>
              <a:t>Gig_worker</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a:t>
            </a:fld>
            <a:endParaRPr lang="en-CA"/>
          </a:p>
        </p:txBody>
      </p:sp>
    </p:spTree>
    <p:extLst>
      <p:ext uri="{BB962C8B-B14F-4D97-AF65-F5344CB8AC3E}">
        <p14:creationId xmlns:p14="http://schemas.microsoft.com/office/powerpoint/2010/main" val="379028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40</a:t>
            </a:fld>
            <a:endParaRPr lang="en-CA"/>
          </a:p>
        </p:txBody>
      </p:sp>
    </p:spTree>
    <p:extLst>
      <p:ext uri="{BB962C8B-B14F-4D97-AF65-F5344CB8AC3E}">
        <p14:creationId xmlns:p14="http://schemas.microsoft.com/office/powerpoint/2010/main" val="3293473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41</a:t>
            </a:fld>
            <a:endParaRPr lang="en-CA"/>
          </a:p>
        </p:txBody>
      </p:sp>
    </p:spTree>
    <p:extLst>
      <p:ext uri="{BB962C8B-B14F-4D97-AF65-F5344CB8AC3E}">
        <p14:creationId xmlns:p14="http://schemas.microsoft.com/office/powerpoint/2010/main" val="3256587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42</a:t>
            </a:fld>
            <a:endParaRPr lang="en-CA"/>
          </a:p>
        </p:txBody>
      </p:sp>
    </p:spTree>
    <p:extLst>
      <p:ext uri="{BB962C8B-B14F-4D97-AF65-F5344CB8AC3E}">
        <p14:creationId xmlns:p14="http://schemas.microsoft.com/office/powerpoint/2010/main" val="2976413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43</a:t>
            </a:fld>
            <a:endParaRPr lang="en-CA"/>
          </a:p>
        </p:txBody>
      </p:sp>
    </p:spTree>
    <p:extLst>
      <p:ext uri="{BB962C8B-B14F-4D97-AF65-F5344CB8AC3E}">
        <p14:creationId xmlns:p14="http://schemas.microsoft.com/office/powerpoint/2010/main" val="2986711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44</a:t>
            </a:fld>
            <a:endParaRPr lang="en-CA"/>
          </a:p>
        </p:txBody>
      </p:sp>
    </p:spTree>
    <p:extLst>
      <p:ext uri="{BB962C8B-B14F-4D97-AF65-F5344CB8AC3E}">
        <p14:creationId xmlns:p14="http://schemas.microsoft.com/office/powerpoint/2010/main" val="35697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45</a:t>
            </a:fld>
            <a:endParaRPr lang="en-CA"/>
          </a:p>
        </p:txBody>
      </p:sp>
    </p:spTree>
    <p:extLst>
      <p:ext uri="{BB962C8B-B14F-4D97-AF65-F5344CB8AC3E}">
        <p14:creationId xmlns:p14="http://schemas.microsoft.com/office/powerpoint/2010/main" val="2478006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46</a:t>
            </a:fld>
            <a:endParaRPr lang="en-CA"/>
          </a:p>
        </p:txBody>
      </p:sp>
    </p:spTree>
    <p:extLst>
      <p:ext uri="{BB962C8B-B14F-4D97-AF65-F5344CB8AC3E}">
        <p14:creationId xmlns:p14="http://schemas.microsoft.com/office/powerpoint/2010/main" val="2435965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test two interventions in this paper, both of which are based on the idea that prediction biases occur because people do not consider the full distribution of possible outcomes.</a:t>
            </a:r>
          </a:p>
        </p:txBody>
      </p:sp>
      <p:sp>
        <p:nvSpPr>
          <p:cNvPr id="4" name="Slide Number Placeholder 3"/>
          <p:cNvSpPr>
            <a:spLocks noGrp="1"/>
          </p:cNvSpPr>
          <p:nvPr>
            <p:ph type="sldNum" sz="quarter" idx="10"/>
          </p:nvPr>
        </p:nvSpPr>
        <p:spPr/>
        <p:txBody>
          <a:bodyPr/>
          <a:lstStyle/>
          <a:p>
            <a:fld id="{27051BAA-8AC1-4B36-B180-9FB21184B599}" type="slidenum">
              <a:rPr lang="en-CA" smtClean="0"/>
              <a:t>47</a:t>
            </a:fld>
            <a:endParaRPr lang="en-CA"/>
          </a:p>
        </p:txBody>
      </p:sp>
    </p:spTree>
    <p:extLst>
      <p:ext uri="{BB962C8B-B14F-4D97-AF65-F5344CB8AC3E}">
        <p14:creationId xmlns:p14="http://schemas.microsoft.com/office/powerpoint/2010/main" val="2869154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48</a:t>
            </a:fld>
            <a:endParaRPr lang="en-CA"/>
          </a:p>
        </p:txBody>
      </p:sp>
    </p:spTree>
    <p:extLst>
      <p:ext uri="{BB962C8B-B14F-4D97-AF65-F5344CB8AC3E}">
        <p14:creationId xmlns:p14="http://schemas.microsoft.com/office/powerpoint/2010/main" val="153909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49</a:t>
            </a:fld>
            <a:endParaRPr lang="en-CA"/>
          </a:p>
        </p:txBody>
      </p:sp>
    </p:spTree>
    <p:extLst>
      <p:ext uri="{BB962C8B-B14F-4D97-AF65-F5344CB8AC3E}">
        <p14:creationId xmlns:p14="http://schemas.microsoft.com/office/powerpoint/2010/main" val="268228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a:t>
            </a:fld>
            <a:endParaRPr lang="en-CA"/>
          </a:p>
        </p:txBody>
      </p:sp>
    </p:spTree>
    <p:extLst>
      <p:ext uri="{BB962C8B-B14F-4D97-AF65-F5344CB8AC3E}">
        <p14:creationId xmlns:p14="http://schemas.microsoft.com/office/powerpoint/2010/main" val="728091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50</a:t>
            </a:fld>
            <a:endParaRPr lang="en-CA"/>
          </a:p>
        </p:txBody>
      </p:sp>
    </p:spTree>
    <p:extLst>
      <p:ext uri="{BB962C8B-B14F-4D97-AF65-F5344CB8AC3E}">
        <p14:creationId xmlns:p14="http://schemas.microsoft.com/office/powerpoint/2010/main" val="2740235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51</a:t>
            </a:fld>
            <a:endParaRPr lang="en-CA"/>
          </a:p>
        </p:txBody>
      </p:sp>
    </p:spTree>
    <p:extLst>
      <p:ext uri="{BB962C8B-B14F-4D97-AF65-F5344CB8AC3E}">
        <p14:creationId xmlns:p14="http://schemas.microsoft.com/office/powerpoint/2010/main" val="15101324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52</a:t>
            </a:fld>
            <a:endParaRPr lang="en-CA"/>
          </a:p>
        </p:txBody>
      </p:sp>
    </p:spTree>
    <p:extLst>
      <p:ext uri="{BB962C8B-B14F-4D97-AF65-F5344CB8AC3E}">
        <p14:creationId xmlns:p14="http://schemas.microsoft.com/office/powerpoint/2010/main" val="4291998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53</a:t>
            </a:fld>
            <a:endParaRPr lang="en-CA"/>
          </a:p>
        </p:txBody>
      </p:sp>
    </p:spTree>
    <p:extLst>
      <p:ext uri="{BB962C8B-B14F-4D97-AF65-F5344CB8AC3E}">
        <p14:creationId xmlns:p14="http://schemas.microsoft.com/office/powerpoint/2010/main" val="4111812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54</a:t>
            </a:fld>
            <a:endParaRPr lang="en-CA"/>
          </a:p>
        </p:txBody>
      </p:sp>
    </p:spTree>
    <p:extLst>
      <p:ext uri="{BB962C8B-B14F-4D97-AF65-F5344CB8AC3E}">
        <p14:creationId xmlns:p14="http://schemas.microsoft.com/office/powerpoint/2010/main" val="274587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55</a:t>
            </a:fld>
            <a:endParaRPr lang="en-CA"/>
          </a:p>
        </p:txBody>
      </p:sp>
    </p:spTree>
    <p:extLst>
      <p:ext uri="{BB962C8B-B14F-4D97-AF65-F5344CB8AC3E}">
        <p14:creationId xmlns:p14="http://schemas.microsoft.com/office/powerpoint/2010/main" val="8966291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56</a:t>
            </a:fld>
            <a:endParaRPr lang="en-CA"/>
          </a:p>
        </p:txBody>
      </p:sp>
    </p:spTree>
    <p:extLst>
      <p:ext uri="{BB962C8B-B14F-4D97-AF65-F5344CB8AC3E}">
        <p14:creationId xmlns:p14="http://schemas.microsoft.com/office/powerpoint/2010/main" val="1227577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57</a:t>
            </a:fld>
            <a:endParaRPr lang="en-CA"/>
          </a:p>
        </p:txBody>
      </p:sp>
    </p:spTree>
    <p:extLst>
      <p:ext uri="{BB962C8B-B14F-4D97-AF65-F5344CB8AC3E}">
        <p14:creationId xmlns:p14="http://schemas.microsoft.com/office/powerpoint/2010/main" val="3801024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58</a:t>
            </a:fld>
            <a:endParaRPr lang="en-CA"/>
          </a:p>
        </p:txBody>
      </p:sp>
    </p:spTree>
    <p:extLst>
      <p:ext uri="{BB962C8B-B14F-4D97-AF65-F5344CB8AC3E}">
        <p14:creationId xmlns:p14="http://schemas.microsoft.com/office/powerpoint/2010/main" val="17187189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59</a:t>
            </a:fld>
            <a:endParaRPr lang="en-CA"/>
          </a:p>
        </p:txBody>
      </p:sp>
    </p:spTree>
    <p:extLst>
      <p:ext uri="{BB962C8B-B14F-4D97-AF65-F5344CB8AC3E}">
        <p14:creationId xmlns:p14="http://schemas.microsoft.com/office/powerpoint/2010/main" val="346244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a:t>
            </a:fld>
            <a:endParaRPr lang="en-CA"/>
          </a:p>
        </p:txBody>
      </p:sp>
    </p:spTree>
    <p:extLst>
      <p:ext uri="{BB962C8B-B14F-4D97-AF65-F5344CB8AC3E}">
        <p14:creationId xmlns:p14="http://schemas.microsoft.com/office/powerpoint/2010/main" val="70570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60</a:t>
            </a:fld>
            <a:endParaRPr lang="en-CA"/>
          </a:p>
        </p:txBody>
      </p:sp>
    </p:spTree>
    <p:extLst>
      <p:ext uri="{BB962C8B-B14F-4D97-AF65-F5344CB8AC3E}">
        <p14:creationId xmlns:p14="http://schemas.microsoft.com/office/powerpoint/2010/main" val="3422726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61</a:t>
            </a:fld>
            <a:endParaRPr lang="en-CA"/>
          </a:p>
        </p:txBody>
      </p:sp>
    </p:spTree>
    <p:extLst>
      <p:ext uri="{BB962C8B-B14F-4D97-AF65-F5344CB8AC3E}">
        <p14:creationId xmlns:p14="http://schemas.microsoft.com/office/powerpoint/2010/main" val="2629469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62</a:t>
            </a:fld>
            <a:endParaRPr lang="en-CA"/>
          </a:p>
        </p:txBody>
      </p:sp>
    </p:spTree>
    <p:extLst>
      <p:ext uri="{BB962C8B-B14F-4D97-AF65-F5344CB8AC3E}">
        <p14:creationId xmlns:p14="http://schemas.microsoft.com/office/powerpoint/2010/main" val="650569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63</a:t>
            </a:fld>
            <a:endParaRPr lang="en-CA"/>
          </a:p>
        </p:txBody>
      </p:sp>
    </p:spTree>
    <p:extLst>
      <p:ext uri="{BB962C8B-B14F-4D97-AF65-F5344CB8AC3E}">
        <p14:creationId xmlns:p14="http://schemas.microsoft.com/office/powerpoint/2010/main" val="2935769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64</a:t>
            </a:fld>
            <a:endParaRPr lang="en-CA"/>
          </a:p>
        </p:txBody>
      </p:sp>
    </p:spTree>
    <p:extLst>
      <p:ext uri="{BB962C8B-B14F-4D97-AF65-F5344CB8AC3E}">
        <p14:creationId xmlns:p14="http://schemas.microsoft.com/office/powerpoint/2010/main" val="32730132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65</a:t>
            </a:fld>
            <a:endParaRPr lang="en-CA"/>
          </a:p>
        </p:txBody>
      </p:sp>
    </p:spTree>
    <p:extLst>
      <p:ext uri="{BB962C8B-B14F-4D97-AF65-F5344CB8AC3E}">
        <p14:creationId xmlns:p14="http://schemas.microsoft.com/office/powerpoint/2010/main" val="285487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66</a:t>
            </a:fld>
            <a:endParaRPr lang="en-CA"/>
          </a:p>
        </p:txBody>
      </p:sp>
    </p:spTree>
    <p:extLst>
      <p:ext uri="{BB962C8B-B14F-4D97-AF65-F5344CB8AC3E}">
        <p14:creationId xmlns:p14="http://schemas.microsoft.com/office/powerpoint/2010/main" val="757290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67</a:t>
            </a:fld>
            <a:endParaRPr lang="en-CA"/>
          </a:p>
        </p:txBody>
      </p:sp>
    </p:spTree>
    <p:extLst>
      <p:ext uri="{BB962C8B-B14F-4D97-AF65-F5344CB8AC3E}">
        <p14:creationId xmlns:p14="http://schemas.microsoft.com/office/powerpoint/2010/main" val="16410543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68</a:t>
            </a:fld>
            <a:endParaRPr lang="en-CA"/>
          </a:p>
        </p:txBody>
      </p:sp>
    </p:spTree>
    <p:extLst>
      <p:ext uri="{BB962C8B-B14F-4D97-AF65-F5344CB8AC3E}">
        <p14:creationId xmlns:p14="http://schemas.microsoft.com/office/powerpoint/2010/main" val="17418262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69</a:t>
            </a:fld>
            <a:endParaRPr lang="en-CA"/>
          </a:p>
        </p:txBody>
      </p:sp>
    </p:spTree>
    <p:extLst>
      <p:ext uri="{BB962C8B-B14F-4D97-AF65-F5344CB8AC3E}">
        <p14:creationId xmlns:p14="http://schemas.microsoft.com/office/powerpoint/2010/main" val="261500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a:t>
            </a:fld>
            <a:endParaRPr lang="en-CA"/>
          </a:p>
        </p:txBody>
      </p:sp>
    </p:spTree>
    <p:extLst>
      <p:ext uri="{BB962C8B-B14F-4D97-AF65-F5344CB8AC3E}">
        <p14:creationId xmlns:p14="http://schemas.microsoft.com/office/powerpoint/2010/main" val="3520469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Expected hourly wage was about $16 and expected hours was about 24 hours.</a:t>
            </a:r>
          </a:p>
        </p:txBody>
      </p:sp>
      <p:sp>
        <p:nvSpPr>
          <p:cNvPr id="4" name="Slide Number Placeholder 3"/>
          <p:cNvSpPr>
            <a:spLocks noGrp="1"/>
          </p:cNvSpPr>
          <p:nvPr>
            <p:ph type="sldNum" sz="quarter" idx="10"/>
          </p:nvPr>
        </p:nvSpPr>
        <p:spPr/>
        <p:txBody>
          <a:bodyPr/>
          <a:lstStyle/>
          <a:p>
            <a:fld id="{27051BAA-8AC1-4B36-B180-9FB21184B599}" type="slidenum">
              <a:rPr lang="en-CA" smtClean="0"/>
              <a:t>70</a:t>
            </a:fld>
            <a:endParaRPr lang="en-CA"/>
          </a:p>
        </p:txBody>
      </p:sp>
    </p:spTree>
    <p:extLst>
      <p:ext uri="{BB962C8B-B14F-4D97-AF65-F5344CB8AC3E}">
        <p14:creationId xmlns:p14="http://schemas.microsoft.com/office/powerpoint/2010/main" val="41726301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71</a:t>
            </a:fld>
            <a:endParaRPr lang="en-CA"/>
          </a:p>
        </p:txBody>
      </p:sp>
    </p:spTree>
    <p:extLst>
      <p:ext uri="{BB962C8B-B14F-4D97-AF65-F5344CB8AC3E}">
        <p14:creationId xmlns:p14="http://schemas.microsoft.com/office/powerpoint/2010/main" val="570502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72</a:t>
            </a:fld>
            <a:endParaRPr lang="en-CA"/>
          </a:p>
        </p:txBody>
      </p:sp>
    </p:spTree>
    <p:extLst>
      <p:ext uri="{BB962C8B-B14F-4D97-AF65-F5344CB8AC3E}">
        <p14:creationId xmlns:p14="http://schemas.microsoft.com/office/powerpoint/2010/main" val="24764287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73</a:t>
            </a:fld>
            <a:endParaRPr lang="en-CA"/>
          </a:p>
        </p:txBody>
      </p:sp>
    </p:spTree>
    <p:extLst>
      <p:ext uri="{BB962C8B-B14F-4D97-AF65-F5344CB8AC3E}">
        <p14:creationId xmlns:p14="http://schemas.microsoft.com/office/powerpoint/2010/main" val="21189019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74</a:t>
            </a:fld>
            <a:endParaRPr lang="en-CA"/>
          </a:p>
        </p:txBody>
      </p:sp>
    </p:spTree>
    <p:extLst>
      <p:ext uri="{BB962C8B-B14F-4D97-AF65-F5344CB8AC3E}">
        <p14:creationId xmlns:p14="http://schemas.microsoft.com/office/powerpoint/2010/main" val="19306732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30% of participants listed reasons why their income would be higher, vs 49% who listed reasons why their income be lower and 21% who gave an ambiguous answer.</a:t>
            </a:r>
          </a:p>
        </p:txBody>
      </p:sp>
      <p:sp>
        <p:nvSpPr>
          <p:cNvPr id="4" name="Slide Number Placeholder 3"/>
          <p:cNvSpPr>
            <a:spLocks noGrp="1"/>
          </p:cNvSpPr>
          <p:nvPr>
            <p:ph type="sldNum" sz="quarter" idx="10"/>
          </p:nvPr>
        </p:nvSpPr>
        <p:spPr/>
        <p:txBody>
          <a:bodyPr/>
          <a:lstStyle/>
          <a:p>
            <a:fld id="{27051BAA-8AC1-4B36-B180-9FB21184B599}" type="slidenum">
              <a:rPr lang="en-CA" smtClean="0"/>
              <a:t>75</a:t>
            </a:fld>
            <a:endParaRPr lang="en-CA"/>
          </a:p>
        </p:txBody>
      </p:sp>
    </p:spTree>
    <p:extLst>
      <p:ext uri="{BB962C8B-B14F-4D97-AF65-F5344CB8AC3E}">
        <p14:creationId xmlns:p14="http://schemas.microsoft.com/office/powerpoint/2010/main" val="1910790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76</a:t>
            </a:fld>
            <a:endParaRPr lang="en-CA"/>
          </a:p>
        </p:txBody>
      </p:sp>
    </p:spTree>
    <p:extLst>
      <p:ext uri="{BB962C8B-B14F-4D97-AF65-F5344CB8AC3E}">
        <p14:creationId xmlns:p14="http://schemas.microsoft.com/office/powerpoint/2010/main" val="1833099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mj-lt"/>
              <a:buNone/>
            </a:pPr>
            <a:r>
              <a:rPr lang="en-US" sz="1200" dirty="0">
                <a:latin typeface="Arial" panose="020B0604020202020204" pitchFamily="34" charset="0"/>
                <a:cs typeface="Arial" panose="020B0604020202020204" pitchFamily="34" charset="0"/>
              </a:rPr>
              <a:t>How and why do income and expenses occupy a different psychological space</a:t>
            </a:r>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77</a:t>
            </a:fld>
            <a:endParaRPr lang="en-CA"/>
          </a:p>
        </p:txBody>
      </p:sp>
    </p:spTree>
    <p:extLst>
      <p:ext uri="{BB962C8B-B14F-4D97-AF65-F5344CB8AC3E}">
        <p14:creationId xmlns:p14="http://schemas.microsoft.com/office/powerpoint/2010/main" val="10455982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78</a:t>
            </a:fld>
            <a:endParaRPr lang="en-CA"/>
          </a:p>
        </p:txBody>
      </p:sp>
    </p:spTree>
    <p:extLst>
      <p:ext uri="{BB962C8B-B14F-4D97-AF65-F5344CB8AC3E}">
        <p14:creationId xmlns:p14="http://schemas.microsoft.com/office/powerpoint/2010/main" val="30987885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79</a:t>
            </a:fld>
            <a:endParaRPr lang="en-CA"/>
          </a:p>
        </p:txBody>
      </p:sp>
    </p:spTree>
    <p:extLst>
      <p:ext uri="{BB962C8B-B14F-4D97-AF65-F5344CB8AC3E}">
        <p14:creationId xmlns:p14="http://schemas.microsoft.com/office/powerpoint/2010/main" val="286385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err="1"/>
              <a:t>Zgola</a:t>
            </a:r>
            <a:r>
              <a:rPr lang="en-CA" dirty="0"/>
              <a:t> (2021):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McFeely</a:t>
            </a:r>
            <a:r>
              <a:rPr lang="en-CA" dirty="0"/>
              <a:t> and </a:t>
            </a:r>
            <a:r>
              <a:rPr lang="en-CA" dirty="0" err="1"/>
              <a:t>Pendell</a:t>
            </a:r>
            <a:r>
              <a:rPr lang="en-CA" dirty="0"/>
              <a:t> (2018): https://www.gallup.com/workplace/240929/workplace-leaders-learn-real-gig-economy.aspx; One-third = about 55M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Upwork (2021): https://www.upwork.com/press/releases/upwork-study-finds-59-million-americans-freelancing-amid-turbulent-labor-market</a:t>
            </a:r>
          </a:p>
          <a:p>
            <a:endParaRPr lang="en-CA" dirty="0"/>
          </a:p>
          <a:p>
            <a:r>
              <a:rPr lang="en-CA" dirty="0"/>
              <a:t>Statista (2022): https://www.forbes.com/sites/forbesbusinesscouncil/2021/08/12/will-the-gig-economy-become-the-new-working-class-norm/?sh=46e09497aee6</a:t>
            </a:r>
          </a:p>
          <a:p>
            <a:endParaRPr lang="en-CA" dirty="0"/>
          </a:p>
          <a:p>
            <a:r>
              <a:rPr lang="en-CA" dirty="0"/>
              <a:t>31% of US gig workers are full-time: https://www.pewresearch.org/internet/2021/12/08/the-state-of-gig-work-in-2021/</a:t>
            </a:r>
          </a:p>
          <a:p>
            <a:endParaRPr lang="en-CA" dirty="0"/>
          </a:p>
          <a:p>
            <a:r>
              <a:rPr lang="en-CA" dirty="0"/>
              <a:t>The article that directed me to the links above: https://fortunly.com/statistics/gig-economy-statistics/#gref</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a:t>
            </a:fld>
            <a:endParaRPr lang="en-CA"/>
          </a:p>
        </p:txBody>
      </p:sp>
    </p:spTree>
    <p:extLst>
      <p:ext uri="{BB962C8B-B14F-4D97-AF65-F5344CB8AC3E}">
        <p14:creationId xmlns:p14="http://schemas.microsoft.com/office/powerpoint/2010/main" val="424390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a:t>
            </a:fld>
            <a:endParaRPr lang="en-CA"/>
          </a:p>
        </p:txBody>
      </p:sp>
    </p:spTree>
    <p:extLst>
      <p:ext uri="{BB962C8B-B14F-4D97-AF65-F5344CB8AC3E}">
        <p14:creationId xmlns:p14="http://schemas.microsoft.com/office/powerpoint/2010/main" val="6195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8429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4339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609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7366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6D600-0010-40D6-9198-5E165947AA1D}" type="datetimeFigureOut">
              <a:rPr lang="en-CA" smtClean="0"/>
              <a:t>2023-02-03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07164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6D600-0010-40D6-9198-5E165947AA1D}" type="datetimeFigureOut">
              <a:rPr lang="en-CA" smtClean="0"/>
              <a:t>2023-02-03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2332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6D600-0010-40D6-9198-5E165947AA1D}" type="datetimeFigureOut">
              <a:rPr lang="en-CA" smtClean="0"/>
              <a:t>2023-02-03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2178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6D600-0010-40D6-9198-5E165947AA1D}" type="datetimeFigureOut">
              <a:rPr lang="en-CA" smtClean="0"/>
              <a:t>2023-02-03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8507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6D600-0010-40D6-9198-5E165947AA1D}" type="datetimeFigureOut">
              <a:rPr lang="en-CA" smtClean="0"/>
              <a:t>2023-02-03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559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2023-02-03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1166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2023-02-03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32280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6D600-0010-40D6-9198-5E165947AA1D}" type="datetimeFigureOut">
              <a:rPr lang="en-CA" smtClean="0"/>
              <a:t>2023-02-03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A68A-9A82-424A-B599-FB905BFBFAFF}" type="slidenum">
              <a:rPr lang="en-CA" smtClean="0"/>
              <a:t>‹#›</a:t>
            </a:fld>
            <a:endParaRPr lang="en-CA"/>
          </a:p>
        </p:txBody>
      </p:sp>
    </p:spTree>
    <p:extLst>
      <p:ext uri="{BB962C8B-B14F-4D97-AF65-F5344CB8AC3E}">
        <p14:creationId xmlns:p14="http://schemas.microsoft.com/office/powerpoint/2010/main" val="401111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B193-7C73-4249-BE83-05C7FCC848AC}"/>
              </a:ext>
            </a:extLst>
          </p:cNvPr>
          <p:cNvSpPr>
            <a:spLocks noGrp="1"/>
          </p:cNvSpPr>
          <p:nvPr>
            <p:ph type="ctrTitle"/>
          </p:nvPr>
        </p:nvSpPr>
        <p:spPr>
          <a:xfrm>
            <a:off x="1" y="4462648"/>
            <a:ext cx="12191999" cy="2042324"/>
          </a:xfrm>
        </p:spPr>
        <p:txBody>
          <a:bodyPr>
            <a:normAutofit fontScale="90000"/>
          </a:bodyPr>
          <a:lstStyle/>
          <a:p>
            <a:r>
              <a:rPr lang="en-US" sz="3200" dirty="0">
                <a:solidFill>
                  <a:srgbClr val="000B3D"/>
                </a:solidFill>
                <a:latin typeface="Arial Nova" panose="020B0604020202020204" pitchFamily="34" charset="0"/>
              </a:rPr>
              <a:t>Ray Charles “Chuck” Howard, Texas A&amp;M University</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David J. Hardisty,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Dale W. Griffin,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Chongbo</a:t>
            </a:r>
            <a:r>
              <a:rPr lang="en-US" sz="3200" dirty="0">
                <a:solidFill>
                  <a:srgbClr val="000B3D"/>
                </a:solidFill>
                <a:latin typeface="Arial Nova" panose="020B0604020202020204" pitchFamily="34" charset="0"/>
              </a:rPr>
              <a:t> “Zack” Wang, WUSTL</a:t>
            </a:r>
          </a:p>
        </p:txBody>
      </p:sp>
      <p:sp>
        <p:nvSpPr>
          <p:cNvPr id="3" name="Subtitle 2">
            <a:extLst>
              <a:ext uri="{FF2B5EF4-FFF2-40B4-BE49-F238E27FC236}">
                <a16:creationId xmlns:a16="http://schemas.microsoft.com/office/drawing/2014/main" id="{AAA80F45-09C0-4839-AA93-8A222A7D2F9A}"/>
              </a:ext>
            </a:extLst>
          </p:cNvPr>
          <p:cNvSpPr>
            <a:spLocks noGrp="1"/>
          </p:cNvSpPr>
          <p:nvPr>
            <p:ph type="subTitle" idx="1"/>
          </p:nvPr>
        </p:nvSpPr>
        <p:spPr>
          <a:xfrm>
            <a:off x="0" y="4"/>
            <a:ext cx="12192000" cy="4039734"/>
          </a:xfrm>
          <a:solidFill>
            <a:schemeClr val="accent1">
              <a:lumMod val="75000"/>
            </a:schemeClr>
          </a:solidFill>
        </p:spPr>
        <p:txBody>
          <a:bodyPr>
            <a:normAutofit/>
          </a:bodyPr>
          <a:lstStyle/>
          <a:p>
            <a:pPr fontAlgn="base">
              <a:spcAft>
                <a:spcPct val="0"/>
              </a:spcAft>
            </a:pPr>
            <a:endParaRPr lang="en-US" altLang="en-US" sz="800" b="1" dirty="0">
              <a:solidFill>
                <a:schemeClr val="bg1"/>
              </a:solidFill>
              <a:latin typeface="Arial Nova" panose="020B0504020202020204" pitchFamily="34" charset="0"/>
              <a:cs typeface="Times New Roman" panose="02020603050405020304" pitchFamily="18" charset="0"/>
            </a:endParaRPr>
          </a:p>
          <a:p>
            <a:pPr fontAlgn="base">
              <a:spcAft>
                <a:spcPct val="0"/>
              </a:spcAft>
            </a:pPr>
            <a:endParaRPr lang="en-US" altLang="en-US" b="1" dirty="0">
              <a:solidFill>
                <a:schemeClr val="bg1"/>
              </a:solidFill>
              <a:latin typeface="Arial Nova" panose="020B0504020202020204" pitchFamily="34" charset="0"/>
              <a:cs typeface="Times New Roman" panose="02020603050405020304" pitchFamily="18" charset="0"/>
            </a:endParaRP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Documenting and Debiasing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the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Income Prediction Bias</a:t>
            </a:r>
          </a:p>
        </p:txBody>
      </p:sp>
      <p:pic>
        <p:nvPicPr>
          <p:cNvPr id="6" name="Picture 5">
            <a:extLst>
              <a:ext uri="{FF2B5EF4-FFF2-40B4-BE49-F238E27FC236}">
                <a16:creationId xmlns:a16="http://schemas.microsoft.com/office/drawing/2014/main" id="{F7116B30-74CC-C341-AEF2-DEEFB3FA2E3D}"/>
              </a:ext>
            </a:extLst>
          </p:cNvPr>
          <p:cNvPicPr>
            <a:picLocks noChangeAspect="1"/>
          </p:cNvPicPr>
          <p:nvPr/>
        </p:nvPicPr>
        <p:blipFill>
          <a:blip r:embed="rId3"/>
          <a:stretch>
            <a:fillRect/>
          </a:stretch>
        </p:blipFill>
        <p:spPr>
          <a:xfrm>
            <a:off x="10287000" y="5405623"/>
            <a:ext cx="1905000" cy="1905000"/>
          </a:xfrm>
          <a:prstGeom prst="rect">
            <a:avLst/>
          </a:prstGeom>
        </p:spPr>
      </p:pic>
      <p:pic>
        <p:nvPicPr>
          <p:cNvPr id="5" name="Picture 4">
            <a:extLst>
              <a:ext uri="{FF2B5EF4-FFF2-40B4-BE49-F238E27FC236}">
                <a16:creationId xmlns:a16="http://schemas.microsoft.com/office/drawing/2014/main" id="{80734522-009B-F926-C593-E75D2739F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46644"/>
            <a:ext cx="2801874" cy="882397"/>
          </a:xfrm>
          <a:prstGeom prst="rect">
            <a:avLst/>
          </a:prstGeom>
        </p:spPr>
      </p:pic>
    </p:spTree>
    <p:extLst>
      <p:ext uri="{BB962C8B-B14F-4D97-AF65-F5344CB8AC3E}">
        <p14:creationId xmlns:p14="http://schemas.microsoft.com/office/powerpoint/2010/main" val="422237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Roadmap</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RQ1 and RQ2</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Descriptive Studies 1 and 2</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RQ3</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 Studies 3 &amp; 4</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6430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122" name="Picture 2" descr="Free photos of Coins">
            <a:extLst>
              <a:ext uri="{FF2B5EF4-FFF2-40B4-BE49-F238E27FC236}">
                <a16:creationId xmlns:a16="http://schemas.microsoft.com/office/drawing/2014/main" id="{A5268392-CFCC-D8DD-AE15-3A92D4E24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5" y="881828"/>
            <a:ext cx="3374999" cy="22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Savings</a:t>
            </a:r>
            <a:r>
              <a:rPr lang="en-US" sz="5400" dirty="0">
                <a:latin typeface="Arial" panose="020B0604020202020204" pitchFamily="34" charset="0"/>
                <a:cs typeface="Arial" panose="020B0604020202020204" pitchFamily="34" charset="0"/>
              </a:rPr>
              <a:t>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04F5130-56D3-0985-8C3E-611B5847CFC4}"/>
              </a:ext>
            </a:extLst>
          </p:cNvPr>
          <p:cNvSpPr txBox="1"/>
          <p:nvPr/>
        </p:nvSpPr>
        <p:spPr>
          <a:xfrm>
            <a:off x="119373" y="4217379"/>
            <a:ext cx="5200650" cy="3046988"/>
          </a:xfrm>
          <a:prstGeom prst="rect">
            <a:avLst/>
          </a:prstGeom>
          <a:noFill/>
        </p:spPr>
        <p:txBody>
          <a:bodyPr wrap="square" rtlCol="0">
            <a:spAutoFit/>
          </a:bodyPr>
          <a:lstStyle/>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2011</a:t>
            </a:r>
          </a:p>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2018</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2020</a:t>
            </a:r>
          </a:p>
          <a:p>
            <a:pPr algn="ctr">
              <a:defRPr/>
            </a:pPr>
            <a:r>
              <a:rPr lang="en-US" sz="2400" dirty="0">
                <a:latin typeface="Arial" panose="020B0604020202020204" pitchFamily="34" charset="0"/>
                <a:cs typeface="Arial" panose="020B0604020202020204" pitchFamily="34" charset="0"/>
              </a:rPr>
              <a:t>Koehler et al. 2011</a:t>
            </a:r>
          </a:p>
          <a:p>
            <a:pPr algn="ctr">
              <a:defRPr/>
            </a:pPr>
            <a:r>
              <a:rPr lang="en-US" sz="2400" dirty="0">
                <a:latin typeface="Arial" panose="020B0604020202020204" pitchFamily="34" charset="0"/>
                <a:cs typeface="Arial" panose="020B0604020202020204" pitchFamily="34" charset="0"/>
              </a:rPr>
              <a:t>Shu &amp; Payne 2015</a:t>
            </a:r>
            <a:endParaRPr lang="en-US" sz="2400" dirty="0"/>
          </a:p>
          <a:p>
            <a:pPr algn="ctr">
              <a:defRPr/>
            </a:pPr>
            <a:r>
              <a:rPr lang="en-US" sz="2400" dirty="0">
                <a:latin typeface="Arial" panose="020B0604020202020204" pitchFamily="34" charset="0"/>
                <a:cs typeface="Arial" panose="020B0604020202020204" pitchFamily="34" charset="0"/>
              </a:rPr>
              <a:t>Thaler &amp; Benartzi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pic>
        <p:nvPicPr>
          <p:cNvPr id="6146" name="Picture 2" descr="Free photos of Coins">
            <a:extLst>
              <a:ext uri="{FF2B5EF4-FFF2-40B4-BE49-F238E27FC236}">
                <a16:creationId xmlns:a16="http://schemas.microsoft.com/office/drawing/2014/main" id="{5BFA7393-54CF-F3AC-3ED5-700F9FF7C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568" y="1021976"/>
            <a:ext cx="3469126" cy="23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a:t>
            </a:r>
            <a:r>
              <a:rPr lang="en-US" sz="5400" b="1" dirty="0">
                <a:latin typeface="Arial" panose="020B0604020202020204" pitchFamily="34" charset="0"/>
                <a:cs typeface="Arial" panose="020B0604020202020204" pitchFamily="34" charset="0"/>
              </a:rPr>
              <a:t>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5F7A444-0870-6389-8F1E-51068A9A3E29}"/>
              </a:ext>
            </a:extLst>
          </p:cNvPr>
          <p:cNvSpPr txBox="1"/>
          <p:nvPr/>
        </p:nvSpPr>
        <p:spPr>
          <a:xfrm>
            <a:off x="6095999" y="4180343"/>
            <a:ext cx="633998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Lukas and Howard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Buehler 2009, 2012,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2015, 2016</a:t>
            </a:r>
          </a:p>
          <a:p>
            <a:pPr algn="ct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Sussman &amp; Alter 2012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Ülkümen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170" name="Picture 2" descr="Free photos of Coins">
            <a:extLst>
              <a:ext uri="{FF2B5EF4-FFF2-40B4-BE49-F238E27FC236}">
                <a16:creationId xmlns:a16="http://schemas.microsoft.com/office/drawing/2014/main" id="{2DB8FEE4-8234-B546-68EC-6EFC3B5A0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49" y="850009"/>
            <a:ext cx="3619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pic>
        <p:nvPicPr>
          <p:cNvPr id="4" name="Picture 3">
            <a:extLst>
              <a:ext uri="{FF2B5EF4-FFF2-40B4-BE49-F238E27FC236}">
                <a16:creationId xmlns:a16="http://schemas.microsoft.com/office/drawing/2014/main" id="{6FD796AA-3C15-DAD9-8142-11621A1766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685109"/>
            <a:ext cx="11852787" cy="4722120"/>
          </a:xfrm>
          <a:prstGeom prst="rect">
            <a:avLst/>
          </a:prstGeom>
          <a:noFill/>
        </p:spPr>
      </p:pic>
      <p:sp>
        <p:nvSpPr>
          <p:cNvPr id="5" name="TextBox 4">
            <a:extLst>
              <a:ext uri="{FF2B5EF4-FFF2-40B4-BE49-F238E27FC236}">
                <a16:creationId xmlns:a16="http://schemas.microsoft.com/office/drawing/2014/main" id="{65BEDDCF-C4EE-090C-7AB0-15D2BADBD749}"/>
              </a:ext>
            </a:extLst>
          </p:cNvPr>
          <p:cNvSpPr txBox="1"/>
          <p:nvPr/>
        </p:nvSpPr>
        <p:spPr>
          <a:xfrm>
            <a:off x="3735961" y="1098803"/>
            <a:ext cx="4720075" cy="369332"/>
          </a:xfrm>
          <a:prstGeom prst="rect">
            <a:avLst/>
          </a:prstGeom>
          <a:noFill/>
        </p:spPr>
        <p:txBody>
          <a:bodyPr wrap="none" rtlCol="0">
            <a:spAutoFit/>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p:txBody>
      </p:sp>
    </p:spTree>
    <p:extLst>
      <p:ext uri="{BB962C8B-B14F-4D97-AF65-F5344CB8AC3E}">
        <p14:creationId xmlns:p14="http://schemas.microsoft.com/office/powerpoint/2010/main" val="168552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194" name="Picture 2" descr="Free photos of Coins">
            <a:extLst>
              <a:ext uri="{FF2B5EF4-FFF2-40B4-BE49-F238E27FC236}">
                <a16:creationId xmlns:a16="http://schemas.microsoft.com/office/drawing/2014/main" id="{A3556448-EB43-158F-E536-1646D11F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144" y="881829"/>
            <a:ext cx="3565712" cy="23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3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1938992"/>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endParaRPr lang="en-US" sz="24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218" name="Picture 2" descr="Free photos of Coins">
            <a:extLst>
              <a:ext uri="{FF2B5EF4-FFF2-40B4-BE49-F238E27FC236}">
                <a16:creationId xmlns:a16="http://schemas.microsoft.com/office/drawing/2014/main" id="{2209AE71-E2E0-C9B9-E651-D9B68AD7E9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476" y="881829"/>
            <a:ext cx="3671048"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9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Betts (1996)</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Webbink</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Hartog (2004)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Arial" panose="020B0604020202020204" pitchFamily="34" charset="0"/>
                <a:cs typeface="Arial" panose="020B0604020202020204" pitchFamily="34" charset="0"/>
              </a:rPr>
              <a:t>Jerrim</a:t>
            </a:r>
            <a:r>
              <a:rPr lang="en-US" sz="2400" dirty="0">
                <a:solidFill>
                  <a:prstClr val="black"/>
                </a:solidFill>
                <a:latin typeface="Arial" panose="020B0604020202020204" pitchFamily="34" charset="0"/>
                <a:cs typeface="Arial" panose="020B0604020202020204" pitchFamily="34" charset="0"/>
              </a:rPr>
              <a:t> (2015)</a:t>
            </a:r>
          </a:p>
        </p:txBody>
      </p:sp>
      <p:pic>
        <p:nvPicPr>
          <p:cNvPr id="10242" name="Picture 2" descr="Free photos of Coins">
            <a:extLst>
              <a:ext uri="{FF2B5EF4-FFF2-40B4-BE49-F238E27FC236}">
                <a16:creationId xmlns:a16="http://schemas.microsoft.com/office/drawing/2014/main" id="{21815D65-8C73-B23B-1146-77A299788D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982006"/>
            <a:ext cx="3664887" cy="244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2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46276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accuracy:</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Income targeting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Allon</a:t>
            </a:r>
            <a:r>
              <a:rPr lang="en-US" sz="1600" dirty="0">
                <a:latin typeface="Arial" panose="020B0604020202020204" pitchFamily="34" charset="0"/>
                <a:cs typeface="Arial" panose="020B0604020202020204" pitchFamily="34" charset="0"/>
              </a:rPr>
              <a:t>, Cohen, and </a:t>
            </a:r>
            <a:r>
              <a:rPr lang="en-US" sz="1600" dirty="0" err="1">
                <a:latin typeface="Arial" panose="020B0604020202020204" pitchFamily="34" charset="0"/>
                <a:cs typeface="Arial" panose="020B0604020202020204" pitchFamily="34" charset="0"/>
              </a:rPr>
              <a:t>Sinchaisri</a:t>
            </a:r>
            <a:r>
              <a:rPr lang="en-US" sz="1600" dirty="0">
                <a:latin typeface="Arial" panose="020B0604020202020204" pitchFamily="34" charset="0"/>
                <a:cs typeface="Arial" panose="020B0604020202020204" pitchFamily="34" charset="0"/>
              </a:rPr>
              <a:t>, 2018; Camerer et al., 1997; Thakral and </a:t>
            </a:r>
            <a:r>
              <a:rPr lang="en-US" sz="1600" dirty="0" err="1">
                <a:latin typeface="Arial" panose="020B0604020202020204" pitchFamily="34" charset="0"/>
                <a:cs typeface="Arial" panose="020B0604020202020204" pitchFamily="34" charset="0"/>
              </a:rPr>
              <a:t>Tô</a:t>
            </a:r>
            <a:r>
              <a:rPr lang="en-US" sz="1600" dirty="0">
                <a:latin typeface="Arial" panose="020B0604020202020204" pitchFamily="34" charset="0"/>
                <a:cs typeface="Arial" panose="020B0604020202020204" pitchFamily="34" charset="0"/>
              </a:rPr>
              <a:t>, 2021)</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Encouraged by some apps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err="1">
                <a:latin typeface="Arial" panose="020B0604020202020204" pitchFamily="34" charset="0"/>
                <a:cs typeface="Arial" panose="020B0604020202020204" pitchFamily="34" charset="0"/>
                <a:sym typeface="Wingdings" panose="05000000000000000000" pitchFamily="2" charset="2"/>
              </a:rPr>
              <a:t>Sheiber</a:t>
            </a:r>
            <a:r>
              <a:rPr lang="en-US" sz="1600" dirty="0">
                <a:latin typeface="Arial" panose="020B0604020202020204" pitchFamily="34" charset="0"/>
                <a:cs typeface="Arial" panose="020B0604020202020204" pitchFamily="34" charset="0"/>
                <a:sym typeface="Wingdings" panose="05000000000000000000" pitchFamily="2" charset="2"/>
              </a:rPr>
              <a:t> 2017)</a:t>
            </a:r>
          </a:p>
          <a:p>
            <a:pPr marL="1200150" lvl="2" indent="-285750">
              <a:buFont typeface="Wingdings" panose="05000000000000000000" pitchFamily="2" charset="2"/>
              <a:buChar char="à"/>
            </a:pPr>
            <a:endParaRPr lang="en-US" sz="800" dirty="0">
              <a:latin typeface="Arial" panose="020B0604020202020204" pitchFamily="34" charset="0"/>
              <a:cs typeface="Arial" panose="020B0604020202020204" pitchFamily="34" charset="0"/>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Inertia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Cohen, and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Sinchaisri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a:t>
            </a: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Students have fairly accurate salary expectations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Webbink</a:t>
            </a:r>
            <a:r>
              <a:rPr lang="en-US" sz="1600" dirty="0">
                <a:latin typeface="Arial" panose="020B0604020202020204" pitchFamily="34" charset="0"/>
                <a:cs typeface="Arial" panose="020B0604020202020204" pitchFamily="34" charset="0"/>
              </a:rPr>
              <a:t> and Hartog 2004)</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Apps provide real-time feedback on earnings</a:t>
            </a:r>
          </a:p>
          <a:p>
            <a:pPr marL="1428750" lvl="2" indent="-51435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Immediate feedback may improve calibration </a:t>
            </a:r>
            <a:r>
              <a:rPr lang="en-US" sz="1600" dirty="0">
                <a:latin typeface="Arial" panose="020B0604020202020204" pitchFamily="34" charset="0"/>
                <a:cs typeface="Arial" panose="020B0604020202020204" pitchFamily="34" charset="0"/>
                <a:sym typeface="Wingdings" panose="05000000000000000000" pitchFamily="2" charset="2"/>
              </a:rPr>
              <a:t>(e.g., Kahneman 2011)</a:t>
            </a:r>
          </a:p>
          <a:p>
            <a:pPr marL="971550" lvl="1" indent="-5143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1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bias:</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Predictions tend to be optimistic</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Expenses </a:t>
            </a:r>
            <a:r>
              <a:rPr lang="en-US" sz="1600" dirty="0">
                <a:latin typeface="Arial" panose="020B0604020202020204" pitchFamily="34" charset="0"/>
                <a:cs typeface="Arial" panose="020B0604020202020204" pitchFamily="34" charset="0"/>
              </a:rPr>
              <a:t>(e.g., Howard et al. 2022; </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Savings </a:t>
            </a:r>
            <a:r>
              <a:rPr lang="en-US" sz="1600" dirty="0">
                <a:latin typeface="Arial" panose="020B0604020202020204" pitchFamily="34" charset="0"/>
                <a:cs typeface="Arial" panose="020B0604020202020204" pitchFamily="34" charset="0"/>
              </a:rPr>
              <a:t>(e.g., Koehler et al. 2011)</a:t>
            </a:r>
          </a:p>
          <a:p>
            <a:pPr marL="1428750" lvl="2"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Time </a:t>
            </a:r>
            <a:r>
              <a:rPr lang="en-US" sz="1600" dirty="0">
                <a:latin typeface="Arial" panose="020B0604020202020204" pitchFamily="34" charset="0"/>
                <a:cs typeface="Arial" panose="020B0604020202020204" pitchFamily="34" charset="0"/>
              </a:rPr>
              <a:t>(e.g., Buehler et al.1994; Kahneman and Tversky 1977)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31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Authors</a:t>
            </a:r>
          </a:p>
        </p:txBody>
      </p:sp>
      <p:pic>
        <p:nvPicPr>
          <p:cNvPr id="8" name="Picture 7" descr="A person with a beard&#10;&#10;Description automatically generated with low confidence">
            <a:extLst>
              <a:ext uri="{FF2B5EF4-FFF2-40B4-BE49-F238E27FC236}">
                <a16:creationId xmlns:a16="http://schemas.microsoft.com/office/drawing/2014/main" id="{D3E941D6-0B9D-4530-AE8B-479EDC00DC1B}"/>
              </a:ext>
            </a:extLst>
          </p:cNvPr>
          <p:cNvPicPr>
            <a:picLocks noChangeAspect="1"/>
          </p:cNvPicPr>
          <p:nvPr/>
        </p:nvPicPr>
        <p:blipFill>
          <a:blip r:embed="rId3"/>
          <a:stretch>
            <a:fillRect/>
          </a:stretch>
        </p:blipFill>
        <p:spPr>
          <a:xfrm>
            <a:off x="1178998" y="1736677"/>
            <a:ext cx="2022223" cy="2984832"/>
          </a:xfrm>
          <a:prstGeom prst="rect">
            <a:avLst/>
          </a:prstGeom>
        </p:spPr>
      </p:pic>
      <p:pic>
        <p:nvPicPr>
          <p:cNvPr id="5" name="Picture 4">
            <a:extLst>
              <a:ext uri="{FF2B5EF4-FFF2-40B4-BE49-F238E27FC236}">
                <a16:creationId xmlns:a16="http://schemas.microsoft.com/office/drawing/2014/main" id="{4030C44F-EEE3-4FAD-A5A4-CF0F986A6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094" y="1736677"/>
            <a:ext cx="2387559" cy="2985784"/>
          </a:xfrm>
          <a:prstGeom prst="rect">
            <a:avLst/>
          </a:prstGeom>
        </p:spPr>
      </p:pic>
      <p:pic>
        <p:nvPicPr>
          <p:cNvPr id="12" name="Picture 11">
            <a:extLst>
              <a:ext uri="{FF2B5EF4-FFF2-40B4-BE49-F238E27FC236}">
                <a16:creationId xmlns:a16="http://schemas.microsoft.com/office/drawing/2014/main" id="{CEB64C44-D140-4618-B2F6-084942C46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7545" y="1736677"/>
            <a:ext cx="1986148" cy="2984832"/>
          </a:xfrm>
          <a:prstGeom prst="rect">
            <a:avLst/>
          </a:prstGeom>
        </p:spPr>
      </p:pic>
      <p:pic>
        <p:nvPicPr>
          <p:cNvPr id="18" name="Picture 17">
            <a:extLst>
              <a:ext uri="{FF2B5EF4-FFF2-40B4-BE49-F238E27FC236}">
                <a16:creationId xmlns:a16="http://schemas.microsoft.com/office/drawing/2014/main" id="{D3459D89-9C5D-4FD3-B494-B4684B9602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592" y="1736677"/>
            <a:ext cx="1758309" cy="2987414"/>
          </a:xfrm>
          <a:prstGeom prst="rect">
            <a:avLst/>
          </a:prstGeom>
        </p:spPr>
      </p:pic>
      <p:sp>
        <p:nvSpPr>
          <p:cNvPr id="19" name="TextBox 18">
            <a:extLst>
              <a:ext uri="{FF2B5EF4-FFF2-40B4-BE49-F238E27FC236}">
                <a16:creationId xmlns:a16="http://schemas.microsoft.com/office/drawing/2014/main" id="{7D558444-C405-4924-9143-3C6CC3D7C745}"/>
              </a:ext>
            </a:extLst>
          </p:cNvPr>
          <p:cNvSpPr txBox="1"/>
          <p:nvPr/>
        </p:nvSpPr>
        <p:spPr>
          <a:xfrm>
            <a:off x="1178998" y="4770523"/>
            <a:ext cx="2030043" cy="461665"/>
          </a:xfrm>
          <a:prstGeom prst="rect">
            <a:avLst/>
          </a:prstGeom>
          <a:noFill/>
        </p:spPr>
        <p:txBody>
          <a:bodyPr wrap="none" rtlCol="0">
            <a:spAutoFit/>
          </a:bodyPr>
          <a:lstStyle/>
          <a:p>
            <a:r>
              <a:rPr lang="en-US" sz="2400" b="1" dirty="0"/>
              <a:t>Chuck Howard</a:t>
            </a:r>
          </a:p>
        </p:txBody>
      </p:sp>
      <p:sp>
        <p:nvSpPr>
          <p:cNvPr id="20" name="TextBox 19">
            <a:extLst>
              <a:ext uri="{FF2B5EF4-FFF2-40B4-BE49-F238E27FC236}">
                <a16:creationId xmlns:a16="http://schemas.microsoft.com/office/drawing/2014/main" id="{9B9E724C-D655-4B46-8B28-455247E91529}"/>
              </a:ext>
            </a:extLst>
          </p:cNvPr>
          <p:cNvSpPr txBox="1"/>
          <p:nvPr/>
        </p:nvSpPr>
        <p:spPr>
          <a:xfrm>
            <a:off x="6399407" y="4770523"/>
            <a:ext cx="1700884" cy="461665"/>
          </a:xfrm>
          <a:prstGeom prst="rect">
            <a:avLst/>
          </a:prstGeom>
          <a:noFill/>
        </p:spPr>
        <p:txBody>
          <a:bodyPr wrap="square" rtlCol="0">
            <a:spAutoFit/>
          </a:bodyPr>
          <a:lstStyle/>
          <a:p>
            <a:r>
              <a:rPr lang="en-US" sz="2400" b="1" dirty="0"/>
              <a:t>Dale Griffin</a:t>
            </a:r>
          </a:p>
        </p:txBody>
      </p:sp>
      <p:sp>
        <p:nvSpPr>
          <p:cNvPr id="21" name="TextBox 20">
            <a:extLst>
              <a:ext uri="{FF2B5EF4-FFF2-40B4-BE49-F238E27FC236}">
                <a16:creationId xmlns:a16="http://schemas.microsoft.com/office/drawing/2014/main" id="{F90FD81D-9EC4-4B68-B3F0-9820C39095B3}"/>
              </a:ext>
            </a:extLst>
          </p:cNvPr>
          <p:cNvSpPr txBox="1"/>
          <p:nvPr/>
        </p:nvSpPr>
        <p:spPr>
          <a:xfrm>
            <a:off x="3727545" y="4770523"/>
            <a:ext cx="1986148" cy="461665"/>
          </a:xfrm>
          <a:prstGeom prst="rect">
            <a:avLst/>
          </a:prstGeom>
          <a:noFill/>
        </p:spPr>
        <p:txBody>
          <a:bodyPr wrap="square" rtlCol="0">
            <a:spAutoFit/>
          </a:bodyPr>
          <a:lstStyle/>
          <a:p>
            <a:r>
              <a:rPr lang="en-US" sz="2400" b="1" dirty="0"/>
              <a:t>Dave Hardisty</a:t>
            </a:r>
          </a:p>
        </p:txBody>
      </p:sp>
      <p:sp>
        <p:nvSpPr>
          <p:cNvPr id="22" name="TextBox 21">
            <a:extLst>
              <a:ext uri="{FF2B5EF4-FFF2-40B4-BE49-F238E27FC236}">
                <a16:creationId xmlns:a16="http://schemas.microsoft.com/office/drawing/2014/main" id="{4488732A-5CA6-42CA-A634-B3E288288F2E}"/>
              </a:ext>
            </a:extLst>
          </p:cNvPr>
          <p:cNvSpPr txBox="1"/>
          <p:nvPr/>
        </p:nvSpPr>
        <p:spPr>
          <a:xfrm>
            <a:off x="9015130" y="4707380"/>
            <a:ext cx="1986148" cy="461665"/>
          </a:xfrm>
          <a:prstGeom prst="rect">
            <a:avLst/>
          </a:prstGeom>
          <a:noFill/>
        </p:spPr>
        <p:txBody>
          <a:bodyPr wrap="square" rtlCol="0">
            <a:spAutoFit/>
          </a:bodyPr>
          <a:lstStyle/>
          <a:p>
            <a:r>
              <a:rPr lang="en-US" sz="2400" b="1" dirty="0"/>
              <a:t>Zack Wang</a:t>
            </a:r>
          </a:p>
        </p:txBody>
      </p:sp>
    </p:spTree>
    <p:extLst>
      <p:ext uri="{BB962C8B-B14F-4D97-AF65-F5344CB8AC3E}">
        <p14:creationId xmlns:p14="http://schemas.microsoft.com/office/powerpoint/2010/main" val="118844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H1: </a:t>
            </a:r>
            <a:r>
              <a:rPr lang="en-US" sz="3200" dirty="0">
                <a:latin typeface="Arial" panose="020B0604020202020204" pitchFamily="34" charset="0"/>
                <a:cs typeface="Arial" panose="020B0604020202020204" pitchFamily="34" charset="0"/>
              </a:rPr>
              <a:t>Consumers who work in the gig economy display an </a:t>
            </a:r>
            <a:r>
              <a:rPr lang="en-US" sz="3200" b="1" dirty="0">
                <a:latin typeface="Arial" panose="020B0604020202020204" pitchFamily="34" charset="0"/>
                <a:cs typeface="Arial" panose="020B0604020202020204" pitchFamily="34" charset="0"/>
              </a:rPr>
              <a:t>income prediction bias</a:t>
            </a:r>
            <a:r>
              <a:rPr lang="en-US" sz="3200" dirty="0">
                <a:latin typeface="Arial" panose="020B0604020202020204" pitchFamily="34" charset="0"/>
                <a:cs typeface="Arial" panose="020B0604020202020204" pitchFamily="34" charset="0"/>
              </a:rPr>
              <a:t> in which they </a:t>
            </a:r>
            <a:r>
              <a:rPr lang="en-US" sz="3200" b="1" dirty="0">
                <a:latin typeface="Arial" panose="020B0604020202020204" pitchFamily="34" charset="0"/>
                <a:cs typeface="Arial" panose="020B0604020202020204" pitchFamily="34" charset="0"/>
              </a:rPr>
              <a:t>over-predict</a:t>
            </a:r>
            <a:r>
              <a:rPr lang="en-US" sz="3200" dirty="0">
                <a:latin typeface="Arial" panose="020B0604020202020204" pitchFamily="34" charset="0"/>
                <a:cs typeface="Arial" panose="020B0604020202020204" pitchFamily="34" charset="0"/>
              </a:rPr>
              <a:t> future gig income.</a:t>
            </a:r>
          </a:p>
        </p:txBody>
      </p:sp>
    </p:spTree>
    <p:extLst>
      <p:ext uri="{BB962C8B-B14F-4D97-AF65-F5344CB8AC3E}">
        <p14:creationId xmlns:p14="http://schemas.microsoft.com/office/powerpoint/2010/main" val="32995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BE1126-1D77-FD87-F9A6-5490132F0787}"/>
              </a:ext>
            </a:extLst>
          </p:cNvPr>
          <p:cNvPicPr>
            <a:picLocks noChangeAspect="1"/>
          </p:cNvPicPr>
          <p:nvPr/>
        </p:nvPicPr>
        <p:blipFill>
          <a:blip r:embed="rId3"/>
          <a:stretch>
            <a:fillRect/>
          </a:stretch>
        </p:blipFill>
        <p:spPr>
          <a:xfrm>
            <a:off x="7084809" y="2882354"/>
            <a:ext cx="1143000" cy="1362075"/>
          </a:xfrm>
          <a:prstGeom prst="rect">
            <a:avLst/>
          </a:prstGeom>
        </p:spPr>
      </p:pic>
      <p:pic>
        <p:nvPicPr>
          <p:cNvPr id="12" name="Picture 11">
            <a:extLst>
              <a:ext uri="{FF2B5EF4-FFF2-40B4-BE49-F238E27FC236}">
                <a16:creationId xmlns:a16="http://schemas.microsoft.com/office/drawing/2014/main" id="{6704AC38-ABCB-447E-4A00-17B9EA151E42}"/>
              </a:ext>
            </a:extLst>
          </p:cNvPr>
          <p:cNvPicPr>
            <a:picLocks noChangeAspect="1"/>
          </p:cNvPicPr>
          <p:nvPr/>
        </p:nvPicPr>
        <p:blipFill>
          <a:blip r:embed="rId4"/>
          <a:stretch>
            <a:fillRect/>
          </a:stretch>
        </p:blipFill>
        <p:spPr>
          <a:xfrm>
            <a:off x="3918417" y="3070286"/>
            <a:ext cx="1190625" cy="1190625"/>
          </a:xfrm>
          <a:prstGeom prst="rect">
            <a:avLst/>
          </a:prstGeom>
        </p:spPr>
      </p:pic>
      <p:pic>
        <p:nvPicPr>
          <p:cNvPr id="10" name="Picture 9">
            <a:extLst>
              <a:ext uri="{FF2B5EF4-FFF2-40B4-BE49-F238E27FC236}">
                <a16:creationId xmlns:a16="http://schemas.microsoft.com/office/drawing/2014/main" id="{8817E05A-F87D-747C-349F-FD9206F9B1A2}"/>
              </a:ext>
            </a:extLst>
          </p:cNvPr>
          <p:cNvPicPr>
            <a:picLocks noChangeAspect="1"/>
          </p:cNvPicPr>
          <p:nvPr/>
        </p:nvPicPr>
        <p:blipFill>
          <a:blip r:embed="rId5"/>
          <a:stretch>
            <a:fillRect/>
          </a:stretch>
        </p:blipFill>
        <p:spPr>
          <a:xfrm>
            <a:off x="5378935" y="4323804"/>
            <a:ext cx="1428750" cy="74295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6" name="TextBox 5">
            <a:extLst>
              <a:ext uri="{FF2B5EF4-FFF2-40B4-BE49-F238E27FC236}">
                <a16:creationId xmlns:a16="http://schemas.microsoft.com/office/drawing/2014/main" id="{F0E108E1-92D7-7CE7-9E02-3FC71B421B53}"/>
              </a:ext>
            </a:extLst>
          </p:cNvPr>
          <p:cNvSpPr txBox="1"/>
          <p:nvPr/>
        </p:nvSpPr>
        <p:spPr>
          <a:xfrm>
            <a:off x="1479177" y="3060579"/>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of hours</a:t>
            </a:r>
          </a:p>
        </p:txBody>
      </p:sp>
      <p:sp>
        <p:nvSpPr>
          <p:cNvPr id="8" name="TextBox 7">
            <a:extLst>
              <a:ext uri="{FF2B5EF4-FFF2-40B4-BE49-F238E27FC236}">
                <a16:creationId xmlns:a16="http://schemas.microsoft.com/office/drawing/2014/main" id="{319CA02B-C679-666F-A079-FFA449AF3FDA}"/>
              </a:ext>
            </a:extLst>
          </p:cNvPr>
          <p:cNvSpPr txBox="1"/>
          <p:nvPr/>
        </p:nvSpPr>
        <p:spPr>
          <a:xfrm>
            <a:off x="8184777" y="3060580"/>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per hour</a:t>
            </a:r>
          </a:p>
        </p:txBody>
      </p:sp>
      <p:cxnSp>
        <p:nvCxnSpPr>
          <p:cNvPr id="4" name="Straight Connector 3">
            <a:extLst>
              <a:ext uri="{FF2B5EF4-FFF2-40B4-BE49-F238E27FC236}">
                <a16:creationId xmlns:a16="http://schemas.microsoft.com/office/drawing/2014/main" id="{DA9D7F72-D40E-099D-C33D-F37E38968E15}"/>
              </a:ext>
            </a:extLst>
          </p:cNvPr>
          <p:cNvCxnSpPr>
            <a:cxnSpLocks/>
          </p:cNvCxnSpPr>
          <p:nvPr/>
        </p:nvCxnSpPr>
        <p:spPr>
          <a:xfrm>
            <a:off x="3873650" y="4287395"/>
            <a:ext cx="43729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of hours</a:t>
            </a: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neglect factors that will prevent them from working on specific tasks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Buehler et al. 1994, 2010; Kahneman and Tversky 1977; Kruger and Evans 2004)</a:t>
            </a:r>
          </a:p>
          <a:p>
            <a:pPr marL="914400" lvl="1" indent="-457200">
              <a:buFont typeface="Wingdings" panose="05000000000000000000" pitchFamily="2" charset="2"/>
              <a:buChar char="Ø"/>
              <a:defRPr/>
            </a:pPr>
            <a:r>
              <a:rPr lang="en-US" sz="3200" dirty="0">
                <a:latin typeface="Arial" panose="020B0604020202020204" pitchFamily="34" charset="0"/>
                <a:cs typeface="Arial" panose="020B0604020202020204" pitchFamily="34" charset="0"/>
              </a:rPr>
              <a:t>People overpredict total income in part because they overpredict the number of hours they will work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0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endParaRPr lang="en-US" sz="1200" b="1" u="sng" dirty="0">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People are overconfident </a:t>
            </a:r>
            <a:r>
              <a:rPr lang="en-US" sz="1600" dirty="0">
                <a:solidFill>
                  <a:prstClr val="black"/>
                </a:solidFill>
                <a:latin typeface="Arial" panose="020B0604020202020204" pitchFamily="34" charset="0"/>
                <a:cs typeface="Arial" panose="020B0604020202020204" pitchFamily="34" charset="0"/>
              </a:rPr>
              <a:t>(e.g., Lichtenstein et al.1977; </a:t>
            </a:r>
            <a:r>
              <a:rPr lang="en-US" sz="1600" dirty="0" err="1">
                <a:solidFill>
                  <a:prstClr val="black"/>
                </a:solidFill>
                <a:latin typeface="Arial" panose="020B0604020202020204" pitchFamily="34" charset="0"/>
                <a:cs typeface="Arial" panose="020B0604020202020204" pitchFamily="34" charset="0"/>
              </a:rPr>
              <a:t>Piehlmaier</a:t>
            </a:r>
            <a:r>
              <a:rPr lang="en-US" sz="1600" dirty="0">
                <a:solidFill>
                  <a:prstClr val="black"/>
                </a:solidFill>
                <a:latin typeface="Arial" panose="020B0604020202020204" pitchFamily="34" charset="0"/>
                <a:cs typeface="Arial" panose="020B0604020202020204" pitchFamily="34" charset="0"/>
              </a:rPr>
              <a:t> 2022; Stanovich and West, 1997)</a:t>
            </a:r>
            <a:endParaRPr lang="en-US" sz="3200" dirty="0">
              <a:solidFill>
                <a:prstClr val="black"/>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Overconfidence is a driver of optimistic predictions </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e.g., Dunning et al., 1990; </a:t>
            </a:r>
            <a:r>
              <a:rPr lang="en-GB" sz="1600" dirty="0" err="1">
                <a:latin typeface="Arial" panose="020B0604020202020204" pitchFamily="34" charset="0"/>
                <a:cs typeface="Arial" panose="020B0604020202020204" pitchFamily="34" charset="0"/>
              </a:rPr>
              <a:t>Ulkumen</a:t>
            </a:r>
            <a:r>
              <a:rPr lang="en-GB" sz="1600" dirty="0">
                <a:latin typeface="Arial" panose="020B0604020202020204" pitchFamily="34" charset="0"/>
                <a:cs typeface="Arial" panose="020B0604020202020204" pitchFamily="34" charset="0"/>
              </a:rPr>
              <a:t> et al., 2008)</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sym typeface="Wingdings" panose="05000000000000000000" pitchFamily="2" charset="2"/>
              </a:rPr>
              <a:t>People </a:t>
            </a:r>
            <a:r>
              <a:rPr lang="en-US" sz="3200" b="1" i="1" dirty="0">
                <a:latin typeface="Arial" panose="020B0604020202020204" pitchFamily="34" charset="0"/>
                <a:cs typeface="Arial" panose="020B0604020202020204" pitchFamily="34" charset="0"/>
                <a:sym typeface="Wingdings" panose="05000000000000000000" pitchFamily="2" charset="2"/>
              </a:rPr>
              <a:t>might</a:t>
            </a:r>
            <a:r>
              <a:rPr lang="en-US" sz="3200" dirty="0">
                <a:latin typeface="Arial" panose="020B0604020202020204" pitchFamily="34" charset="0"/>
                <a:cs typeface="Arial" panose="020B0604020202020204" pitchFamily="34" charset="0"/>
                <a:sym typeface="Wingdings" panose="05000000000000000000" pitchFamily="2" charset="2"/>
              </a:rPr>
              <a:t> overpredict their total income in part because they overpredict their hourly wage</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95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pPr lvl="1"/>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Accurate ‘time on task’ predictions </a:t>
            </a:r>
            <a:r>
              <a:rPr lang="en-US" sz="1600" dirty="0">
                <a:latin typeface="Arial" panose="020B0604020202020204" pitchFamily="34" charset="0"/>
                <a:cs typeface="Arial" panose="020B0604020202020204" pitchFamily="34" charset="0"/>
              </a:rPr>
              <a:t>(Buehler et al., 1994)</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Reservation wages are tied to expected wages </a:t>
            </a:r>
            <a:r>
              <a:rPr lang="en-US" sz="1600" dirty="0">
                <a:latin typeface="Arial" panose="020B0604020202020204" pitchFamily="34" charset="0"/>
                <a:cs typeface="Arial" panose="020B0604020202020204" pitchFamily="34" charset="0"/>
              </a:rPr>
              <a:t>(Brown and Taylor 2013)</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Market competition sets ceiling </a:t>
            </a:r>
            <a:r>
              <a:rPr lang="en-GB" sz="1600" dirty="0">
                <a:latin typeface="Arial" panose="020B0604020202020204" pitchFamily="34" charset="0"/>
                <a:cs typeface="Arial" panose="020B0604020202020204" pitchFamily="34" charset="0"/>
              </a:rPr>
              <a:t>(Hall and Krueger, 2018)</a:t>
            </a:r>
          </a:p>
          <a:p>
            <a:pPr marL="514350" indent="-5143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wages on Uber are relatively stable </a:t>
            </a:r>
            <a:r>
              <a:rPr lang="en-GB" sz="1600" dirty="0">
                <a:latin typeface="Arial" panose="020B0604020202020204" pitchFamily="34" charset="0"/>
                <a:cs typeface="Arial" panose="020B0604020202020204" pitchFamily="34" charset="0"/>
              </a:rPr>
              <a:t>(Hall and Krueger, 2018)</a:t>
            </a:r>
          </a:p>
          <a:p>
            <a:pPr marL="457200" indent="-4572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7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5" name="TextBox 4">
            <a:extLst>
              <a:ext uri="{FF2B5EF4-FFF2-40B4-BE49-F238E27FC236}">
                <a16:creationId xmlns:a16="http://schemas.microsoft.com/office/drawing/2014/main" id="{D03C4330-C9EB-9830-EF21-63967C5BA59A}"/>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H2</a:t>
            </a:r>
            <a:r>
              <a:rPr lang="en-US" sz="3200" dirty="0">
                <a:latin typeface="Arial" panose="020B0604020202020204" pitchFamily="34" charset="0"/>
                <a:cs typeface="Arial" panose="020B0604020202020204" pitchFamily="34" charset="0"/>
              </a:rPr>
              <a:t>: People tend to overpredict their gig hours more than their hourly wage.</a:t>
            </a:r>
          </a:p>
        </p:txBody>
      </p:sp>
    </p:spTree>
    <p:extLst>
      <p:ext uri="{BB962C8B-B14F-4D97-AF65-F5344CB8AC3E}">
        <p14:creationId xmlns:p14="http://schemas.microsoft.com/office/powerpoint/2010/main" val="2386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71B2E-FF81-C1D8-4FE4-6BB05CAE2799}"/>
              </a:ext>
            </a:extLst>
          </p:cNvPr>
          <p:cNvPicPr>
            <a:picLocks noChangeAspect="1"/>
          </p:cNvPicPr>
          <p:nvPr/>
        </p:nvPicPr>
        <p:blipFill>
          <a:blip r:embed="rId3"/>
          <a:stretch>
            <a:fillRect/>
          </a:stretch>
        </p:blipFill>
        <p:spPr>
          <a:xfrm>
            <a:off x="10801948" y="5486399"/>
            <a:ext cx="1390052" cy="137160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44764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the magnitude, prevalence, and persistence of the bias for weekly and monthly predictions</a:t>
            </a:r>
            <a:endParaRPr lang="en-US" sz="2800" dirty="0">
              <a:effectLst/>
              <a:latin typeface="Arial" panose="020B0604020202020204" pitchFamily="34" charset="0"/>
              <a:ea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endParaRPr lang="en-US" sz="1200" b="1" u="sng"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Conducted in partnership with KABU</a:t>
            </a:r>
          </a:p>
          <a:p>
            <a:pPr lvl="0"/>
            <a:endParaRPr lang="en-US" sz="12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the next week and next month</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1: n = 49,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41.8, 100% men</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2: n = 39,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42.5, 100% men</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70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693866"/>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Please take some time to estimate the total amount of money you will earn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much money do you estimate you will earn (in total) working for KABU in the next week?</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 the past eight weeks, what percentage of your total income did you earn driving for KABU? (0-10%, 11-20%,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long have you been driving for KABU? (less than one month, 1-3 months,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Eight weeks of pre-study earnings data</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4142" y="881829"/>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$132.07 (28.3%) </a:t>
            </a:r>
          </a:p>
          <a:p>
            <a:pPr algn="ctr"/>
            <a:r>
              <a:rPr lang="en-US" dirty="0">
                <a:latin typeface="Times New Roman" panose="02020603050405020304" pitchFamily="18" charset="0"/>
                <a:ea typeface="Calibri" panose="020F0502020204030204" pitchFamily="34" charset="0"/>
              </a:rPr>
              <a:t>t(48) = 4.01,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&lt; .001, d = .57</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2246811" y="2204214"/>
            <a:ext cx="7177987" cy="4549941"/>
          </a:xfrm>
          <a:prstGeom prst="rect">
            <a:avLst/>
          </a:prstGeom>
        </p:spPr>
      </p:pic>
      <p:sp>
        <p:nvSpPr>
          <p:cNvPr id="5" name="TextBox 4">
            <a:extLst>
              <a:ext uri="{FF2B5EF4-FFF2-40B4-BE49-F238E27FC236}">
                <a16:creationId xmlns:a16="http://schemas.microsoft.com/office/drawing/2014/main" id="{321C3CEC-56F3-F2E7-CE11-D34CBE8148C6}"/>
              </a:ext>
            </a:extLst>
          </p:cNvPr>
          <p:cNvSpPr txBox="1"/>
          <p:nvPr/>
        </p:nvSpPr>
        <p:spPr>
          <a:xfrm>
            <a:off x="9966960" y="6248400"/>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91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7" name="Picture 6">
            <a:extLst>
              <a:ext uri="{FF2B5EF4-FFF2-40B4-BE49-F238E27FC236}">
                <a16:creationId xmlns:a16="http://schemas.microsoft.com/office/drawing/2014/main" id="{3EE61ECD-BB8D-2326-C498-CCFD1504E385}"/>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5" name="TextBox 4">
            <a:extLst>
              <a:ext uri="{FF2B5EF4-FFF2-40B4-BE49-F238E27FC236}">
                <a16:creationId xmlns:a16="http://schemas.microsoft.com/office/drawing/2014/main" id="{5DC634E2-E342-2B84-E97F-63EE354C0B44}"/>
              </a:ext>
            </a:extLst>
          </p:cNvPr>
          <p:cNvSpPr txBox="1"/>
          <p:nvPr/>
        </p:nvSpPr>
        <p:spPr>
          <a:xfrm>
            <a:off x="3511643"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24.5%</a:t>
            </a:r>
          </a:p>
        </p:txBody>
      </p:sp>
      <p:sp>
        <p:nvSpPr>
          <p:cNvPr id="4" name="TextBox 3">
            <a:extLst>
              <a:ext uri="{FF2B5EF4-FFF2-40B4-BE49-F238E27FC236}">
                <a16:creationId xmlns:a16="http://schemas.microsoft.com/office/drawing/2014/main" id="{6DEC37BC-E5FD-98B7-BC17-1F483EAE8404}"/>
              </a:ext>
            </a:extLst>
          </p:cNvPr>
          <p:cNvSpPr txBox="1"/>
          <p:nvPr/>
        </p:nvSpPr>
        <p:spPr>
          <a:xfrm>
            <a:off x="6811386"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75.5%</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017252" y="840676"/>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231829"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618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graphicFrame>
        <p:nvGraphicFramePr>
          <p:cNvPr id="7" name="Chart 6">
            <a:extLst>
              <a:ext uri="{FF2B5EF4-FFF2-40B4-BE49-F238E27FC236}">
                <a16:creationId xmlns:a16="http://schemas.microsoft.com/office/drawing/2014/main" id="{28951E98-4DDB-C9BB-1AD1-7B442EFF8D01}"/>
              </a:ext>
            </a:extLst>
          </p:cNvPr>
          <p:cNvGraphicFramePr/>
          <p:nvPr>
            <p:extLst>
              <p:ext uri="{D42A27DB-BD31-4B8C-83A1-F6EECF244321}">
                <p14:modId xmlns:p14="http://schemas.microsoft.com/office/powerpoint/2010/main" val="1866703174"/>
              </p:ext>
            </p:extLst>
          </p:nvPr>
        </p:nvGraphicFramePr>
        <p:xfrm>
          <a:off x="945054" y="2238360"/>
          <a:ext cx="2624328" cy="17465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F52056AE-E2FC-816E-0BD2-2FA3CAD9D7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38582" y="4152275"/>
            <a:ext cx="2688640" cy="1911273"/>
          </a:xfrm>
          <a:prstGeom prst="rect">
            <a:avLst/>
          </a:prstGeom>
          <a:ln>
            <a:solidFill>
              <a:schemeClr val="accent1">
                <a:lumMod val="75000"/>
              </a:schemeClr>
            </a:solidFill>
          </a:ln>
        </p:spPr>
      </p:pic>
      <p:sp>
        <p:nvSpPr>
          <p:cNvPr id="14" name="TextBox 13">
            <a:extLst>
              <a:ext uri="{FF2B5EF4-FFF2-40B4-BE49-F238E27FC236}">
                <a16:creationId xmlns:a16="http://schemas.microsoft.com/office/drawing/2014/main" id="{825BE85D-4E41-0836-3339-FF91147F5A0A}"/>
              </a:ext>
            </a:extLst>
          </p:cNvPr>
          <p:cNvSpPr txBox="1"/>
          <p:nvPr/>
        </p:nvSpPr>
        <p:spPr>
          <a:xfrm>
            <a:off x="945054" y="4136047"/>
            <a:ext cx="2624328" cy="1631216"/>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Over 65% of US consumers predict income</a:t>
            </a:r>
          </a:p>
          <a:p>
            <a:pPr algn="ctr"/>
            <a:r>
              <a:rPr lang="en-CA" sz="1600" dirty="0">
                <a:latin typeface="Arial" panose="020B0604020202020204" pitchFamily="34" charset="0"/>
                <a:cs typeface="Arial" panose="020B0604020202020204" pitchFamily="34" charset="0"/>
              </a:rPr>
              <a:t>(Zhang et al. 2020)</a:t>
            </a:r>
          </a:p>
        </p:txBody>
      </p:sp>
      <p:pic>
        <p:nvPicPr>
          <p:cNvPr id="1026" name="Picture 2" descr="Free Man Looking at an Empty Wallet  Stock Photo">
            <a:extLst>
              <a:ext uri="{FF2B5EF4-FFF2-40B4-BE49-F238E27FC236}">
                <a16:creationId xmlns:a16="http://schemas.microsoft.com/office/drawing/2014/main" id="{50F79EBD-BC6F-31E4-5719-5A9C9AC812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514" y="1735994"/>
            <a:ext cx="2690708" cy="1793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FC6791-7E35-01CE-524F-B4EF90942AD2}"/>
              </a:ext>
            </a:extLst>
          </p:cNvPr>
          <p:cNvPicPr>
            <a:picLocks noChangeAspect="1"/>
          </p:cNvPicPr>
          <p:nvPr/>
        </p:nvPicPr>
        <p:blipFill>
          <a:blip r:embed="rId6"/>
          <a:stretch>
            <a:fillRect/>
          </a:stretch>
        </p:blipFill>
        <p:spPr>
          <a:xfrm>
            <a:off x="5123418" y="2329760"/>
            <a:ext cx="1285598" cy="2520000"/>
          </a:xfrm>
          <a:prstGeom prst="rect">
            <a:avLst/>
          </a:prstGeom>
        </p:spPr>
      </p:pic>
    </p:spTree>
    <p:extLst>
      <p:ext uri="{BB962C8B-B14F-4D97-AF65-F5344CB8AC3E}">
        <p14:creationId xmlns:p14="http://schemas.microsoft.com/office/powerpoint/2010/main" val="40438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2362200" y="2129553"/>
            <a:ext cx="7513320" cy="4695825"/>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2979588" y="98952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$347.43 (20.1%) </a:t>
            </a:r>
          </a:p>
          <a:p>
            <a:pPr algn="ctr"/>
            <a:r>
              <a:rPr lang="en-US" sz="1800" dirty="0">
                <a:effectLst/>
                <a:latin typeface="Times New Roman" panose="02020603050405020304" pitchFamily="18" charset="0"/>
                <a:ea typeface="Calibri" panose="020F0502020204030204" pitchFamily="34" charset="0"/>
              </a:rPr>
              <a:t>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871F6-465C-FD98-9FF4-F88D30282B57}"/>
              </a:ext>
            </a:extLst>
          </p:cNvPr>
          <p:cNvSpPr txBox="1"/>
          <p:nvPr/>
        </p:nvSpPr>
        <p:spPr>
          <a:xfrm>
            <a:off x="9875520" y="6316980"/>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745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27.1%</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72.9%</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527D611-44D8-2B9E-844D-9D9B1D69D741}"/>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1278763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8000" y="1314487"/>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$118.82 (22.1%)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3090411" y="2707176"/>
            <a:ext cx="6011177" cy="3810330"/>
          </a:xfrm>
          <a:prstGeom prst="rect">
            <a:avLst/>
          </a:prstGeom>
        </p:spPr>
      </p:pic>
    </p:spTree>
    <p:extLst>
      <p:ext uri="{BB962C8B-B14F-4D97-AF65-F5344CB8AC3E}">
        <p14:creationId xmlns:p14="http://schemas.microsoft.com/office/powerpoint/2010/main" val="68279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28.9%</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71.1%</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6B784BC-AAC6-5D0D-1198-500955B0C486}"/>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392461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$610.57 (27.8%)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.003)</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spTree>
    <p:extLst>
      <p:ext uri="{BB962C8B-B14F-4D97-AF65-F5344CB8AC3E}">
        <p14:creationId xmlns:p14="http://schemas.microsoft.com/office/powerpoint/2010/main" val="263990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4124833"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15.8%</a:t>
            </a:r>
          </a:p>
        </p:txBody>
      </p:sp>
      <p:sp>
        <p:nvSpPr>
          <p:cNvPr id="4" name="TextBox 3">
            <a:extLst>
              <a:ext uri="{FF2B5EF4-FFF2-40B4-BE49-F238E27FC236}">
                <a16:creationId xmlns:a16="http://schemas.microsoft.com/office/drawing/2014/main" id="{6DEC37BC-E5FD-98B7-BC17-1F483EAE8404}"/>
              </a:ext>
            </a:extLst>
          </p:cNvPr>
          <p:cNvSpPr txBox="1"/>
          <p:nvPr/>
        </p:nvSpPr>
        <p:spPr>
          <a:xfrm>
            <a:off x="7378683"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84.2%</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630442"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866531"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C64BD7FF-657A-8963-7461-407BADD5F289}"/>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397068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Oval 3">
            <a:extLst>
              <a:ext uri="{FF2B5EF4-FFF2-40B4-BE49-F238E27FC236}">
                <a16:creationId xmlns:a16="http://schemas.microsoft.com/office/drawing/2014/main" id="{344B68C5-A706-5C14-CBF7-F5BEB5BC0731}"/>
              </a:ext>
            </a:extLst>
          </p:cNvPr>
          <p:cNvSpPr/>
          <p:nvPr/>
        </p:nvSpPr>
        <p:spPr>
          <a:xfrm>
            <a:off x="5108449" y="4133088"/>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88C5A4-D6DF-6AAE-2E55-19E933976D16}"/>
              </a:ext>
            </a:extLst>
          </p:cNvPr>
          <p:cNvSpPr/>
          <p:nvPr/>
        </p:nvSpPr>
        <p:spPr>
          <a:xfrm>
            <a:off x="6236208" y="4480560"/>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07831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experience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 of income earned</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a:t>
            </a:r>
            <a:r>
              <a:rPr lang="en-US" sz="3200" i="1"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correlated with pre-study income variability</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E1196D-B2A2-4478-4CCC-6B4A317849B7}"/>
              </a:ext>
            </a:extLst>
          </p:cNvPr>
          <p:cNvPicPr>
            <a:picLocks noChangeAspect="1"/>
          </p:cNvPicPr>
          <p:nvPr/>
        </p:nvPicPr>
        <p:blipFill>
          <a:blip r:embed="rId3"/>
          <a:stretch>
            <a:fillRect/>
          </a:stretch>
        </p:blipFill>
        <p:spPr>
          <a:xfrm>
            <a:off x="2036717" y="1511844"/>
            <a:ext cx="4114800" cy="1440950"/>
          </a:xfrm>
          <a:prstGeom prst="rect">
            <a:avLst/>
          </a:prstGeom>
        </p:spPr>
      </p:pic>
      <p:pic>
        <p:nvPicPr>
          <p:cNvPr id="7" name="Picture 6">
            <a:extLst>
              <a:ext uri="{FF2B5EF4-FFF2-40B4-BE49-F238E27FC236}">
                <a16:creationId xmlns:a16="http://schemas.microsoft.com/office/drawing/2014/main" id="{21A1B88C-A06B-74F0-592B-A87438EB4348}"/>
              </a:ext>
            </a:extLst>
          </p:cNvPr>
          <p:cNvPicPr>
            <a:picLocks noChangeAspect="1"/>
          </p:cNvPicPr>
          <p:nvPr/>
        </p:nvPicPr>
        <p:blipFill>
          <a:blip r:embed="rId4"/>
          <a:stretch>
            <a:fillRect/>
          </a:stretch>
        </p:blipFill>
        <p:spPr>
          <a:xfrm>
            <a:off x="2036717" y="3535185"/>
            <a:ext cx="4114800" cy="1440950"/>
          </a:xfrm>
          <a:prstGeom prst="rect">
            <a:avLst/>
          </a:prstGeom>
        </p:spPr>
      </p:pic>
      <p:pic>
        <p:nvPicPr>
          <p:cNvPr id="9" name="Picture 8">
            <a:extLst>
              <a:ext uri="{FF2B5EF4-FFF2-40B4-BE49-F238E27FC236}">
                <a16:creationId xmlns:a16="http://schemas.microsoft.com/office/drawing/2014/main" id="{E16E758C-FC2F-FD56-4A45-AA66DA11FBA8}"/>
              </a:ext>
            </a:extLst>
          </p:cNvPr>
          <p:cNvPicPr>
            <a:picLocks noChangeAspect="1"/>
          </p:cNvPicPr>
          <p:nvPr/>
        </p:nvPicPr>
        <p:blipFill>
          <a:blip r:embed="rId5"/>
          <a:stretch>
            <a:fillRect/>
          </a:stretch>
        </p:blipFill>
        <p:spPr>
          <a:xfrm>
            <a:off x="2036717" y="5417049"/>
            <a:ext cx="4114800" cy="1440951"/>
          </a:xfrm>
          <a:prstGeom prst="rect">
            <a:avLst/>
          </a:prstGeom>
        </p:spPr>
      </p:pic>
    </p:spTree>
    <p:extLst>
      <p:ext uri="{BB962C8B-B14F-4D97-AF65-F5344CB8AC3E}">
        <p14:creationId xmlns:p14="http://schemas.microsoft.com/office/powerpoint/2010/main" val="3338960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278094"/>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prevalent, and persistent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associated with income variability, but not with gig experience or % of total income earned</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Limitations: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Can’t observe hours (or hourly wage)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Population is small</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0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Studies 2a-2c: The Diary Studies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893647"/>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Test H1 and H2</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Test across different gig platforms and recruitment channels</a:t>
            </a:r>
          </a:p>
          <a:p>
            <a:pPr marL="514350" indent="-514350">
              <a:buFont typeface="+mj-lt"/>
              <a:buAutoNum type="arabicPeriod" startAt="2"/>
            </a:pPr>
            <a:endParaRPr lang="en-US" sz="3200" dirty="0">
              <a:latin typeface="Arial" panose="020B0604020202020204" pitchFamily="34" charset="0"/>
              <a:ea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Predict income and hours for the next week</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latin typeface="Arial" panose="020B0604020202020204" pitchFamily="34" charset="0"/>
                <a:ea typeface="Arial" panose="020B0604020202020204" pitchFamily="34" charset="0"/>
              </a:rPr>
              <a:t>Report income and hours for the past week</a:t>
            </a:r>
          </a:p>
          <a:p>
            <a:pPr marL="514350" indent="-514350">
              <a:buFont typeface="+mj-lt"/>
              <a:buAutoNum type="arabicPeriod" startAt="2"/>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469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1461994" y="215862"/>
            <a:ext cx="24951220" cy="3477875"/>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85677418-FD22-49A1-6E6E-FCF73FE0F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393" y="1752878"/>
            <a:ext cx="6221531" cy="3881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544BF8-2C7B-DC4A-522C-ADFCC7EDEB76}"/>
              </a:ext>
            </a:extLst>
          </p:cNvPr>
          <p:cNvSpPr txBox="1"/>
          <p:nvPr/>
        </p:nvSpPr>
        <p:spPr>
          <a:xfrm>
            <a:off x="0" y="6088558"/>
            <a:ext cx="12191999" cy="769441"/>
          </a:xfrm>
          <a:prstGeom prst="rect">
            <a:avLst/>
          </a:prstGeom>
          <a:noFill/>
        </p:spPr>
        <p:txBody>
          <a:bodyPr wrap="square" rtlCol="0">
            <a:spAutoFit/>
          </a:bodyPr>
          <a:lstStyle/>
          <a:p>
            <a:pPr lvl="0" algn="ctr"/>
            <a:r>
              <a:rPr lang="en-US" sz="2800" dirty="0">
                <a:solidFill>
                  <a:prstClr val="black"/>
                </a:solidFill>
                <a:latin typeface="Arial Nova"/>
              </a:rPr>
              <a:t>Gig employment = temporary, freelance, or on-demand work </a:t>
            </a:r>
          </a:p>
          <a:p>
            <a:pPr lvl="0" algn="ctr"/>
            <a:r>
              <a:rPr lang="en-US" sz="1600" dirty="0">
                <a:solidFill>
                  <a:prstClr val="black"/>
                </a:solidFill>
                <a:latin typeface="Arial Nova"/>
              </a:rPr>
              <a:t>(Hershfield, Shu, and Benartzi, 2020; Ludwig et al., 2022)</a:t>
            </a:r>
            <a:endParaRPr lang="en-CA" sz="1600" dirty="0">
              <a:latin typeface="Arial Nova"/>
            </a:endParaRPr>
          </a:p>
        </p:txBody>
      </p:sp>
    </p:spTree>
    <p:extLst>
      <p:ext uri="{BB962C8B-B14F-4D97-AF65-F5344CB8AC3E}">
        <p14:creationId xmlns:p14="http://schemas.microsoft.com/office/powerpoint/2010/main" val="26324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2a</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00767"/>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Uber drivers</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organic reddit post in </a:t>
            </a:r>
            <a:r>
              <a:rPr lang="en-US" sz="3200" dirty="0">
                <a:effectLst/>
                <a:latin typeface="Arial" panose="020B0604020202020204" pitchFamily="34" charset="0"/>
                <a:ea typeface="Arial" panose="020B0604020202020204" pitchFamily="34" charset="0"/>
              </a:rPr>
              <a:t>r/</a:t>
            </a:r>
            <a:r>
              <a:rPr lang="en-US" sz="3200" dirty="0" err="1">
                <a:effectLst/>
                <a:latin typeface="Arial" panose="020B0604020202020204" pitchFamily="34" charset="0"/>
                <a:ea typeface="Arial" panose="020B0604020202020204" pitchFamily="34" charset="0"/>
              </a:rPr>
              <a:t>uberdrivers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71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38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35.0, 11.3% female)</a:t>
            </a:r>
          </a:p>
        </p:txBody>
      </p:sp>
      <p:sp>
        <p:nvSpPr>
          <p:cNvPr id="4" name="TextBox 3">
            <a:extLst>
              <a:ext uri="{FF2B5EF4-FFF2-40B4-BE49-F238E27FC236}">
                <a16:creationId xmlns:a16="http://schemas.microsoft.com/office/drawing/2014/main" id="{BA94D68A-4BE8-FC1B-2CEE-634037CBF085}"/>
              </a:ext>
            </a:extLst>
          </p:cNvPr>
          <p:cNvSpPr txBox="1"/>
          <p:nvPr/>
        </p:nvSpPr>
        <p:spPr>
          <a:xfrm>
            <a:off x="1304928" y="5221459"/>
            <a:ext cx="9399368" cy="461665"/>
          </a:xfrm>
          <a:prstGeom prst="rect">
            <a:avLst/>
          </a:prstGeom>
          <a:noFill/>
        </p:spPr>
        <p:txBody>
          <a:bodyPr wrap="none" rtlCol="0">
            <a:spAutoFit/>
          </a:bodyPr>
          <a:lstStyle/>
          <a:p>
            <a:r>
              <a:rPr lang="en-US" sz="2400" dirty="0"/>
              <a:t>BTW: Make sure you get approval from mods before posting a survey link!</a:t>
            </a:r>
          </a:p>
        </p:txBody>
      </p:sp>
    </p:spTree>
    <p:extLst>
      <p:ext uri="{BB962C8B-B14F-4D97-AF65-F5344CB8AC3E}">
        <p14:creationId xmlns:p14="http://schemas.microsoft.com/office/powerpoint/2010/main" val="38261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2b</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err="1">
                <a:latin typeface="Arial" panose="020B0604020202020204" pitchFamily="34" charset="0"/>
                <a:cs typeface="Arial" panose="020B0604020202020204" pitchFamily="34" charset="0"/>
              </a:rPr>
              <a:t>MTurkers</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Amazon Mechanical Turk</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200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129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34.7, 41.5%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24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2c</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Food delivery app drivers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85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47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30.4, 24.7%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47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a:t>
            </a:r>
          </a:p>
        </p:txBody>
      </p:sp>
      <p:pic>
        <p:nvPicPr>
          <p:cNvPr id="8" name="Picture 7">
            <a:extLst>
              <a:ext uri="{FF2B5EF4-FFF2-40B4-BE49-F238E27FC236}">
                <a16:creationId xmlns:a16="http://schemas.microsoft.com/office/drawing/2014/main" id="{833C852D-302E-48EA-A795-AAFBFE509F2F}"/>
              </a:ext>
            </a:extLst>
          </p:cNvPr>
          <p:cNvPicPr>
            <a:picLocks noChangeAspect="1"/>
          </p:cNvPicPr>
          <p:nvPr/>
        </p:nvPicPr>
        <p:blipFill>
          <a:blip r:embed="rId3"/>
          <a:stretch>
            <a:fillRect/>
          </a:stretch>
        </p:blipFill>
        <p:spPr>
          <a:xfrm>
            <a:off x="0" y="2895058"/>
            <a:ext cx="12192000" cy="2439484"/>
          </a:xfrm>
          <a:prstGeom prst="rect">
            <a:avLst/>
          </a:prstGeom>
        </p:spPr>
      </p:pic>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.053)</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.014)</a:t>
            </a:r>
          </a:p>
        </p:txBody>
      </p:sp>
    </p:spTree>
    <p:extLst>
      <p:ext uri="{BB962C8B-B14F-4D97-AF65-F5344CB8AC3E}">
        <p14:creationId xmlns:p14="http://schemas.microsoft.com/office/powerpoint/2010/main" val="1859137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Hours</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.001)</a:t>
            </a:r>
          </a:p>
        </p:txBody>
      </p:sp>
      <p:pic>
        <p:nvPicPr>
          <p:cNvPr id="3" name="Picture 2">
            <a:extLst>
              <a:ext uri="{FF2B5EF4-FFF2-40B4-BE49-F238E27FC236}">
                <a16:creationId xmlns:a16="http://schemas.microsoft.com/office/drawing/2014/main" id="{E622D2AC-0A67-486D-9B8C-9B86321F7614}"/>
              </a:ext>
            </a:extLst>
          </p:cNvPr>
          <p:cNvPicPr>
            <a:picLocks noChangeAspect="1"/>
          </p:cNvPicPr>
          <p:nvPr/>
        </p:nvPicPr>
        <p:blipFill>
          <a:blip r:embed="rId3"/>
          <a:stretch>
            <a:fillRect/>
          </a:stretch>
        </p:blipFill>
        <p:spPr>
          <a:xfrm>
            <a:off x="0" y="2924221"/>
            <a:ext cx="12192000" cy="2541177"/>
          </a:xfrm>
          <a:prstGeom prst="rect">
            <a:avLst/>
          </a:prstGeom>
        </p:spPr>
      </p:pic>
    </p:spTree>
    <p:extLst>
      <p:ext uri="{BB962C8B-B14F-4D97-AF65-F5344CB8AC3E}">
        <p14:creationId xmlns:p14="http://schemas.microsoft.com/office/powerpoint/2010/main" val="217239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Hourly Wage</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.70)</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−$0.55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.09)</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.56)</a:t>
            </a:r>
          </a:p>
        </p:txBody>
      </p:sp>
      <p:pic>
        <p:nvPicPr>
          <p:cNvPr id="5" name="Picture 4">
            <a:extLst>
              <a:ext uri="{FF2B5EF4-FFF2-40B4-BE49-F238E27FC236}">
                <a16:creationId xmlns:a16="http://schemas.microsoft.com/office/drawing/2014/main" id="{19473865-73C8-44FB-845A-F6730550FC33}"/>
              </a:ext>
            </a:extLst>
          </p:cNvPr>
          <p:cNvPicPr>
            <a:picLocks noChangeAspect="1"/>
          </p:cNvPicPr>
          <p:nvPr/>
        </p:nvPicPr>
        <p:blipFill>
          <a:blip r:embed="rId3"/>
          <a:stretch>
            <a:fillRect/>
          </a:stretch>
        </p:blipFill>
        <p:spPr>
          <a:xfrm>
            <a:off x="0" y="2986498"/>
            <a:ext cx="12192000" cy="2439484"/>
          </a:xfrm>
          <a:prstGeom prst="rect">
            <a:avLst/>
          </a:prstGeom>
        </p:spPr>
      </p:pic>
    </p:spTree>
    <p:extLst>
      <p:ext uri="{BB962C8B-B14F-4D97-AF65-F5344CB8AC3E}">
        <p14:creationId xmlns:p14="http://schemas.microsoft.com/office/powerpoint/2010/main" val="3980222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55454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the income prediction bias (H1)</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Provides evidence that people overpredict their hours but not their hourly wage (H2)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lessons</a:t>
            </a:r>
          </a:p>
        </p:txBody>
      </p:sp>
    </p:spTree>
    <p:extLst>
      <p:ext uri="{BB962C8B-B14F-4D97-AF65-F5344CB8AC3E}">
        <p14:creationId xmlns:p14="http://schemas.microsoft.com/office/powerpoint/2010/main" val="3707753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9342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#1: Taking an “outside view”</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 accuracy can be improved by incorporating relevant past outcomes </a:t>
            </a:r>
            <a:r>
              <a:rPr lang="en-US" sz="1600" dirty="0">
                <a:latin typeface="Arial" panose="020B0604020202020204" pitchFamily="34" charset="0"/>
                <a:cs typeface="Arial" panose="020B0604020202020204" pitchFamily="34" charset="0"/>
              </a:rPr>
              <a:t>(e.g., Buehler et al. 1994; Kahneman &amp; Tversky 1979)</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H3:</a:t>
            </a:r>
            <a:r>
              <a:rPr lang="en-US" sz="3200" dirty="0">
                <a:latin typeface="Arial" panose="020B0604020202020204" pitchFamily="34" charset="0"/>
                <a:cs typeface="Arial" panose="020B0604020202020204" pitchFamily="34" charset="0"/>
              </a:rPr>
              <a:t> Prompting people to consider their average past earnings before predicting their future earnings reduces the income prediction bias</a:t>
            </a:r>
          </a:p>
          <a:p>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11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38609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Perhaps gig workers have negatively skewed income (assumption) </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based on typical past outcomes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 = mode</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outcomes are negatively skewed with mode &gt; mean, then people will over-predict</a:t>
            </a: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H4: </a:t>
            </a:r>
            <a:r>
              <a:rPr lang="en-US" sz="3200" dirty="0">
                <a:latin typeface="Arial" panose="020B0604020202020204" pitchFamily="34" charset="0"/>
                <a:cs typeface="Arial" panose="020B0604020202020204" pitchFamily="34" charset="0"/>
              </a:rPr>
              <a:t>Prompting people to consider reasons why their schedule might be different than usual reduces the income prediction bias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660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24676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662 food delivery app drivers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30.0, 35.0%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27B955-025F-1223-4E2A-DD9C67EE458D}"/>
              </a:ext>
            </a:extLst>
          </p:cNvPr>
          <p:cNvPicPr>
            <a:picLocks noChangeAspect="1"/>
          </p:cNvPicPr>
          <p:nvPr/>
        </p:nvPicPr>
        <p:blipFill>
          <a:blip r:embed="rId3"/>
          <a:stretch>
            <a:fillRect/>
          </a:stretch>
        </p:blipFill>
        <p:spPr>
          <a:xfrm>
            <a:off x="10801948" y="5486399"/>
            <a:ext cx="1390052" cy="1371600"/>
          </a:xfrm>
          <a:prstGeom prst="rect">
            <a:avLst/>
          </a:prstGeom>
        </p:spPr>
      </p:pic>
    </p:spTree>
    <p:extLst>
      <p:ext uri="{BB962C8B-B14F-4D97-AF65-F5344CB8AC3E}">
        <p14:creationId xmlns:p14="http://schemas.microsoft.com/office/powerpoint/2010/main" val="202898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219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0142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Start of the week:</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Which food delivery apps do you currently work for? Please select all that apply.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next week in 1 of 3 conditions: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a:t>
            </a:r>
            <a:r>
              <a:rPr lang="en-US" sz="1600" dirty="0">
                <a:latin typeface="Arial" panose="020B0604020202020204" pitchFamily="34" charset="0"/>
                <a:cs typeface="Arial" panose="020B0604020202020204" pitchFamily="34" charset="0"/>
              </a:rPr>
              <a:t>(e.g., Buehler, Griffin, and Ross 1994)</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condition </a:t>
            </a:r>
            <a:r>
              <a:rPr lang="en-US" sz="1600" dirty="0">
                <a:latin typeface="Arial" panose="020B0604020202020204" pitchFamily="34" charset="0"/>
                <a:cs typeface="Arial" panose="020B0604020202020204" pitchFamily="34" charset="0"/>
              </a:rPr>
              <a:t>(Howard et al. 2022)</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Report gig income and hours at the end of the week</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501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estimate the total amount of money you have earned working for food delivery apps over the past four weeks.</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How much money do you estimate you have earned (in total) working for food delivery apps over the past four weeks?</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5124450"/>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5198380"/>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995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Over the past 4 weeks you estimate you have earned $X </a:t>
            </a:r>
            <a:r>
              <a:rPr lang="en-US" sz="3200" b="1" dirty="0">
                <a:effectLst/>
                <a:latin typeface="Arial" panose="020B0604020202020204" pitchFamily="34" charset="0"/>
                <a:ea typeface="Arial" panose="020B0604020202020204" pitchFamily="34" charset="0"/>
                <a:cs typeface="Arial" panose="020B0604020202020204" pitchFamily="34" charset="0"/>
              </a:rPr>
              <a:t>per week </a:t>
            </a:r>
            <a:r>
              <a:rPr lang="en-US" sz="3200" dirty="0">
                <a:effectLst/>
                <a:latin typeface="Arial" panose="020B0604020202020204" pitchFamily="34" charset="0"/>
                <a:ea typeface="Arial" panose="020B0604020202020204" pitchFamily="34" charset="0"/>
                <a:cs typeface="Arial" panose="020B0604020202020204" pitchFamily="34" charset="0"/>
              </a:rPr>
              <a:t>working for food delivery apps. Considering that experience, how much money do you estimate you will earn working for food delivery apps in the </a:t>
            </a:r>
            <a:r>
              <a:rPr lang="en-US" sz="3200" b="1" dirty="0">
                <a:effectLst/>
                <a:latin typeface="Arial" panose="020B0604020202020204" pitchFamily="34" charset="0"/>
                <a:ea typeface="Arial" panose="020B0604020202020204" pitchFamily="34" charset="0"/>
                <a:cs typeface="Arial" panose="020B0604020202020204" pitchFamily="34" charset="0"/>
              </a:rPr>
              <a:t>next week</a:t>
            </a:r>
            <a:r>
              <a:rPr lang="en-US" sz="3200" dirty="0">
                <a:effectLst/>
                <a:latin typeface="Arial" panose="020B0604020202020204" pitchFamily="34" charset="0"/>
                <a:ea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4139565"/>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4213495"/>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4660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consider reasons why the number of hours you work for food delivery apps in the next week might be different than usual.</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list 2 reasons why the number of hours you work for food delivery apps in the next week might be different than usual.</a:t>
            </a:r>
          </a:p>
        </p:txBody>
      </p:sp>
    </p:spTree>
    <p:extLst>
      <p:ext uri="{BB962C8B-B14F-4D97-AF65-F5344CB8AC3E}">
        <p14:creationId xmlns:p14="http://schemas.microsoft.com/office/powerpoint/2010/main" val="1543525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7765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Keeping in mind your answer to the previous question, how much money do you estimate you will earn (in total) working for food delivery apps in the next week?</a:t>
            </a:r>
          </a:p>
        </p:txBody>
      </p:sp>
      <p:sp>
        <p:nvSpPr>
          <p:cNvPr id="5" name="Rectangle: Rounded Corners 4">
            <a:extLst>
              <a:ext uri="{FF2B5EF4-FFF2-40B4-BE49-F238E27FC236}">
                <a16:creationId xmlns:a16="http://schemas.microsoft.com/office/drawing/2014/main" id="{4BE5302C-0BF7-7E49-C3CE-5255554EB5BC}"/>
              </a:ext>
            </a:extLst>
          </p:cNvPr>
          <p:cNvSpPr/>
          <p:nvPr/>
        </p:nvSpPr>
        <p:spPr>
          <a:xfrm>
            <a:off x="5129212" y="3576979"/>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96CFB-4A4D-D564-1A0F-9F4577B40DA5}"/>
              </a:ext>
            </a:extLst>
          </p:cNvPr>
          <p:cNvSpPr txBox="1"/>
          <p:nvPr/>
        </p:nvSpPr>
        <p:spPr>
          <a:xfrm>
            <a:off x="5129212" y="3650909"/>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481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Control Condition Results</a:t>
            </a:r>
          </a:p>
        </p:txBody>
      </p:sp>
      <p:sp>
        <p:nvSpPr>
          <p:cNvPr id="5" name="TextBox 4">
            <a:extLst>
              <a:ext uri="{FF2B5EF4-FFF2-40B4-BE49-F238E27FC236}">
                <a16:creationId xmlns:a16="http://schemas.microsoft.com/office/drawing/2014/main" id="{44645842-103F-42B9-AB98-54C692913CB9}"/>
              </a:ext>
            </a:extLst>
          </p:cNvPr>
          <p:cNvSpPr txBox="1"/>
          <p:nvPr/>
        </p:nvSpPr>
        <p:spPr>
          <a:xfrm>
            <a:off x="237173"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Total Income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23.2%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6" name="TextBox 5">
            <a:extLst>
              <a:ext uri="{FF2B5EF4-FFF2-40B4-BE49-F238E27FC236}">
                <a16:creationId xmlns:a16="http://schemas.microsoft.com/office/drawing/2014/main" id="{3DC1604E-01B6-4C51-B9FC-B75EA5CE98CC}"/>
              </a:ext>
            </a:extLst>
          </p:cNvPr>
          <p:cNvSpPr txBox="1"/>
          <p:nvPr/>
        </p:nvSpPr>
        <p:spPr>
          <a:xfrm>
            <a:off x="4318635"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38.8%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7" name="TextBox 6">
            <a:extLst>
              <a:ext uri="{FF2B5EF4-FFF2-40B4-BE49-F238E27FC236}">
                <a16:creationId xmlns:a16="http://schemas.microsoft.com/office/drawing/2014/main" id="{F6B1EC10-F758-4284-A1F5-7043A753E62E}"/>
              </a:ext>
            </a:extLst>
          </p:cNvPr>
          <p:cNvSpPr txBox="1"/>
          <p:nvPr/>
        </p:nvSpPr>
        <p:spPr>
          <a:xfrm>
            <a:off x="8400098"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Hourly Wage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-$0.90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.10)</a:t>
            </a:r>
          </a:p>
        </p:txBody>
      </p:sp>
      <p:pic>
        <p:nvPicPr>
          <p:cNvPr id="3" name="Picture 2">
            <a:extLst>
              <a:ext uri="{FF2B5EF4-FFF2-40B4-BE49-F238E27FC236}">
                <a16:creationId xmlns:a16="http://schemas.microsoft.com/office/drawing/2014/main" id="{902D7BC6-13F2-2A85-2F55-C58B7AE0455B}"/>
              </a:ext>
            </a:extLst>
          </p:cNvPr>
          <p:cNvPicPr>
            <a:picLocks noChangeAspect="1"/>
          </p:cNvPicPr>
          <p:nvPr/>
        </p:nvPicPr>
        <p:blipFill>
          <a:blip r:embed="rId3"/>
          <a:stretch>
            <a:fillRect/>
          </a:stretch>
        </p:blipFill>
        <p:spPr>
          <a:xfrm>
            <a:off x="0" y="3100508"/>
            <a:ext cx="12192000" cy="2439484"/>
          </a:xfrm>
          <a:prstGeom prst="rect">
            <a:avLst/>
          </a:prstGeom>
        </p:spPr>
      </p:pic>
    </p:spTree>
    <p:extLst>
      <p:ext uri="{BB962C8B-B14F-4D97-AF65-F5344CB8AC3E}">
        <p14:creationId xmlns:p14="http://schemas.microsoft.com/office/powerpoint/2010/main" val="2542344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
        <p:nvSpPr>
          <p:cNvPr id="3" name="Rectangle 2">
            <a:extLst>
              <a:ext uri="{FF2B5EF4-FFF2-40B4-BE49-F238E27FC236}">
                <a16:creationId xmlns:a16="http://schemas.microsoft.com/office/drawing/2014/main" id="{6B27005D-87E8-9883-F1F7-257A51A34B0C}"/>
              </a:ext>
            </a:extLst>
          </p:cNvPr>
          <p:cNvSpPr/>
          <p:nvPr/>
        </p:nvSpPr>
        <p:spPr>
          <a:xfrm>
            <a:off x="7579360" y="1428750"/>
            <a:ext cx="2174240" cy="3813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07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801271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488823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109460" y="668766"/>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.024</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6515100" y="1336488"/>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.028</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7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559689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818121" y="670558"/>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500634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.35</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7223761" y="1343884"/>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.52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7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3076" name="Picture 4" descr="Free photos of Man">
            <a:extLst>
              <a:ext uri="{FF2B5EF4-FFF2-40B4-BE49-F238E27FC236}">
                <a16:creationId xmlns:a16="http://schemas.microsoft.com/office/drawing/2014/main" id="{87BD4C9A-D10F-7512-CFC1-A9AEAFFC4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18" y="2547171"/>
            <a:ext cx="57451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46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Studies 1 and 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intervention reduces the bias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intervention strikes out</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3671584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2409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Interventions targeting expected hours versus hourly wage.</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450 food delivery app drivers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32.2, 27.9%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FE17E18-6E4C-69B3-9994-599A5701D516}"/>
              </a:ext>
            </a:extLst>
          </p:cNvPr>
          <p:cNvPicPr>
            <a:picLocks noChangeAspect="1"/>
          </p:cNvPicPr>
          <p:nvPr/>
        </p:nvPicPr>
        <p:blipFill>
          <a:blip r:embed="rId3"/>
          <a:stretch>
            <a:fillRect/>
          </a:stretch>
        </p:blipFill>
        <p:spPr>
          <a:xfrm>
            <a:off x="10820400" y="5504606"/>
            <a:ext cx="1371600" cy="1353393"/>
          </a:xfrm>
          <a:prstGeom prst="rect">
            <a:avLst/>
          </a:prstGeom>
        </p:spPr>
      </p:pic>
    </p:spTree>
    <p:extLst>
      <p:ext uri="{BB962C8B-B14F-4D97-AF65-F5344CB8AC3E}">
        <p14:creationId xmlns:p14="http://schemas.microsoft.com/office/powerpoint/2010/main" val="1682309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Cross-sectional design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Four conditions: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income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hourly wage</a:t>
            </a:r>
          </a:p>
        </p:txBody>
      </p:sp>
    </p:spTree>
    <p:extLst>
      <p:ext uri="{BB962C8B-B14F-4D97-AF65-F5344CB8AC3E}">
        <p14:creationId xmlns:p14="http://schemas.microsoft.com/office/powerpoint/2010/main" val="2568974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the total number of hours you have worked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many hours do you estimate you have worked (in total) for food delivery apps over the past four weeks?</a:t>
            </a: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657725"/>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34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worked X hours </a:t>
            </a:r>
            <a:r>
              <a:rPr lang="en-US" sz="3200" b="1" dirty="0">
                <a:latin typeface="Arial" panose="020B0604020202020204" pitchFamily="34" charset="0"/>
                <a:cs typeface="Arial" panose="020B0604020202020204" pitchFamily="34" charset="0"/>
              </a:rPr>
              <a:t>per week</a:t>
            </a:r>
            <a:r>
              <a:rPr lang="en-US" sz="3200" dirty="0">
                <a:latin typeface="Arial" panose="020B0604020202020204" pitchFamily="34" charset="0"/>
                <a:cs typeface="Arial" panose="020B0604020202020204" pitchFamily="34" charset="0"/>
              </a:rPr>
              <a:t>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210167"/>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your hourly wage while working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much money per hour do you estimate you earned working for food delivery apps over the past four weeks?</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788023"/>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87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earned X </a:t>
            </a:r>
            <a:r>
              <a:rPr lang="en-US" sz="3200" b="1" dirty="0">
                <a:latin typeface="Arial" panose="020B0604020202020204" pitchFamily="34" charset="0"/>
                <a:cs typeface="Arial" panose="020B0604020202020204" pitchFamily="34" charset="0"/>
              </a:rPr>
              <a:t>per hour </a:t>
            </a:r>
            <a:r>
              <a:rPr lang="en-US" sz="3200" dirty="0">
                <a:latin typeface="Arial" panose="020B0604020202020204" pitchFamily="34" charset="0"/>
                <a:cs typeface="Arial" panose="020B0604020202020204" pitchFamily="34" charset="0"/>
              </a:rPr>
              <a:t>working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a:t>
            </a:r>
            <a:r>
              <a:rPr lang="en-US" sz="3200" b="1" dirty="0">
                <a:latin typeface="Arial" panose="020B0604020202020204" pitchFamily="34" charset="0"/>
                <a:cs typeface="Arial" panose="020B0604020202020204" pitchFamily="34" charset="0"/>
              </a:rPr>
              <a:t>in total </a:t>
            </a:r>
            <a:r>
              <a:rPr lang="en-US" sz="3200" dirty="0">
                <a:latin typeface="Arial" panose="020B0604020202020204" pitchFamily="34" charset="0"/>
                <a:cs typeface="Arial" panose="020B0604020202020204" pitchFamily="34" charset="0"/>
              </a:rPr>
              <a:t>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197598"/>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4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Tree>
    <p:extLst>
      <p:ext uri="{BB962C8B-B14F-4D97-AF65-F5344CB8AC3E}">
        <p14:creationId xmlns:p14="http://schemas.microsoft.com/office/powerpoint/2010/main" val="3848563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4783790" y="909020"/>
            <a:ext cx="45719" cy="15880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.082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25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5598009" y="94800"/>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975412" y="1344265"/>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02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098" name="Picture 2" descr="Free photos of Pockets">
            <a:extLst>
              <a:ext uri="{FF2B5EF4-FFF2-40B4-BE49-F238E27FC236}">
                <a16:creationId xmlns:a16="http://schemas.microsoft.com/office/drawing/2014/main" id="{8A7702BA-320A-2835-464E-4DA43717F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085" y="2377140"/>
            <a:ext cx="6075829" cy="405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87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6410211" y="-717403"/>
            <a:ext cx="45719" cy="48409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5868296" y="1354582"/>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.15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25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692771"/>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Overall, outside view intervention was effective (H3)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Directionally (but not significantly) stronger when focused on hours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1129988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Yes, participants in our studies display an income prediction bias in which they significantly over-predict their gig income.</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People overpredict their gig hours but not their hourly wage</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62651"/>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debias predictions?</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ea typeface="Arial" panose="020B0604020202020204" pitchFamily="34" charset="0"/>
              </a:rPr>
              <a:t>Accuracy can be improved by taking an outside view, but not</a:t>
            </a:r>
            <a:r>
              <a:rPr lang="en-US" sz="4400" i="1" dirty="0">
                <a:latin typeface="Arial" panose="020B0604020202020204" pitchFamily="34" charset="0"/>
                <a:ea typeface="Arial" panose="020B0604020202020204" pitchFamily="34" charset="0"/>
              </a:rPr>
              <a:t> </a:t>
            </a:r>
            <a:r>
              <a:rPr lang="en-US" sz="4400" dirty="0">
                <a:latin typeface="Arial" panose="020B0604020202020204" pitchFamily="34" charset="0"/>
                <a:ea typeface="Arial" panose="020B0604020202020204" pitchFamily="34" charset="0"/>
              </a:rPr>
              <a:t>by considering atypical outcomes.</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62322"/>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atypical intervention works really well for expense predictions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failure of the atypical intervention for income predictions suggests that income is structurally and/or psychologically different than expenses</a:t>
            </a:r>
          </a:p>
        </p:txBody>
      </p:sp>
    </p:spTree>
    <p:extLst>
      <p:ext uri="{BB962C8B-B14F-4D97-AF65-F5344CB8AC3E}">
        <p14:creationId xmlns:p14="http://schemas.microsoft.com/office/powerpoint/2010/main" val="180095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24315"/>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Budgeting is typically conceptualized as a two-stage process </a:t>
            </a:r>
            <a:r>
              <a:rPr lang="en-US" sz="1600" dirty="0">
                <a:latin typeface="Arial" panose="020B0604020202020204" pitchFamily="34" charset="0"/>
                <a:cs typeface="Arial" panose="020B0604020202020204" pitchFamily="34" charset="0"/>
              </a:rPr>
              <a:t>(Choe and Kan, 2021; Heath and Soll, 1996; Lukas and Howard, 2023, Sussman and Alter, 2012; Thaler, 1999)</a:t>
            </a:r>
            <a:endParaRPr lang="en-US" sz="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Budget Setting</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Expense Tracking</a:t>
            </a:r>
          </a:p>
          <a:p>
            <a:pPr marL="914400" lvl="1"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But when income is variable, income prediction precedes budget setting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rPr>
              <a:t>A three-stage model that incorporates income prediction as an antecedent of budget setting would provide a more complete picture of the budget process</a:t>
            </a:r>
          </a:p>
        </p:txBody>
      </p:sp>
    </p:spTree>
    <p:extLst>
      <p:ext uri="{BB962C8B-B14F-4D97-AF65-F5344CB8AC3E}">
        <p14:creationId xmlns:p14="http://schemas.microsoft.com/office/powerpoint/2010/main" val="6021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Next Steps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97031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Downstream consequences  </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Is overprediction ever beneficial?</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Directly compare (the psychology of) income and expense predictions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Does the bias generalize to other types of income variability?</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 incentives improve accuracy?</a:t>
            </a:r>
          </a:p>
        </p:txBody>
      </p:sp>
    </p:spTree>
    <p:extLst>
      <p:ext uri="{BB962C8B-B14F-4D97-AF65-F5344CB8AC3E}">
        <p14:creationId xmlns:p14="http://schemas.microsoft.com/office/powerpoint/2010/main" val="398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985433"/>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THANK YOU!</a:t>
            </a:r>
          </a:p>
          <a:p>
            <a:pPr algn="ctr"/>
            <a:r>
              <a:rPr lang="en-US" sz="3200" b="1" dirty="0">
                <a:solidFill>
                  <a:schemeClr val="accent1">
                    <a:lumMod val="75000"/>
                  </a:schemeClr>
                </a:solidFill>
                <a:latin typeface="Arial" panose="020B0604020202020204" pitchFamily="34" charset="0"/>
                <a:cs typeface="Arial" panose="020B0604020202020204" pitchFamily="34" charset="0"/>
              </a:rPr>
              <a:t>david.hardisty@sauder.ubc.ca</a:t>
            </a:r>
          </a:p>
        </p:txBody>
      </p:sp>
    </p:spTree>
    <p:extLst>
      <p:ext uri="{BB962C8B-B14F-4D97-AF65-F5344CB8AC3E}">
        <p14:creationId xmlns:p14="http://schemas.microsoft.com/office/powerpoint/2010/main" val="24316022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Some other stuff I’m working on now</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13986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Validity trade-offs in Digital Quasi-Experiments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Goal gradient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Competence curse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Restricted promotions (“$2 off when you spend $5 or more”)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Mixed-outcome intertemporal choice (-$5 now and +$15 in one month)</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Behavioural Insights field studies (sustainability, biodiversity, compliance)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Precommitment in stochastic prisoners dilemmas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21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From 2005 to 2015 the number of Americans working in “alternative work arrangements” increased by as much as 48%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(Katz and Krueger 2019)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About one-third of the US labor market works in the gig economy, and gig income totals over $1.3 trillion annually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(McFeely and Pendell 2018; Upwork 2021)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Globally, 1.1 billion people work in the gig economy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(Zgola 2021)</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64578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Research Questions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93757"/>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improve prediction accuracy?</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45268</TotalTime>
  <Words>5873</Words>
  <Application>Microsoft Office PowerPoint</Application>
  <PresentationFormat>Widescreen</PresentationFormat>
  <Paragraphs>830</Paragraphs>
  <Slides>79</Slides>
  <Notes>79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AdvOT6af9549b</vt:lpstr>
      <vt:lpstr>Arial</vt:lpstr>
      <vt:lpstr>Arial Nova</vt:lpstr>
      <vt:lpstr>Calibri</vt:lpstr>
      <vt:lpstr>Calibri Light</vt:lpstr>
      <vt:lpstr>Times New Roman</vt:lpstr>
      <vt:lpstr>Wingdings</vt:lpstr>
      <vt:lpstr>Office Theme</vt:lpstr>
      <vt:lpstr>Ray Charles “Chuck” Howard, Texas A&amp;M University a David J. Hardisty, University of British Columbia a Dale W. Griffin, University of British Columbia a Chongbo “Zack” Wang, WUSTL</vt:lpstr>
      <vt:lpstr>Authors</vt:lpstr>
      <vt:lpstr>Motivation</vt:lpstr>
      <vt:lpstr>Motivation</vt:lpstr>
      <vt:lpstr>Motivation</vt:lpstr>
      <vt:lpstr>Motivation</vt:lpstr>
      <vt:lpstr>Motivation</vt:lpstr>
      <vt:lpstr>Motivation</vt:lpstr>
      <vt:lpstr>Research Questions</vt:lpstr>
      <vt:lpstr>Roadmap</vt:lpstr>
      <vt:lpstr>Background</vt:lpstr>
      <vt:lpstr>Background</vt:lpstr>
      <vt:lpstr>Background</vt:lpstr>
      <vt:lpstr>Background</vt:lpstr>
      <vt:lpstr>Background</vt:lpstr>
      <vt:lpstr>Background</vt:lpstr>
      <vt:lpstr>Background</vt:lpstr>
      <vt:lpstr>Is there an income prediction bias?</vt:lpstr>
      <vt:lpstr>Is there an income prediction bias?</vt:lpstr>
      <vt:lpstr>Is there an income prediction bias?</vt:lpstr>
      <vt:lpstr>Why do people overpredict?</vt:lpstr>
      <vt:lpstr>Why do people overpredict?</vt:lpstr>
      <vt:lpstr>Why do people overpredict?</vt:lpstr>
      <vt:lpstr>Why do people overpredict?</vt:lpstr>
      <vt:lpstr>Why do people overpredict?</vt:lpstr>
      <vt:lpstr>Study 1: The App Study</vt:lpstr>
      <vt:lpstr>Study 1: The App Study</vt:lpstr>
      <vt:lpstr>February Results</vt:lpstr>
      <vt:lpstr>February Results</vt:lpstr>
      <vt:lpstr>February Results</vt:lpstr>
      <vt:lpstr>February Results</vt:lpstr>
      <vt:lpstr>March Results</vt:lpstr>
      <vt:lpstr>March Results</vt:lpstr>
      <vt:lpstr>March Results</vt:lpstr>
      <vt:lpstr>March Results</vt:lpstr>
      <vt:lpstr>Bias Score Correlations</vt:lpstr>
      <vt:lpstr>Individual Differences</vt:lpstr>
      <vt:lpstr>Study 1 Discussion</vt:lpstr>
      <vt:lpstr>Studies 2a-2c: The Diary Studies</vt:lpstr>
      <vt:lpstr>Study 2a</vt:lpstr>
      <vt:lpstr>Study 2b</vt:lpstr>
      <vt:lpstr>Study 2c</vt:lpstr>
      <vt:lpstr>Income</vt:lpstr>
      <vt:lpstr>Hours</vt:lpstr>
      <vt:lpstr>Hourly Wage</vt:lpstr>
      <vt:lpstr>Study 2 Discussion</vt:lpstr>
      <vt:lpstr>How can we debias income predictions?</vt:lpstr>
      <vt:lpstr>How can we debias income predictions?</vt:lpstr>
      <vt:lpstr>Study 3: The Debiasing Study</vt:lpstr>
      <vt:lpstr>Study 3: The Debiasing Study</vt:lpstr>
      <vt:lpstr>Study 3: The Debiasing Study</vt:lpstr>
      <vt:lpstr>Study 3: The Debiasing Study</vt:lpstr>
      <vt:lpstr>Study 3 Results</vt:lpstr>
      <vt:lpstr>Study 3 Results</vt:lpstr>
      <vt:lpstr>Control Condition Results</vt:lpstr>
      <vt:lpstr>Intervention Results</vt:lpstr>
      <vt:lpstr>Intervention Results</vt:lpstr>
      <vt:lpstr>Intervention Results</vt:lpstr>
      <vt:lpstr>Intervention Results</vt:lpstr>
      <vt:lpstr>Study 3 Discussion</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Discussion</vt:lpstr>
      <vt:lpstr>Summary</vt:lpstr>
      <vt:lpstr>Summary</vt:lpstr>
      <vt:lpstr>Summary</vt:lpstr>
      <vt:lpstr>General Discussion</vt:lpstr>
      <vt:lpstr>General Discussion</vt:lpstr>
      <vt:lpstr>Next Steps</vt:lpstr>
      <vt:lpstr>PowerPoint Presentation</vt:lpstr>
      <vt:lpstr>Some other stuff I’m working on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Expense Prediction Bias</dc:title>
  <dc:creator>Chuck</dc:creator>
  <cp:lastModifiedBy>David Hardisty</cp:lastModifiedBy>
  <cp:revision>1368</cp:revision>
  <cp:lastPrinted>2019-07-30T19:41:09Z</cp:lastPrinted>
  <dcterms:created xsi:type="dcterms:W3CDTF">2018-02-16T16:35:29Z</dcterms:created>
  <dcterms:modified xsi:type="dcterms:W3CDTF">2023-02-03T11:46:18Z</dcterms:modified>
</cp:coreProperties>
</file>