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01"/>
  </p:notesMasterIdLst>
  <p:sldIdLst>
    <p:sldId id="448" r:id="rId2"/>
    <p:sldId id="775" r:id="rId3"/>
    <p:sldId id="828" r:id="rId4"/>
    <p:sldId id="780" r:id="rId5"/>
    <p:sldId id="902" r:id="rId6"/>
    <p:sldId id="833" r:id="rId7"/>
    <p:sldId id="832" r:id="rId8"/>
    <p:sldId id="825" r:id="rId9"/>
    <p:sldId id="717" r:id="rId10"/>
    <p:sldId id="900" r:id="rId11"/>
    <p:sldId id="727" r:id="rId12"/>
    <p:sldId id="777" r:id="rId13"/>
    <p:sldId id="778" r:id="rId14"/>
    <p:sldId id="922" r:id="rId15"/>
    <p:sldId id="901" r:id="rId16"/>
    <p:sldId id="898" r:id="rId17"/>
    <p:sldId id="899" r:id="rId18"/>
    <p:sldId id="785" r:id="rId19"/>
    <p:sldId id="812" r:id="rId20"/>
    <p:sldId id="834" r:id="rId21"/>
    <p:sldId id="855" r:id="rId22"/>
    <p:sldId id="811" r:id="rId23"/>
    <p:sldId id="858" r:id="rId24"/>
    <p:sldId id="856" r:id="rId25"/>
    <p:sldId id="734" r:id="rId26"/>
    <p:sldId id="835" r:id="rId27"/>
    <p:sldId id="837" r:id="rId28"/>
    <p:sldId id="842" r:id="rId29"/>
    <p:sldId id="843" r:id="rId30"/>
    <p:sldId id="838" r:id="rId31"/>
    <p:sldId id="844" r:id="rId32"/>
    <p:sldId id="845" r:id="rId33"/>
    <p:sldId id="839" r:id="rId34"/>
    <p:sldId id="846" r:id="rId35"/>
    <p:sldId id="847" r:id="rId36"/>
    <p:sldId id="840" r:id="rId37"/>
    <p:sldId id="848" r:id="rId38"/>
    <p:sldId id="849" r:id="rId39"/>
    <p:sldId id="733" r:id="rId40"/>
    <p:sldId id="875" r:id="rId41"/>
    <p:sldId id="886" r:id="rId42"/>
    <p:sldId id="887" r:id="rId43"/>
    <p:sldId id="903" r:id="rId44"/>
    <p:sldId id="905" r:id="rId45"/>
    <p:sldId id="906" r:id="rId46"/>
    <p:sldId id="907" r:id="rId47"/>
    <p:sldId id="908" r:id="rId48"/>
    <p:sldId id="879" r:id="rId49"/>
    <p:sldId id="880" r:id="rId50"/>
    <p:sldId id="881" r:id="rId51"/>
    <p:sldId id="882" r:id="rId52"/>
    <p:sldId id="883" r:id="rId53"/>
    <p:sldId id="877" r:id="rId54"/>
    <p:sldId id="884" r:id="rId55"/>
    <p:sldId id="874" r:id="rId56"/>
    <p:sldId id="918" r:id="rId57"/>
    <p:sldId id="836" r:id="rId58"/>
    <p:sldId id="909" r:id="rId59"/>
    <p:sldId id="910" r:id="rId60"/>
    <p:sldId id="860" r:id="rId61"/>
    <p:sldId id="768" r:id="rId62"/>
    <p:sldId id="769" r:id="rId63"/>
    <p:sldId id="818" r:id="rId64"/>
    <p:sldId id="911" r:id="rId65"/>
    <p:sldId id="786" r:id="rId66"/>
    <p:sldId id="753" r:id="rId67"/>
    <p:sldId id="755" r:id="rId68"/>
    <p:sldId id="744" r:id="rId69"/>
    <p:sldId id="743" r:id="rId70"/>
    <p:sldId id="745" r:id="rId71"/>
    <p:sldId id="868" r:id="rId72"/>
    <p:sldId id="867" r:id="rId73"/>
    <p:sldId id="869" r:id="rId74"/>
    <p:sldId id="872" r:id="rId75"/>
    <p:sldId id="759" r:id="rId76"/>
    <p:sldId id="761" r:id="rId77"/>
    <p:sldId id="760" r:id="rId78"/>
    <p:sldId id="751" r:id="rId79"/>
    <p:sldId id="752" r:id="rId80"/>
    <p:sldId id="824" r:id="rId81"/>
    <p:sldId id="873" r:id="rId82"/>
    <p:sldId id="890" r:id="rId83"/>
    <p:sldId id="891" r:id="rId84"/>
    <p:sldId id="892" r:id="rId85"/>
    <p:sldId id="893" r:id="rId86"/>
    <p:sldId id="894" r:id="rId87"/>
    <p:sldId id="819" r:id="rId88"/>
    <p:sldId id="823" r:id="rId89"/>
    <p:sldId id="820" r:id="rId90"/>
    <p:sldId id="821" r:id="rId91"/>
    <p:sldId id="896" r:id="rId92"/>
    <p:sldId id="912" r:id="rId93"/>
    <p:sldId id="913" r:id="rId94"/>
    <p:sldId id="750" r:id="rId95"/>
    <p:sldId id="914" r:id="rId96"/>
    <p:sldId id="916" r:id="rId97"/>
    <p:sldId id="917" r:id="rId98"/>
    <p:sldId id="889" r:id="rId99"/>
    <p:sldId id="747" r:id="rId10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ck" initials="C" lastIdx="17" clrIdx="0">
    <p:extLst>
      <p:ext uri="{19B8F6BF-5375-455C-9EA6-DF929625EA0E}">
        <p15:presenceInfo xmlns:p15="http://schemas.microsoft.com/office/powerpoint/2012/main" userId="Chu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15" autoAdjust="0"/>
    <p:restoredTop sz="73099" autoAdjust="0"/>
  </p:normalViewPr>
  <p:slideViewPr>
    <p:cSldViewPr snapToGrid="0">
      <p:cViewPr varScale="1">
        <p:scale>
          <a:sx n="86" d="100"/>
          <a:sy n="86" d="100"/>
        </p:scale>
        <p:origin x="115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Column2</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E055-4B3B-B58B-77B842C69D47}"/>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2-E055-4B3B-B58B-77B842C69D47}"/>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448E-4FEA-BC2C-001281C56CDC}"/>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448E-4FEA-BC2C-001281C56CDC}"/>
              </c:ext>
            </c:extLst>
          </c:dPt>
          <c:cat>
            <c:numRef>
              <c:f>Sheet1!$A$2:$A$5</c:f>
              <c:numCache>
                <c:formatCode>General</c:formatCode>
                <c:ptCount val="4"/>
              </c:numCache>
            </c:numRef>
          </c:cat>
          <c:val>
            <c:numRef>
              <c:f>Sheet1!$B$2:$B$5</c:f>
              <c:numCache>
                <c:formatCode>0.00%</c:formatCode>
                <c:ptCount val="4"/>
                <c:pt idx="0" formatCode="0%">
                  <c:v>0.34300000000000003</c:v>
                </c:pt>
                <c:pt idx="1">
                  <c:v>0.65700000000000003</c:v>
                </c:pt>
              </c:numCache>
            </c:numRef>
          </c:val>
          <c:extLst>
            <c:ext xmlns:c16="http://schemas.microsoft.com/office/drawing/2014/chart" uri="{C3380CC4-5D6E-409C-BE32-E72D297353CC}">
              <c16:uniqueId val="{00000000-E055-4B3B-B58B-77B842C69D47}"/>
            </c:ext>
          </c:extLst>
        </c:ser>
        <c:dLbls>
          <c:showLegendKey val="0"/>
          <c:showVal val="0"/>
          <c:showCatName val="0"/>
          <c:showSerName val="0"/>
          <c:showPercent val="0"/>
          <c:showBubbleSize val="0"/>
          <c:showLeaderLines val="1"/>
        </c:dLbls>
        <c:firstSliceAng val="15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lumMod val="7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E715AA9-F257-45B1-9177-AA3625D86BEF}" type="datetimeFigureOut">
              <a:rPr lang="en-CA" smtClean="0"/>
              <a:t>2022-10-30</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7051BAA-8AC1-4B36-B180-9FB21184B599}" type="slidenum">
              <a:rPr lang="en-CA" smtClean="0"/>
              <a:t>‹#›</a:t>
            </a:fld>
            <a:endParaRPr lang="en-CA"/>
          </a:p>
        </p:txBody>
      </p:sp>
    </p:spTree>
    <p:extLst>
      <p:ext uri="{BB962C8B-B14F-4D97-AF65-F5344CB8AC3E}">
        <p14:creationId xmlns:p14="http://schemas.microsoft.com/office/powerpoint/2010/main" val="266629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I’ve been trying to come to come visit for over 10 years!</a:t>
            </a:r>
          </a:p>
        </p:txBody>
      </p:sp>
      <p:sp>
        <p:nvSpPr>
          <p:cNvPr id="4" name="Slide Number Placeholder 3"/>
          <p:cNvSpPr>
            <a:spLocks noGrp="1"/>
          </p:cNvSpPr>
          <p:nvPr>
            <p:ph type="sldNum" sz="quarter" idx="10"/>
          </p:nvPr>
        </p:nvSpPr>
        <p:spPr/>
        <p:txBody>
          <a:bodyPr/>
          <a:lstStyle/>
          <a:p>
            <a:fld id="{27051BAA-8AC1-4B36-B180-9FB21184B599}" type="slidenum">
              <a:rPr lang="en-CA" smtClean="0"/>
              <a:t>1</a:t>
            </a:fld>
            <a:endParaRPr lang="en-CA"/>
          </a:p>
        </p:txBody>
      </p:sp>
    </p:spTree>
    <p:extLst>
      <p:ext uri="{BB962C8B-B14F-4D97-AF65-F5344CB8AC3E}">
        <p14:creationId xmlns:p14="http://schemas.microsoft.com/office/powerpoint/2010/main" val="271724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two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10</a:t>
            </a:fld>
            <a:endParaRPr lang="en-CA"/>
          </a:p>
        </p:txBody>
      </p:sp>
    </p:spTree>
    <p:extLst>
      <p:ext uri="{BB962C8B-B14F-4D97-AF65-F5344CB8AC3E}">
        <p14:creationId xmlns:p14="http://schemas.microsoft.com/office/powerpoint/2010/main" val="170580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Image source: https://</a:t>
            </a:r>
            <a:r>
              <a:rPr lang="en-CA" dirty="0" err="1"/>
              <a:t>unsplash.com</a:t>
            </a:r>
            <a:r>
              <a:rPr lang="en-CA" dirty="0"/>
              <a:t>/</a:t>
            </a:r>
          </a:p>
        </p:txBody>
      </p:sp>
      <p:sp>
        <p:nvSpPr>
          <p:cNvPr id="4" name="Slide Number Placeholder 3"/>
          <p:cNvSpPr>
            <a:spLocks noGrp="1"/>
          </p:cNvSpPr>
          <p:nvPr>
            <p:ph type="sldNum" sz="quarter" idx="10"/>
          </p:nvPr>
        </p:nvSpPr>
        <p:spPr/>
        <p:txBody>
          <a:bodyPr/>
          <a:lstStyle/>
          <a:p>
            <a:fld id="{27051BAA-8AC1-4B36-B180-9FB21184B599}" type="slidenum">
              <a:rPr lang="en-CA" smtClean="0"/>
              <a:t>11</a:t>
            </a:fld>
            <a:endParaRPr lang="en-CA"/>
          </a:p>
        </p:txBody>
      </p:sp>
    </p:spTree>
    <p:extLst>
      <p:ext uri="{BB962C8B-B14F-4D97-AF65-F5344CB8AC3E}">
        <p14:creationId xmlns:p14="http://schemas.microsoft.com/office/powerpoint/2010/main" val="3932593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Any Sharma and Tully cites I can use on these slides? Can I make this list longer/more complete to really hammer home that there is relatively little work on income? The Koehler et al cite pertains specifically to people underpredicting how much money they will save. Remind yourself what each of these paper’s shows.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12</a:t>
            </a:fld>
            <a:endParaRPr lang="en-CA"/>
          </a:p>
        </p:txBody>
      </p:sp>
    </p:spTree>
    <p:extLst>
      <p:ext uri="{BB962C8B-B14F-4D97-AF65-F5344CB8AC3E}">
        <p14:creationId xmlns:p14="http://schemas.microsoft.com/office/powerpoint/2010/main" val="1434128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13</a:t>
            </a:fld>
            <a:endParaRPr lang="en-CA"/>
          </a:p>
        </p:txBody>
      </p:sp>
    </p:spTree>
    <p:extLst>
      <p:ext uri="{BB962C8B-B14F-4D97-AF65-F5344CB8AC3E}">
        <p14:creationId xmlns:p14="http://schemas.microsoft.com/office/powerpoint/2010/main" val="2129613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But if you look at the work related to the income term in this equation you start to see a gap in the literature.</a:t>
            </a:r>
          </a:p>
        </p:txBody>
      </p:sp>
      <p:sp>
        <p:nvSpPr>
          <p:cNvPr id="4" name="Slide Number Placeholder 3"/>
          <p:cNvSpPr>
            <a:spLocks noGrp="1"/>
          </p:cNvSpPr>
          <p:nvPr>
            <p:ph type="sldNum" sz="quarter" idx="10"/>
          </p:nvPr>
        </p:nvSpPr>
        <p:spPr/>
        <p:txBody>
          <a:bodyPr/>
          <a:lstStyle/>
          <a:p>
            <a:fld id="{27051BAA-8AC1-4B36-B180-9FB21184B599}" type="slidenum">
              <a:rPr lang="en-CA" smtClean="0"/>
              <a:t>14</a:t>
            </a:fld>
            <a:endParaRPr lang="en-CA"/>
          </a:p>
        </p:txBody>
      </p:sp>
    </p:spTree>
    <p:extLst>
      <p:ext uri="{BB962C8B-B14F-4D97-AF65-F5344CB8AC3E}">
        <p14:creationId xmlns:p14="http://schemas.microsoft.com/office/powerpoint/2010/main" val="418064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There are actually a number of structural &amp; psychological differences between income and expenses:</a:t>
            </a:r>
          </a:p>
          <a:p>
            <a:r>
              <a:rPr lang="en-CA" dirty="0"/>
              <a:t>Income = hours worked + hourly rate</a:t>
            </a:r>
          </a:p>
          <a:p>
            <a:r>
              <a:rPr lang="en-CA" dirty="0"/>
              <a:t>Expenses are left bounded, but income is bounded on both sides (for most people)</a:t>
            </a:r>
          </a:p>
          <a:p>
            <a:r>
              <a:rPr lang="en-CA" dirty="0"/>
              <a:t>Gig income is perhaps more controllable than expenses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15</a:t>
            </a:fld>
            <a:endParaRPr lang="en-CA"/>
          </a:p>
        </p:txBody>
      </p:sp>
    </p:spTree>
    <p:extLst>
      <p:ext uri="{BB962C8B-B14F-4D97-AF65-F5344CB8AC3E}">
        <p14:creationId xmlns:p14="http://schemas.microsoft.com/office/powerpoint/2010/main" val="59791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ym typeface="Wingdings" panose="05000000000000000000" pitchFamily="2" charset="2"/>
              </a:rPr>
              <a:t>You will find some work on subjective predictions of things like perceived financial slack or feelings of uncertainty, but that doesn’t tell us if consumers are inputting the right number for income in this budgeting equation.</a:t>
            </a:r>
          </a:p>
          <a:p>
            <a:endParaRPr lang="en-CA" dirty="0"/>
          </a:p>
          <a:p>
            <a:endParaRPr lang="en-CA" dirty="0"/>
          </a:p>
          <a:p>
            <a:r>
              <a:rPr lang="en-CA" dirty="0"/>
              <a:t>Income categorization</a:t>
            </a:r>
          </a:p>
          <a:p>
            <a:r>
              <a:rPr lang="en-CA" dirty="0"/>
              <a:t>Subjective perceptions of wealth or uncertainty</a:t>
            </a:r>
          </a:p>
          <a:p>
            <a:r>
              <a:rPr lang="en-CA" dirty="0"/>
              <a:t>Labor econ literature typically doesn’t measure actual accuracy, and the time horizon (e.g., 5 or 10 years) doesn’t tell us much about the psychology of budgeting for the next week or month.</a:t>
            </a:r>
          </a:p>
          <a:p>
            <a:endParaRPr lang="en-CA" dirty="0"/>
          </a:p>
          <a:p>
            <a:r>
              <a:rPr lang="en-CA" dirty="0">
                <a:sym typeface="Wingdings" panose="05000000000000000000" pitchFamily="2" charset="2"/>
              </a:rPr>
              <a:t>Wendy and Steph (a) hold income constant, (b) measure subjective uncertainty of “having enough,”, (C) measure “prediction” retrospectively, and (d) do it all in hypothetical studies on </a:t>
            </a:r>
            <a:r>
              <a:rPr lang="en-CA" dirty="0" err="1">
                <a:sym typeface="Wingdings" panose="05000000000000000000" pitchFamily="2" charset="2"/>
              </a:rPr>
              <a:t>Mturk</a:t>
            </a:r>
            <a:r>
              <a:rPr lang="en-CA" dirty="0">
                <a:sym typeface="Wingdings" panose="05000000000000000000" pitchFamily="2" charset="2"/>
              </a:rPr>
              <a:t>.</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sym typeface="Wingdings" panose="05000000000000000000" pitchFamily="2" charset="2"/>
            </a:endParaRPr>
          </a:p>
          <a:p>
            <a:endParaRPr lang="en-CA" dirty="0">
              <a:sym typeface="Wingdings" panose="05000000000000000000" pitchFamily="2" charset="2"/>
            </a:endParaRPr>
          </a:p>
          <a:p>
            <a:r>
              <a:rPr lang="en-CA" dirty="0">
                <a:sym typeface="Wingdings" panose="05000000000000000000" pitchFamily="2" charset="2"/>
              </a:rPr>
              <a:t>What makes income different? How is it a different psychological space? Skewness.</a:t>
            </a:r>
          </a:p>
          <a:p>
            <a:endParaRPr lang="en-CA" dirty="0">
              <a:sym typeface="Wingdings" panose="05000000000000000000" pitchFamily="2" charset="2"/>
            </a:endParaRPr>
          </a:p>
          <a:p>
            <a:r>
              <a:rPr lang="en-CA" dirty="0">
                <a:sym typeface="Wingdings" panose="05000000000000000000" pitchFamily="2" charset="2"/>
              </a:rPr>
              <a:t>Our studies indicate that income occupies a different psychology space than expenses or savings, which makes it an important context for theory building.</a:t>
            </a:r>
          </a:p>
          <a:p>
            <a:endParaRPr lang="en-CA"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16</a:t>
            </a:fld>
            <a:endParaRPr lang="en-CA"/>
          </a:p>
        </p:txBody>
      </p:sp>
    </p:spTree>
    <p:extLst>
      <p:ext uri="{BB962C8B-B14F-4D97-AF65-F5344CB8AC3E}">
        <p14:creationId xmlns:p14="http://schemas.microsoft.com/office/powerpoint/2010/main" val="2882248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sym typeface="Wingdings" panose="05000000000000000000" pitchFamily="2" charset="2"/>
              </a:rPr>
              <a:t>Similarly, you will also find some work measuring students’ long-term salary expectations against industry averages, but again, that doesn’t tell us much about individual accuracy, or how effectively people forecast their income for the next week or month, as you need to do to complete this equation.</a:t>
            </a:r>
          </a:p>
          <a:p>
            <a:endParaRPr lang="en-CA" dirty="0">
              <a:sym typeface="Wingdings" panose="05000000000000000000" pitchFamily="2" charset="2"/>
            </a:endParaRPr>
          </a:p>
          <a:p>
            <a:endParaRPr lang="en-CA" dirty="0"/>
          </a:p>
          <a:p>
            <a:endParaRPr lang="en-CA" dirty="0"/>
          </a:p>
          <a:p>
            <a:r>
              <a:rPr lang="en-CA" dirty="0"/>
              <a:t>Income categorization</a:t>
            </a:r>
          </a:p>
          <a:p>
            <a:r>
              <a:rPr lang="en-CA" dirty="0"/>
              <a:t>Subjective perceptions of wealth or uncertainty</a:t>
            </a:r>
          </a:p>
          <a:p>
            <a:r>
              <a:rPr lang="en-CA" dirty="0"/>
              <a:t>Labor econ literature typically doesn’t measure actual accuracy, and the time horizon (e.g., 5 or 10 years) doesn’t tell us much about the psychology of budgeting for the next week or month.</a:t>
            </a:r>
          </a:p>
          <a:p>
            <a:endParaRPr lang="en-CA" dirty="0"/>
          </a:p>
          <a:p>
            <a:r>
              <a:rPr lang="en-CA" dirty="0">
                <a:sym typeface="Wingdings" panose="05000000000000000000" pitchFamily="2" charset="2"/>
              </a:rPr>
              <a:t>Wendy and Steph (a) hold income constant, (b) measure subjective uncertainty of “having enough,”, (C) measure “prediction” retrospectively, and (d) do it all in hypothetical studies on </a:t>
            </a:r>
            <a:r>
              <a:rPr lang="en-CA" dirty="0" err="1">
                <a:sym typeface="Wingdings" panose="05000000000000000000" pitchFamily="2" charset="2"/>
              </a:rPr>
              <a:t>Mturk</a:t>
            </a:r>
            <a:r>
              <a:rPr lang="en-CA" dirty="0">
                <a:sym typeface="Wingdings" panose="05000000000000000000" pitchFamily="2" charset="2"/>
              </a:rPr>
              <a:t>.</a:t>
            </a:r>
          </a:p>
          <a:p>
            <a:endParaRPr lang="en-CA" dirty="0">
              <a:sym typeface="Wingdings" panose="05000000000000000000" pitchFamily="2" charset="2"/>
            </a:endParaRPr>
          </a:p>
          <a:p>
            <a:r>
              <a:rPr lang="en-CA" dirty="0">
                <a:sym typeface="Wingdings" panose="05000000000000000000" pitchFamily="2" charset="2"/>
              </a:rPr>
              <a:t>What makes income different? How is it a different psychological space? Skewness.</a:t>
            </a:r>
          </a:p>
          <a:p>
            <a:endParaRPr lang="en-CA" dirty="0">
              <a:sym typeface="Wingdings" panose="05000000000000000000" pitchFamily="2" charset="2"/>
            </a:endParaRPr>
          </a:p>
          <a:p>
            <a:r>
              <a:rPr lang="en-CA" dirty="0">
                <a:sym typeface="Wingdings" panose="05000000000000000000" pitchFamily="2" charset="2"/>
              </a:rPr>
              <a:t>Our studies indicate that income occupies a different psychology space than expenses or savings, which makes it an important context for theory building.</a:t>
            </a:r>
          </a:p>
          <a:p>
            <a:endParaRPr lang="en-CA" dirty="0">
              <a:sym typeface="Wingdings" panose="05000000000000000000" pitchFamily="2" charset="2"/>
            </a:endParaRPr>
          </a:p>
          <a:p>
            <a:r>
              <a:rPr lang="en-CA" dirty="0">
                <a:sym typeface="Wingdings" panose="05000000000000000000" pitchFamily="2" charset="2"/>
              </a:rPr>
              <a:t>You will find some more recent work on subjective predictions of things like perceived wealth or uncertainty, but that doesn’t tell us if consumers are inputting the right number for income in this budgeting equation.</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sym typeface="Wingdings" panose="05000000000000000000" pitchFamily="2" charset="2"/>
            </a:endParaRP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17</a:t>
            </a:fld>
            <a:endParaRPr lang="en-CA"/>
          </a:p>
        </p:txBody>
      </p:sp>
    </p:spTree>
    <p:extLst>
      <p:ext uri="{BB962C8B-B14F-4D97-AF65-F5344CB8AC3E}">
        <p14:creationId xmlns:p14="http://schemas.microsoft.com/office/powerpoint/2010/main" val="412205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18</a:t>
            </a:fld>
            <a:endParaRPr lang="en-CA"/>
          </a:p>
        </p:txBody>
      </p:sp>
    </p:spTree>
    <p:extLst>
      <p:ext uri="{BB962C8B-B14F-4D97-AF65-F5344CB8AC3E}">
        <p14:creationId xmlns:p14="http://schemas.microsoft.com/office/powerpoint/2010/main" val="619588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19</a:t>
            </a:fld>
            <a:endParaRPr lang="en-CA"/>
          </a:p>
        </p:txBody>
      </p:sp>
    </p:spTree>
    <p:extLst>
      <p:ext uri="{BB962C8B-B14F-4D97-AF65-F5344CB8AC3E}">
        <p14:creationId xmlns:p14="http://schemas.microsoft.com/office/powerpoint/2010/main" val="261801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Please jump in with questions – this is a working paper, getting ready for submission</a:t>
            </a:r>
          </a:p>
        </p:txBody>
      </p:sp>
      <p:sp>
        <p:nvSpPr>
          <p:cNvPr id="4" name="Slide Number Placeholder 3"/>
          <p:cNvSpPr>
            <a:spLocks noGrp="1"/>
          </p:cNvSpPr>
          <p:nvPr>
            <p:ph type="sldNum" sz="quarter" idx="10"/>
          </p:nvPr>
        </p:nvSpPr>
        <p:spPr/>
        <p:txBody>
          <a:bodyPr/>
          <a:lstStyle/>
          <a:p>
            <a:fld id="{27051BAA-8AC1-4B36-B180-9FB21184B599}" type="slidenum">
              <a:rPr lang="en-CA" smtClean="0"/>
              <a:t>2</a:t>
            </a:fld>
            <a:endParaRPr lang="en-CA"/>
          </a:p>
        </p:txBody>
      </p:sp>
    </p:spTree>
    <p:extLst>
      <p:ext uri="{BB962C8B-B14F-4D97-AF65-F5344CB8AC3E}">
        <p14:creationId xmlns:p14="http://schemas.microsoft.com/office/powerpoint/2010/main" val="2549501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20</a:t>
            </a:fld>
            <a:endParaRPr lang="en-CA"/>
          </a:p>
        </p:txBody>
      </p:sp>
    </p:spTree>
    <p:extLst>
      <p:ext uri="{BB962C8B-B14F-4D97-AF65-F5344CB8AC3E}">
        <p14:creationId xmlns:p14="http://schemas.microsoft.com/office/powerpoint/2010/main" val="3079362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 bias like this, if it exists, is almost certainly multiply determined. We focus specifically on determining if the bias is caused by overpredicting the # of hours I can work and/or the amount per hour.</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Icons source: https://</a:t>
            </a:r>
            <a:r>
              <a:rPr lang="en-CA" dirty="0" err="1"/>
              <a:t>www.freeimages.com</a:t>
            </a:r>
            <a:r>
              <a:rPr lang="en-CA" dirty="0"/>
              <a:t>/</a:t>
            </a:r>
          </a:p>
        </p:txBody>
      </p:sp>
      <p:sp>
        <p:nvSpPr>
          <p:cNvPr id="4" name="Slide Number Placeholder 3"/>
          <p:cNvSpPr>
            <a:spLocks noGrp="1"/>
          </p:cNvSpPr>
          <p:nvPr>
            <p:ph type="sldNum" sz="quarter" idx="10"/>
          </p:nvPr>
        </p:nvSpPr>
        <p:spPr/>
        <p:txBody>
          <a:bodyPr/>
          <a:lstStyle/>
          <a:p>
            <a:fld id="{27051BAA-8AC1-4B36-B180-9FB21184B599}" type="slidenum">
              <a:rPr lang="en-CA" smtClean="0"/>
              <a:t>21</a:t>
            </a:fld>
            <a:endParaRPr lang="en-CA"/>
          </a:p>
        </p:txBody>
      </p:sp>
    </p:spTree>
    <p:extLst>
      <p:ext uri="{BB962C8B-B14F-4D97-AF65-F5344CB8AC3E}">
        <p14:creationId xmlns:p14="http://schemas.microsoft.com/office/powerpoint/2010/main" val="2239658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There are an unlimited number of things that may pop up and stop you from working – the “unknown unknowns”</a:t>
            </a:r>
          </a:p>
        </p:txBody>
      </p:sp>
      <p:sp>
        <p:nvSpPr>
          <p:cNvPr id="4" name="Slide Number Placeholder 3"/>
          <p:cNvSpPr>
            <a:spLocks noGrp="1"/>
          </p:cNvSpPr>
          <p:nvPr>
            <p:ph type="sldNum" sz="quarter" idx="10"/>
          </p:nvPr>
        </p:nvSpPr>
        <p:spPr/>
        <p:txBody>
          <a:bodyPr/>
          <a:lstStyle/>
          <a:p>
            <a:fld id="{27051BAA-8AC1-4B36-B180-9FB21184B599}" type="slidenum">
              <a:rPr lang="en-CA" smtClean="0"/>
              <a:t>22</a:t>
            </a:fld>
            <a:endParaRPr lang="en-CA"/>
          </a:p>
        </p:txBody>
      </p:sp>
    </p:spTree>
    <p:extLst>
      <p:ext uri="{BB962C8B-B14F-4D97-AF65-F5344CB8AC3E}">
        <p14:creationId xmlns:p14="http://schemas.microsoft.com/office/powerpoint/2010/main" val="3828861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If you accept the assumption that lower variability makes things easier to predict, that leads to the prediction that hourly wage estimates may be reasonably accurate.</a:t>
            </a:r>
          </a:p>
        </p:txBody>
      </p:sp>
      <p:sp>
        <p:nvSpPr>
          <p:cNvPr id="4" name="Slide Number Placeholder 3"/>
          <p:cNvSpPr>
            <a:spLocks noGrp="1"/>
          </p:cNvSpPr>
          <p:nvPr>
            <p:ph type="sldNum" sz="quarter" idx="10"/>
          </p:nvPr>
        </p:nvSpPr>
        <p:spPr/>
        <p:txBody>
          <a:bodyPr/>
          <a:lstStyle/>
          <a:p>
            <a:fld id="{27051BAA-8AC1-4B36-B180-9FB21184B599}" type="slidenum">
              <a:rPr lang="en-CA" smtClean="0"/>
              <a:t>23</a:t>
            </a:fld>
            <a:endParaRPr lang="en-CA"/>
          </a:p>
        </p:txBody>
      </p:sp>
    </p:spTree>
    <p:extLst>
      <p:ext uri="{BB962C8B-B14F-4D97-AF65-F5344CB8AC3E}">
        <p14:creationId xmlns:p14="http://schemas.microsoft.com/office/powerpoint/2010/main" val="2671214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24</a:t>
            </a:fld>
            <a:endParaRPr lang="en-CA"/>
          </a:p>
        </p:txBody>
      </p:sp>
    </p:spTree>
    <p:extLst>
      <p:ext uri="{BB962C8B-B14F-4D97-AF65-F5344CB8AC3E}">
        <p14:creationId xmlns:p14="http://schemas.microsoft.com/office/powerpoint/2010/main" val="2810340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Clarify that we asked people about all apps in Studies 2a and 2b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8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27051BAA-8AC1-4B36-B180-9FB21184B599}" type="slidenum">
              <a:rPr lang="en-CA" smtClean="0"/>
              <a:t>25</a:t>
            </a:fld>
            <a:endParaRPr lang="en-CA"/>
          </a:p>
        </p:txBody>
      </p:sp>
    </p:spTree>
    <p:extLst>
      <p:ext uri="{BB962C8B-B14F-4D97-AF65-F5344CB8AC3E}">
        <p14:creationId xmlns:p14="http://schemas.microsoft.com/office/powerpoint/2010/main" val="3309036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points to highlight here are (a) this study lets us measure the bias more accurately, (b) it shows whether the bias exists for monthly predictions as well as weekly predictions, and (c) it lets us determine if the bias persists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dates I’ve included are approximations to use as a simple illustration.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study was preregistered on aspredicted.org</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26</a:t>
            </a:fld>
            <a:endParaRPr lang="en-CA"/>
          </a:p>
        </p:txBody>
      </p:sp>
    </p:spTree>
    <p:extLst>
      <p:ext uri="{BB962C8B-B14F-4D97-AF65-F5344CB8AC3E}">
        <p14:creationId xmlns:p14="http://schemas.microsoft.com/office/powerpoint/2010/main" val="2934979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r(47) = .87,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27</a:t>
            </a:fld>
            <a:endParaRPr lang="en-CA"/>
          </a:p>
        </p:txBody>
      </p:sp>
    </p:spTree>
    <p:extLst>
      <p:ext uri="{BB962C8B-B14F-4D97-AF65-F5344CB8AC3E}">
        <p14:creationId xmlns:p14="http://schemas.microsoft.com/office/powerpoint/2010/main" val="2920767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28</a:t>
            </a:fld>
            <a:endParaRPr lang="en-CA"/>
          </a:p>
        </p:txBody>
      </p:sp>
    </p:spTree>
    <p:extLst>
      <p:ext uri="{BB962C8B-B14F-4D97-AF65-F5344CB8AC3E}">
        <p14:creationId xmlns:p14="http://schemas.microsoft.com/office/powerpoint/2010/main" val="622108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29</a:t>
            </a:fld>
            <a:endParaRPr lang="en-CA"/>
          </a:p>
        </p:txBody>
      </p:sp>
    </p:spTree>
    <p:extLst>
      <p:ext uri="{BB962C8B-B14F-4D97-AF65-F5344CB8AC3E}">
        <p14:creationId xmlns:p14="http://schemas.microsoft.com/office/powerpoint/2010/main" val="426732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Can/should you make the argument that savings and debt shape consumer behavior (e.g., purchases)?</a:t>
            </a:r>
          </a:p>
          <a:p>
            <a:endParaRPr lang="en-CA" dirty="0"/>
          </a:p>
          <a:p>
            <a:r>
              <a:rPr lang="en-CA" dirty="0"/>
              <a:t>“</a:t>
            </a:r>
            <a:r>
              <a:rPr lang="en-US" dirty="0"/>
              <a:t>Interventions that help people accurately understand future expenses and income may thus minimize current spending and future debt.” </a:t>
            </a:r>
            <a:r>
              <a:rPr lang="en-US" dirty="0">
                <a:sym typeface="Wingdings" panose="05000000000000000000" pitchFamily="2" charset="2"/>
              </a:rPr>
              <a:t> Hershfield et al. (2015)</a:t>
            </a:r>
          </a:p>
          <a:p>
            <a:endParaRPr lang="en-US" dirty="0">
              <a:sym typeface="Wingdings" panose="05000000000000000000" pitchFamily="2" charset="2"/>
            </a:endParaRPr>
          </a:p>
          <a:p>
            <a:r>
              <a:rPr lang="en-US" dirty="0">
                <a:sym typeface="Wingdings" panose="05000000000000000000" pitchFamily="2" charset="2"/>
              </a:rPr>
              <a:t>Pictures from:</a:t>
            </a:r>
          </a:p>
          <a:p>
            <a:pPr marL="171450" indent="-171450">
              <a:buFontTx/>
              <a:buChar char="-"/>
            </a:pPr>
            <a:r>
              <a:rPr lang="en-US" dirty="0">
                <a:sym typeface="Wingdings" panose="05000000000000000000" pitchFamily="2" charset="2"/>
              </a:rPr>
              <a:t>https://</a:t>
            </a:r>
            <a:r>
              <a:rPr lang="en-US" dirty="0" err="1">
                <a:sym typeface="Wingdings" panose="05000000000000000000" pitchFamily="2" charset="2"/>
              </a:rPr>
              <a:t>www.pexels.com</a:t>
            </a:r>
            <a:r>
              <a:rPr lang="en-US" dirty="0">
                <a:sym typeface="Wingdings" panose="05000000000000000000" pitchFamily="2" charset="2"/>
              </a:rPr>
              <a:t>/photo/man-looking-at-an-empty-wallet-7927581/</a:t>
            </a:r>
          </a:p>
          <a:p>
            <a:pPr marL="171450" indent="-171450">
              <a:buFontTx/>
              <a:buChar char="-"/>
            </a:pPr>
            <a:r>
              <a:rPr lang="en-US" dirty="0">
                <a:sym typeface="Wingdings" panose="05000000000000000000" pitchFamily="2" charset="2"/>
              </a:rPr>
              <a:t>https://</a:t>
            </a:r>
            <a:r>
              <a:rPr lang="en-US" dirty="0" err="1">
                <a:sym typeface="Wingdings" panose="05000000000000000000" pitchFamily="2" charset="2"/>
              </a:rPr>
              <a:t>twitter.com</a:t>
            </a:r>
            <a:r>
              <a:rPr lang="en-US" dirty="0">
                <a:sym typeface="Wingdings" panose="05000000000000000000" pitchFamily="2" charset="2"/>
              </a:rPr>
              <a:t>/cnbctv18live/status/1285086501387161601</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3</a:t>
            </a:fld>
            <a:endParaRPr lang="en-CA"/>
          </a:p>
        </p:txBody>
      </p:sp>
    </p:spTree>
    <p:extLst>
      <p:ext uri="{BB962C8B-B14F-4D97-AF65-F5344CB8AC3E}">
        <p14:creationId xmlns:p14="http://schemas.microsoft.com/office/powerpoint/2010/main" val="1284994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r(47) = .90,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30</a:t>
            </a:fld>
            <a:endParaRPr lang="en-CA"/>
          </a:p>
        </p:txBody>
      </p:sp>
    </p:spTree>
    <p:extLst>
      <p:ext uri="{BB962C8B-B14F-4D97-AF65-F5344CB8AC3E}">
        <p14:creationId xmlns:p14="http://schemas.microsoft.com/office/powerpoint/2010/main" val="1419039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31</a:t>
            </a:fld>
            <a:endParaRPr lang="en-CA"/>
          </a:p>
        </p:txBody>
      </p:sp>
    </p:spTree>
    <p:extLst>
      <p:ext uri="{BB962C8B-B14F-4D97-AF65-F5344CB8AC3E}">
        <p14:creationId xmlns:p14="http://schemas.microsoft.com/office/powerpoint/2010/main" val="273180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32</a:t>
            </a:fld>
            <a:endParaRPr lang="en-CA"/>
          </a:p>
        </p:txBody>
      </p:sp>
    </p:spTree>
    <p:extLst>
      <p:ext uri="{BB962C8B-B14F-4D97-AF65-F5344CB8AC3E}">
        <p14:creationId xmlns:p14="http://schemas.microsoft.com/office/powerpoint/2010/main" val="127831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r(36) = .80,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33</a:t>
            </a:fld>
            <a:endParaRPr lang="en-CA"/>
          </a:p>
        </p:txBody>
      </p:sp>
    </p:spTree>
    <p:extLst>
      <p:ext uri="{BB962C8B-B14F-4D97-AF65-F5344CB8AC3E}">
        <p14:creationId xmlns:p14="http://schemas.microsoft.com/office/powerpoint/2010/main" val="3854793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34</a:t>
            </a:fld>
            <a:endParaRPr lang="en-CA"/>
          </a:p>
        </p:txBody>
      </p:sp>
    </p:spTree>
    <p:extLst>
      <p:ext uri="{BB962C8B-B14F-4D97-AF65-F5344CB8AC3E}">
        <p14:creationId xmlns:p14="http://schemas.microsoft.com/office/powerpoint/2010/main" val="1678592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35</a:t>
            </a:fld>
            <a:endParaRPr lang="en-CA"/>
          </a:p>
        </p:txBody>
      </p:sp>
    </p:spTree>
    <p:extLst>
      <p:ext uri="{BB962C8B-B14F-4D97-AF65-F5344CB8AC3E}">
        <p14:creationId xmlns:p14="http://schemas.microsoft.com/office/powerpoint/2010/main" val="3413485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r(36) = .83,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36</a:t>
            </a:fld>
            <a:endParaRPr lang="en-CA"/>
          </a:p>
        </p:txBody>
      </p:sp>
    </p:spTree>
    <p:extLst>
      <p:ext uri="{BB962C8B-B14F-4D97-AF65-F5344CB8AC3E}">
        <p14:creationId xmlns:p14="http://schemas.microsoft.com/office/powerpoint/2010/main" val="695202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37</a:t>
            </a:fld>
            <a:endParaRPr lang="en-CA"/>
          </a:p>
        </p:txBody>
      </p:sp>
    </p:spTree>
    <p:extLst>
      <p:ext uri="{BB962C8B-B14F-4D97-AF65-F5344CB8AC3E}">
        <p14:creationId xmlns:p14="http://schemas.microsoft.com/office/powerpoint/2010/main" val="2752121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38</a:t>
            </a:fld>
            <a:endParaRPr lang="en-CA"/>
          </a:p>
        </p:txBody>
      </p:sp>
    </p:spTree>
    <p:extLst>
      <p:ext uri="{BB962C8B-B14F-4D97-AF65-F5344CB8AC3E}">
        <p14:creationId xmlns:p14="http://schemas.microsoft.com/office/powerpoint/2010/main" val="2783495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39</a:t>
            </a:fld>
            <a:endParaRPr lang="en-CA"/>
          </a:p>
        </p:txBody>
      </p:sp>
    </p:spTree>
    <p:extLst>
      <p:ext uri="{BB962C8B-B14F-4D97-AF65-F5344CB8AC3E}">
        <p14:creationId xmlns:p14="http://schemas.microsoft.com/office/powerpoint/2010/main" val="2824579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Gig economy employment refers to temporary, freelance work arrangements that are typically short-term, where independent contractors are hired on-demand.</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Picture credit: Gig worker. (2022, October 16). In </a:t>
            </a:r>
            <a:r>
              <a:rPr lang="en-CA" i="1" dirty="0"/>
              <a:t>Wikipedia</a:t>
            </a:r>
            <a:r>
              <a:rPr lang="en-CA" dirty="0"/>
              <a:t>. https://</a:t>
            </a:r>
            <a:r>
              <a:rPr lang="en-CA" dirty="0" err="1"/>
              <a:t>en.wikipedia.org</a:t>
            </a:r>
            <a:r>
              <a:rPr lang="en-CA" dirty="0"/>
              <a:t>/wiki/</a:t>
            </a:r>
            <a:r>
              <a:rPr lang="en-CA" dirty="0" err="1"/>
              <a:t>Gig_worker</a:t>
            </a:r>
            <a:endParaRPr lang="en-CA" dirty="0"/>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a:t>
            </a:fld>
            <a:endParaRPr lang="en-CA"/>
          </a:p>
        </p:txBody>
      </p:sp>
    </p:spTree>
    <p:extLst>
      <p:ext uri="{BB962C8B-B14F-4D97-AF65-F5344CB8AC3E}">
        <p14:creationId xmlns:p14="http://schemas.microsoft.com/office/powerpoint/2010/main" val="3790280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40</a:t>
            </a:fld>
            <a:endParaRPr lang="en-CA"/>
          </a:p>
        </p:txBody>
      </p:sp>
    </p:spTree>
    <p:extLst>
      <p:ext uri="{BB962C8B-B14F-4D97-AF65-F5344CB8AC3E}">
        <p14:creationId xmlns:p14="http://schemas.microsoft.com/office/powerpoint/2010/main" val="4692388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41</a:t>
            </a:fld>
            <a:endParaRPr lang="en-CA"/>
          </a:p>
        </p:txBody>
      </p:sp>
    </p:spTree>
    <p:extLst>
      <p:ext uri="{BB962C8B-B14F-4D97-AF65-F5344CB8AC3E}">
        <p14:creationId xmlns:p14="http://schemas.microsoft.com/office/powerpoint/2010/main" val="12282899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42</a:t>
            </a:fld>
            <a:endParaRPr lang="en-CA"/>
          </a:p>
        </p:txBody>
      </p:sp>
    </p:spTree>
    <p:extLst>
      <p:ext uri="{BB962C8B-B14F-4D97-AF65-F5344CB8AC3E}">
        <p14:creationId xmlns:p14="http://schemas.microsoft.com/office/powerpoint/2010/main" val="3918243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p-value for .28 is p = .077</a:t>
            </a:r>
          </a:p>
        </p:txBody>
      </p:sp>
      <p:sp>
        <p:nvSpPr>
          <p:cNvPr id="4" name="Slide Number Placeholder 3"/>
          <p:cNvSpPr>
            <a:spLocks noGrp="1"/>
          </p:cNvSpPr>
          <p:nvPr>
            <p:ph type="sldNum" sz="quarter" idx="10"/>
          </p:nvPr>
        </p:nvSpPr>
        <p:spPr/>
        <p:txBody>
          <a:bodyPr/>
          <a:lstStyle/>
          <a:p>
            <a:fld id="{27051BAA-8AC1-4B36-B180-9FB21184B599}" type="slidenum">
              <a:rPr lang="en-CA" smtClean="0"/>
              <a:t>43</a:t>
            </a:fld>
            <a:endParaRPr lang="en-CA"/>
          </a:p>
        </p:txBody>
      </p:sp>
    </p:spTree>
    <p:extLst>
      <p:ext uri="{BB962C8B-B14F-4D97-AF65-F5344CB8AC3E}">
        <p14:creationId xmlns:p14="http://schemas.microsoft.com/office/powerpoint/2010/main" val="78287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p-value for .28 is p = .077</a:t>
            </a:r>
          </a:p>
        </p:txBody>
      </p:sp>
      <p:sp>
        <p:nvSpPr>
          <p:cNvPr id="4" name="Slide Number Placeholder 3"/>
          <p:cNvSpPr>
            <a:spLocks noGrp="1"/>
          </p:cNvSpPr>
          <p:nvPr>
            <p:ph type="sldNum" sz="quarter" idx="10"/>
          </p:nvPr>
        </p:nvSpPr>
        <p:spPr/>
        <p:txBody>
          <a:bodyPr/>
          <a:lstStyle/>
          <a:p>
            <a:fld id="{27051BAA-8AC1-4B36-B180-9FB21184B599}" type="slidenum">
              <a:rPr lang="en-CA" smtClean="0"/>
              <a:t>44</a:t>
            </a:fld>
            <a:endParaRPr lang="en-CA"/>
          </a:p>
        </p:txBody>
      </p:sp>
    </p:spTree>
    <p:extLst>
      <p:ext uri="{BB962C8B-B14F-4D97-AF65-F5344CB8AC3E}">
        <p14:creationId xmlns:p14="http://schemas.microsoft.com/office/powerpoint/2010/main" val="2518345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p-value for .28 is p = .077</a:t>
            </a:r>
          </a:p>
        </p:txBody>
      </p:sp>
      <p:sp>
        <p:nvSpPr>
          <p:cNvPr id="4" name="Slide Number Placeholder 3"/>
          <p:cNvSpPr>
            <a:spLocks noGrp="1"/>
          </p:cNvSpPr>
          <p:nvPr>
            <p:ph type="sldNum" sz="quarter" idx="10"/>
          </p:nvPr>
        </p:nvSpPr>
        <p:spPr/>
        <p:txBody>
          <a:bodyPr/>
          <a:lstStyle/>
          <a:p>
            <a:fld id="{27051BAA-8AC1-4B36-B180-9FB21184B599}" type="slidenum">
              <a:rPr lang="en-CA" smtClean="0"/>
              <a:t>45</a:t>
            </a:fld>
            <a:endParaRPr lang="en-CA"/>
          </a:p>
        </p:txBody>
      </p:sp>
    </p:spTree>
    <p:extLst>
      <p:ext uri="{BB962C8B-B14F-4D97-AF65-F5344CB8AC3E}">
        <p14:creationId xmlns:p14="http://schemas.microsoft.com/office/powerpoint/2010/main" val="25979036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p-value for .28 is p = .077</a:t>
            </a:r>
          </a:p>
        </p:txBody>
      </p:sp>
      <p:sp>
        <p:nvSpPr>
          <p:cNvPr id="4" name="Slide Number Placeholder 3"/>
          <p:cNvSpPr>
            <a:spLocks noGrp="1"/>
          </p:cNvSpPr>
          <p:nvPr>
            <p:ph type="sldNum" sz="quarter" idx="10"/>
          </p:nvPr>
        </p:nvSpPr>
        <p:spPr/>
        <p:txBody>
          <a:bodyPr/>
          <a:lstStyle/>
          <a:p>
            <a:fld id="{27051BAA-8AC1-4B36-B180-9FB21184B599}" type="slidenum">
              <a:rPr lang="en-CA" smtClean="0"/>
              <a:t>46</a:t>
            </a:fld>
            <a:endParaRPr lang="en-CA"/>
          </a:p>
        </p:txBody>
      </p:sp>
    </p:spTree>
    <p:extLst>
      <p:ext uri="{BB962C8B-B14F-4D97-AF65-F5344CB8AC3E}">
        <p14:creationId xmlns:p14="http://schemas.microsoft.com/office/powerpoint/2010/main" val="36918964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p-value for .28 is p = .077</a:t>
            </a:r>
          </a:p>
        </p:txBody>
      </p:sp>
      <p:sp>
        <p:nvSpPr>
          <p:cNvPr id="4" name="Slide Number Placeholder 3"/>
          <p:cNvSpPr>
            <a:spLocks noGrp="1"/>
          </p:cNvSpPr>
          <p:nvPr>
            <p:ph type="sldNum" sz="quarter" idx="10"/>
          </p:nvPr>
        </p:nvSpPr>
        <p:spPr/>
        <p:txBody>
          <a:bodyPr/>
          <a:lstStyle/>
          <a:p>
            <a:fld id="{27051BAA-8AC1-4B36-B180-9FB21184B599}" type="slidenum">
              <a:rPr lang="en-CA" smtClean="0"/>
              <a:t>47</a:t>
            </a:fld>
            <a:endParaRPr lang="en-CA"/>
          </a:p>
        </p:txBody>
      </p:sp>
    </p:spTree>
    <p:extLst>
      <p:ext uri="{BB962C8B-B14F-4D97-AF65-F5344CB8AC3E}">
        <p14:creationId xmlns:p14="http://schemas.microsoft.com/office/powerpoint/2010/main" val="844456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48</a:t>
            </a:fld>
            <a:endParaRPr lang="en-CA"/>
          </a:p>
        </p:txBody>
      </p:sp>
    </p:spTree>
    <p:extLst>
      <p:ext uri="{BB962C8B-B14F-4D97-AF65-F5344CB8AC3E}">
        <p14:creationId xmlns:p14="http://schemas.microsoft.com/office/powerpoint/2010/main" val="21215313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49</a:t>
            </a:fld>
            <a:endParaRPr lang="en-CA"/>
          </a:p>
        </p:txBody>
      </p:sp>
    </p:spTree>
    <p:extLst>
      <p:ext uri="{BB962C8B-B14F-4D97-AF65-F5344CB8AC3E}">
        <p14:creationId xmlns:p14="http://schemas.microsoft.com/office/powerpoint/2010/main" val="368980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a:t>
            </a:fld>
            <a:endParaRPr lang="en-CA"/>
          </a:p>
        </p:txBody>
      </p:sp>
    </p:spTree>
    <p:extLst>
      <p:ext uri="{BB962C8B-B14F-4D97-AF65-F5344CB8AC3E}">
        <p14:creationId xmlns:p14="http://schemas.microsoft.com/office/powerpoint/2010/main" val="7280917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50</a:t>
            </a:fld>
            <a:endParaRPr lang="en-CA"/>
          </a:p>
        </p:txBody>
      </p:sp>
    </p:spTree>
    <p:extLst>
      <p:ext uri="{BB962C8B-B14F-4D97-AF65-F5344CB8AC3E}">
        <p14:creationId xmlns:p14="http://schemas.microsoft.com/office/powerpoint/2010/main" val="33958087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51</a:t>
            </a:fld>
            <a:endParaRPr lang="en-CA"/>
          </a:p>
        </p:txBody>
      </p:sp>
    </p:spTree>
    <p:extLst>
      <p:ext uri="{BB962C8B-B14F-4D97-AF65-F5344CB8AC3E}">
        <p14:creationId xmlns:p14="http://schemas.microsoft.com/office/powerpoint/2010/main" val="28240350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52</a:t>
            </a:fld>
            <a:endParaRPr lang="en-CA"/>
          </a:p>
        </p:txBody>
      </p:sp>
    </p:spTree>
    <p:extLst>
      <p:ext uri="{BB962C8B-B14F-4D97-AF65-F5344CB8AC3E}">
        <p14:creationId xmlns:p14="http://schemas.microsoft.com/office/powerpoint/2010/main" val="22167367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53</a:t>
            </a:fld>
            <a:endParaRPr lang="en-CA"/>
          </a:p>
        </p:txBody>
      </p:sp>
    </p:spTree>
    <p:extLst>
      <p:ext uri="{BB962C8B-B14F-4D97-AF65-F5344CB8AC3E}">
        <p14:creationId xmlns:p14="http://schemas.microsoft.com/office/powerpoint/2010/main" val="19329242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54</a:t>
            </a:fld>
            <a:endParaRPr lang="en-CA"/>
          </a:p>
        </p:txBody>
      </p:sp>
    </p:spTree>
    <p:extLst>
      <p:ext uri="{BB962C8B-B14F-4D97-AF65-F5344CB8AC3E}">
        <p14:creationId xmlns:p14="http://schemas.microsoft.com/office/powerpoint/2010/main" val="24590352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Experience is not correlated with income predictions</a:t>
            </a:r>
          </a:p>
        </p:txBody>
      </p:sp>
      <p:sp>
        <p:nvSpPr>
          <p:cNvPr id="4" name="Slide Number Placeholder 3"/>
          <p:cNvSpPr>
            <a:spLocks noGrp="1"/>
          </p:cNvSpPr>
          <p:nvPr>
            <p:ph type="sldNum" sz="quarter" idx="10"/>
          </p:nvPr>
        </p:nvSpPr>
        <p:spPr/>
        <p:txBody>
          <a:bodyPr/>
          <a:lstStyle/>
          <a:p>
            <a:fld id="{27051BAA-8AC1-4B36-B180-9FB21184B599}" type="slidenum">
              <a:rPr lang="en-CA" smtClean="0"/>
              <a:t>55</a:t>
            </a:fld>
            <a:endParaRPr lang="en-CA"/>
          </a:p>
        </p:txBody>
      </p:sp>
    </p:spTree>
    <p:extLst>
      <p:ext uri="{BB962C8B-B14F-4D97-AF65-F5344CB8AC3E}">
        <p14:creationId xmlns:p14="http://schemas.microsoft.com/office/powerpoint/2010/main" val="32663408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Experience is not correlated with income predictions</a:t>
            </a:r>
          </a:p>
        </p:txBody>
      </p:sp>
      <p:sp>
        <p:nvSpPr>
          <p:cNvPr id="4" name="Slide Number Placeholder 3"/>
          <p:cNvSpPr>
            <a:spLocks noGrp="1"/>
          </p:cNvSpPr>
          <p:nvPr>
            <p:ph type="sldNum" sz="quarter" idx="10"/>
          </p:nvPr>
        </p:nvSpPr>
        <p:spPr/>
        <p:txBody>
          <a:bodyPr/>
          <a:lstStyle/>
          <a:p>
            <a:fld id="{27051BAA-8AC1-4B36-B180-9FB21184B599}" type="slidenum">
              <a:rPr lang="en-CA" smtClean="0"/>
              <a:t>56</a:t>
            </a:fld>
            <a:endParaRPr lang="en-CA"/>
          </a:p>
        </p:txBody>
      </p:sp>
    </p:spTree>
    <p:extLst>
      <p:ext uri="{BB962C8B-B14F-4D97-AF65-F5344CB8AC3E}">
        <p14:creationId xmlns:p14="http://schemas.microsoft.com/office/powerpoint/2010/main" val="9702233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To explore our first research question, we began by running a trio of financial diary studies. A secondary purpose of these studies was to figure out the best way to recruit gig workers to participate in our studies, so we sampled from three different gigs, through three different 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Study 1 we recruited Uber drivers by making an organic (i.e., non-paid) reddit post on </a:t>
            </a:r>
            <a:r>
              <a:rPr lang="en-US" sz="1200" dirty="0">
                <a:latin typeface="Arial" panose="020B0604020202020204" pitchFamily="34" charset="0"/>
                <a:ea typeface="Arial" panose="020B0604020202020204" pitchFamily="34" charset="0"/>
              </a:rPr>
              <a:t>r/</a:t>
            </a:r>
            <a:r>
              <a:rPr lang="en-US" sz="1200" dirty="0" err="1">
                <a:latin typeface="Arial" panose="020B0604020202020204" pitchFamily="34" charset="0"/>
                <a:ea typeface="Arial" panose="020B0604020202020204" pitchFamily="34" charset="0"/>
              </a:rPr>
              <a:t>uberdrivers</a:t>
            </a:r>
            <a:r>
              <a:rPr lang="en-US" sz="1200" dirty="0">
                <a:latin typeface="Arial" panose="020B0604020202020204" pitchFamily="34" charset="0"/>
                <a:ea typeface="Arial" panose="020B0604020202020204" pitchFamily="34" charset="0"/>
              </a:rPr>
              <a:t>/</a:t>
            </a:r>
            <a:r>
              <a:rPr lang="en-CA" sz="1200" dirty="0">
                <a:latin typeface="Arial" panose="020B0604020202020204" pitchFamily="34" charset="0"/>
                <a:ea typeface="Arial" panose="020B0604020202020204" pitchFamily="34" charset="0"/>
              </a:rPr>
              <a:t>, which is “The Uber Driver’s Subreddit”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2 we recruited online workers through Amazon Mechanical Turk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3 we recruited food delivery app workers through paid advertisements on relevant subreddits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The structure of these studies was the same: We first asked people to predict their gig income for the next week, then one week later we had them report how much they actual earned.</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57</a:t>
            </a:fld>
            <a:endParaRPr lang="en-CA"/>
          </a:p>
        </p:txBody>
      </p:sp>
    </p:spTree>
    <p:extLst>
      <p:ext uri="{BB962C8B-B14F-4D97-AF65-F5344CB8AC3E}">
        <p14:creationId xmlns:p14="http://schemas.microsoft.com/office/powerpoint/2010/main" val="40603525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To explore our first research question, we began by running a trio of financial diary studies. A secondary purpose of these studies was to figure out the best way to recruit gig workers to participate in our studies, so we sampled from three different gigs, through three different 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Study 2A we recruited Uber drivers by making an organic (i.e., non-paid) reddit post on </a:t>
            </a:r>
            <a:r>
              <a:rPr lang="en-US" sz="1200" dirty="0">
                <a:latin typeface="Arial" panose="020B0604020202020204" pitchFamily="34" charset="0"/>
                <a:ea typeface="Arial" panose="020B0604020202020204" pitchFamily="34" charset="0"/>
              </a:rPr>
              <a:t>r/</a:t>
            </a:r>
            <a:r>
              <a:rPr lang="en-US" sz="1200" dirty="0" err="1">
                <a:latin typeface="Arial" panose="020B0604020202020204" pitchFamily="34" charset="0"/>
                <a:ea typeface="Arial" panose="020B0604020202020204" pitchFamily="34" charset="0"/>
              </a:rPr>
              <a:t>uberdrivers</a:t>
            </a:r>
            <a:r>
              <a:rPr lang="en-US" sz="1200" dirty="0">
                <a:latin typeface="Arial" panose="020B0604020202020204" pitchFamily="34" charset="0"/>
                <a:ea typeface="Arial" panose="020B0604020202020204" pitchFamily="34" charset="0"/>
              </a:rPr>
              <a:t>/</a:t>
            </a:r>
            <a:r>
              <a:rPr lang="en-CA" sz="1200" dirty="0">
                <a:latin typeface="Arial" panose="020B0604020202020204" pitchFamily="34" charset="0"/>
                <a:ea typeface="Arial" panose="020B0604020202020204" pitchFamily="34" charset="0"/>
              </a:rPr>
              <a:t>, which is “The Uber Driver’s Subreddit”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2B we recruited online workers through Amazon Mechanical Turk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The structure of these studies was the same: We first asked people to predict their gig income for the next week, then one week later we had them report how much they actual earned.</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58</a:t>
            </a:fld>
            <a:endParaRPr lang="en-CA"/>
          </a:p>
        </p:txBody>
      </p:sp>
    </p:spTree>
    <p:extLst>
      <p:ext uri="{BB962C8B-B14F-4D97-AF65-F5344CB8AC3E}">
        <p14:creationId xmlns:p14="http://schemas.microsoft.com/office/powerpoint/2010/main" val="23416138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To explore our first research question, we began by running a trio of financial diary studies. A secondary purpose of these studies was to figure out the best way to recruit gig workers to participate in our studies, so we sampled from three different gigs, through three different 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Study 1 we recruited Uber drivers by making an organic (i.e., non-paid) reddit post on </a:t>
            </a:r>
            <a:r>
              <a:rPr lang="en-US" sz="1200" dirty="0">
                <a:latin typeface="Arial" panose="020B0604020202020204" pitchFamily="34" charset="0"/>
                <a:ea typeface="Arial" panose="020B0604020202020204" pitchFamily="34" charset="0"/>
              </a:rPr>
              <a:t>r/</a:t>
            </a:r>
            <a:r>
              <a:rPr lang="en-US" sz="1200" dirty="0" err="1">
                <a:latin typeface="Arial" panose="020B0604020202020204" pitchFamily="34" charset="0"/>
                <a:ea typeface="Arial" panose="020B0604020202020204" pitchFamily="34" charset="0"/>
              </a:rPr>
              <a:t>uberdrivers</a:t>
            </a:r>
            <a:r>
              <a:rPr lang="en-US" sz="1200" dirty="0">
                <a:latin typeface="Arial" panose="020B0604020202020204" pitchFamily="34" charset="0"/>
                <a:ea typeface="Arial" panose="020B0604020202020204" pitchFamily="34" charset="0"/>
              </a:rPr>
              <a:t>/</a:t>
            </a:r>
            <a:r>
              <a:rPr lang="en-CA" sz="1200" dirty="0">
                <a:latin typeface="Arial" panose="020B0604020202020204" pitchFamily="34" charset="0"/>
                <a:ea typeface="Arial" panose="020B0604020202020204" pitchFamily="34" charset="0"/>
              </a:rPr>
              <a:t>, which is “The Uber Driver’s Subreddit”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2 we recruited online workers through Amazon Mechanical Turk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3 we recruited food delivery app workers through paid advertisements on relevant subreddits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The structure of these studies was the same: We first asked people to predict their gig income for the next week, then one week later we had them report how much they actual earned.</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59</a:t>
            </a:fld>
            <a:endParaRPr lang="en-CA"/>
          </a:p>
        </p:txBody>
      </p:sp>
    </p:spTree>
    <p:extLst>
      <p:ext uri="{BB962C8B-B14F-4D97-AF65-F5344CB8AC3E}">
        <p14:creationId xmlns:p14="http://schemas.microsoft.com/office/powerpoint/2010/main" val="1448207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Image source: https://</a:t>
            </a:r>
            <a:r>
              <a:rPr lang="en-CA" dirty="0" err="1"/>
              <a:t>unsplash.com</a:t>
            </a:r>
            <a:r>
              <a:rPr lang="en-CA" dirty="0"/>
              <a:t>/</a:t>
            </a:r>
          </a:p>
        </p:txBody>
      </p:sp>
      <p:sp>
        <p:nvSpPr>
          <p:cNvPr id="4" name="Slide Number Placeholder 3"/>
          <p:cNvSpPr>
            <a:spLocks noGrp="1"/>
          </p:cNvSpPr>
          <p:nvPr>
            <p:ph type="sldNum" sz="quarter" idx="10"/>
          </p:nvPr>
        </p:nvSpPr>
        <p:spPr/>
        <p:txBody>
          <a:bodyPr/>
          <a:lstStyle/>
          <a:p>
            <a:fld id="{27051BAA-8AC1-4B36-B180-9FB21184B599}" type="slidenum">
              <a:rPr lang="en-CA" smtClean="0"/>
              <a:t>6</a:t>
            </a:fld>
            <a:endParaRPr lang="en-CA"/>
          </a:p>
        </p:txBody>
      </p:sp>
    </p:spTree>
    <p:extLst>
      <p:ext uri="{BB962C8B-B14F-4D97-AF65-F5344CB8AC3E}">
        <p14:creationId xmlns:p14="http://schemas.microsoft.com/office/powerpoint/2010/main" val="70570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$63.52, $63.90</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60</a:t>
            </a:fld>
            <a:endParaRPr lang="en-CA"/>
          </a:p>
        </p:txBody>
      </p:sp>
    </p:spTree>
    <p:extLst>
      <p:ext uri="{BB962C8B-B14F-4D97-AF65-F5344CB8AC3E}">
        <p14:creationId xmlns:p14="http://schemas.microsoft.com/office/powerpoint/2010/main" val="1310571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About 5 hours for the Uber drivers and 4 hours for the </a:t>
            </a:r>
            <a:r>
              <a:rPr lang="en-CA" dirty="0" err="1"/>
              <a:t>Mturkers</a:t>
            </a:r>
            <a:r>
              <a:rPr lang="en-CA" dirty="0"/>
              <a:t> and food delivery app drivers.</a:t>
            </a:r>
          </a:p>
        </p:txBody>
      </p:sp>
      <p:sp>
        <p:nvSpPr>
          <p:cNvPr id="4" name="Slide Number Placeholder 3"/>
          <p:cNvSpPr>
            <a:spLocks noGrp="1"/>
          </p:cNvSpPr>
          <p:nvPr>
            <p:ph type="sldNum" sz="quarter" idx="10"/>
          </p:nvPr>
        </p:nvSpPr>
        <p:spPr/>
        <p:txBody>
          <a:bodyPr/>
          <a:lstStyle/>
          <a:p>
            <a:fld id="{27051BAA-8AC1-4B36-B180-9FB21184B599}" type="slidenum">
              <a:rPr lang="en-CA" smtClean="0"/>
              <a:t>61</a:t>
            </a:fld>
            <a:endParaRPr lang="en-CA"/>
          </a:p>
        </p:txBody>
      </p:sp>
    </p:spTree>
    <p:extLst>
      <p:ext uri="{BB962C8B-B14F-4D97-AF65-F5344CB8AC3E}">
        <p14:creationId xmlns:p14="http://schemas.microsoft.com/office/powerpoint/2010/main" val="356970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62</a:t>
            </a:fld>
            <a:endParaRPr lang="en-CA"/>
          </a:p>
        </p:txBody>
      </p:sp>
    </p:spTree>
    <p:extLst>
      <p:ext uri="{BB962C8B-B14F-4D97-AF65-F5344CB8AC3E}">
        <p14:creationId xmlns:p14="http://schemas.microsoft.com/office/powerpoint/2010/main" val="24780065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63</a:t>
            </a:fld>
            <a:endParaRPr lang="en-CA"/>
          </a:p>
        </p:txBody>
      </p:sp>
    </p:spTree>
    <p:extLst>
      <p:ext uri="{BB962C8B-B14F-4D97-AF65-F5344CB8AC3E}">
        <p14:creationId xmlns:p14="http://schemas.microsoft.com/office/powerpoint/2010/main" val="37371000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64</a:t>
            </a:fld>
            <a:endParaRPr lang="en-CA"/>
          </a:p>
        </p:txBody>
      </p:sp>
    </p:spTree>
    <p:extLst>
      <p:ext uri="{BB962C8B-B14F-4D97-AF65-F5344CB8AC3E}">
        <p14:creationId xmlns:p14="http://schemas.microsoft.com/office/powerpoint/2010/main" val="24359654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 test two interventions in this paper, both of which are based on the idea that prediction biases occur because people do not consider the full distribution of possible outcomes.</a:t>
            </a:r>
          </a:p>
        </p:txBody>
      </p:sp>
      <p:sp>
        <p:nvSpPr>
          <p:cNvPr id="4" name="Slide Number Placeholder 3"/>
          <p:cNvSpPr>
            <a:spLocks noGrp="1"/>
          </p:cNvSpPr>
          <p:nvPr>
            <p:ph type="sldNum" sz="quarter" idx="10"/>
          </p:nvPr>
        </p:nvSpPr>
        <p:spPr/>
        <p:txBody>
          <a:bodyPr/>
          <a:lstStyle/>
          <a:p>
            <a:fld id="{27051BAA-8AC1-4B36-B180-9FB21184B599}" type="slidenum">
              <a:rPr lang="en-CA" smtClean="0"/>
              <a:t>65</a:t>
            </a:fld>
            <a:endParaRPr lang="en-CA"/>
          </a:p>
        </p:txBody>
      </p:sp>
    </p:spTree>
    <p:extLst>
      <p:ext uri="{BB962C8B-B14F-4D97-AF65-F5344CB8AC3E}">
        <p14:creationId xmlns:p14="http://schemas.microsoft.com/office/powerpoint/2010/main" val="28691546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66</a:t>
            </a:fld>
            <a:endParaRPr lang="en-CA"/>
          </a:p>
        </p:txBody>
      </p:sp>
    </p:spTree>
    <p:extLst>
      <p:ext uri="{BB962C8B-B14F-4D97-AF65-F5344CB8AC3E}">
        <p14:creationId xmlns:p14="http://schemas.microsoft.com/office/powerpoint/2010/main" val="1539091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67</a:t>
            </a:fld>
            <a:endParaRPr lang="en-CA"/>
          </a:p>
        </p:txBody>
      </p:sp>
    </p:spTree>
    <p:extLst>
      <p:ext uri="{BB962C8B-B14F-4D97-AF65-F5344CB8AC3E}">
        <p14:creationId xmlns:p14="http://schemas.microsoft.com/office/powerpoint/2010/main" val="32554475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68</a:t>
            </a:fld>
            <a:endParaRPr lang="en-CA"/>
          </a:p>
        </p:txBody>
      </p:sp>
    </p:spTree>
    <p:extLst>
      <p:ext uri="{BB962C8B-B14F-4D97-AF65-F5344CB8AC3E}">
        <p14:creationId xmlns:p14="http://schemas.microsoft.com/office/powerpoint/2010/main" val="26822809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69</a:t>
            </a:fld>
            <a:endParaRPr lang="en-CA"/>
          </a:p>
        </p:txBody>
      </p:sp>
    </p:spTree>
    <p:extLst>
      <p:ext uri="{BB962C8B-B14F-4D97-AF65-F5344CB8AC3E}">
        <p14:creationId xmlns:p14="http://schemas.microsoft.com/office/powerpoint/2010/main" val="2740235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Image source: https://</a:t>
            </a:r>
            <a:r>
              <a:rPr lang="en-CA" dirty="0" err="1"/>
              <a:t>unsplash.com</a:t>
            </a:r>
            <a:r>
              <a:rPr lang="en-CA" dirty="0"/>
              <a:t>/</a:t>
            </a:r>
          </a:p>
        </p:txBody>
      </p:sp>
      <p:sp>
        <p:nvSpPr>
          <p:cNvPr id="4" name="Slide Number Placeholder 3"/>
          <p:cNvSpPr>
            <a:spLocks noGrp="1"/>
          </p:cNvSpPr>
          <p:nvPr>
            <p:ph type="sldNum" sz="quarter" idx="10"/>
          </p:nvPr>
        </p:nvSpPr>
        <p:spPr/>
        <p:txBody>
          <a:bodyPr/>
          <a:lstStyle/>
          <a:p>
            <a:fld id="{27051BAA-8AC1-4B36-B180-9FB21184B599}" type="slidenum">
              <a:rPr lang="en-CA" smtClean="0"/>
              <a:t>7</a:t>
            </a:fld>
            <a:endParaRPr lang="en-CA"/>
          </a:p>
        </p:txBody>
      </p:sp>
    </p:spTree>
    <p:extLst>
      <p:ext uri="{BB962C8B-B14F-4D97-AF65-F5344CB8AC3E}">
        <p14:creationId xmlns:p14="http://schemas.microsoft.com/office/powerpoint/2010/main" val="35204694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70</a:t>
            </a:fld>
            <a:endParaRPr lang="en-CA"/>
          </a:p>
        </p:txBody>
      </p:sp>
    </p:spTree>
    <p:extLst>
      <p:ext uri="{BB962C8B-B14F-4D97-AF65-F5344CB8AC3E}">
        <p14:creationId xmlns:p14="http://schemas.microsoft.com/office/powerpoint/2010/main" val="15101324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71</a:t>
            </a:fld>
            <a:endParaRPr lang="en-CA"/>
          </a:p>
        </p:txBody>
      </p:sp>
    </p:spTree>
    <p:extLst>
      <p:ext uri="{BB962C8B-B14F-4D97-AF65-F5344CB8AC3E}">
        <p14:creationId xmlns:p14="http://schemas.microsoft.com/office/powerpoint/2010/main" val="42919983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72</a:t>
            </a:fld>
            <a:endParaRPr lang="en-CA"/>
          </a:p>
        </p:txBody>
      </p:sp>
    </p:spTree>
    <p:extLst>
      <p:ext uri="{BB962C8B-B14F-4D97-AF65-F5344CB8AC3E}">
        <p14:creationId xmlns:p14="http://schemas.microsoft.com/office/powerpoint/2010/main" val="41118125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73</a:t>
            </a:fld>
            <a:endParaRPr lang="en-CA"/>
          </a:p>
        </p:txBody>
      </p:sp>
    </p:spTree>
    <p:extLst>
      <p:ext uri="{BB962C8B-B14F-4D97-AF65-F5344CB8AC3E}">
        <p14:creationId xmlns:p14="http://schemas.microsoft.com/office/powerpoint/2010/main" val="2745877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74</a:t>
            </a:fld>
            <a:endParaRPr lang="en-CA"/>
          </a:p>
        </p:txBody>
      </p:sp>
    </p:spTree>
    <p:extLst>
      <p:ext uri="{BB962C8B-B14F-4D97-AF65-F5344CB8AC3E}">
        <p14:creationId xmlns:p14="http://schemas.microsoft.com/office/powerpoint/2010/main" val="2759933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How many people overpredicted in each condition? What was correlational accuracy like?</a:t>
            </a:r>
          </a:p>
          <a:p>
            <a:r>
              <a:rPr lang="en-CA" dirty="0"/>
              <a:t>Control: 66.2% overpredicted, median = $50, p &lt; .001. r = .78.</a:t>
            </a:r>
          </a:p>
          <a:p>
            <a:r>
              <a:rPr lang="en-CA" dirty="0"/>
              <a:t>Outside: 60.2% overpredicted, median = $27, p &lt; .001. r = .79.</a:t>
            </a:r>
          </a:p>
          <a:p>
            <a:r>
              <a:rPr lang="en-CA" dirty="0"/>
              <a:t>Atypical: 68.2% overpredicted, median = $53, p &lt; .001. r = .75.</a:t>
            </a:r>
          </a:p>
        </p:txBody>
      </p:sp>
      <p:sp>
        <p:nvSpPr>
          <p:cNvPr id="4" name="Slide Number Placeholder 3"/>
          <p:cNvSpPr>
            <a:spLocks noGrp="1"/>
          </p:cNvSpPr>
          <p:nvPr>
            <p:ph type="sldNum" sz="quarter" idx="10"/>
          </p:nvPr>
        </p:nvSpPr>
        <p:spPr/>
        <p:txBody>
          <a:bodyPr/>
          <a:lstStyle/>
          <a:p>
            <a:fld id="{27051BAA-8AC1-4B36-B180-9FB21184B599}" type="slidenum">
              <a:rPr lang="en-CA" smtClean="0"/>
              <a:t>75</a:t>
            </a:fld>
            <a:endParaRPr lang="en-CA"/>
          </a:p>
        </p:txBody>
      </p:sp>
    </p:spTree>
    <p:extLst>
      <p:ext uri="{BB962C8B-B14F-4D97-AF65-F5344CB8AC3E}">
        <p14:creationId xmlns:p14="http://schemas.microsoft.com/office/powerpoint/2010/main" val="33328284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76</a:t>
            </a:fld>
            <a:endParaRPr lang="en-CA"/>
          </a:p>
        </p:txBody>
      </p:sp>
    </p:spTree>
    <p:extLst>
      <p:ext uri="{BB962C8B-B14F-4D97-AF65-F5344CB8AC3E}">
        <p14:creationId xmlns:p14="http://schemas.microsoft.com/office/powerpoint/2010/main" val="28054035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is a little more than 40% smaller in the outside view condition versus control.</a:t>
            </a:r>
          </a:p>
        </p:txBody>
      </p:sp>
      <p:sp>
        <p:nvSpPr>
          <p:cNvPr id="4" name="Slide Number Placeholder 3"/>
          <p:cNvSpPr>
            <a:spLocks noGrp="1"/>
          </p:cNvSpPr>
          <p:nvPr>
            <p:ph type="sldNum" sz="quarter" idx="10"/>
          </p:nvPr>
        </p:nvSpPr>
        <p:spPr/>
        <p:txBody>
          <a:bodyPr/>
          <a:lstStyle/>
          <a:p>
            <a:fld id="{27051BAA-8AC1-4B36-B180-9FB21184B599}" type="slidenum">
              <a:rPr lang="en-CA" smtClean="0"/>
              <a:t>77</a:t>
            </a:fld>
            <a:endParaRPr lang="en-CA"/>
          </a:p>
        </p:txBody>
      </p:sp>
    </p:spTree>
    <p:extLst>
      <p:ext uri="{BB962C8B-B14F-4D97-AF65-F5344CB8AC3E}">
        <p14:creationId xmlns:p14="http://schemas.microsoft.com/office/powerpoint/2010/main" val="12275774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78</a:t>
            </a:fld>
            <a:endParaRPr lang="en-CA"/>
          </a:p>
        </p:txBody>
      </p:sp>
    </p:spTree>
    <p:extLst>
      <p:ext uri="{BB962C8B-B14F-4D97-AF65-F5344CB8AC3E}">
        <p14:creationId xmlns:p14="http://schemas.microsoft.com/office/powerpoint/2010/main" val="17187189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79</a:t>
            </a:fld>
            <a:endParaRPr lang="en-CA"/>
          </a:p>
        </p:txBody>
      </p:sp>
    </p:spTree>
    <p:extLst>
      <p:ext uri="{BB962C8B-B14F-4D97-AF65-F5344CB8AC3E}">
        <p14:creationId xmlns:p14="http://schemas.microsoft.com/office/powerpoint/2010/main" val="346244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err="1"/>
              <a:t>Zgola</a:t>
            </a:r>
            <a:r>
              <a:rPr lang="en-CA" dirty="0"/>
              <a:t> (2021): https://www.forbes.com/sites/forbesbusinesscouncil/2021/08/12/will-the-gig-economy-become-the-new-working-class-norm/?sh=46e09497aee6</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McFeely</a:t>
            </a:r>
            <a:r>
              <a:rPr lang="en-CA" dirty="0"/>
              <a:t> and </a:t>
            </a:r>
            <a:r>
              <a:rPr lang="en-CA" dirty="0" err="1"/>
              <a:t>Pendell</a:t>
            </a:r>
            <a:r>
              <a:rPr lang="en-CA" dirty="0"/>
              <a:t> (2018): https://www.gallup.com/workplace/240929/workplace-leaders-learn-real-gig-economy.aspx; One-third = about 55M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Upwork (2021): https://www.upwork.com/press/releases/upwork-study-finds-59-million-americans-freelancing-amid-turbulent-labor-market</a:t>
            </a:r>
          </a:p>
          <a:p>
            <a:endParaRPr lang="en-CA" dirty="0"/>
          </a:p>
          <a:p>
            <a:r>
              <a:rPr lang="en-CA" dirty="0"/>
              <a:t>Statista (2022): https://www.forbes.com/sites/forbesbusinesscouncil/2021/08/12/will-the-gig-economy-become-the-new-working-class-norm/?sh=46e09497aee6</a:t>
            </a:r>
          </a:p>
          <a:p>
            <a:endParaRPr lang="en-CA" dirty="0"/>
          </a:p>
          <a:p>
            <a:r>
              <a:rPr lang="en-CA" dirty="0"/>
              <a:t>31% of US gig workers are full-time: https://www.pewresearch.org/internet/2021/12/08/the-state-of-gig-work-in-2021/</a:t>
            </a:r>
          </a:p>
          <a:p>
            <a:endParaRPr lang="en-CA" dirty="0"/>
          </a:p>
          <a:p>
            <a:r>
              <a:rPr lang="en-CA" dirty="0"/>
              <a:t>The article that directed me to the links above: https://fortunly.com/statistics/gig-economy-statistics/#gref</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a:t>
            </a:fld>
            <a:endParaRPr lang="en-CA"/>
          </a:p>
        </p:txBody>
      </p:sp>
    </p:spTree>
    <p:extLst>
      <p:ext uri="{BB962C8B-B14F-4D97-AF65-F5344CB8AC3E}">
        <p14:creationId xmlns:p14="http://schemas.microsoft.com/office/powerpoint/2010/main" val="42439096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80</a:t>
            </a:fld>
            <a:endParaRPr lang="en-CA"/>
          </a:p>
        </p:txBody>
      </p:sp>
    </p:spTree>
    <p:extLst>
      <p:ext uri="{BB962C8B-B14F-4D97-AF65-F5344CB8AC3E}">
        <p14:creationId xmlns:p14="http://schemas.microsoft.com/office/powerpoint/2010/main" val="34227264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81</a:t>
            </a:fld>
            <a:endParaRPr lang="en-CA"/>
          </a:p>
        </p:txBody>
      </p:sp>
    </p:spTree>
    <p:extLst>
      <p:ext uri="{BB962C8B-B14F-4D97-AF65-F5344CB8AC3E}">
        <p14:creationId xmlns:p14="http://schemas.microsoft.com/office/powerpoint/2010/main" val="26294693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82</a:t>
            </a:fld>
            <a:endParaRPr lang="en-CA"/>
          </a:p>
        </p:txBody>
      </p:sp>
    </p:spTree>
    <p:extLst>
      <p:ext uri="{BB962C8B-B14F-4D97-AF65-F5344CB8AC3E}">
        <p14:creationId xmlns:p14="http://schemas.microsoft.com/office/powerpoint/2010/main" val="6505697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83</a:t>
            </a:fld>
            <a:endParaRPr lang="en-CA"/>
          </a:p>
        </p:txBody>
      </p:sp>
    </p:spTree>
    <p:extLst>
      <p:ext uri="{BB962C8B-B14F-4D97-AF65-F5344CB8AC3E}">
        <p14:creationId xmlns:p14="http://schemas.microsoft.com/office/powerpoint/2010/main" val="29357695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84</a:t>
            </a:fld>
            <a:endParaRPr lang="en-CA"/>
          </a:p>
        </p:txBody>
      </p:sp>
    </p:spTree>
    <p:extLst>
      <p:ext uri="{BB962C8B-B14F-4D97-AF65-F5344CB8AC3E}">
        <p14:creationId xmlns:p14="http://schemas.microsoft.com/office/powerpoint/2010/main" val="32730132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85</a:t>
            </a:fld>
            <a:endParaRPr lang="en-CA"/>
          </a:p>
        </p:txBody>
      </p:sp>
    </p:spTree>
    <p:extLst>
      <p:ext uri="{BB962C8B-B14F-4D97-AF65-F5344CB8AC3E}">
        <p14:creationId xmlns:p14="http://schemas.microsoft.com/office/powerpoint/2010/main" val="2854878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86</a:t>
            </a:fld>
            <a:endParaRPr lang="en-CA"/>
          </a:p>
        </p:txBody>
      </p:sp>
    </p:spTree>
    <p:extLst>
      <p:ext uri="{BB962C8B-B14F-4D97-AF65-F5344CB8AC3E}">
        <p14:creationId xmlns:p14="http://schemas.microsoft.com/office/powerpoint/2010/main" val="7572903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87</a:t>
            </a:fld>
            <a:endParaRPr lang="en-CA"/>
          </a:p>
        </p:txBody>
      </p:sp>
    </p:spTree>
    <p:extLst>
      <p:ext uri="{BB962C8B-B14F-4D97-AF65-F5344CB8AC3E}">
        <p14:creationId xmlns:p14="http://schemas.microsoft.com/office/powerpoint/2010/main" val="16410543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88</a:t>
            </a:fld>
            <a:endParaRPr lang="en-CA"/>
          </a:p>
        </p:txBody>
      </p:sp>
    </p:spTree>
    <p:extLst>
      <p:ext uri="{BB962C8B-B14F-4D97-AF65-F5344CB8AC3E}">
        <p14:creationId xmlns:p14="http://schemas.microsoft.com/office/powerpoint/2010/main" val="17418262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89</a:t>
            </a:fld>
            <a:endParaRPr lang="en-CA"/>
          </a:p>
        </p:txBody>
      </p:sp>
    </p:spTree>
    <p:extLst>
      <p:ext uri="{BB962C8B-B14F-4D97-AF65-F5344CB8AC3E}">
        <p14:creationId xmlns:p14="http://schemas.microsoft.com/office/powerpoint/2010/main" val="261500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9</a:t>
            </a:fld>
            <a:endParaRPr lang="en-CA"/>
          </a:p>
        </p:txBody>
      </p:sp>
    </p:spTree>
    <p:extLst>
      <p:ext uri="{BB962C8B-B14F-4D97-AF65-F5344CB8AC3E}">
        <p14:creationId xmlns:p14="http://schemas.microsoft.com/office/powerpoint/2010/main" val="6195880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Expected hourly wage was about $16 and expected hours was about 24 hours.</a:t>
            </a:r>
          </a:p>
        </p:txBody>
      </p:sp>
      <p:sp>
        <p:nvSpPr>
          <p:cNvPr id="4" name="Slide Number Placeholder 3"/>
          <p:cNvSpPr>
            <a:spLocks noGrp="1"/>
          </p:cNvSpPr>
          <p:nvPr>
            <p:ph type="sldNum" sz="quarter" idx="10"/>
          </p:nvPr>
        </p:nvSpPr>
        <p:spPr/>
        <p:txBody>
          <a:bodyPr/>
          <a:lstStyle/>
          <a:p>
            <a:fld id="{27051BAA-8AC1-4B36-B180-9FB21184B599}" type="slidenum">
              <a:rPr lang="en-CA" smtClean="0"/>
              <a:t>90</a:t>
            </a:fld>
            <a:endParaRPr lang="en-CA"/>
          </a:p>
        </p:txBody>
      </p:sp>
    </p:spTree>
    <p:extLst>
      <p:ext uri="{BB962C8B-B14F-4D97-AF65-F5344CB8AC3E}">
        <p14:creationId xmlns:p14="http://schemas.microsoft.com/office/powerpoint/2010/main" val="41726301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91</a:t>
            </a:fld>
            <a:endParaRPr lang="en-CA"/>
          </a:p>
        </p:txBody>
      </p:sp>
    </p:spTree>
    <p:extLst>
      <p:ext uri="{BB962C8B-B14F-4D97-AF65-F5344CB8AC3E}">
        <p14:creationId xmlns:p14="http://schemas.microsoft.com/office/powerpoint/2010/main" val="24764287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92</a:t>
            </a:fld>
            <a:endParaRPr lang="en-CA"/>
          </a:p>
        </p:txBody>
      </p:sp>
    </p:spTree>
    <p:extLst>
      <p:ext uri="{BB962C8B-B14F-4D97-AF65-F5344CB8AC3E}">
        <p14:creationId xmlns:p14="http://schemas.microsoft.com/office/powerpoint/2010/main" val="21189019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93</a:t>
            </a:fld>
            <a:endParaRPr lang="en-CA"/>
          </a:p>
        </p:txBody>
      </p:sp>
    </p:spTree>
    <p:extLst>
      <p:ext uri="{BB962C8B-B14F-4D97-AF65-F5344CB8AC3E}">
        <p14:creationId xmlns:p14="http://schemas.microsoft.com/office/powerpoint/2010/main" val="19306732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30% of participants listed reasons why their income would be higher, vs 49% who listed reasons why their income be lower and 21% who gave an ambiguous answer.</a:t>
            </a:r>
          </a:p>
        </p:txBody>
      </p:sp>
      <p:sp>
        <p:nvSpPr>
          <p:cNvPr id="4" name="Slide Number Placeholder 3"/>
          <p:cNvSpPr>
            <a:spLocks noGrp="1"/>
          </p:cNvSpPr>
          <p:nvPr>
            <p:ph type="sldNum" sz="quarter" idx="10"/>
          </p:nvPr>
        </p:nvSpPr>
        <p:spPr/>
        <p:txBody>
          <a:bodyPr/>
          <a:lstStyle/>
          <a:p>
            <a:fld id="{27051BAA-8AC1-4B36-B180-9FB21184B599}" type="slidenum">
              <a:rPr lang="en-CA" smtClean="0"/>
              <a:t>94</a:t>
            </a:fld>
            <a:endParaRPr lang="en-CA"/>
          </a:p>
        </p:txBody>
      </p:sp>
    </p:spTree>
    <p:extLst>
      <p:ext uri="{BB962C8B-B14F-4D97-AF65-F5344CB8AC3E}">
        <p14:creationId xmlns:p14="http://schemas.microsoft.com/office/powerpoint/2010/main" val="19107903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 therefore add nuance to the study of misprediction</a:t>
            </a:r>
          </a:p>
        </p:txBody>
      </p:sp>
      <p:sp>
        <p:nvSpPr>
          <p:cNvPr id="4" name="Slide Number Placeholder 3"/>
          <p:cNvSpPr>
            <a:spLocks noGrp="1"/>
          </p:cNvSpPr>
          <p:nvPr>
            <p:ph type="sldNum" sz="quarter" idx="10"/>
          </p:nvPr>
        </p:nvSpPr>
        <p:spPr/>
        <p:txBody>
          <a:bodyPr/>
          <a:lstStyle/>
          <a:p>
            <a:fld id="{27051BAA-8AC1-4B36-B180-9FB21184B599}" type="slidenum">
              <a:rPr lang="en-CA" smtClean="0"/>
              <a:t>95</a:t>
            </a:fld>
            <a:endParaRPr lang="en-CA"/>
          </a:p>
        </p:txBody>
      </p:sp>
    </p:spTree>
    <p:extLst>
      <p:ext uri="{BB962C8B-B14F-4D97-AF65-F5344CB8AC3E}">
        <p14:creationId xmlns:p14="http://schemas.microsoft.com/office/powerpoint/2010/main" val="55132799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Income vs Expenses TAP study</a:t>
            </a:r>
          </a:p>
        </p:txBody>
      </p:sp>
      <p:sp>
        <p:nvSpPr>
          <p:cNvPr id="4" name="Slide Number Placeholder 3"/>
          <p:cNvSpPr>
            <a:spLocks noGrp="1"/>
          </p:cNvSpPr>
          <p:nvPr>
            <p:ph type="sldNum" sz="quarter" idx="10"/>
          </p:nvPr>
        </p:nvSpPr>
        <p:spPr/>
        <p:txBody>
          <a:bodyPr/>
          <a:lstStyle/>
          <a:p>
            <a:fld id="{27051BAA-8AC1-4B36-B180-9FB21184B599}" type="slidenum">
              <a:rPr lang="en-CA" smtClean="0"/>
              <a:t>96</a:t>
            </a:fld>
            <a:endParaRPr lang="en-CA"/>
          </a:p>
        </p:txBody>
      </p:sp>
    </p:spTree>
    <p:extLst>
      <p:ext uri="{BB962C8B-B14F-4D97-AF65-F5344CB8AC3E}">
        <p14:creationId xmlns:p14="http://schemas.microsoft.com/office/powerpoint/2010/main" val="13793776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Although working in the gig economy offers people perks like flexible hours, it also makes it hard to predict income, which may have negative consequences for consumers’ financial well-being.</a:t>
            </a:r>
          </a:p>
        </p:txBody>
      </p:sp>
      <p:sp>
        <p:nvSpPr>
          <p:cNvPr id="4" name="Slide Number Placeholder 3"/>
          <p:cNvSpPr>
            <a:spLocks noGrp="1"/>
          </p:cNvSpPr>
          <p:nvPr>
            <p:ph type="sldNum" sz="quarter" idx="10"/>
          </p:nvPr>
        </p:nvSpPr>
        <p:spPr/>
        <p:txBody>
          <a:bodyPr/>
          <a:lstStyle/>
          <a:p>
            <a:fld id="{27051BAA-8AC1-4B36-B180-9FB21184B599}" type="slidenum">
              <a:rPr lang="en-CA" smtClean="0"/>
              <a:t>97</a:t>
            </a:fld>
            <a:endParaRPr lang="en-CA"/>
          </a:p>
        </p:txBody>
      </p:sp>
    </p:spTree>
    <p:extLst>
      <p:ext uri="{BB962C8B-B14F-4D97-AF65-F5344CB8AC3E}">
        <p14:creationId xmlns:p14="http://schemas.microsoft.com/office/powerpoint/2010/main" val="18330994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buFont typeface="+mj-lt"/>
              <a:buNone/>
            </a:pPr>
            <a:r>
              <a:rPr lang="en-US" sz="1200" dirty="0">
                <a:latin typeface="Arial" panose="020B0604020202020204" pitchFamily="34" charset="0"/>
                <a:cs typeface="Arial" panose="020B0604020202020204" pitchFamily="34" charset="0"/>
              </a:rPr>
              <a:t>How and why do income and expenses occupy a different psychological space</a:t>
            </a:r>
            <a:endParaRPr lang="en-US" sz="12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98</a:t>
            </a:fld>
            <a:endParaRPr lang="en-CA"/>
          </a:p>
        </p:txBody>
      </p:sp>
    </p:spTree>
    <p:extLst>
      <p:ext uri="{BB962C8B-B14F-4D97-AF65-F5344CB8AC3E}">
        <p14:creationId xmlns:p14="http://schemas.microsoft.com/office/powerpoint/2010/main" val="104559824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99</a:t>
            </a:fld>
            <a:endParaRPr lang="en-CA"/>
          </a:p>
        </p:txBody>
      </p:sp>
    </p:spTree>
    <p:extLst>
      <p:ext uri="{BB962C8B-B14F-4D97-AF65-F5344CB8AC3E}">
        <p14:creationId xmlns:p14="http://schemas.microsoft.com/office/powerpoint/2010/main" val="309878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2022-10-30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842950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2022-10-30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43392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2022-10-30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60902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2022-10-30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373662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6D600-0010-40D6-9198-5E165947AA1D}" type="datetimeFigureOut">
              <a:rPr lang="en-CA" smtClean="0"/>
              <a:t>2022-10-30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07164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E6D600-0010-40D6-9198-5E165947AA1D}" type="datetimeFigureOut">
              <a:rPr lang="en-CA" smtClean="0"/>
              <a:t>2022-10-30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23320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E6D600-0010-40D6-9198-5E165947AA1D}" type="datetimeFigureOut">
              <a:rPr lang="en-CA" smtClean="0"/>
              <a:t>2022-10-30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21785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E6D600-0010-40D6-9198-5E165947AA1D}" type="datetimeFigureOut">
              <a:rPr lang="en-CA" smtClean="0"/>
              <a:t>2022-10-30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85076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6D600-0010-40D6-9198-5E165947AA1D}" type="datetimeFigureOut">
              <a:rPr lang="en-CA" smtClean="0"/>
              <a:t>2022-10-30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55948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E6D600-0010-40D6-9198-5E165947AA1D}" type="datetimeFigureOut">
              <a:rPr lang="en-CA" smtClean="0"/>
              <a:t>2022-10-30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11669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E6D600-0010-40D6-9198-5E165947AA1D}" type="datetimeFigureOut">
              <a:rPr lang="en-CA" smtClean="0"/>
              <a:t>2022-10-30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332280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6D600-0010-40D6-9198-5E165947AA1D}" type="datetimeFigureOut">
              <a:rPr lang="en-CA" smtClean="0"/>
              <a:t>2022-10-30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9A68A-9A82-424A-B599-FB905BFBFAFF}" type="slidenum">
              <a:rPr lang="en-CA" smtClean="0"/>
              <a:t>‹#›</a:t>
            </a:fld>
            <a:endParaRPr lang="en-CA"/>
          </a:p>
        </p:txBody>
      </p:sp>
    </p:spTree>
    <p:extLst>
      <p:ext uri="{BB962C8B-B14F-4D97-AF65-F5344CB8AC3E}">
        <p14:creationId xmlns:p14="http://schemas.microsoft.com/office/powerpoint/2010/main" val="4011112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B193-7C73-4249-BE83-05C7FCC848AC}"/>
              </a:ext>
            </a:extLst>
          </p:cNvPr>
          <p:cNvSpPr>
            <a:spLocks noGrp="1"/>
          </p:cNvSpPr>
          <p:nvPr>
            <p:ph type="ctrTitle"/>
          </p:nvPr>
        </p:nvSpPr>
        <p:spPr>
          <a:xfrm>
            <a:off x="1" y="4462648"/>
            <a:ext cx="12191999" cy="2042324"/>
          </a:xfrm>
        </p:spPr>
        <p:txBody>
          <a:bodyPr>
            <a:normAutofit fontScale="90000"/>
          </a:bodyPr>
          <a:lstStyle/>
          <a:p>
            <a:r>
              <a:rPr lang="en-US" sz="3200" dirty="0">
                <a:solidFill>
                  <a:srgbClr val="000B3D"/>
                </a:solidFill>
                <a:latin typeface="Arial Nova" panose="020B0604020202020204" pitchFamily="34" charset="0"/>
              </a:rPr>
              <a:t>Ray Charles “Chuck” Howard, Texas A&amp;M University</a:t>
            </a:r>
            <a:br>
              <a:rPr lang="en-US" sz="3200" dirty="0">
                <a:solidFill>
                  <a:srgbClr val="000B3D"/>
                </a:solidFill>
                <a:latin typeface="Arial Nova" panose="020B0604020202020204" pitchFamily="34" charset="0"/>
              </a:rPr>
            </a:br>
            <a:r>
              <a:rPr lang="en-US" sz="1200" dirty="0">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a:solidFill>
                  <a:srgbClr val="000B3D"/>
                </a:solidFill>
                <a:latin typeface="Arial Nova" panose="020B0604020202020204" pitchFamily="34" charset="0"/>
              </a:rPr>
              <a:t>David J. Hardisty, University of British Columbia</a:t>
            </a:r>
            <a:br>
              <a:rPr lang="en-US" sz="3200" dirty="0">
                <a:solidFill>
                  <a:srgbClr val="000B3D"/>
                </a:solidFill>
                <a:latin typeface="Arial Nova" panose="020B0604020202020204" pitchFamily="34" charset="0"/>
              </a:rPr>
            </a:br>
            <a:r>
              <a:rPr lang="en-US" sz="1200" dirty="0">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a:solidFill>
                  <a:srgbClr val="000B3D"/>
                </a:solidFill>
                <a:latin typeface="Arial Nova" panose="020B0604020202020204" pitchFamily="34" charset="0"/>
              </a:rPr>
              <a:t>Dale W. Griffin, University of British Columbia</a:t>
            </a:r>
            <a:br>
              <a:rPr lang="en-US" sz="3200" dirty="0">
                <a:solidFill>
                  <a:srgbClr val="000B3D"/>
                </a:solidFill>
                <a:latin typeface="Arial Nova" panose="020B0604020202020204" pitchFamily="34" charset="0"/>
              </a:rPr>
            </a:br>
            <a:r>
              <a:rPr lang="en-US" sz="1200" dirty="0">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err="1">
                <a:solidFill>
                  <a:srgbClr val="000B3D"/>
                </a:solidFill>
                <a:latin typeface="Arial Nova" panose="020B0604020202020204" pitchFamily="34" charset="0"/>
              </a:rPr>
              <a:t>Chongbo</a:t>
            </a:r>
            <a:r>
              <a:rPr lang="en-US" sz="3200" dirty="0">
                <a:solidFill>
                  <a:srgbClr val="000B3D"/>
                </a:solidFill>
                <a:latin typeface="Arial Nova" panose="020B0604020202020204" pitchFamily="34" charset="0"/>
              </a:rPr>
              <a:t> “Zack” Wang, WUSTL</a:t>
            </a:r>
          </a:p>
        </p:txBody>
      </p:sp>
      <p:sp>
        <p:nvSpPr>
          <p:cNvPr id="3" name="Subtitle 2">
            <a:extLst>
              <a:ext uri="{FF2B5EF4-FFF2-40B4-BE49-F238E27FC236}">
                <a16:creationId xmlns:a16="http://schemas.microsoft.com/office/drawing/2014/main" id="{AAA80F45-09C0-4839-AA93-8A222A7D2F9A}"/>
              </a:ext>
            </a:extLst>
          </p:cNvPr>
          <p:cNvSpPr>
            <a:spLocks noGrp="1"/>
          </p:cNvSpPr>
          <p:nvPr>
            <p:ph type="subTitle" idx="1"/>
          </p:nvPr>
        </p:nvSpPr>
        <p:spPr>
          <a:xfrm>
            <a:off x="0" y="4"/>
            <a:ext cx="12192000" cy="4039734"/>
          </a:xfrm>
          <a:solidFill>
            <a:schemeClr val="accent1">
              <a:lumMod val="75000"/>
            </a:schemeClr>
          </a:solidFill>
        </p:spPr>
        <p:txBody>
          <a:bodyPr>
            <a:normAutofit/>
          </a:bodyPr>
          <a:lstStyle/>
          <a:p>
            <a:pPr fontAlgn="base">
              <a:spcAft>
                <a:spcPct val="0"/>
              </a:spcAft>
            </a:pPr>
            <a:endParaRPr lang="en-US" altLang="en-US" sz="800" b="1" dirty="0">
              <a:solidFill>
                <a:schemeClr val="bg1"/>
              </a:solidFill>
              <a:latin typeface="Arial Nova" panose="020B0504020202020204" pitchFamily="34" charset="0"/>
              <a:cs typeface="Times New Roman" panose="02020603050405020304" pitchFamily="18" charset="0"/>
            </a:endParaRPr>
          </a:p>
          <a:p>
            <a:pPr fontAlgn="base">
              <a:spcAft>
                <a:spcPct val="0"/>
              </a:spcAft>
            </a:pPr>
            <a:endParaRPr lang="en-US" altLang="en-US" b="1" dirty="0">
              <a:solidFill>
                <a:schemeClr val="bg1"/>
              </a:solidFill>
              <a:latin typeface="Arial Nova" panose="020B0504020202020204" pitchFamily="34" charset="0"/>
              <a:cs typeface="Times New Roman" panose="02020603050405020304" pitchFamily="18" charset="0"/>
            </a:endParaRP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Documenting and Debiasing </a:t>
            </a: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the </a:t>
            </a: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Income Prediction Bias</a:t>
            </a:r>
          </a:p>
        </p:txBody>
      </p:sp>
      <p:pic>
        <p:nvPicPr>
          <p:cNvPr id="6" name="Picture 5">
            <a:extLst>
              <a:ext uri="{FF2B5EF4-FFF2-40B4-BE49-F238E27FC236}">
                <a16:creationId xmlns:a16="http://schemas.microsoft.com/office/drawing/2014/main" id="{F7116B30-74CC-C341-AEF2-DEEFB3FA2E3D}"/>
              </a:ext>
            </a:extLst>
          </p:cNvPr>
          <p:cNvPicPr>
            <a:picLocks noChangeAspect="1"/>
          </p:cNvPicPr>
          <p:nvPr/>
        </p:nvPicPr>
        <p:blipFill>
          <a:blip r:embed="rId3"/>
          <a:stretch>
            <a:fillRect/>
          </a:stretch>
        </p:blipFill>
        <p:spPr>
          <a:xfrm>
            <a:off x="10287000" y="5405623"/>
            <a:ext cx="1905000" cy="1905000"/>
          </a:xfrm>
          <a:prstGeom prst="rect">
            <a:avLst/>
          </a:prstGeom>
        </p:spPr>
      </p:pic>
      <p:pic>
        <p:nvPicPr>
          <p:cNvPr id="5" name="Picture 4">
            <a:extLst>
              <a:ext uri="{FF2B5EF4-FFF2-40B4-BE49-F238E27FC236}">
                <a16:creationId xmlns:a16="http://schemas.microsoft.com/office/drawing/2014/main" id="{80734522-009B-F926-C593-E75D2739F5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46644"/>
            <a:ext cx="2801874" cy="882397"/>
          </a:xfrm>
          <a:prstGeom prst="rect">
            <a:avLst/>
          </a:prstGeom>
        </p:spPr>
      </p:pic>
    </p:spTree>
    <p:extLst>
      <p:ext uri="{BB962C8B-B14F-4D97-AF65-F5344CB8AC3E}">
        <p14:creationId xmlns:p14="http://schemas.microsoft.com/office/powerpoint/2010/main" val="4222378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Roadmap</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8565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Background</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Theory and hypotheses for RQ1 and RQ2</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Descriptive Studies 1 and 2</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Theory and hypotheses for RQ3</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Intervention Studies 3 &amp; 4</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Discussion</a:t>
            </a:r>
          </a:p>
        </p:txBody>
      </p:sp>
    </p:spTree>
    <p:extLst>
      <p:ext uri="{BB962C8B-B14F-4D97-AF65-F5344CB8AC3E}">
        <p14:creationId xmlns:p14="http://schemas.microsoft.com/office/powerpoint/2010/main" val="164303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Income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4" name="Picture 2" descr="Free photos of Coins">
            <a:extLst>
              <a:ext uri="{FF2B5EF4-FFF2-40B4-BE49-F238E27FC236}">
                <a16:creationId xmlns:a16="http://schemas.microsoft.com/office/drawing/2014/main" id="{743D2BF0-155A-0E77-F6BF-26BB97CB7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515" y="881829"/>
            <a:ext cx="3372970" cy="224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2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b="1" dirty="0">
                <a:latin typeface="Arial" panose="020B0604020202020204" pitchFamily="34" charset="0"/>
                <a:cs typeface="Arial" panose="020B0604020202020204" pitchFamily="34" charset="0"/>
              </a:rPr>
              <a:t>Savings</a:t>
            </a:r>
            <a:r>
              <a:rPr lang="en-US" sz="5400" dirty="0">
                <a:latin typeface="Arial" panose="020B0604020202020204" pitchFamily="34" charset="0"/>
                <a:cs typeface="Arial" panose="020B0604020202020204" pitchFamily="34" charset="0"/>
              </a:rPr>
              <a:t> = Income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04F5130-56D3-0985-8C3E-611B5847CFC4}"/>
              </a:ext>
            </a:extLst>
          </p:cNvPr>
          <p:cNvSpPr txBox="1"/>
          <p:nvPr/>
        </p:nvSpPr>
        <p:spPr>
          <a:xfrm>
            <a:off x="119373" y="4217379"/>
            <a:ext cx="5200650" cy="3046988"/>
          </a:xfrm>
          <a:prstGeom prst="rect">
            <a:avLst/>
          </a:prstGeom>
          <a:noFill/>
        </p:spPr>
        <p:txBody>
          <a:bodyPr wrap="square" rtlCol="0">
            <a:spAutoFit/>
          </a:bodyPr>
          <a:lstStyle/>
          <a:p>
            <a:pPr algn="ctr">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2011</a:t>
            </a:r>
          </a:p>
          <a:p>
            <a:pPr algn="ctr">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2018</a:t>
            </a:r>
            <a:endParaRPr lang="en-US"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2020</a:t>
            </a:r>
          </a:p>
          <a:p>
            <a:pPr algn="ctr">
              <a:defRPr/>
            </a:pPr>
            <a:r>
              <a:rPr lang="en-US" sz="2400" dirty="0">
                <a:latin typeface="Arial" panose="020B0604020202020204" pitchFamily="34" charset="0"/>
                <a:cs typeface="Arial" panose="020B0604020202020204" pitchFamily="34" charset="0"/>
              </a:rPr>
              <a:t>Koehler et al. 2011</a:t>
            </a:r>
          </a:p>
          <a:p>
            <a:pPr algn="ctr">
              <a:defRPr/>
            </a:pPr>
            <a:r>
              <a:rPr lang="en-US" sz="2400" dirty="0">
                <a:latin typeface="Arial" panose="020B0604020202020204" pitchFamily="34" charset="0"/>
                <a:cs typeface="Arial" panose="020B0604020202020204" pitchFamily="34" charset="0"/>
              </a:rPr>
              <a:t>Shu &amp; Payne 2015</a:t>
            </a:r>
            <a:endParaRPr lang="en-US" sz="2400" dirty="0"/>
          </a:p>
          <a:p>
            <a:pPr algn="ctr">
              <a:defRPr/>
            </a:pPr>
            <a:r>
              <a:rPr lang="en-US" sz="2400" dirty="0">
                <a:latin typeface="Arial" panose="020B0604020202020204" pitchFamily="34" charset="0"/>
                <a:cs typeface="Arial" panose="020B0604020202020204" pitchFamily="34" charset="0"/>
              </a:rPr>
              <a:t>Thaler &amp; Benartzi 2004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FF0000"/>
              </a:solidFill>
            </a:endParaRPr>
          </a:p>
        </p:txBody>
      </p:sp>
      <p:pic>
        <p:nvPicPr>
          <p:cNvPr id="4" name="Picture 2" descr="Free photos of Coins">
            <a:extLst>
              <a:ext uri="{FF2B5EF4-FFF2-40B4-BE49-F238E27FC236}">
                <a16:creationId xmlns:a16="http://schemas.microsoft.com/office/drawing/2014/main" id="{2E591DEF-6E75-1AC1-519C-294566505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515" y="881829"/>
            <a:ext cx="3372970" cy="224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4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Income – </a:t>
            </a:r>
            <a:r>
              <a:rPr lang="en-US" sz="5400" b="1" dirty="0">
                <a:latin typeface="Arial" panose="020B0604020202020204" pitchFamily="34" charset="0"/>
                <a:cs typeface="Arial" panose="020B0604020202020204" pitchFamily="34" charset="0"/>
              </a:rPr>
              <a:t>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D5F7A444-0870-6389-8F1E-51068A9A3E29}"/>
              </a:ext>
            </a:extLst>
          </p:cNvPr>
          <p:cNvSpPr txBox="1"/>
          <p:nvPr/>
        </p:nvSpPr>
        <p:spPr>
          <a:xfrm>
            <a:off x="6095999" y="4180343"/>
            <a:ext cx="6339987"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Howard, Hardisty, Sussman, &amp; Lukas 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Lukas and Howard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Peetz</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Buehler 2009, 2012, 2013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Peetz</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2015, 2016</a:t>
            </a:r>
          </a:p>
          <a:p>
            <a:pPr algn="ct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Sussman &amp; Alter 2012</a:t>
            </a:r>
          </a:p>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Ülkümen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2008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2" descr="Free photos of Coins">
            <a:extLst>
              <a:ext uri="{FF2B5EF4-FFF2-40B4-BE49-F238E27FC236}">
                <a16:creationId xmlns:a16="http://schemas.microsoft.com/office/drawing/2014/main" id="{ACC23B57-3B7D-91DA-633A-5B90C73F7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515" y="881829"/>
            <a:ext cx="3372970" cy="224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47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pic>
        <p:nvPicPr>
          <p:cNvPr id="4" name="Picture 3">
            <a:extLst>
              <a:ext uri="{FF2B5EF4-FFF2-40B4-BE49-F238E27FC236}">
                <a16:creationId xmlns:a16="http://schemas.microsoft.com/office/drawing/2014/main" id="{6FD796AA-3C15-DAD9-8142-11621A1766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06" y="1685109"/>
            <a:ext cx="11852787" cy="4722120"/>
          </a:xfrm>
          <a:prstGeom prst="rect">
            <a:avLst/>
          </a:prstGeom>
          <a:noFill/>
        </p:spPr>
      </p:pic>
      <p:sp>
        <p:nvSpPr>
          <p:cNvPr id="5" name="TextBox 4">
            <a:extLst>
              <a:ext uri="{FF2B5EF4-FFF2-40B4-BE49-F238E27FC236}">
                <a16:creationId xmlns:a16="http://schemas.microsoft.com/office/drawing/2014/main" id="{65BEDDCF-C4EE-090C-7AB0-15D2BADBD749}"/>
              </a:ext>
            </a:extLst>
          </p:cNvPr>
          <p:cNvSpPr txBox="1"/>
          <p:nvPr/>
        </p:nvSpPr>
        <p:spPr>
          <a:xfrm>
            <a:off x="3735961" y="1098803"/>
            <a:ext cx="4720075" cy="369332"/>
          </a:xfrm>
          <a:prstGeom prst="rect">
            <a:avLst/>
          </a:prstGeom>
          <a:noFill/>
        </p:spPr>
        <p:txBody>
          <a:bodyPr wrap="none" rtlCol="0">
            <a:spAutoFit/>
          </a:bodyPr>
          <a:lstStyle/>
          <a:p>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Howard, Hardisty, Sussman, &amp; Lukas (2022)</a:t>
            </a:r>
          </a:p>
        </p:txBody>
      </p:sp>
    </p:spTree>
    <p:extLst>
      <p:ext uri="{BB962C8B-B14F-4D97-AF65-F5344CB8AC3E}">
        <p14:creationId xmlns:p14="http://schemas.microsoft.com/office/powerpoint/2010/main" val="1685522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4" name="Picture 2" descr="Free photos of Coins">
            <a:extLst>
              <a:ext uri="{FF2B5EF4-FFF2-40B4-BE49-F238E27FC236}">
                <a16:creationId xmlns:a16="http://schemas.microsoft.com/office/drawing/2014/main" id="{BA3CE2ED-2460-A4DD-AF8F-A7772FDA7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515" y="881829"/>
            <a:ext cx="3372970" cy="224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33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26C9BFF-A0B9-A85F-254B-D7041A1538BD}"/>
              </a:ext>
            </a:extLst>
          </p:cNvPr>
          <p:cNvSpPr txBox="1"/>
          <p:nvPr/>
        </p:nvSpPr>
        <p:spPr>
          <a:xfrm>
            <a:off x="3209513" y="4180343"/>
            <a:ext cx="520065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Berman et al. (2016)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De La Rosa and Tully (2022)</a:t>
            </a:r>
          </a:p>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Zauberman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Lynch (2005)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2" descr="Free photos of Coins">
            <a:extLst>
              <a:ext uri="{FF2B5EF4-FFF2-40B4-BE49-F238E27FC236}">
                <a16:creationId xmlns:a16="http://schemas.microsoft.com/office/drawing/2014/main" id="{D29C3F23-3A5F-485E-7F4B-68EF6C154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515" y="881829"/>
            <a:ext cx="3372970" cy="224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293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26C9BFF-A0B9-A85F-254B-D7041A1538BD}"/>
              </a:ext>
            </a:extLst>
          </p:cNvPr>
          <p:cNvSpPr txBox="1"/>
          <p:nvPr/>
        </p:nvSpPr>
        <p:spPr>
          <a:xfrm>
            <a:off x="3209513" y="4180343"/>
            <a:ext cx="520065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Berman et al. (2016)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De La Rosa and Tully (2022)</a:t>
            </a:r>
          </a:p>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Zauberman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Lynch (2005)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Betts (1996)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prstClr val="black"/>
                </a:solidFill>
                <a:latin typeface="Arial" panose="020B0604020202020204" pitchFamily="34" charset="0"/>
                <a:cs typeface="Arial" panose="020B0604020202020204" pitchFamily="34" charset="0"/>
              </a:rPr>
              <a:t>Jerrim</a:t>
            </a:r>
            <a:r>
              <a:rPr lang="en-US" sz="2400" dirty="0">
                <a:solidFill>
                  <a:prstClr val="black"/>
                </a:solidFill>
                <a:latin typeface="Arial" panose="020B0604020202020204" pitchFamily="34" charset="0"/>
                <a:cs typeface="Arial" panose="020B0604020202020204" pitchFamily="34" charset="0"/>
              </a:rPr>
              <a:t> (2015)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Webbink</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Hartog (2004)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2" descr="Free photos of Coins">
            <a:extLst>
              <a:ext uri="{FF2B5EF4-FFF2-40B4-BE49-F238E27FC236}">
                <a16:creationId xmlns:a16="http://schemas.microsoft.com/office/drawing/2014/main" id="{1EA9999D-D0A8-036B-A095-C4DBE888A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515" y="881829"/>
            <a:ext cx="3372970" cy="224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921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293209"/>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The case for accuracy:</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Income targeting </a:t>
            </a:r>
            <a:r>
              <a:rPr lang="en-US" sz="1600" dirty="0">
                <a:latin typeface="Arial" panose="020B0604020202020204" pitchFamily="34" charset="0"/>
                <a:cs typeface="Arial" panose="020B0604020202020204" pitchFamily="34" charset="0"/>
              </a:rPr>
              <a:t>(Camerer et al. 1997)</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371600" lvl="2" indent="-457200">
              <a:buFont typeface="Wingdings" panose="05000000000000000000" pitchFamily="2" charset="2"/>
              <a:buChar char="à"/>
            </a:pPr>
            <a:r>
              <a:rPr lang="en-US" sz="2800" dirty="0">
                <a:latin typeface="Arial" panose="020B0604020202020204" pitchFamily="34" charset="0"/>
                <a:cs typeface="Arial" panose="020B0604020202020204" pitchFamily="34" charset="0"/>
                <a:sym typeface="Wingdings" panose="05000000000000000000" pitchFamily="2" charset="2"/>
              </a:rPr>
              <a:t>Encouraged by some apps </a:t>
            </a:r>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err="1">
                <a:latin typeface="Arial" panose="020B0604020202020204" pitchFamily="34" charset="0"/>
                <a:cs typeface="Arial" panose="020B0604020202020204" pitchFamily="34" charset="0"/>
                <a:sym typeface="Wingdings" panose="05000000000000000000" pitchFamily="2" charset="2"/>
              </a:rPr>
              <a:t>Sheiber</a:t>
            </a:r>
            <a:r>
              <a:rPr lang="en-US" sz="1600" dirty="0">
                <a:latin typeface="Arial" panose="020B0604020202020204" pitchFamily="34" charset="0"/>
                <a:cs typeface="Arial" panose="020B0604020202020204" pitchFamily="34" charset="0"/>
                <a:sym typeface="Wingdings" panose="05000000000000000000" pitchFamily="2" charset="2"/>
              </a:rPr>
              <a:t> 2017)</a:t>
            </a:r>
          </a:p>
          <a:p>
            <a:pPr marL="1200150" lvl="2" indent="-285750">
              <a:buFont typeface="Wingdings" panose="05000000000000000000" pitchFamily="2" charset="2"/>
              <a:buChar char="à"/>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Students have fairly accurate salary expectations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Webbink</a:t>
            </a:r>
            <a:r>
              <a:rPr lang="en-US" sz="1600" dirty="0">
                <a:latin typeface="Arial" panose="020B0604020202020204" pitchFamily="34" charset="0"/>
                <a:cs typeface="Arial" panose="020B0604020202020204" pitchFamily="34" charset="0"/>
              </a:rPr>
              <a:t> and Hartog 2004)</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Apps provide real-time feedback on earnings</a:t>
            </a:r>
          </a:p>
          <a:p>
            <a:pPr marL="971550" lvl="1" indent="-5143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619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8565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The case for bias:</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Predictions tend to be optimistic</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Expense prediction bias </a:t>
            </a:r>
            <a:r>
              <a:rPr lang="en-US" sz="1600" dirty="0">
                <a:latin typeface="Arial" panose="020B0604020202020204" pitchFamily="34" charset="0"/>
                <a:cs typeface="Arial" panose="020B0604020202020204" pitchFamily="34" charset="0"/>
              </a:rPr>
              <a:t>(e.g., Howard et al. 2022; </a:t>
            </a:r>
            <a:r>
              <a:rPr lang="en-US" sz="1600" dirty="0" err="1">
                <a:latin typeface="Arial" panose="020B0604020202020204" pitchFamily="34" charset="0"/>
                <a:cs typeface="Arial" panose="020B0604020202020204" pitchFamily="34" charset="0"/>
              </a:rPr>
              <a:t>Ülkümen</a:t>
            </a:r>
            <a:r>
              <a:rPr lang="en-US" sz="1600" dirty="0">
                <a:latin typeface="Arial" panose="020B0604020202020204" pitchFamily="34" charset="0"/>
                <a:cs typeface="Arial" panose="020B0604020202020204" pitchFamily="34" charset="0"/>
              </a:rPr>
              <a:t> et al. 2008)</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Slack </a:t>
            </a:r>
            <a:r>
              <a:rPr lang="en-US" sz="1600" dirty="0">
                <a:latin typeface="Arial" panose="020B0604020202020204" pitchFamily="34" charset="0"/>
                <a:cs typeface="Arial" panose="020B0604020202020204" pitchFamily="34" charset="0"/>
              </a:rPr>
              <a:t>(e.g., </a:t>
            </a:r>
            <a:r>
              <a:rPr lang="en-US" sz="1600" dirty="0" err="1">
                <a:latin typeface="Arial" panose="020B0604020202020204" pitchFamily="34" charset="0"/>
                <a:cs typeface="Arial" panose="020B0604020202020204" pitchFamily="34" charset="0"/>
              </a:rPr>
              <a:t>Zauberman</a:t>
            </a:r>
            <a:r>
              <a:rPr lang="en-US" sz="1600" dirty="0">
                <a:latin typeface="Arial" panose="020B0604020202020204" pitchFamily="34" charset="0"/>
                <a:cs typeface="Arial" panose="020B0604020202020204" pitchFamily="34" charset="0"/>
              </a:rPr>
              <a:t> and Lynch 2005)</a:t>
            </a:r>
          </a:p>
          <a:p>
            <a:pPr marL="1428750" lvl="2"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Planning Fallacy </a:t>
            </a:r>
            <a:r>
              <a:rPr lang="en-US" sz="1600" dirty="0">
                <a:latin typeface="Arial" panose="020B0604020202020204" pitchFamily="34" charset="0"/>
                <a:cs typeface="Arial" panose="020B0604020202020204" pitchFamily="34" charset="0"/>
              </a:rPr>
              <a:t>(e.g., Buehler et al.1994; Kahneman and Tversky 1977)</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531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Authors</a:t>
            </a:r>
          </a:p>
        </p:txBody>
      </p:sp>
      <p:pic>
        <p:nvPicPr>
          <p:cNvPr id="8" name="Picture 7" descr="A person with a beard&#10;&#10;Description automatically generated with low confidence">
            <a:extLst>
              <a:ext uri="{FF2B5EF4-FFF2-40B4-BE49-F238E27FC236}">
                <a16:creationId xmlns:a16="http://schemas.microsoft.com/office/drawing/2014/main" id="{D3E941D6-0B9D-4530-AE8B-479EDC00DC1B}"/>
              </a:ext>
            </a:extLst>
          </p:cNvPr>
          <p:cNvPicPr>
            <a:picLocks noChangeAspect="1"/>
          </p:cNvPicPr>
          <p:nvPr/>
        </p:nvPicPr>
        <p:blipFill>
          <a:blip r:embed="rId3"/>
          <a:stretch>
            <a:fillRect/>
          </a:stretch>
        </p:blipFill>
        <p:spPr>
          <a:xfrm>
            <a:off x="1178998" y="1736677"/>
            <a:ext cx="2022223" cy="2984832"/>
          </a:xfrm>
          <a:prstGeom prst="rect">
            <a:avLst/>
          </a:prstGeom>
        </p:spPr>
      </p:pic>
      <p:pic>
        <p:nvPicPr>
          <p:cNvPr id="5" name="Picture 4">
            <a:extLst>
              <a:ext uri="{FF2B5EF4-FFF2-40B4-BE49-F238E27FC236}">
                <a16:creationId xmlns:a16="http://schemas.microsoft.com/office/drawing/2014/main" id="{4030C44F-EEE3-4FAD-A5A4-CF0F986A62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6094" y="1736677"/>
            <a:ext cx="2387559" cy="2985784"/>
          </a:xfrm>
          <a:prstGeom prst="rect">
            <a:avLst/>
          </a:prstGeom>
        </p:spPr>
      </p:pic>
      <p:pic>
        <p:nvPicPr>
          <p:cNvPr id="12" name="Picture 11">
            <a:extLst>
              <a:ext uri="{FF2B5EF4-FFF2-40B4-BE49-F238E27FC236}">
                <a16:creationId xmlns:a16="http://schemas.microsoft.com/office/drawing/2014/main" id="{CEB64C44-D140-4618-B2F6-084942C46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7545" y="1736677"/>
            <a:ext cx="1986148" cy="2984832"/>
          </a:xfrm>
          <a:prstGeom prst="rect">
            <a:avLst/>
          </a:prstGeom>
        </p:spPr>
      </p:pic>
      <p:pic>
        <p:nvPicPr>
          <p:cNvPr id="18" name="Picture 17">
            <a:extLst>
              <a:ext uri="{FF2B5EF4-FFF2-40B4-BE49-F238E27FC236}">
                <a16:creationId xmlns:a16="http://schemas.microsoft.com/office/drawing/2014/main" id="{D3459D89-9C5D-4FD3-B494-B4684B9602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0592" y="1736677"/>
            <a:ext cx="1758309" cy="2987414"/>
          </a:xfrm>
          <a:prstGeom prst="rect">
            <a:avLst/>
          </a:prstGeom>
        </p:spPr>
      </p:pic>
      <p:sp>
        <p:nvSpPr>
          <p:cNvPr id="19" name="TextBox 18">
            <a:extLst>
              <a:ext uri="{FF2B5EF4-FFF2-40B4-BE49-F238E27FC236}">
                <a16:creationId xmlns:a16="http://schemas.microsoft.com/office/drawing/2014/main" id="{7D558444-C405-4924-9143-3C6CC3D7C745}"/>
              </a:ext>
            </a:extLst>
          </p:cNvPr>
          <p:cNvSpPr txBox="1"/>
          <p:nvPr/>
        </p:nvSpPr>
        <p:spPr>
          <a:xfrm>
            <a:off x="1178998" y="4770523"/>
            <a:ext cx="2030043" cy="461665"/>
          </a:xfrm>
          <a:prstGeom prst="rect">
            <a:avLst/>
          </a:prstGeom>
          <a:noFill/>
        </p:spPr>
        <p:txBody>
          <a:bodyPr wrap="none" rtlCol="0">
            <a:spAutoFit/>
          </a:bodyPr>
          <a:lstStyle/>
          <a:p>
            <a:r>
              <a:rPr lang="en-US" sz="2400" b="1" dirty="0"/>
              <a:t>Chuck Howard</a:t>
            </a:r>
          </a:p>
        </p:txBody>
      </p:sp>
      <p:sp>
        <p:nvSpPr>
          <p:cNvPr id="20" name="TextBox 19">
            <a:extLst>
              <a:ext uri="{FF2B5EF4-FFF2-40B4-BE49-F238E27FC236}">
                <a16:creationId xmlns:a16="http://schemas.microsoft.com/office/drawing/2014/main" id="{9B9E724C-D655-4B46-8B28-455247E91529}"/>
              </a:ext>
            </a:extLst>
          </p:cNvPr>
          <p:cNvSpPr txBox="1"/>
          <p:nvPr/>
        </p:nvSpPr>
        <p:spPr>
          <a:xfrm>
            <a:off x="6399407" y="4770523"/>
            <a:ext cx="1700884" cy="461665"/>
          </a:xfrm>
          <a:prstGeom prst="rect">
            <a:avLst/>
          </a:prstGeom>
          <a:noFill/>
        </p:spPr>
        <p:txBody>
          <a:bodyPr wrap="square" rtlCol="0">
            <a:spAutoFit/>
          </a:bodyPr>
          <a:lstStyle/>
          <a:p>
            <a:r>
              <a:rPr lang="en-US" sz="2400" b="1" dirty="0"/>
              <a:t>Dale Griffin</a:t>
            </a:r>
          </a:p>
        </p:txBody>
      </p:sp>
      <p:sp>
        <p:nvSpPr>
          <p:cNvPr id="21" name="TextBox 20">
            <a:extLst>
              <a:ext uri="{FF2B5EF4-FFF2-40B4-BE49-F238E27FC236}">
                <a16:creationId xmlns:a16="http://schemas.microsoft.com/office/drawing/2014/main" id="{F90FD81D-9EC4-4B68-B3F0-9820C39095B3}"/>
              </a:ext>
            </a:extLst>
          </p:cNvPr>
          <p:cNvSpPr txBox="1"/>
          <p:nvPr/>
        </p:nvSpPr>
        <p:spPr>
          <a:xfrm>
            <a:off x="3727545" y="4770523"/>
            <a:ext cx="1986148" cy="461665"/>
          </a:xfrm>
          <a:prstGeom prst="rect">
            <a:avLst/>
          </a:prstGeom>
          <a:noFill/>
        </p:spPr>
        <p:txBody>
          <a:bodyPr wrap="square" rtlCol="0">
            <a:spAutoFit/>
          </a:bodyPr>
          <a:lstStyle/>
          <a:p>
            <a:r>
              <a:rPr lang="en-US" sz="2400" b="1" dirty="0"/>
              <a:t>Dave Hardisty</a:t>
            </a:r>
          </a:p>
        </p:txBody>
      </p:sp>
      <p:sp>
        <p:nvSpPr>
          <p:cNvPr id="22" name="TextBox 21">
            <a:extLst>
              <a:ext uri="{FF2B5EF4-FFF2-40B4-BE49-F238E27FC236}">
                <a16:creationId xmlns:a16="http://schemas.microsoft.com/office/drawing/2014/main" id="{4488732A-5CA6-42CA-A634-B3E288288F2E}"/>
              </a:ext>
            </a:extLst>
          </p:cNvPr>
          <p:cNvSpPr txBox="1"/>
          <p:nvPr/>
        </p:nvSpPr>
        <p:spPr>
          <a:xfrm>
            <a:off x="9015130" y="4707380"/>
            <a:ext cx="1986148" cy="461665"/>
          </a:xfrm>
          <a:prstGeom prst="rect">
            <a:avLst/>
          </a:prstGeom>
          <a:noFill/>
        </p:spPr>
        <p:txBody>
          <a:bodyPr wrap="square" rtlCol="0">
            <a:spAutoFit/>
          </a:bodyPr>
          <a:lstStyle/>
          <a:p>
            <a:r>
              <a:rPr lang="en-US" sz="2400" b="1" dirty="0"/>
              <a:t>Zack Wang</a:t>
            </a:r>
          </a:p>
        </p:txBody>
      </p:sp>
    </p:spTree>
    <p:extLst>
      <p:ext uri="{BB962C8B-B14F-4D97-AF65-F5344CB8AC3E}">
        <p14:creationId xmlns:p14="http://schemas.microsoft.com/office/powerpoint/2010/main" val="1188442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93899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H1: </a:t>
            </a:r>
            <a:r>
              <a:rPr lang="en-US" sz="3200" dirty="0">
                <a:latin typeface="Arial" panose="020B0604020202020204" pitchFamily="34" charset="0"/>
                <a:cs typeface="Arial" panose="020B0604020202020204" pitchFamily="34" charset="0"/>
              </a:rPr>
              <a:t>Consumers who work in the gig economy display an </a:t>
            </a:r>
            <a:r>
              <a:rPr lang="en-US" sz="3200" b="1" dirty="0">
                <a:latin typeface="Arial" panose="020B0604020202020204" pitchFamily="34" charset="0"/>
                <a:cs typeface="Arial" panose="020B0604020202020204" pitchFamily="34" charset="0"/>
              </a:rPr>
              <a:t>income prediction bias</a:t>
            </a:r>
            <a:r>
              <a:rPr lang="en-US" sz="3200" dirty="0">
                <a:latin typeface="Arial" panose="020B0604020202020204" pitchFamily="34" charset="0"/>
                <a:cs typeface="Arial" panose="020B0604020202020204" pitchFamily="34" charset="0"/>
              </a:rPr>
              <a:t> in which they </a:t>
            </a:r>
            <a:r>
              <a:rPr lang="en-US" sz="3200" b="1" dirty="0">
                <a:latin typeface="Arial" panose="020B0604020202020204" pitchFamily="34" charset="0"/>
                <a:cs typeface="Arial" panose="020B0604020202020204" pitchFamily="34" charset="0"/>
              </a:rPr>
              <a:t>over-predict</a:t>
            </a:r>
            <a:r>
              <a:rPr lang="en-US" sz="3200" dirty="0">
                <a:latin typeface="Arial" panose="020B0604020202020204" pitchFamily="34" charset="0"/>
                <a:cs typeface="Arial" panose="020B0604020202020204" pitchFamily="34" charset="0"/>
              </a:rPr>
              <a:t> future gig income.</a:t>
            </a:r>
          </a:p>
        </p:txBody>
      </p:sp>
    </p:spTree>
    <p:extLst>
      <p:ext uri="{BB962C8B-B14F-4D97-AF65-F5344CB8AC3E}">
        <p14:creationId xmlns:p14="http://schemas.microsoft.com/office/powerpoint/2010/main" val="329954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5BE1126-1D77-FD87-F9A6-5490132F0787}"/>
              </a:ext>
            </a:extLst>
          </p:cNvPr>
          <p:cNvPicPr>
            <a:picLocks noChangeAspect="1"/>
          </p:cNvPicPr>
          <p:nvPr/>
        </p:nvPicPr>
        <p:blipFill>
          <a:blip r:embed="rId3"/>
          <a:stretch>
            <a:fillRect/>
          </a:stretch>
        </p:blipFill>
        <p:spPr>
          <a:xfrm>
            <a:off x="7084809" y="2882354"/>
            <a:ext cx="1143000" cy="1362075"/>
          </a:xfrm>
          <a:prstGeom prst="rect">
            <a:avLst/>
          </a:prstGeom>
        </p:spPr>
      </p:pic>
      <p:pic>
        <p:nvPicPr>
          <p:cNvPr id="12" name="Picture 11">
            <a:extLst>
              <a:ext uri="{FF2B5EF4-FFF2-40B4-BE49-F238E27FC236}">
                <a16:creationId xmlns:a16="http://schemas.microsoft.com/office/drawing/2014/main" id="{6704AC38-ABCB-447E-4A00-17B9EA151E42}"/>
              </a:ext>
            </a:extLst>
          </p:cNvPr>
          <p:cNvPicPr>
            <a:picLocks noChangeAspect="1"/>
          </p:cNvPicPr>
          <p:nvPr/>
        </p:nvPicPr>
        <p:blipFill>
          <a:blip r:embed="rId4"/>
          <a:stretch>
            <a:fillRect/>
          </a:stretch>
        </p:blipFill>
        <p:spPr>
          <a:xfrm>
            <a:off x="3918417" y="3070286"/>
            <a:ext cx="1190625" cy="1190625"/>
          </a:xfrm>
          <a:prstGeom prst="rect">
            <a:avLst/>
          </a:prstGeom>
        </p:spPr>
      </p:pic>
      <p:pic>
        <p:nvPicPr>
          <p:cNvPr id="10" name="Picture 9">
            <a:extLst>
              <a:ext uri="{FF2B5EF4-FFF2-40B4-BE49-F238E27FC236}">
                <a16:creationId xmlns:a16="http://schemas.microsoft.com/office/drawing/2014/main" id="{8817E05A-F87D-747C-349F-FD9206F9B1A2}"/>
              </a:ext>
            </a:extLst>
          </p:cNvPr>
          <p:cNvPicPr>
            <a:picLocks noChangeAspect="1"/>
          </p:cNvPicPr>
          <p:nvPr/>
        </p:nvPicPr>
        <p:blipFill>
          <a:blip r:embed="rId5"/>
          <a:stretch>
            <a:fillRect/>
          </a:stretch>
        </p:blipFill>
        <p:spPr>
          <a:xfrm>
            <a:off x="5378935" y="4323804"/>
            <a:ext cx="1428750" cy="742950"/>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6" name="TextBox 5">
            <a:extLst>
              <a:ext uri="{FF2B5EF4-FFF2-40B4-BE49-F238E27FC236}">
                <a16:creationId xmlns:a16="http://schemas.microsoft.com/office/drawing/2014/main" id="{F0E108E1-92D7-7CE7-9E02-3FC71B421B53}"/>
              </a:ext>
            </a:extLst>
          </p:cNvPr>
          <p:cNvSpPr txBox="1"/>
          <p:nvPr/>
        </p:nvSpPr>
        <p:spPr>
          <a:xfrm>
            <a:off x="1479177" y="3060579"/>
            <a:ext cx="252804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 of hours</a:t>
            </a:r>
          </a:p>
        </p:txBody>
      </p:sp>
      <p:sp>
        <p:nvSpPr>
          <p:cNvPr id="8" name="TextBox 7">
            <a:extLst>
              <a:ext uri="{FF2B5EF4-FFF2-40B4-BE49-F238E27FC236}">
                <a16:creationId xmlns:a16="http://schemas.microsoft.com/office/drawing/2014/main" id="{319CA02B-C679-666F-A079-FFA449AF3FDA}"/>
              </a:ext>
            </a:extLst>
          </p:cNvPr>
          <p:cNvSpPr txBox="1"/>
          <p:nvPr/>
        </p:nvSpPr>
        <p:spPr>
          <a:xfrm>
            <a:off x="8184777" y="3060580"/>
            <a:ext cx="252804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 per hour</a:t>
            </a:r>
          </a:p>
        </p:txBody>
      </p:sp>
      <p:cxnSp>
        <p:nvCxnSpPr>
          <p:cNvPr id="4" name="Straight Connector 3">
            <a:extLst>
              <a:ext uri="{FF2B5EF4-FFF2-40B4-BE49-F238E27FC236}">
                <a16:creationId xmlns:a16="http://schemas.microsoft.com/office/drawing/2014/main" id="{DA9D7F72-D40E-099D-C33D-F37E38968E15}"/>
              </a:ext>
            </a:extLst>
          </p:cNvPr>
          <p:cNvCxnSpPr>
            <a:cxnSpLocks/>
          </p:cNvCxnSpPr>
          <p:nvPr/>
        </p:nvCxnSpPr>
        <p:spPr>
          <a:xfrm>
            <a:off x="3873650" y="4287395"/>
            <a:ext cx="437298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976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00548"/>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of hours</a:t>
            </a:r>
          </a:p>
          <a:p>
            <a:endParaRPr lang="en-US" sz="1200" dirty="0">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neglect factors that will prevent them from working on specific tasks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 Buehler et al. 1994, 2010; Kahneman and Tversky 1977; Kruger and Evans 2004)</a:t>
            </a:r>
            <a:endParaRPr lang="en-US" sz="32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302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369880"/>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per hour</a:t>
            </a:r>
          </a:p>
          <a:p>
            <a:endParaRPr lang="en-US" sz="1200" b="1" u="sng"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Reservation wages set a floor, which is tied to expected wages </a:t>
            </a:r>
            <a:r>
              <a:rPr lang="en-US" sz="1600" dirty="0">
                <a:latin typeface="Arial" panose="020B0604020202020204" pitchFamily="34" charset="0"/>
                <a:cs typeface="Arial" panose="020B0604020202020204" pitchFamily="34" charset="0"/>
              </a:rPr>
              <a:t>(Brown and Taylor 2013)</a:t>
            </a:r>
            <a:endParaRPr lang="en-US" sz="3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Market competition sets ceiling</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955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5" name="TextBox 4">
            <a:extLst>
              <a:ext uri="{FF2B5EF4-FFF2-40B4-BE49-F238E27FC236}">
                <a16:creationId xmlns:a16="http://schemas.microsoft.com/office/drawing/2014/main" id="{D03C4330-C9EB-9830-EF21-63967C5BA59A}"/>
              </a:ext>
            </a:extLst>
          </p:cNvPr>
          <p:cNvSpPr txBox="1"/>
          <p:nvPr/>
        </p:nvSpPr>
        <p:spPr>
          <a:xfrm>
            <a:off x="0" y="881829"/>
            <a:ext cx="12192000" cy="193899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H2</a:t>
            </a:r>
            <a:r>
              <a:rPr lang="en-US" sz="3200" dirty="0">
                <a:latin typeface="Arial" panose="020B0604020202020204" pitchFamily="34" charset="0"/>
                <a:cs typeface="Arial" panose="020B0604020202020204" pitchFamily="34" charset="0"/>
              </a:rPr>
              <a:t>: People tend to overpredict their gig hours more than their hourly wage.</a:t>
            </a:r>
          </a:p>
        </p:txBody>
      </p:sp>
    </p:spTree>
    <p:extLst>
      <p:ext uri="{BB962C8B-B14F-4D97-AF65-F5344CB8AC3E}">
        <p14:creationId xmlns:p14="http://schemas.microsoft.com/office/powerpoint/2010/main" val="23865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71B2E-FF81-C1D8-4FE4-6BB05CAE2799}"/>
              </a:ext>
            </a:extLst>
          </p:cNvPr>
          <p:cNvPicPr>
            <a:picLocks noChangeAspect="1"/>
          </p:cNvPicPr>
          <p:nvPr/>
        </p:nvPicPr>
        <p:blipFill>
          <a:blip r:embed="rId3"/>
          <a:stretch>
            <a:fillRect/>
          </a:stretch>
        </p:blipFill>
        <p:spPr>
          <a:xfrm>
            <a:off x="10801948" y="5486399"/>
            <a:ext cx="1390052" cy="1371600"/>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The App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447645"/>
          </a:xfrm>
          <a:prstGeom prst="rect">
            <a:avLst/>
          </a:prstGeom>
          <a:noFill/>
        </p:spPr>
        <p:txBody>
          <a:bodyPr wrap="square" rtlCol="0">
            <a:spAutoFit/>
          </a:bodyPr>
          <a:lstStyle/>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Examine the magnitude, prevalence, and persistence of the bias for weekly and monthly predictions</a:t>
            </a:r>
            <a:endParaRPr lang="en-US" sz="2800" dirty="0">
              <a:effectLst/>
              <a:latin typeface="Arial" panose="020B0604020202020204" pitchFamily="34" charset="0"/>
              <a:ea typeface="Arial" panose="020B0604020202020204" pitchFamily="34" charset="0"/>
            </a:endParaRPr>
          </a:p>
          <a:p>
            <a:pPr marL="514350" indent="-514350">
              <a:buFont typeface="+mj-lt"/>
              <a:buAutoNum type="arabicPeriod" startAt="2"/>
            </a:pPr>
            <a:endParaRPr lang="en-US" sz="32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endParaRPr lang="en-US" sz="1200" b="1" u="sng"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Conducted in partnership with KABU</a:t>
            </a:r>
          </a:p>
          <a:p>
            <a:pPr lvl="0"/>
            <a:endParaRPr lang="en-US" sz="1200" dirty="0">
              <a:solidFill>
                <a:prstClr val="black"/>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 gig income for the next week and next month</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Wave 1: n = 49,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41.8, 95.1% female</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Wave 2: n = 38,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42.5, 94.3% female</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702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The App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492990"/>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Please take some time to estimate the total amount of money you will earn working for KABU in the next week.</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How much money do you estimate you will earn (in total) working for KABU in the next week?</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59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9" name="TextBox 8">
            <a:extLst>
              <a:ext uri="{FF2B5EF4-FFF2-40B4-BE49-F238E27FC236}">
                <a16:creationId xmlns:a16="http://schemas.microsoft.com/office/drawing/2014/main" id="{724CDA7F-FFDD-8AA9-8F3B-B497BB374FFA}"/>
              </a:ext>
            </a:extLst>
          </p:cNvPr>
          <p:cNvSpPr txBox="1"/>
          <p:nvPr/>
        </p:nvSpPr>
        <p:spPr>
          <a:xfrm>
            <a:off x="3044142" y="881829"/>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Week</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$132.07 (28.3%) </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pic>
        <p:nvPicPr>
          <p:cNvPr id="3" name="Picture 2">
            <a:extLst>
              <a:ext uri="{FF2B5EF4-FFF2-40B4-BE49-F238E27FC236}">
                <a16:creationId xmlns:a16="http://schemas.microsoft.com/office/drawing/2014/main" id="{06B436D0-90FA-034C-1AE3-01D6A53DD32D}"/>
              </a:ext>
            </a:extLst>
          </p:cNvPr>
          <p:cNvPicPr>
            <a:picLocks noChangeAspect="1"/>
          </p:cNvPicPr>
          <p:nvPr/>
        </p:nvPicPr>
        <p:blipFill>
          <a:blip r:embed="rId3"/>
          <a:stretch>
            <a:fillRect/>
          </a:stretch>
        </p:blipFill>
        <p:spPr>
          <a:xfrm>
            <a:off x="2246811" y="2204214"/>
            <a:ext cx="7177987" cy="4549941"/>
          </a:xfrm>
          <a:prstGeom prst="rect">
            <a:avLst/>
          </a:prstGeom>
        </p:spPr>
      </p:pic>
    </p:spTree>
    <p:extLst>
      <p:ext uri="{BB962C8B-B14F-4D97-AF65-F5344CB8AC3E}">
        <p14:creationId xmlns:p14="http://schemas.microsoft.com/office/powerpoint/2010/main" val="53915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pic>
        <p:nvPicPr>
          <p:cNvPr id="7" name="Picture 6">
            <a:extLst>
              <a:ext uri="{FF2B5EF4-FFF2-40B4-BE49-F238E27FC236}">
                <a16:creationId xmlns:a16="http://schemas.microsoft.com/office/drawing/2014/main" id="{3EE61ECD-BB8D-2326-C498-CCFD1504E385}"/>
              </a:ext>
            </a:extLst>
          </p:cNvPr>
          <p:cNvPicPr>
            <a:picLocks noChangeAspect="1"/>
          </p:cNvPicPr>
          <p:nvPr/>
        </p:nvPicPr>
        <p:blipFill>
          <a:blip r:embed="rId3"/>
          <a:stretch>
            <a:fillRect/>
          </a:stretch>
        </p:blipFill>
        <p:spPr>
          <a:xfrm>
            <a:off x="2033587" y="2066925"/>
            <a:ext cx="8124825" cy="4791075"/>
          </a:xfrm>
          <a:prstGeom prst="rect">
            <a:avLst/>
          </a:prstGeom>
        </p:spPr>
      </p:pic>
      <p:sp>
        <p:nvSpPr>
          <p:cNvPr id="5" name="TextBox 4">
            <a:extLst>
              <a:ext uri="{FF2B5EF4-FFF2-40B4-BE49-F238E27FC236}">
                <a16:creationId xmlns:a16="http://schemas.microsoft.com/office/drawing/2014/main" id="{5DC634E2-E342-2B84-E97F-63EE354C0B44}"/>
              </a:ext>
            </a:extLst>
          </p:cNvPr>
          <p:cNvSpPr txBox="1"/>
          <p:nvPr/>
        </p:nvSpPr>
        <p:spPr>
          <a:xfrm>
            <a:off x="3511643" y="1421171"/>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18.4%</a:t>
            </a:r>
          </a:p>
        </p:txBody>
      </p:sp>
      <p:sp>
        <p:nvSpPr>
          <p:cNvPr id="4" name="TextBox 3">
            <a:extLst>
              <a:ext uri="{FF2B5EF4-FFF2-40B4-BE49-F238E27FC236}">
                <a16:creationId xmlns:a16="http://schemas.microsoft.com/office/drawing/2014/main" id="{6DEC37BC-E5FD-98B7-BC17-1F483EAE8404}"/>
              </a:ext>
            </a:extLst>
          </p:cNvPr>
          <p:cNvSpPr txBox="1"/>
          <p:nvPr/>
        </p:nvSpPr>
        <p:spPr>
          <a:xfrm>
            <a:off x="6811386" y="1421171"/>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81.6%</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017252" y="840676"/>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231829"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38219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pic>
        <p:nvPicPr>
          <p:cNvPr id="3" name="Picture 2">
            <a:extLst>
              <a:ext uri="{FF2B5EF4-FFF2-40B4-BE49-F238E27FC236}">
                <a16:creationId xmlns:a16="http://schemas.microsoft.com/office/drawing/2014/main" id="{733BE45F-5A12-8783-33AA-1DC6E8DB64E6}"/>
              </a:ext>
            </a:extLst>
          </p:cNvPr>
          <p:cNvPicPr>
            <a:picLocks noChangeAspect="1"/>
          </p:cNvPicPr>
          <p:nvPr/>
        </p:nvPicPr>
        <p:blipFill>
          <a:blip r:embed="rId3"/>
          <a:stretch>
            <a:fillRect/>
          </a:stretch>
        </p:blipFill>
        <p:spPr>
          <a:xfrm>
            <a:off x="2033587" y="2066925"/>
            <a:ext cx="8124825" cy="4791075"/>
          </a:xfrm>
          <a:prstGeom prst="rect">
            <a:avLst/>
          </a:prstGeom>
        </p:spPr>
      </p:pic>
      <p:sp>
        <p:nvSpPr>
          <p:cNvPr id="10" name="TextBox 9">
            <a:extLst>
              <a:ext uri="{FF2B5EF4-FFF2-40B4-BE49-F238E27FC236}">
                <a16:creationId xmlns:a16="http://schemas.microsoft.com/office/drawing/2014/main" id="{2EDA3DE9-6EB0-8305-7712-F25A3A04205A}"/>
              </a:ext>
            </a:extLst>
          </p:cNvPr>
          <p:cNvSpPr txBox="1"/>
          <p:nvPr/>
        </p:nvSpPr>
        <p:spPr>
          <a:xfrm>
            <a:off x="0" y="1243544"/>
            <a:ext cx="12191999"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Median = $100.00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&lt; .001)</a:t>
            </a:r>
          </a:p>
        </p:txBody>
      </p:sp>
    </p:spTree>
    <p:extLst>
      <p:ext uri="{BB962C8B-B14F-4D97-AF65-F5344CB8AC3E}">
        <p14:creationId xmlns:p14="http://schemas.microsoft.com/office/powerpoint/2010/main" val="230722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graphicFrame>
        <p:nvGraphicFramePr>
          <p:cNvPr id="7" name="Chart 6">
            <a:extLst>
              <a:ext uri="{FF2B5EF4-FFF2-40B4-BE49-F238E27FC236}">
                <a16:creationId xmlns:a16="http://schemas.microsoft.com/office/drawing/2014/main" id="{28951E98-4DDB-C9BB-1AD1-7B442EFF8D01}"/>
              </a:ext>
            </a:extLst>
          </p:cNvPr>
          <p:cNvGraphicFramePr/>
          <p:nvPr>
            <p:extLst>
              <p:ext uri="{D42A27DB-BD31-4B8C-83A1-F6EECF244321}">
                <p14:modId xmlns:p14="http://schemas.microsoft.com/office/powerpoint/2010/main" val="4268305500"/>
              </p:ext>
            </p:extLst>
          </p:nvPr>
        </p:nvGraphicFramePr>
        <p:xfrm>
          <a:off x="945054" y="1848620"/>
          <a:ext cx="2624328" cy="174650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825BE85D-4E41-0836-3339-FF91147F5A0A}"/>
              </a:ext>
            </a:extLst>
          </p:cNvPr>
          <p:cNvSpPr txBox="1"/>
          <p:nvPr/>
        </p:nvSpPr>
        <p:spPr>
          <a:xfrm>
            <a:off x="945054" y="3746307"/>
            <a:ext cx="2624328" cy="1631216"/>
          </a:xfrm>
          <a:prstGeom prst="rect">
            <a:avLst/>
          </a:prstGeom>
          <a:noFill/>
        </p:spPr>
        <p:txBody>
          <a:bodyPr wrap="square" rtlCol="0">
            <a:spAutoFit/>
          </a:bodyPr>
          <a:lstStyle/>
          <a:p>
            <a:pPr algn="ctr"/>
            <a:r>
              <a:rPr lang="en-CA" sz="2800" dirty="0">
                <a:latin typeface="Arial" panose="020B0604020202020204" pitchFamily="34" charset="0"/>
                <a:cs typeface="Arial" panose="020B0604020202020204" pitchFamily="34" charset="0"/>
              </a:rPr>
              <a:t>Over 65% of US consumers predict income</a:t>
            </a:r>
          </a:p>
          <a:p>
            <a:pPr algn="ctr"/>
            <a:r>
              <a:rPr lang="en-CA" sz="1600" dirty="0">
                <a:latin typeface="Arial" panose="020B0604020202020204" pitchFamily="34" charset="0"/>
                <a:cs typeface="Arial" panose="020B0604020202020204" pitchFamily="34" charset="0"/>
              </a:rPr>
              <a:t>(Zhang et al. 2020)</a:t>
            </a:r>
          </a:p>
        </p:txBody>
      </p:sp>
      <p:pic>
        <p:nvPicPr>
          <p:cNvPr id="3" name="Picture 2">
            <a:extLst>
              <a:ext uri="{FF2B5EF4-FFF2-40B4-BE49-F238E27FC236}">
                <a16:creationId xmlns:a16="http://schemas.microsoft.com/office/drawing/2014/main" id="{3BDC2857-4077-5E11-DE8C-A4FF9F7E95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04210" y="1842037"/>
            <a:ext cx="2461143" cy="1749552"/>
          </a:xfrm>
          <a:prstGeom prst="rect">
            <a:avLst/>
          </a:prstGeom>
          <a:ln>
            <a:solidFill>
              <a:schemeClr val="accent1">
                <a:lumMod val="75000"/>
              </a:schemeClr>
            </a:solidFill>
          </a:ln>
        </p:spPr>
      </p:pic>
      <p:pic>
        <p:nvPicPr>
          <p:cNvPr id="4" name="Picture 2" descr="Free Man Looking at an Empty Wallet  Stock Photo">
            <a:extLst>
              <a:ext uri="{FF2B5EF4-FFF2-40B4-BE49-F238E27FC236}">
                <a16:creationId xmlns:a16="http://schemas.microsoft.com/office/drawing/2014/main" id="{E6F85F61-BCBC-2BA6-2C3D-542A13300C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5130" y="1797783"/>
            <a:ext cx="2690708" cy="179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87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10" name="TextBox 9">
            <a:extLst>
              <a:ext uri="{FF2B5EF4-FFF2-40B4-BE49-F238E27FC236}">
                <a16:creationId xmlns:a16="http://schemas.microsoft.com/office/drawing/2014/main" id="{94A6186B-67DA-370A-BCE2-99192BDC3DD1}"/>
              </a:ext>
            </a:extLst>
          </p:cNvPr>
          <p:cNvSpPr txBox="1"/>
          <p:nvPr/>
        </p:nvSpPr>
        <p:spPr>
          <a:xfrm>
            <a:off x="3040548" y="1309560"/>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Month</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$347.43 (20.1%) </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.005)</a:t>
            </a:r>
          </a:p>
        </p:txBody>
      </p:sp>
      <p:pic>
        <p:nvPicPr>
          <p:cNvPr id="5" name="Picture 4">
            <a:extLst>
              <a:ext uri="{FF2B5EF4-FFF2-40B4-BE49-F238E27FC236}">
                <a16:creationId xmlns:a16="http://schemas.microsoft.com/office/drawing/2014/main" id="{DF308B66-BC09-B256-B71A-DAC653FA6E1B}"/>
              </a:ext>
            </a:extLst>
          </p:cNvPr>
          <p:cNvPicPr>
            <a:picLocks noChangeAspect="1"/>
          </p:cNvPicPr>
          <p:nvPr/>
        </p:nvPicPr>
        <p:blipFill>
          <a:blip r:embed="rId3"/>
          <a:stretch>
            <a:fillRect/>
          </a:stretch>
        </p:blipFill>
        <p:spPr>
          <a:xfrm>
            <a:off x="3040548" y="2777553"/>
            <a:ext cx="6096528" cy="3810330"/>
          </a:xfrm>
          <a:prstGeom prst="rect">
            <a:avLst/>
          </a:prstGeom>
        </p:spPr>
      </p:pic>
    </p:spTree>
    <p:extLst>
      <p:ext uri="{BB962C8B-B14F-4D97-AF65-F5344CB8AC3E}">
        <p14:creationId xmlns:p14="http://schemas.microsoft.com/office/powerpoint/2010/main" val="4257450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3931194"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27.1%</a:t>
            </a:r>
          </a:p>
        </p:txBody>
      </p:sp>
      <p:sp>
        <p:nvSpPr>
          <p:cNvPr id="4" name="TextBox 3">
            <a:extLst>
              <a:ext uri="{FF2B5EF4-FFF2-40B4-BE49-F238E27FC236}">
                <a16:creationId xmlns:a16="http://schemas.microsoft.com/office/drawing/2014/main" id="{6DEC37BC-E5FD-98B7-BC17-1F483EAE8404}"/>
              </a:ext>
            </a:extLst>
          </p:cNvPr>
          <p:cNvSpPr txBox="1"/>
          <p:nvPr/>
        </p:nvSpPr>
        <p:spPr>
          <a:xfrm>
            <a:off x="7185044"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72.9%</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436803"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672892"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8527D611-44D8-2B9E-844D-9D9B1D69D741}"/>
              </a:ext>
            </a:extLst>
          </p:cNvPr>
          <p:cNvPicPr>
            <a:picLocks noChangeAspect="1"/>
          </p:cNvPicPr>
          <p:nvPr/>
        </p:nvPicPr>
        <p:blipFill>
          <a:blip r:embed="rId3"/>
          <a:stretch>
            <a:fillRect/>
          </a:stretch>
        </p:blipFill>
        <p:spPr>
          <a:xfrm>
            <a:off x="2033587" y="2066925"/>
            <a:ext cx="8124825" cy="4791075"/>
          </a:xfrm>
          <a:prstGeom prst="rect">
            <a:avLst/>
          </a:prstGeom>
        </p:spPr>
      </p:pic>
    </p:spTree>
    <p:extLst>
      <p:ext uri="{BB962C8B-B14F-4D97-AF65-F5344CB8AC3E}">
        <p14:creationId xmlns:p14="http://schemas.microsoft.com/office/powerpoint/2010/main" val="1278763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10" name="TextBox 9">
            <a:extLst>
              <a:ext uri="{FF2B5EF4-FFF2-40B4-BE49-F238E27FC236}">
                <a16:creationId xmlns:a16="http://schemas.microsoft.com/office/drawing/2014/main" id="{2EDA3DE9-6EB0-8305-7712-F25A3A04205A}"/>
              </a:ext>
            </a:extLst>
          </p:cNvPr>
          <p:cNvSpPr txBox="1"/>
          <p:nvPr/>
        </p:nvSpPr>
        <p:spPr>
          <a:xfrm>
            <a:off x="0" y="1243544"/>
            <a:ext cx="12191999"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Median = $301.00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 .005)</a:t>
            </a:r>
          </a:p>
        </p:txBody>
      </p:sp>
      <p:pic>
        <p:nvPicPr>
          <p:cNvPr id="4" name="Picture 3">
            <a:extLst>
              <a:ext uri="{FF2B5EF4-FFF2-40B4-BE49-F238E27FC236}">
                <a16:creationId xmlns:a16="http://schemas.microsoft.com/office/drawing/2014/main" id="{C0D0D4EC-4E9B-C11F-55BA-6CD65583F951}"/>
              </a:ext>
            </a:extLst>
          </p:cNvPr>
          <p:cNvPicPr>
            <a:picLocks noChangeAspect="1"/>
          </p:cNvPicPr>
          <p:nvPr/>
        </p:nvPicPr>
        <p:blipFill>
          <a:blip r:embed="rId3"/>
          <a:stretch>
            <a:fillRect/>
          </a:stretch>
        </p:blipFill>
        <p:spPr>
          <a:xfrm>
            <a:off x="2033586" y="2066924"/>
            <a:ext cx="8124825" cy="4791075"/>
          </a:xfrm>
          <a:prstGeom prst="rect">
            <a:avLst/>
          </a:prstGeom>
        </p:spPr>
      </p:pic>
    </p:spTree>
    <p:extLst>
      <p:ext uri="{BB962C8B-B14F-4D97-AF65-F5344CB8AC3E}">
        <p14:creationId xmlns:p14="http://schemas.microsoft.com/office/powerpoint/2010/main" val="3471349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9" name="TextBox 8">
            <a:extLst>
              <a:ext uri="{FF2B5EF4-FFF2-40B4-BE49-F238E27FC236}">
                <a16:creationId xmlns:a16="http://schemas.microsoft.com/office/drawing/2014/main" id="{724CDA7F-FFDD-8AA9-8F3B-B497BB374FFA}"/>
              </a:ext>
            </a:extLst>
          </p:cNvPr>
          <p:cNvSpPr txBox="1"/>
          <p:nvPr/>
        </p:nvSpPr>
        <p:spPr>
          <a:xfrm>
            <a:off x="3048000" y="1314487"/>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Week</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$118.82 (22.1%) </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.034)</a:t>
            </a:r>
          </a:p>
        </p:txBody>
      </p:sp>
      <p:pic>
        <p:nvPicPr>
          <p:cNvPr id="3" name="Picture 2">
            <a:extLst>
              <a:ext uri="{FF2B5EF4-FFF2-40B4-BE49-F238E27FC236}">
                <a16:creationId xmlns:a16="http://schemas.microsoft.com/office/drawing/2014/main" id="{06B436D0-90FA-034C-1AE3-01D6A53DD32D}"/>
              </a:ext>
            </a:extLst>
          </p:cNvPr>
          <p:cNvPicPr>
            <a:picLocks noChangeAspect="1"/>
          </p:cNvPicPr>
          <p:nvPr/>
        </p:nvPicPr>
        <p:blipFill>
          <a:blip r:embed="rId3"/>
          <a:stretch>
            <a:fillRect/>
          </a:stretch>
        </p:blipFill>
        <p:spPr>
          <a:xfrm>
            <a:off x="3090411" y="2707176"/>
            <a:ext cx="6011177" cy="3810330"/>
          </a:xfrm>
          <a:prstGeom prst="rect">
            <a:avLst/>
          </a:prstGeom>
        </p:spPr>
      </p:pic>
    </p:spTree>
    <p:extLst>
      <p:ext uri="{BB962C8B-B14F-4D97-AF65-F5344CB8AC3E}">
        <p14:creationId xmlns:p14="http://schemas.microsoft.com/office/powerpoint/2010/main" val="682798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3931194"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28.9%</a:t>
            </a:r>
          </a:p>
        </p:txBody>
      </p:sp>
      <p:sp>
        <p:nvSpPr>
          <p:cNvPr id="4" name="TextBox 3">
            <a:extLst>
              <a:ext uri="{FF2B5EF4-FFF2-40B4-BE49-F238E27FC236}">
                <a16:creationId xmlns:a16="http://schemas.microsoft.com/office/drawing/2014/main" id="{6DEC37BC-E5FD-98B7-BC17-1F483EAE8404}"/>
              </a:ext>
            </a:extLst>
          </p:cNvPr>
          <p:cNvSpPr txBox="1"/>
          <p:nvPr/>
        </p:nvSpPr>
        <p:spPr>
          <a:xfrm>
            <a:off x="7185044"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71.1%</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436803"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672892"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16B784BC-AAC6-5D0D-1198-500955B0C486}"/>
              </a:ext>
            </a:extLst>
          </p:cNvPr>
          <p:cNvPicPr>
            <a:picLocks noChangeAspect="1"/>
          </p:cNvPicPr>
          <p:nvPr/>
        </p:nvPicPr>
        <p:blipFill>
          <a:blip r:embed="rId3"/>
          <a:stretch>
            <a:fillRect/>
          </a:stretch>
        </p:blipFill>
        <p:spPr>
          <a:xfrm>
            <a:off x="2033587" y="2066925"/>
            <a:ext cx="8124825" cy="4791075"/>
          </a:xfrm>
          <a:prstGeom prst="rect">
            <a:avLst/>
          </a:prstGeom>
        </p:spPr>
      </p:pic>
    </p:spTree>
    <p:extLst>
      <p:ext uri="{BB962C8B-B14F-4D97-AF65-F5344CB8AC3E}">
        <p14:creationId xmlns:p14="http://schemas.microsoft.com/office/powerpoint/2010/main" val="2579363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10" name="TextBox 9">
            <a:extLst>
              <a:ext uri="{FF2B5EF4-FFF2-40B4-BE49-F238E27FC236}">
                <a16:creationId xmlns:a16="http://schemas.microsoft.com/office/drawing/2014/main" id="{2EDA3DE9-6EB0-8305-7712-F25A3A04205A}"/>
              </a:ext>
            </a:extLst>
          </p:cNvPr>
          <p:cNvSpPr txBox="1"/>
          <p:nvPr/>
        </p:nvSpPr>
        <p:spPr>
          <a:xfrm>
            <a:off x="0" y="1243544"/>
            <a:ext cx="12191999"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Median = $65.42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 .030)</a:t>
            </a:r>
          </a:p>
        </p:txBody>
      </p:sp>
      <p:pic>
        <p:nvPicPr>
          <p:cNvPr id="3" name="Picture 2">
            <a:extLst>
              <a:ext uri="{FF2B5EF4-FFF2-40B4-BE49-F238E27FC236}">
                <a16:creationId xmlns:a16="http://schemas.microsoft.com/office/drawing/2014/main" id="{5E625745-14D8-EDBE-AFD7-AD4AA15B3C01}"/>
              </a:ext>
            </a:extLst>
          </p:cNvPr>
          <p:cNvPicPr>
            <a:picLocks noChangeAspect="1"/>
          </p:cNvPicPr>
          <p:nvPr/>
        </p:nvPicPr>
        <p:blipFill>
          <a:blip r:embed="rId3"/>
          <a:stretch>
            <a:fillRect/>
          </a:stretch>
        </p:blipFill>
        <p:spPr>
          <a:xfrm>
            <a:off x="2033586" y="2066925"/>
            <a:ext cx="8124825" cy="4791075"/>
          </a:xfrm>
          <a:prstGeom prst="rect">
            <a:avLst/>
          </a:prstGeom>
        </p:spPr>
      </p:pic>
    </p:spTree>
    <p:extLst>
      <p:ext uri="{BB962C8B-B14F-4D97-AF65-F5344CB8AC3E}">
        <p14:creationId xmlns:p14="http://schemas.microsoft.com/office/powerpoint/2010/main" val="1407153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10" name="TextBox 9">
            <a:extLst>
              <a:ext uri="{FF2B5EF4-FFF2-40B4-BE49-F238E27FC236}">
                <a16:creationId xmlns:a16="http://schemas.microsoft.com/office/drawing/2014/main" id="{94A6186B-67DA-370A-BCE2-99192BDC3DD1}"/>
              </a:ext>
            </a:extLst>
          </p:cNvPr>
          <p:cNvSpPr txBox="1"/>
          <p:nvPr/>
        </p:nvSpPr>
        <p:spPr>
          <a:xfrm>
            <a:off x="3040548" y="1309560"/>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Month</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$610.57 (27.8%) </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.003)</a:t>
            </a:r>
          </a:p>
        </p:txBody>
      </p:sp>
      <p:pic>
        <p:nvPicPr>
          <p:cNvPr id="5" name="Picture 4">
            <a:extLst>
              <a:ext uri="{FF2B5EF4-FFF2-40B4-BE49-F238E27FC236}">
                <a16:creationId xmlns:a16="http://schemas.microsoft.com/office/drawing/2014/main" id="{DF308B66-BC09-B256-B71A-DAC653FA6E1B}"/>
              </a:ext>
            </a:extLst>
          </p:cNvPr>
          <p:cNvPicPr>
            <a:picLocks noChangeAspect="1"/>
          </p:cNvPicPr>
          <p:nvPr/>
        </p:nvPicPr>
        <p:blipFill>
          <a:blip r:embed="rId3"/>
          <a:stretch>
            <a:fillRect/>
          </a:stretch>
        </p:blipFill>
        <p:spPr>
          <a:xfrm>
            <a:off x="3040548" y="2777553"/>
            <a:ext cx="6096528" cy="3810330"/>
          </a:xfrm>
          <a:prstGeom prst="rect">
            <a:avLst/>
          </a:prstGeom>
        </p:spPr>
      </p:pic>
    </p:spTree>
    <p:extLst>
      <p:ext uri="{BB962C8B-B14F-4D97-AF65-F5344CB8AC3E}">
        <p14:creationId xmlns:p14="http://schemas.microsoft.com/office/powerpoint/2010/main" val="2639904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4124833"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15.8%</a:t>
            </a:r>
          </a:p>
        </p:txBody>
      </p:sp>
      <p:sp>
        <p:nvSpPr>
          <p:cNvPr id="4" name="TextBox 3">
            <a:extLst>
              <a:ext uri="{FF2B5EF4-FFF2-40B4-BE49-F238E27FC236}">
                <a16:creationId xmlns:a16="http://schemas.microsoft.com/office/drawing/2014/main" id="{6DEC37BC-E5FD-98B7-BC17-1F483EAE8404}"/>
              </a:ext>
            </a:extLst>
          </p:cNvPr>
          <p:cNvSpPr txBox="1"/>
          <p:nvPr/>
        </p:nvSpPr>
        <p:spPr>
          <a:xfrm>
            <a:off x="7378683"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84.2%</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630442"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866531"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C64BD7FF-657A-8963-7461-407BADD5F289}"/>
              </a:ext>
            </a:extLst>
          </p:cNvPr>
          <p:cNvPicPr>
            <a:picLocks noChangeAspect="1"/>
          </p:cNvPicPr>
          <p:nvPr/>
        </p:nvPicPr>
        <p:blipFill>
          <a:blip r:embed="rId3"/>
          <a:stretch>
            <a:fillRect/>
          </a:stretch>
        </p:blipFill>
        <p:spPr>
          <a:xfrm>
            <a:off x="2033587" y="2066925"/>
            <a:ext cx="8124825" cy="4791075"/>
          </a:xfrm>
          <a:prstGeom prst="rect">
            <a:avLst/>
          </a:prstGeom>
        </p:spPr>
      </p:pic>
    </p:spTree>
    <p:extLst>
      <p:ext uri="{BB962C8B-B14F-4D97-AF65-F5344CB8AC3E}">
        <p14:creationId xmlns:p14="http://schemas.microsoft.com/office/powerpoint/2010/main" val="3970686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10" name="TextBox 9">
            <a:extLst>
              <a:ext uri="{FF2B5EF4-FFF2-40B4-BE49-F238E27FC236}">
                <a16:creationId xmlns:a16="http://schemas.microsoft.com/office/drawing/2014/main" id="{2EDA3DE9-6EB0-8305-7712-F25A3A04205A}"/>
              </a:ext>
            </a:extLst>
          </p:cNvPr>
          <p:cNvSpPr txBox="1"/>
          <p:nvPr/>
        </p:nvSpPr>
        <p:spPr>
          <a:xfrm>
            <a:off x="0" y="1243544"/>
            <a:ext cx="12191999"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Median = $366.16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&lt; .001)</a:t>
            </a:r>
          </a:p>
        </p:txBody>
      </p:sp>
      <p:pic>
        <p:nvPicPr>
          <p:cNvPr id="4" name="Picture 3">
            <a:extLst>
              <a:ext uri="{FF2B5EF4-FFF2-40B4-BE49-F238E27FC236}">
                <a16:creationId xmlns:a16="http://schemas.microsoft.com/office/drawing/2014/main" id="{7489C740-4C47-C05D-DB96-ABF695389AAC}"/>
              </a:ext>
            </a:extLst>
          </p:cNvPr>
          <p:cNvPicPr>
            <a:picLocks noChangeAspect="1"/>
          </p:cNvPicPr>
          <p:nvPr/>
        </p:nvPicPr>
        <p:blipFill>
          <a:blip r:embed="rId3"/>
          <a:stretch>
            <a:fillRect/>
          </a:stretch>
        </p:blipFill>
        <p:spPr>
          <a:xfrm>
            <a:off x="2033586" y="2066924"/>
            <a:ext cx="8124825" cy="4791075"/>
          </a:xfrm>
          <a:prstGeom prst="rect">
            <a:avLst/>
          </a:prstGeom>
        </p:spPr>
      </p:pic>
    </p:spTree>
    <p:extLst>
      <p:ext uri="{BB962C8B-B14F-4D97-AF65-F5344CB8AC3E}">
        <p14:creationId xmlns:p14="http://schemas.microsoft.com/office/powerpoint/2010/main" val="2486877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Income Correlations</a:t>
            </a:r>
          </a:p>
        </p:txBody>
      </p:sp>
      <p:pic>
        <p:nvPicPr>
          <p:cNvPr id="4" name="Picture 3">
            <a:extLst>
              <a:ext uri="{FF2B5EF4-FFF2-40B4-BE49-F238E27FC236}">
                <a16:creationId xmlns:a16="http://schemas.microsoft.com/office/drawing/2014/main" id="{ADD97A27-FDD0-39AD-2A2B-57F81AD14B9F}"/>
              </a:ext>
            </a:extLst>
          </p:cNvPr>
          <p:cNvPicPr>
            <a:picLocks noChangeAspect="1"/>
          </p:cNvPicPr>
          <p:nvPr/>
        </p:nvPicPr>
        <p:blipFill>
          <a:blip r:embed="rId3"/>
          <a:stretch>
            <a:fillRect/>
          </a:stretch>
        </p:blipFill>
        <p:spPr>
          <a:xfrm>
            <a:off x="3810000" y="2826488"/>
            <a:ext cx="4572000" cy="1205023"/>
          </a:xfrm>
          <a:prstGeom prst="rect">
            <a:avLst/>
          </a:prstGeom>
        </p:spPr>
      </p:pic>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predicted and actual income</a:t>
            </a:r>
          </a:p>
        </p:txBody>
      </p:sp>
    </p:spTree>
    <p:extLst>
      <p:ext uri="{BB962C8B-B14F-4D97-AF65-F5344CB8AC3E}">
        <p14:creationId xmlns:p14="http://schemas.microsoft.com/office/powerpoint/2010/main" val="93488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77875"/>
          </a:xfrm>
          <a:prstGeom prst="rect">
            <a:avLst/>
          </a:prstGeom>
          <a:noFill/>
        </p:spPr>
        <p:txBody>
          <a:bodyPr wrap="square" rtlCol="0">
            <a:spAutoFit/>
          </a:bodyPr>
          <a:lstStyle/>
          <a:p>
            <a:pPr marL="457200" indent="-457200">
              <a:buFont typeface="Arial" panose="020B0604020202020204" pitchFamily="34" charset="0"/>
              <a:buChar char="•"/>
            </a:pPr>
            <a:endParaRPr lang="en-GB" sz="1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4" name="Picture 4">
            <a:extLst>
              <a:ext uri="{FF2B5EF4-FFF2-40B4-BE49-F238E27FC236}">
                <a16:creationId xmlns:a16="http://schemas.microsoft.com/office/drawing/2014/main" id="{BBF05A36-C77C-058C-61AC-CCEAA3F0C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393" y="1752878"/>
            <a:ext cx="6221531" cy="388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482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Bias Score Correlations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bias scores</a:t>
            </a:r>
          </a:p>
        </p:txBody>
      </p:sp>
      <p:pic>
        <p:nvPicPr>
          <p:cNvPr id="3" name="Picture 2">
            <a:extLst>
              <a:ext uri="{FF2B5EF4-FFF2-40B4-BE49-F238E27FC236}">
                <a16:creationId xmlns:a16="http://schemas.microsoft.com/office/drawing/2014/main" id="{440652A1-BD57-D42C-793A-634808C6DD3D}"/>
              </a:ext>
            </a:extLst>
          </p:cNvPr>
          <p:cNvPicPr>
            <a:picLocks noChangeAspect="1"/>
          </p:cNvPicPr>
          <p:nvPr/>
        </p:nvPicPr>
        <p:blipFill>
          <a:blip r:embed="rId3"/>
          <a:stretch>
            <a:fillRect/>
          </a:stretch>
        </p:blipFill>
        <p:spPr>
          <a:xfrm>
            <a:off x="3810000" y="2724150"/>
            <a:ext cx="4572000" cy="2551814"/>
          </a:xfrm>
          <a:prstGeom prst="rect">
            <a:avLst/>
          </a:prstGeom>
        </p:spPr>
      </p:pic>
      <p:sp>
        <p:nvSpPr>
          <p:cNvPr id="4" name="Oval 3">
            <a:extLst>
              <a:ext uri="{FF2B5EF4-FFF2-40B4-BE49-F238E27FC236}">
                <a16:creationId xmlns:a16="http://schemas.microsoft.com/office/drawing/2014/main" id="{344B68C5-A706-5C14-CBF7-F5BEB5BC0731}"/>
              </a:ext>
            </a:extLst>
          </p:cNvPr>
          <p:cNvSpPr/>
          <p:nvPr/>
        </p:nvSpPr>
        <p:spPr>
          <a:xfrm>
            <a:off x="5108449" y="4133088"/>
            <a:ext cx="847344"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288C5A4-D6DF-6AAE-2E55-19E933976D16}"/>
              </a:ext>
            </a:extLst>
          </p:cNvPr>
          <p:cNvSpPr/>
          <p:nvPr/>
        </p:nvSpPr>
        <p:spPr>
          <a:xfrm>
            <a:off x="6236208" y="4480560"/>
            <a:ext cx="847344"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024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Bias Score Correlations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bias scores</a:t>
            </a:r>
          </a:p>
        </p:txBody>
      </p:sp>
      <p:pic>
        <p:nvPicPr>
          <p:cNvPr id="3" name="Picture 2">
            <a:extLst>
              <a:ext uri="{FF2B5EF4-FFF2-40B4-BE49-F238E27FC236}">
                <a16:creationId xmlns:a16="http://schemas.microsoft.com/office/drawing/2014/main" id="{440652A1-BD57-D42C-793A-634808C6DD3D}"/>
              </a:ext>
            </a:extLst>
          </p:cNvPr>
          <p:cNvPicPr>
            <a:picLocks noChangeAspect="1"/>
          </p:cNvPicPr>
          <p:nvPr/>
        </p:nvPicPr>
        <p:blipFill>
          <a:blip r:embed="rId3"/>
          <a:stretch>
            <a:fillRect/>
          </a:stretch>
        </p:blipFill>
        <p:spPr>
          <a:xfrm>
            <a:off x="3810000" y="2724150"/>
            <a:ext cx="4572000" cy="2551814"/>
          </a:xfrm>
          <a:prstGeom prst="rect">
            <a:avLst/>
          </a:prstGeom>
        </p:spPr>
      </p:pic>
      <p:sp>
        <p:nvSpPr>
          <p:cNvPr id="4" name="Rectangle 3">
            <a:extLst>
              <a:ext uri="{FF2B5EF4-FFF2-40B4-BE49-F238E27FC236}">
                <a16:creationId xmlns:a16="http://schemas.microsoft.com/office/drawing/2014/main" id="{3EF09689-AC89-7E09-6253-1F26E64491A6}"/>
              </a:ext>
            </a:extLst>
          </p:cNvPr>
          <p:cNvSpPr/>
          <p:nvPr/>
        </p:nvSpPr>
        <p:spPr>
          <a:xfrm>
            <a:off x="5153024" y="3771900"/>
            <a:ext cx="790575" cy="40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002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Bias Score Correlations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bias scores</a:t>
            </a:r>
          </a:p>
        </p:txBody>
      </p:sp>
      <p:pic>
        <p:nvPicPr>
          <p:cNvPr id="3" name="Picture 2">
            <a:extLst>
              <a:ext uri="{FF2B5EF4-FFF2-40B4-BE49-F238E27FC236}">
                <a16:creationId xmlns:a16="http://schemas.microsoft.com/office/drawing/2014/main" id="{440652A1-BD57-D42C-793A-634808C6DD3D}"/>
              </a:ext>
            </a:extLst>
          </p:cNvPr>
          <p:cNvPicPr>
            <a:picLocks noChangeAspect="1"/>
          </p:cNvPicPr>
          <p:nvPr/>
        </p:nvPicPr>
        <p:blipFill>
          <a:blip r:embed="rId3"/>
          <a:stretch>
            <a:fillRect/>
          </a:stretch>
        </p:blipFill>
        <p:spPr>
          <a:xfrm>
            <a:off x="3810000" y="2724150"/>
            <a:ext cx="4572000" cy="2551814"/>
          </a:xfrm>
          <a:prstGeom prst="rect">
            <a:avLst/>
          </a:prstGeom>
        </p:spPr>
      </p:pic>
      <p:sp>
        <p:nvSpPr>
          <p:cNvPr id="4" name="Rectangle 3">
            <a:extLst>
              <a:ext uri="{FF2B5EF4-FFF2-40B4-BE49-F238E27FC236}">
                <a16:creationId xmlns:a16="http://schemas.microsoft.com/office/drawing/2014/main" id="{3EF09689-AC89-7E09-6253-1F26E64491A6}"/>
              </a:ext>
            </a:extLst>
          </p:cNvPr>
          <p:cNvSpPr/>
          <p:nvPr/>
        </p:nvSpPr>
        <p:spPr>
          <a:xfrm>
            <a:off x="5153024" y="3771900"/>
            <a:ext cx="790575" cy="40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774700-D25F-6A26-1132-AF251CB2C2D9}"/>
              </a:ext>
            </a:extLst>
          </p:cNvPr>
          <p:cNvSpPr/>
          <p:nvPr/>
        </p:nvSpPr>
        <p:spPr>
          <a:xfrm>
            <a:off x="7439024" y="4457700"/>
            <a:ext cx="790575" cy="40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120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 Correlations</a:t>
            </a:r>
          </a:p>
        </p:txBody>
      </p:sp>
      <p:sp>
        <p:nvSpPr>
          <p:cNvPr id="9" name="TextBox 8">
            <a:extLst>
              <a:ext uri="{FF2B5EF4-FFF2-40B4-BE49-F238E27FC236}">
                <a16:creationId xmlns:a16="http://schemas.microsoft.com/office/drawing/2014/main" id="{5AEF81CA-0506-1284-782D-80A6B486D97B}"/>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individual differences and bias scores</a:t>
            </a:r>
          </a:p>
        </p:txBody>
      </p:sp>
      <p:pic>
        <p:nvPicPr>
          <p:cNvPr id="10" name="Picture 9">
            <a:extLst>
              <a:ext uri="{FF2B5EF4-FFF2-40B4-BE49-F238E27FC236}">
                <a16:creationId xmlns:a16="http://schemas.microsoft.com/office/drawing/2014/main" id="{8A2AED75-BDB2-861C-90AE-4447DD4EA4C8}"/>
              </a:ext>
            </a:extLst>
          </p:cNvPr>
          <p:cNvPicPr>
            <a:picLocks noChangeAspect="1"/>
          </p:cNvPicPr>
          <p:nvPr/>
        </p:nvPicPr>
        <p:blipFill>
          <a:blip r:embed="rId3"/>
          <a:stretch>
            <a:fillRect/>
          </a:stretch>
        </p:blipFill>
        <p:spPr>
          <a:xfrm>
            <a:off x="609600" y="2803174"/>
            <a:ext cx="10972800" cy="1686243"/>
          </a:xfrm>
          <a:prstGeom prst="rect">
            <a:avLst/>
          </a:prstGeom>
        </p:spPr>
      </p:pic>
    </p:spTree>
    <p:extLst>
      <p:ext uri="{BB962C8B-B14F-4D97-AF65-F5344CB8AC3E}">
        <p14:creationId xmlns:p14="http://schemas.microsoft.com/office/powerpoint/2010/main" val="3804435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 Correlations</a:t>
            </a:r>
          </a:p>
        </p:txBody>
      </p:sp>
      <p:sp>
        <p:nvSpPr>
          <p:cNvPr id="9" name="TextBox 8">
            <a:extLst>
              <a:ext uri="{FF2B5EF4-FFF2-40B4-BE49-F238E27FC236}">
                <a16:creationId xmlns:a16="http://schemas.microsoft.com/office/drawing/2014/main" id="{5AEF81CA-0506-1284-782D-80A6B486D97B}"/>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individual differences and bias scores</a:t>
            </a:r>
          </a:p>
        </p:txBody>
      </p:sp>
      <p:pic>
        <p:nvPicPr>
          <p:cNvPr id="10" name="Picture 9">
            <a:extLst>
              <a:ext uri="{FF2B5EF4-FFF2-40B4-BE49-F238E27FC236}">
                <a16:creationId xmlns:a16="http://schemas.microsoft.com/office/drawing/2014/main" id="{8A2AED75-BDB2-861C-90AE-4447DD4EA4C8}"/>
              </a:ext>
            </a:extLst>
          </p:cNvPr>
          <p:cNvPicPr>
            <a:picLocks noChangeAspect="1"/>
          </p:cNvPicPr>
          <p:nvPr/>
        </p:nvPicPr>
        <p:blipFill>
          <a:blip r:embed="rId3"/>
          <a:stretch>
            <a:fillRect/>
          </a:stretch>
        </p:blipFill>
        <p:spPr>
          <a:xfrm>
            <a:off x="609600" y="2803174"/>
            <a:ext cx="10972800" cy="1686243"/>
          </a:xfrm>
          <a:prstGeom prst="rect">
            <a:avLst/>
          </a:prstGeom>
        </p:spPr>
      </p:pic>
      <p:sp>
        <p:nvSpPr>
          <p:cNvPr id="3" name="Rectangle 2">
            <a:extLst>
              <a:ext uri="{FF2B5EF4-FFF2-40B4-BE49-F238E27FC236}">
                <a16:creationId xmlns:a16="http://schemas.microsoft.com/office/drawing/2014/main" id="{979E327A-5FFF-655C-0068-835117A57419}"/>
              </a:ext>
            </a:extLst>
          </p:cNvPr>
          <p:cNvSpPr/>
          <p:nvPr/>
        </p:nvSpPr>
        <p:spPr>
          <a:xfrm>
            <a:off x="609600" y="3022333"/>
            <a:ext cx="4636168" cy="712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061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 Correlations</a:t>
            </a:r>
          </a:p>
        </p:txBody>
      </p:sp>
      <p:sp>
        <p:nvSpPr>
          <p:cNvPr id="9" name="TextBox 8">
            <a:extLst>
              <a:ext uri="{FF2B5EF4-FFF2-40B4-BE49-F238E27FC236}">
                <a16:creationId xmlns:a16="http://schemas.microsoft.com/office/drawing/2014/main" id="{5AEF81CA-0506-1284-782D-80A6B486D97B}"/>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individual differences and bias scores</a:t>
            </a:r>
          </a:p>
        </p:txBody>
      </p:sp>
      <p:pic>
        <p:nvPicPr>
          <p:cNvPr id="10" name="Picture 9">
            <a:extLst>
              <a:ext uri="{FF2B5EF4-FFF2-40B4-BE49-F238E27FC236}">
                <a16:creationId xmlns:a16="http://schemas.microsoft.com/office/drawing/2014/main" id="{8A2AED75-BDB2-861C-90AE-4447DD4EA4C8}"/>
              </a:ext>
            </a:extLst>
          </p:cNvPr>
          <p:cNvPicPr>
            <a:picLocks noChangeAspect="1"/>
          </p:cNvPicPr>
          <p:nvPr/>
        </p:nvPicPr>
        <p:blipFill>
          <a:blip r:embed="rId3"/>
          <a:stretch>
            <a:fillRect/>
          </a:stretch>
        </p:blipFill>
        <p:spPr>
          <a:xfrm>
            <a:off x="609600" y="2803174"/>
            <a:ext cx="10972800" cy="1686243"/>
          </a:xfrm>
          <a:prstGeom prst="rect">
            <a:avLst/>
          </a:prstGeom>
        </p:spPr>
      </p:pic>
      <p:sp>
        <p:nvSpPr>
          <p:cNvPr id="3" name="Rectangle 2">
            <a:extLst>
              <a:ext uri="{FF2B5EF4-FFF2-40B4-BE49-F238E27FC236}">
                <a16:creationId xmlns:a16="http://schemas.microsoft.com/office/drawing/2014/main" id="{979E327A-5FFF-655C-0068-835117A57419}"/>
              </a:ext>
            </a:extLst>
          </p:cNvPr>
          <p:cNvSpPr/>
          <p:nvPr/>
        </p:nvSpPr>
        <p:spPr>
          <a:xfrm>
            <a:off x="5393356" y="3024740"/>
            <a:ext cx="2980623" cy="712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571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 Correlations</a:t>
            </a:r>
          </a:p>
        </p:txBody>
      </p:sp>
      <p:sp>
        <p:nvSpPr>
          <p:cNvPr id="9" name="TextBox 8">
            <a:extLst>
              <a:ext uri="{FF2B5EF4-FFF2-40B4-BE49-F238E27FC236}">
                <a16:creationId xmlns:a16="http://schemas.microsoft.com/office/drawing/2014/main" id="{5AEF81CA-0506-1284-782D-80A6B486D97B}"/>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individual differences and bias scores</a:t>
            </a:r>
          </a:p>
        </p:txBody>
      </p:sp>
      <p:pic>
        <p:nvPicPr>
          <p:cNvPr id="10" name="Picture 9">
            <a:extLst>
              <a:ext uri="{FF2B5EF4-FFF2-40B4-BE49-F238E27FC236}">
                <a16:creationId xmlns:a16="http://schemas.microsoft.com/office/drawing/2014/main" id="{8A2AED75-BDB2-861C-90AE-4447DD4EA4C8}"/>
              </a:ext>
            </a:extLst>
          </p:cNvPr>
          <p:cNvPicPr>
            <a:picLocks noChangeAspect="1"/>
          </p:cNvPicPr>
          <p:nvPr/>
        </p:nvPicPr>
        <p:blipFill>
          <a:blip r:embed="rId3"/>
          <a:stretch>
            <a:fillRect/>
          </a:stretch>
        </p:blipFill>
        <p:spPr>
          <a:xfrm>
            <a:off x="609600" y="2803174"/>
            <a:ext cx="10972800" cy="1686243"/>
          </a:xfrm>
          <a:prstGeom prst="rect">
            <a:avLst/>
          </a:prstGeom>
        </p:spPr>
      </p:pic>
      <p:sp>
        <p:nvSpPr>
          <p:cNvPr id="3" name="Rectangle 2">
            <a:extLst>
              <a:ext uri="{FF2B5EF4-FFF2-40B4-BE49-F238E27FC236}">
                <a16:creationId xmlns:a16="http://schemas.microsoft.com/office/drawing/2014/main" id="{979E327A-5FFF-655C-0068-835117A57419}"/>
              </a:ext>
            </a:extLst>
          </p:cNvPr>
          <p:cNvSpPr/>
          <p:nvPr/>
        </p:nvSpPr>
        <p:spPr>
          <a:xfrm>
            <a:off x="8540821" y="3024740"/>
            <a:ext cx="2980623" cy="712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0708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 Correlations</a:t>
            </a:r>
          </a:p>
        </p:txBody>
      </p:sp>
      <p:sp>
        <p:nvSpPr>
          <p:cNvPr id="9" name="TextBox 8">
            <a:extLst>
              <a:ext uri="{FF2B5EF4-FFF2-40B4-BE49-F238E27FC236}">
                <a16:creationId xmlns:a16="http://schemas.microsoft.com/office/drawing/2014/main" id="{5AEF81CA-0506-1284-782D-80A6B486D97B}"/>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individual differences and bias scores</a:t>
            </a:r>
          </a:p>
        </p:txBody>
      </p:sp>
      <p:pic>
        <p:nvPicPr>
          <p:cNvPr id="10" name="Picture 9">
            <a:extLst>
              <a:ext uri="{FF2B5EF4-FFF2-40B4-BE49-F238E27FC236}">
                <a16:creationId xmlns:a16="http://schemas.microsoft.com/office/drawing/2014/main" id="{8A2AED75-BDB2-861C-90AE-4447DD4EA4C8}"/>
              </a:ext>
            </a:extLst>
          </p:cNvPr>
          <p:cNvPicPr>
            <a:picLocks noChangeAspect="1"/>
          </p:cNvPicPr>
          <p:nvPr/>
        </p:nvPicPr>
        <p:blipFill>
          <a:blip r:embed="rId3"/>
          <a:stretch>
            <a:fillRect/>
          </a:stretch>
        </p:blipFill>
        <p:spPr>
          <a:xfrm>
            <a:off x="609600" y="2803174"/>
            <a:ext cx="10972800" cy="1686243"/>
          </a:xfrm>
          <a:prstGeom prst="rect">
            <a:avLst/>
          </a:prstGeom>
        </p:spPr>
      </p:pic>
      <p:sp>
        <p:nvSpPr>
          <p:cNvPr id="3" name="Rectangle 2">
            <a:extLst>
              <a:ext uri="{FF2B5EF4-FFF2-40B4-BE49-F238E27FC236}">
                <a16:creationId xmlns:a16="http://schemas.microsoft.com/office/drawing/2014/main" id="{979E327A-5FFF-655C-0068-835117A57419}"/>
              </a:ext>
            </a:extLst>
          </p:cNvPr>
          <p:cNvSpPr/>
          <p:nvPr/>
        </p:nvSpPr>
        <p:spPr>
          <a:xfrm>
            <a:off x="609600" y="3975234"/>
            <a:ext cx="10972800" cy="2983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009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 Regressions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b="1" dirty="0" err="1">
                <a:latin typeface="Arial" panose="020B0604020202020204" pitchFamily="34" charset="0"/>
                <a:cs typeface="Arial" panose="020B0604020202020204" pitchFamily="34" charset="0"/>
              </a:rPr>
              <a:t>ActInc</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0</a:t>
            </a:r>
            <a:r>
              <a:rPr lang="en-US" sz="3200" dirty="0">
                <a:latin typeface="Arial" panose="020B0604020202020204" pitchFamily="34" charset="0"/>
                <a:cs typeface="Arial" panose="020B0604020202020204" pitchFamily="34" charset="0"/>
              </a:rPr>
              <a:t>PrdInc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Perc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PrdInc*Perc</a:t>
            </a:r>
          </a:p>
        </p:txBody>
      </p:sp>
    </p:spTree>
    <p:extLst>
      <p:ext uri="{BB962C8B-B14F-4D97-AF65-F5344CB8AC3E}">
        <p14:creationId xmlns:p14="http://schemas.microsoft.com/office/powerpoint/2010/main" val="19750208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 Regressions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err="1">
                <a:latin typeface="Arial" panose="020B0604020202020204" pitchFamily="34" charset="0"/>
                <a:cs typeface="Arial" panose="020B0604020202020204" pitchFamily="34" charset="0"/>
              </a:rPr>
              <a:t>ActInc</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0</a:t>
            </a:r>
            <a:r>
              <a:rPr lang="en-US" sz="3200" b="1" dirty="0">
                <a:latin typeface="Arial" panose="020B0604020202020204" pitchFamily="34" charset="0"/>
                <a:cs typeface="Arial" panose="020B0604020202020204" pitchFamily="34" charset="0"/>
              </a:rPr>
              <a:t>PrdInc</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Perc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PrdInc*Perc</a:t>
            </a:r>
          </a:p>
        </p:txBody>
      </p:sp>
    </p:spTree>
    <p:extLst>
      <p:ext uri="{BB962C8B-B14F-4D97-AF65-F5344CB8AC3E}">
        <p14:creationId xmlns:p14="http://schemas.microsoft.com/office/powerpoint/2010/main" val="3182788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algn="ctr"/>
            <a:endParaRPr lang="en-GB" sz="3200" dirty="0">
              <a:effectLst/>
              <a:latin typeface="Arial" panose="020B0604020202020204" pitchFamily="34" charset="0"/>
              <a:ea typeface="Times New Roman" panose="02020603050405020304" pitchFamily="18" charset="0"/>
            </a:endParaRPr>
          </a:p>
          <a:p>
            <a:pPr algn="ctr"/>
            <a:r>
              <a:rPr lang="en-GB" sz="3200" b="1" dirty="0">
                <a:effectLst/>
                <a:latin typeface="Arial" panose="020B0604020202020204" pitchFamily="34" charset="0"/>
                <a:ea typeface="Times New Roman" panose="02020603050405020304" pitchFamily="18" charset="0"/>
              </a:rPr>
              <a:t>Gig work = variable income</a:t>
            </a:r>
          </a:p>
          <a:p>
            <a:pPr algn="ctr"/>
            <a:r>
              <a:rPr lang="en-GB" sz="1600" dirty="0">
                <a:latin typeface="Arial" panose="020B0604020202020204" pitchFamily="34" charset="0"/>
                <a:ea typeface="Times New Roman" panose="02020603050405020304" pitchFamily="18" charset="0"/>
              </a:rPr>
              <a:t>(e.g., Shell 2022)</a:t>
            </a:r>
          </a:p>
          <a:p>
            <a:pPr algn="ctr"/>
            <a:endParaRPr lang="en-GB" sz="3200" b="1" dirty="0">
              <a:effectLst/>
              <a:latin typeface="Arial" panose="020B0604020202020204" pitchFamily="34" charset="0"/>
              <a:ea typeface="Times New Roman" panose="02020603050405020304" pitchFamily="18" charset="0"/>
            </a:endParaRPr>
          </a:p>
          <a:p>
            <a:pPr marL="457200" indent="-457200" algn="ct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7219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 Regressions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err="1">
                <a:latin typeface="Arial" panose="020B0604020202020204" pitchFamily="34" charset="0"/>
                <a:cs typeface="Arial" panose="020B0604020202020204" pitchFamily="34" charset="0"/>
              </a:rPr>
              <a:t>ActInc</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0</a:t>
            </a:r>
            <a:r>
              <a:rPr lang="en-US" sz="3200" dirty="0">
                <a:latin typeface="Arial" panose="020B0604020202020204" pitchFamily="34" charset="0"/>
                <a:cs typeface="Arial" panose="020B0604020202020204" pitchFamily="34" charset="0"/>
              </a:rPr>
              <a:t>PrdInc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1</a:t>
            </a:r>
            <a:r>
              <a:rPr lang="en-US" sz="3200" b="1" dirty="0">
                <a:latin typeface="Arial" panose="020B0604020202020204" pitchFamily="34" charset="0"/>
                <a:cs typeface="Arial" panose="020B0604020202020204" pitchFamily="34" charset="0"/>
              </a:rPr>
              <a:t>Perc</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PrdInc*Perc</a:t>
            </a:r>
          </a:p>
        </p:txBody>
      </p:sp>
    </p:spTree>
    <p:extLst>
      <p:ext uri="{BB962C8B-B14F-4D97-AF65-F5344CB8AC3E}">
        <p14:creationId xmlns:p14="http://schemas.microsoft.com/office/powerpoint/2010/main" val="2664485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 Regressions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err="1">
                <a:latin typeface="Arial" panose="020B0604020202020204" pitchFamily="34" charset="0"/>
                <a:cs typeface="Arial" panose="020B0604020202020204" pitchFamily="34" charset="0"/>
              </a:rPr>
              <a:t>ActInc</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0</a:t>
            </a:r>
            <a:r>
              <a:rPr lang="en-US" sz="3200" dirty="0">
                <a:latin typeface="Arial" panose="020B0604020202020204" pitchFamily="34" charset="0"/>
                <a:cs typeface="Arial" panose="020B0604020202020204" pitchFamily="34" charset="0"/>
              </a:rPr>
              <a:t>PrdInc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Perc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2</a:t>
            </a:r>
            <a:r>
              <a:rPr lang="en-US" sz="3200" b="1" dirty="0">
                <a:latin typeface="Arial" panose="020B0604020202020204" pitchFamily="34" charset="0"/>
                <a:cs typeface="Arial" panose="020B0604020202020204" pitchFamily="34" charset="0"/>
              </a:rPr>
              <a:t>PrdInc*Perc</a:t>
            </a:r>
          </a:p>
        </p:txBody>
      </p:sp>
    </p:spTree>
    <p:extLst>
      <p:ext uri="{BB962C8B-B14F-4D97-AF65-F5344CB8AC3E}">
        <p14:creationId xmlns:p14="http://schemas.microsoft.com/office/powerpoint/2010/main" val="628646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Regression Results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err="1">
                <a:latin typeface="Arial" panose="020B0604020202020204" pitchFamily="34" charset="0"/>
                <a:cs typeface="Arial" panose="020B0604020202020204" pitchFamily="34" charset="0"/>
              </a:rPr>
              <a:t>ActInc</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0</a:t>
            </a:r>
            <a:r>
              <a:rPr lang="en-US" sz="3200" dirty="0">
                <a:latin typeface="Arial" panose="020B0604020202020204" pitchFamily="34" charset="0"/>
                <a:cs typeface="Arial" panose="020B0604020202020204" pitchFamily="34" charset="0"/>
              </a:rPr>
              <a:t>PrdInc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Perc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PrdInc*Perc</a:t>
            </a:r>
          </a:p>
        </p:txBody>
      </p:sp>
      <p:pic>
        <p:nvPicPr>
          <p:cNvPr id="6" name="Picture 5">
            <a:extLst>
              <a:ext uri="{FF2B5EF4-FFF2-40B4-BE49-F238E27FC236}">
                <a16:creationId xmlns:a16="http://schemas.microsoft.com/office/drawing/2014/main" id="{F28F334F-F3B4-11F6-09F4-182257C301A6}"/>
              </a:ext>
            </a:extLst>
          </p:cNvPr>
          <p:cNvPicPr>
            <a:picLocks noChangeAspect="1"/>
          </p:cNvPicPr>
          <p:nvPr/>
        </p:nvPicPr>
        <p:blipFill>
          <a:blip r:embed="rId3"/>
          <a:stretch>
            <a:fillRect/>
          </a:stretch>
        </p:blipFill>
        <p:spPr>
          <a:xfrm>
            <a:off x="2895600" y="2556450"/>
            <a:ext cx="6400800" cy="2297723"/>
          </a:xfrm>
          <a:prstGeom prst="rect">
            <a:avLst/>
          </a:prstGeom>
        </p:spPr>
      </p:pic>
      <p:sp>
        <p:nvSpPr>
          <p:cNvPr id="3" name="Rectangle 2">
            <a:extLst>
              <a:ext uri="{FF2B5EF4-FFF2-40B4-BE49-F238E27FC236}">
                <a16:creationId xmlns:a16="http://schemas.microsoft.com/office/drawing/2014/main" id="{2A579DE5-0D04-0C78-1786-40F9CF9946E6}"/>
              </a:ext>
            </a:extLst>
          </p:cNvPr>
          <p:cNvSpPr/>
          <p:nvPr/>
        </p:nvSpPr>
        <p:spPr>
          <a:xfrm>
            <a:off x="2895600" y="4076700"/>
            <a:ext cx="6400800" cy="409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413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Regression Results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err="1">
                <a:latin typeface="Arial" panose="020B0604020202020204" pitchFamily="34" charset="0"/>
                <a:cs typeface="Arial" panose="020B0604020202020204" pitchFamily="34" charset="0"/>
              </a:rPr>
              <a:t>ActInc</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0</a:t>
            </a:r>
            <a:r>
              <a:rPr lang="en-US" sz="3200" dirty="0">
                <a:latin typeface="Arial" panose="020B0604020202020204" pitchFamily="34" charset="0"/>
                <a:cs typeface="Arial" panose="020B0604020202020204" pitchFamily="34" charset="0"/>
              </a:rPr>
              <a:t>PrdInc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1</a:t>
            </a:r>
            <a:r>
              <a:rPr lang="en-US" sz="3200" b="1" dirty="0">
                <a:latin typeface="Arial" panose="020B0604020202020204" pitchFamily="34" charset="0"/>
                <a:cs typeface="Arial" panose="020B0604020202020204" pitchFamily="34" charset="0"/>
              </a:rPr>
              <a:t>Expr</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PrdInc*</a:t>
            </a:r>
            <a:r>
              <a:rPr lang="en-US" sz="3200" b="1" dirty="0">
                <a:latin typeface="Arial" panose="020B0604020202020204" pitchFamily="34" charset="0"/>
                <a:cs typeface="Arial" panose="020B0604020202020204" pitchFamily="34" charset="0"/>
              </a:rPr>
              <a:t>Expr</a:t>
            </a:r>
          </a:p>
        </p:txBody>
      </p:sp>
    </p:spTree>
    <p:extLst>
      <p:ext uri="{BB962C8B-B14F-4D97-AF65-F5344CB8AC3E}">
        <p14:creationId xmlns:p14="http://schemas.microsoft.com/office/powerpoint/2010/main" val="279467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Regression Results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err="1">
                <a:latin typeface="Arial" panose="020B0604020202020204" pitchFamily="34" charset="0"/>
                <a:cs typeface="Arial" panose="020B0604020202020204" pitchFamily="34" charset="0"/>
              </a:rPr>
              <a:t>ActInc</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0</a:t>
            </a:r>
            <a:r>
              <a:rPr lang="en-US" sz="3200" dirty="0">
                <a:latin typeface="Arial" panose="020B0604020202020204" pitchFamily="34" charset="0"/>
                <a:cs typeface="Arial" panose="020B0604020202020204" pitchFamily="34" charset="0"/>
              </a:rPr>
              <a:t>PrdInc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Expr +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PrdInc*Expr</a:t>
            </a:r>
          </a:p>
        </p:txBody>
      </p:sp>
      <p:pic>
        <p:nvPicPr>
          <p:cNvPr id="3" name="Picture 2">
            <a:extLst>
              <a:ext uri="{FF2B5EF4-FFF2-40B4-BE49-F238E27FC236}">
                <a16:creationId xmlns:a16="http://schemas.microsoft.com/office/drawing/2014/main" id="{602B4868-A50E-D5AB-0BBA-0CD05A94C3F0}"/>
              </a:ext>
            </a:extLst>
          </p:cNvPr>
          <p:cNvPicPr>
            <a:picLocks noChangeAspect="1"/>
          </p:cNvPicPr>
          <p:nvPr/>
        </p:nvPicPr>
        <p:blipFill>
          <a:blip r:embed="rId3"/>
          <a:stretch>
            <a:fillRect/>
          </a:stretch>
        </p:blipFill>
        <p:spPr>
          <a:xfrm>
            <a:off x="2895600" y="2556450"/>
            <a:ext cx="6400800" cy="2297723"/>
          </a:xfrm>
          <a:prstGeom prst="rect">
            <a:avLst/>
          </a:prstGeom>
        </p:spPr>
      </p:pic>
      <p:sp>
        <p:nvSpPr>
          <p:cNvPr id="7" name="Rectangle 6">
            <a:extLst>
              <a:ext uri="{FF2B5EF4-FFF2-40B4-BE49-F238E27FC236}">
                <a16:creationId xmlns:a16="http://schemas.microsoft.com/office/drawing/2014/main" id="{E1CC7BCA-F48C-86C4-1E5B-73AA25F0A831}"/>
              </a:ext>
            </a:extLst>
          </p:cNvPr>
          <p:cNvSpPr/>
          <p:nvPr/>
        </p:nvSpPr>
        <p:spPr>
          <a:xfrm>
            <a:off x="2895600" y="4076700"/>
            <a:ext cx="6400800" cy="409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716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647426"/>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large, even though predicted income and actual income earned are strongly correlated</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prevalent, with a strong majority overpredicting</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persistent, with overprediction in one time period associated with overprediction in other time periods</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rgbClr val="FF0000"/>
                </a:solidFill>
                <a:latin typeface="Arial" panose="020B0604020202020204" pitchFamily="34" charset="0"/>
                <a:cs typeface="Arial" panose="020B0604020202020204" pitchFamily="34" charset="0"/>
              </a:rPr>
              <a:t>The association between predicted income and actual income earned is not moderated by gig experience or percentage of total income earned from the gig</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97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293209"/>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large, prevalent, and persistent</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Limitations:</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Can’t observe hours (or hourly wage)</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Population is small</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503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 The Diary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554545"/>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Test H1 and H2</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r>
              <a:rPr lang="en-US" sz="3200" dirty="0">
                <a:effectLst/>
                <a:latin typeface="Arial" panose="020B0604020202020204" pitchFamily="34" charset="0"/>
                <a:ea typeface="Arial" panose="020B0604020202020204" pitchFamily="34" charset="0"/>
              </a:rPr>
              <a:t>Test robustness across gig sector &amp; across different recruitment channels</a:t>
            </a:r>
          </a:p>
        </p:txBody>
      </p:sp>
    </p:spTree>
    <p:extLst>
      <p:ext uri="{BB962C8B-B14F-4D97-AF65-F5344CB8AC3E}">
        <p14:creationId xmlns:p14="http://schemas.microsoft.com/office/powerpoint/2010/main" val="2946964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 The Diary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384995"/>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Participants</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A036113-9C78-82C7-90A3-33AED2E3E3C7}"/>
              </a:ext>
            </a:extLst>
          </p:cNvPr>
          <p:cNvPicPr>
            <a:picLocks noChangeAspect="1"/>
          </p:cNvPicPr>
          <p:nvPr/>
        </p:nvPicPr>
        <p:blipFill>
          <a:blip r:embed="rId3"/>
          <a:stretch>
            <a:fillRect/>
          </a:stretch>
        </p:blipFill>
        <p:spPr>
          <a:xfrm>
            <a:off x="1066800" y="1763657"/>
            <a:ext cx="10058400" cy="2076734"/>
          </a:xfrm>
          <a:prstGeom prst="rect">
            <a:avLst/>
          </a:prstGeom>
        </p:spPr>
      </p:pic>
      <p:sp>
        <p:nvSpPr>
          <p:cNvPr id="7" name="TextBox 6">
            <a:extLst>
              <a:ext uri="{FF2B5EF4-FFF2-40B4-BE49-F238E27FC236}">
                <a16:creationId xmlns:a16="http://schemas.microsoft.com/office/drawing/2014/main" id="{B7A5B404-DF0F-6DE3-0A4B-29A12D27E47D}"/>
              </a:ext>
            </a:extLst>
          </p:cNvPr>
          <p:cNvSpPr txBox="1"/>
          <p:nvPr/>
        </p:nvSpPr>
        <p:spPr>
          <a:xfrm>
            <a:off x="975412" y="3451754"/>
            <a:ext cx="1005840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a:t>
            </a:r>
            <a:r>
              <a:rPr lang="en-US" sz="1600" dirty="0">
                <a:latin typeface="Arial" panose="020B0604020202020204" pitchFamily="34" charset="0"/>
                <a:ea typeface="Arial" panose="020B0604020202020204" pitchFamily="34" charset="0"/>
              </a:rPr>
              <a:t>articipants who completed both surveys did not differ significantly from participants who only completed</a:t>
            </a:r>
          </a:p>
          <a:p>
            <a:r>
              <a:rPr lang="en-US" sz="1600" dirty="0">
                <a:latin typeface="Arial" panose="020B0604020202020204" pitchFamily="34" charset="0"/>
                <a:ea typeface="Arial" panose="020B0604020202020204" pitchFamily="34" charset="0"/>
              </a:rPr>
              <a:t>    the first survey on any observable measure (</a:t>
            </a:r>
            <a:r>
              <a:rPr lang="en-US" sz="1600" i="1" dirty="0">
                <a:latin typeface="Arial" panose="020B0604020202020204" pitchFamily="34" charset="0"/>
                <a:ea typeface="Arial" panose="020B0604020202020204" pitchFamily="34" charset="0"/>
              </a:rPr>
              <a:t>p</a:t>
            </a:r>
            <a:r>
              <a:rPr lang="en-US" sz="1600" dirty="0">
                <a:latin typeface="Arial" panose="020B0604020202020204" pitchFamily="34" charset="0"/>
                <a:ea typeface="Arial" panose="020B0604020202020204" pitchFamily="34" charset="0"/>
              </a:rPr>
              <a:t>’s &gt; .12).</a:t>
            </a:r>
            <a:endParaRPr lang="en-US"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1F92432-9007-94EA-8795-BF38FD325E24}"/>
              </a:ext>
            </a:extLst>
          </p:cNvPr>
          <p:cNvSpPr txBox="1"/>
          <p:nvPr/>
        </p:nvSpPr>
        <p:spPr>
          <a:xfrm>
            <a:off x="1304928" y="5221459"/>
            <a:ext cx="9399368" cy="461665"/>
          </a:xfrm>
          <a:prstGeom prst="rect">
            <a:avLst/>
          </a:prstGeom>
          <a:noFill/>
        </p:spPr>
        <p:txBody>
          <a:bodyPr wrap="none" rtlCol="0">
            <a:spAutoFit/>
          </a:bodyPr>
          <a:lstStyle/>
          <a:p>
            <a:r>
              <a:rPr lang="en-US" sz="2400" dirty="0"/>
              <a:t>BTW: Make sure you get approval from mods before posting a survey link!</a:t>
            </a:r>
          </a:p>
        </p:txBody>
      </p:sp>
    </p:spTree>
    <p:extLst>
      <p:ext uri="{BB962C8B-B14F-4D97-AF65-F5344CB8AC3E}">
        <p14:creationId xmlns:p14="http://schemas.microsoft.com/office/powerpoint/2010/main" val="246239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 The Diary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Predict income, hours, and hourly wage for the next week</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r>
              <a:rPr lang="en-US" sz="3200" dirty="0">
                <a:effectLst/>
                <a:latin typeface="Arial" panose="020B0604020202020204" pitchFamily="34" charset="0"/>
                <a:ea typeface="Arial" panose="020B0604020202020204" pitchFamily="34" charset="0"/>
              </a:rPr>
              <a:t>Report income and hours for the past week</a:t>
            </a:r>
          </a:p>
        </p:txBody>
      </p:sp>
    </p:spTree>
    <p:extLst>
      <p:ext uri="{BB962C8B-B14F-4D97-AF65-F5344CB8AC3E}">
        <p14:creationId xmlns:p14="http://schemas.microsoft.com/office/powerpoint/2010/main" val="205436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algn="ctr"/>
            <a:endParaRPr lang="en-GB" sz="3200" dirty="0">
              <a:effectLst/>
              <a:latin typeface="Arial" panose="020B0604020202020204" pitchFamily="34" charset="0"/>
              <a:ea typeface="Times New Roman" panose="02020603050405020304" pitchFamily="18" charset="0"/>
            </a:endParaRPr>
          </a:p>
          <a:p>
            <a:pPr algn="ctr"/>
            <a:r>
              <a:rPr lang="en-GB" sz="3200" b="1" dirty="0">
                <a:effectLst/>
                <a:latin typeface="Arial" panose="020B0604020202020204" pitchFamily="34" charset="0"/>
                <a:ea typeface="Times New Roman" panose="02020603050405020304" pitchFamily="18" charset="0"/>
              </a:rPr>
              <a:t>Gig work = variable income</a:t>
            </a:r>
          </a:p>
          <a:p>
            <a:pPr algn="ctr"/>
            <a:r>
              <a:rPr lang="en-GB" sz="1600" dirty="0">
                <a:latin typeface="Arial" panose="020B0604020202020204" pitchFamily="34" charset="0"/>
                <a:ea typeface="Times New Roman" panose="02020603050405020304" pitchFamily="18" charset="0"/>
              </a:rPr>
              <a:t>(e.g., Shell 2022)</a:t>
            </a:r>
          </a:p>
          <a:p>
            <a:pPr algn="ctr"/>
            <a:endParaRPr lang="en-GB" sz="3200" b="1" dirty="0">
              <a:effectLst/>
              <a:latin typeface="Arial" panose="020B0604020202020204" pitchFamily="34" charset="0"/>
              <a:ea typeface="Times New Roman" panose="02020603050405020304" pitchFamily="18" charset="0"/>
            </a:endParaRPr>
          </a:p>
          <a:p>
            <a:pPr marL="457200" indent="-457200" algn="ct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4" name="Picture 4" descr="Free photos of Man">
            <a:extLst>
              <a:ext uri="{FF2B5EF4-FFF2-40B4-BE49-F238E27FC236}">
                <a16:creationId xmlns:a16="http://schemas.microsoft.com/office/drawing/2014/main" id="{9EA89A1C-25AF-2C08-2D9C-132ED2B1C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418" y="2547171"/>
            <a:ext cx="574516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8464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Income Results</a:t>
            </a:r>
          </a:p>
        </p:txBody>
      </p:sp>
      <p:sp>
        <p:nvSpPr>
          <p:cNvPr id="9" name="TextBox 8">
            <a:extLst>
              <a:ext uri="{FF2B5EF4-FFF2-40B4-BE49-F238E27FC236}">
                <a16:creationId xmlns:a16="http://schemas.microsoft.com/office/drawing/2014/main" id="{5D1A521F-93C3-4D79-BD4B-D2308F436EEA}"/>
              </a:ext>
            </a:extLst>
          </p:cNvPr>
          <p:cNvSpPr txBox="1"/>
          <p:nvPr/>
        </p:nvSpPr>
        <p:spPr>
          <a:xfrm>
            <a:off x="7366635" y="1699993"/>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Rideshare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18.2%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.053)</a:t>
            </a:r>
          </a:p>
        </p:txBody>
      </p:sp>
      <p:sp>
        <p:nvSpPr>
          <p:cNvPr id="11" name="TextBox 10">
            <a:extLst>
              <a:ext uri="{FF2B5EF4-FFF2-40B4-BE49-F238E27FC236}">
                <a16:creationId xmlns:a16="http://schemas.microsoft.com/office/drawing/2014/main" id="{140804ED-251D-4909-8A32-0217A4BA1857}"/>
              </a:ext>
            </a:extLst>
          </p:cNvPr>
          <p:cNvSpPr txBox="1"/>
          <p:nvPr/>
        </p:nvSpPr>
        <p:spPr>
          <a:xfrm>
            <a:off x="1319403" y="1699993"/>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19.9%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.014)</a:t>
            </a:r>
          </a:p>
        </p:txBody>
      </p:sp>
      <p:pic>
        <p:nvPicPr>
          <p:cNvPr id="4" name="Picture 3">
            <a:extLst>
              <a:ext uri="{FF2B5EF4-FFF2-40B4-BE49-F238E27FC236}">
                <a16:creationId xmlns:a16="http://schemas.microsoft.com/office/drawing/2014/main" id="{97BC0B2A-5620-F7C4-67EE-AD0C91FC1075}"/>
              </a:ext>
            </a:extLst>
          </p:cNvPr>
          <p:cNvPicPr preferRelativeResize="0">
            <a:picLocks/>
          </p:cNvPicPr>
          <p:nvPr/>
        </p:nvPicPr>
        <p:blipFill>
          <a:blip r:embed="rId3"/>
          <a:stretch>
            <a:fillRect/>
          </a:stretch>
        </p:blipFill>
        <p:spPr>
          <a:xfrm>
            <a:off x="97536" y="2992656"/>
            <a:ext cx="5998464" cy="3865342"/>
          </a:xfrm>
          <a:prstGeom prst="rect">
            <a:avLst/>
          </a:prstGeom>
        </p:spPr>
      </p:pic>
      <p:pic>
        <p:nvPicPr>
          <p:cNvPr id="18" name="Picture 17">
            <a:extLst>
              <a:ext uri="{FF2B5EF4-FFF2-40B4-BE49-F238E27FC236}">
                <a16:creationId xmlns:a16="http://schemas.microsoft.com/office/drawing/2014/main" id="{205CF42D-FA0B-F5D1-5DD3-2FFA31238502}"/>
              </a:ext>
            </a:extLst>
          </p:cNvPr>
          <p:cNvPicPr preferRelativeResize="0">
            <a:picLocks/>
          </p:cNvPicPr>
          <p:nvPr/>
        </p:nvPicPr>
        <p:blipFill>
          <a:blip r:embed="rId4"/>
          <a:stretch>
            <a:fillRect/>
          </a:stretch>
        </p:blipFill>
        <p:spPr>
          <a:xfrm>
            <a:off x="6096000" y="2992655"/>
            <a:ext cx="6096000" cy="3865343"/>
          </a:xfrm>
          <a:prstGeom prst="rect">
            <a:avLst/>
          </a:prstGeom>
        </p:spPr>
      </p:pic>
    </p:spTree>
    <p:extLst>
      <p:ext uri="{BB962C8B-B14F-4D97-AF65-F5344CB8AC3E}">
        <p14:creationId xmlns:p14="http://schemas.microsoft.com/office/powerpoint/2010/main" val="4259911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Hours Results</a:t>
            </a:r>
          </a:p>
        </p:txBody>
      </p:sp>
      <p:sp>
        <p:nvSpPr>
          <p:cNvPr id="9" name="TextBox 8">
            <a:extLst>
              <a:ext uri="{FF2B5EF4-FFF2-40B4-BE49-F238E27FC236}">
                <a16:creationId xmlns:a16="http://schemas.microsoft.com/office/drawing/2014/main" id="{5D1A521F-93C3-4D79-BD4B-D2308F436EEA}"/>
              </a:ext>
            </a:extLst>
          </p:cNvPr>
          <p:cNvSpPr txBox="1"/>
          <p:nvPr/>
        </p:nvSpPr>
        <p:spPr>
          <a:xfrm>
            <a:off x="7311771" y="1703811"/>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Rideshare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31.2%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11" name="TextBox 10">
            <a:extLst>
              <a:ext uri="{FF2B5EF4-FFF2-40B4-BE49-F238E27FC236}">
                <a16:creationId xmlns:a16="http://schemas.microsoft.com/office/drawing/2014/main" id="{140804ED-251D-4909-8A32-0217A4BA1857}"/>
              </a:ext>
            </a:extLst>
          </p:cNvPr>
          <p:cNvSpPr txBox="1"/>
          <p:nvPr/>
        </p:nvSpPr>
        <p:spPr>
          <a:xfrm>
            <a:off x="1325499" y="1703811"/>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21.2%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.001)</a:t>
            </a:r>
          </a:p>
        </p:txBody>
      </p:sp>
      <p:pic>
        <p:nvPicPr>
          <p:cNvPr id="6" name="Picture 5">
            <a:extLst>
              <a:ext uri="{FF2B5EF4-FFF2-40B4-BE49-F238E27FC236}">
                <a16:creationId xmlns:a16="http://schemas.microsoft.com/office/drawing/2014/main" id="{860EEC45-D91F-99F0-D3C8-2CBFA5684FB4}"/>
              </a:ext>
            </a:extLst>
          </p:cNvPr>
          <p:cNvPicPr preferRelativeResize="0">
            <a:picLocks/>
          </p:cNvPicPr>
          <p:nvPr/>
        </p:nvPicPr>
        <p:blipFill>
          <a:blip r:embed="rId3"/>
          <a:stretch>
            <a:fillRect/>
          </a:stretch>
        </p:blipFill>
        <p:spPr>
          <a:xfrm>
            <a:off x="109728" y="2996474"/>
            <a:ext cx="5986272" cy="3733509"/>
          </a:xfrm>
          <a:prstGeom prst="rect">
            <a:avLst/>
          </a:prstGeom>
        </p:spPr>
      </p:pic>
      <p:pic>
        <p:nvPicPr>
          <p:cNvPr id="7" name="Picture 6">
            <a:extLst>
              <a:ext uri="{FF2B5EF4-FFF2-40B4-BE49-F238E27FC236}">
                <a16:creationId xmlns:a16="http://schemas.microsoft.com/office/drawing/2014/main" id="{180C0378-229B-0F78-DD12-1A866C3C1C53}"/>
              </a:ext>
            </a:extLst>
          </p:cNvPr>
          <p:cNvPicPr preferRelativeResize="0">
            <a:picLocks/>
          </p:cNvPicPr>
          <p:nvPr/>
        </p:nvPicPr>
        <p:blipFill>
          <a:blip r:embed="rId4"/>
          <a:stretch>
            <a:fillRect/>
          </a:stretch>
        </p:blipFill>
        <p:spPr>
          <a:xfrm>
            <a:off x="6096000" y="2996475"/>
            <a:ext cx="5986272" cy="3733508"/>
          </a:xfrm>
          <a:prstGeom prst="rect">
            <a:avLst/>
          </a:prstGeom>
        </p:spPr>
      </p:pic>
    </p:spTree>
    <p:extLst>
      <p:ext uri="{BB962C8B-B14F-4D97-AF65-F5344CB8AC3E}">
        <p14:creationId xmlns:p14="http://schemas.microsoft.com/office/powerpoint/2010/main" val="2742104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Hourly Wage Results</a:t>
            </a:r>
          </a:p>
        </p:txBody>
      </p:sp>
      <p:sp>
        <p:nvSpPr>
          <p:cNvPr id="9" name="TextBox 8">
            <a:extLst>
              <a:ext uri="{FF2B5EF4-FFF2-40B4-BE49-F238E27FC236}">
                <a16:creationId xmlns:a16="http://schemas.microsoft.com/office/drawing/2014/main" id="{5D1A521F-93C3-4D79-BD4B-D2308F436EEA}"/>
              </a:ext>
            </a:extLst>
          </p:cNvPr>
          <p:cNvSpPr txBox="1"/>
          <p:nvPr/>
        </p:nvSpPr>
        <p:spPr>
          <a:xfrm>
            <a:off x="7326898" y="1674123"/>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Rideshare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−$0.50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.70)</a:t>
            </a:r>
          </a:p>
        </p:txBody>
      </p:sp>
      <p:sp>
        <p:nvSpPr>
          <p:cNvPr id="11" name="TextBox 10">
            <a:extLst>
              <a:ext uri="{FF2B5EF4-FFF2-40B4-BE49-F238E27FC236}">
                <a16:creationId xmlns:a16="http://schemas.microsoft.com/office/drawing/2014/main" id="{140804ED-251D-4909-8A32-0217A4BA1857}"/>
              </a:ext>
            </a:extLst>
          </p:cNvPr>
          <p:cNvSpPr txBox="1"/>
          <p:nvPr/>
        </p:nvSpPr>
        <p:spPr>
          <a:xfrm>
            <a:off x="1310374" y="1674123"/>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.56)</a:t>
            </a:r>
          </a:p>
        </p:txBody>
      </p:sp>
      <p:pic>
        <p:nvPicPr>
          <p:cNvPr id="6" name="Picture 5">
            <a:extLst>
              <a:ext uri="{FF2B5EF4-FFF2-40B4-BE49-F238E27FC236}">
                <a16:creationId xmlns:a16="http://schemas.microsoft.com/office/drawing/2014/main" id="{F1AAA2D9-7EA8-3F2D-8D8D-4600635DB274}"/>
              </a:ext>
            </a:extLst>
          </p:cNvPr>
          <p:cNvPicPr>
            <a:picLocks noChangeAspect="1"/>
          </p:cNvPicPr>
          <p:nvPr/>
        </p:nvPicPr>
        <p:blipFill>
          <a:blip r:embed="rId3"/>
          <a:stretch>
            <a:fillRect/>
          </a:stretch>
        </p:blipFill>
        <p:spPr>
          <a:xfrm>
            <a:off x="79479" y="2992036"/>
            <a:ext cx="6016521" cy="3762332"/>
          </a:xfrm>
          <a:prstGeom prst="rect">
            <a:avLst/>
          </a:prstGeom>
        </p:spPr>
      </p:pic>
      <p:pic>
        <p:nvPicPr>
          <p:cNvPr id="7" name="Picture 6">
            <a:extLst>
              <a:ext uri="{FF2B5EF4-FFF2-40B4-BE49-F238E27FC236}">
                <a16:creationId xmlns:a16="http://schemas.microsoft.com/office/drawing/2014/main" id="{1E78A35E-C70D-84F8-069B-55D95FA51349}"/>
              </a:ext>
            </a:extLst>
          </p:cNvPr>
          <p:cNvPicPr>
            <a:picLocks noChangeAspect="1"/>
          </p:cNvPicPr>
          <p:nvPr/>
        </p:nvPicPr>
        <p:blipFill>
          <a:blip r:embed="rId4"/>
          <a:stretch>
            <a:fillRect/>
          </a:stretch>
        </p:blipFill>
        <p:spPr>
          <a:xfrm>
            <a:off x="6095999" y="2992036"/>
            <a:ext cx="6016521" cy="3762332"/>
          </a:xfrm>
          <a:prstGeom prst="rect">
            <a:avLst/>
          </a:prstGeom>
        </p:spPr>
      </p:pic>
    </p:spTree>
    <p:extLst>
      <p:ext uri="{BB962C8B-B14F-4D97-AF65-F5344CB8AC3E}">
        <p14:creationId xmlns:p14="http://schemas.microsoft.com/office/powerpoint/2010/main" val="40670638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Correlation Results</a:t>
            </a:r>
          </a:p>
        </p:txBody>
      </p:sp>
      <p:pic>
        <p:nvPicPr>
          <p:cNvPr id="4" name="Picture 3">
            <a:extLst>
              <a:ext uri="{FF2B5EF4-FFF2-40B4-BE49-F238E27FC236}">
                <a16:creationId xmlns:a16="http://schemas.microsoft.com/office/drawing/2014/main" id="{6C38EAF4-5EBC-3359-A007-39BB5BFCB99F}"/>
              </a:ext>
            </a:extLst>
          </p:cNvPr>
          <p:cNvPicPr>
            <a:picLocks noChangeAspect="1"/>
          </p:cNvPicPr>
          <p:nvPr/>
        </p:nvPicPr>
        <p:blipFill>
          <a:blip r:embed="rId3"/>
          <a:stretch>
            <a:fillRect/>
          </a:stretch>
        </p:blipFill>
        <p:spPr>
          <a:xfrm>
            <a:off x="2825496" y="2423360"/>
            <a:ext cx="6541008" cy="2535274"/>
          </a:xfrm>
          <a:prstGeom prst="rect">
            <a:avLst/>
          </a:prstGeom>
        </p:spPr>
      </p:pic>
      <p:sp>
        <p:nvSpPr>
          <p:cNvPr id="5" name="TextBox 4">
            <a:extLst>
              <a:ext uri="{FF2B5EF4-FFF2-40B4-BE49-F238E27FC236}">
                <a16:creationId xmlns:a16="http://schemas.microsoft.com/office/drawing/2014/main" id="{716FDA15-537C-AF56-BF47-48462A519A43}"/>
              </a:ext>
            </a:extLst>
          </p:cNvPr>
          <p:cNvSpPr txBox="1"/>
          <p:nvPr/>
        </p:nvSpPr>
        <p:spPr>
          <a:xfrm>
            <a:off x="0" y="183858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bias scores</a:t>
            </a:r>
          </a:p>
        </p:txBody>
      </p:sp>
    </p:spTree>
    <p:extLst>
      <p:ext uri="{BB962C8B-B14F-4D97-AF65-F5344CB8AC3E}">
        <p14:creationId xmlns:p14="http://schemas.microsoft.com/office/powerpoint/2010/main" val="25222095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Replicates the bias</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Shows people overpredict their hours but not their hourly wage, and that the former is correlated with income overprediction</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563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fontScale="90000"/>
          </a:bodyPr>
          <a:lstStyle/>
          <a:p>
            <a:pPr algn="ctr"/>
            <a:r>
              <a:rPr lang="en-CA" sz="5400" b="1" dirty="0">
                <a:solidFill>
                  <a:schemeClr val="bg1"/>
                </a:solidFill>
                <a:latin typeface="Arial Nova"/>
              </a:rPr>
              <a:t>How can we debias income predictions?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093428"/>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Intervention #1: Taking an “outside view”</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Prediction accuracy can be improved by incorporating relevant past outcomes </a:t>
            </a:r>
            <a:r>
              <a:rPr lang="en-US" sz="1600" dirty="0">
                <a:latin typeface="Arial" panose="020B0604020202020204" pitchFamily="34" charset="0"/>
                <a:cs typeface="Arial" panose="020B0604020202020204" pitchFamily="34" charset="0"/>
              </a:rPr>
              <a:t>(e.g., Buehler et al. 1994; Kahneman &amp; Tversky 1979)</a:t>
            </a:r>
          </a:p>
          <a:p>
            <a:pPr marL="457200" indent="-45720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H3:</a:t>
            </a:r>
            <a:r>
              <a:rPr lang="en-US" sz="3200" dirty="0">
                <a:latin typeface="Arial" panose="020B0604020202020204" pitchFamily="34" charset="0"/>
                <a:cs typeface="Arial" panose="020B0604020202020204" pitchFamily="34" charset="0"/>
              </a:rPr>
              <a:t> Prompting people to consider their average past earnings before predicting their future earnings reduces the income prediction bias</a:t>
            </a:r>
          </a:p>
          <a:p>
            <a:endParaRPr lang="en-US" sz="32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11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fontScale="90000"/>
          </a:bodyPr>
          <a:lstStyle/>
          <a:p>
            <a:pPr algn="ctr"/>
            <a:r>
              <a:rPr lang="en-CA" sz="5400" b="1" dirty="0">
                <a:solidFill>
                  <a:schemeClr val="bg1"/>
                </a:solidFill>
                <a:latin typeface="Arial Nova"/>
              </a:rPr>
              <a:t>How can we debias income predictions?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401205"/>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Intervention #2: An “atypical” intervention</a:t>
            </a:r>
            <a:r>
              <a:rPr lang="en-US" sz="32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(Howard et al. 2022)</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Perhaps gig workers have negatively skewed income (assumption) </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Predictions are based on typical past outcomes</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Typical = mode</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If outcomes are negatively skewed with mode &gt; mean, then people will over-predict</a:t>
            </a:r>
          </a:p>
        </p:txBody>
      </p:sp>
    </p:spTree>
    <p:extLst>
      <p:ext uri="{BB962C8B-B14F-4D97-AF65-F5344CB8AC3E}">
        <p14:creationId xmlns:p14="http://schemas.microsoft.com/office/powerpoint/2010/main" val="34316609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fontScale="90000"/>
          </a:bodyPr>
          <a:lstStyle/>
          <a:p>
            <a:pPr algn="ctr"/>
            <a:r>
              <a:rPr lang="en-CA" sz="5400" b="1" dirty="0">
                <a:solidFill>
                  <a:schemeClr val="bg1"/>
                </a:solidFill>
                <a:latin typeface="Arial Nova"/>
              </a:rPr>
              <a:t>How can we debias income predictions?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877437"/>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Intervention #2: An “atypical” intervention</a:t>
            </a:r>
            <a:r>
              <a:rPr lang="en-US" sz="32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(Howard et al. 2022)</a:t>
            </a:r>
          </a:p>
          <a:p>
            <a:pPr marL="457200" indent="-45720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H4: </a:t>
            </a:r>
            <a:r>
              <a:rPr lang="en-US" sz="3200" dirty="0">
                <a:latin typeface="Arial" panose="020B0604020202020204" pitchFamily="34" charset="0"/>
                <a:cs typeface="Arial" panose="020B0604020202020204" pitchFamily="34" charset="0"/>
              </a:rPr>
              <a:t>Prompting people to consider reasons why their schedule will be different than usual reduces the income prediction bias.</a:t>
            </a:r>
            <a:endParaRPr lang="en-US" sz="32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167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246769"/>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Sample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662 food delivery app drivers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30.0, 35.0% female)</a:t>
            </a: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227B955-025F-1223-4E2A-DD9C67EE458D}"/>
              </a:ext>
            </a:extLst>
          </p:cNvPr>
          <p:cNvPicPr>
            <a:picLocks noChangeAspect="1"/>
          </p:cNvPicPr>
          <p:nvPr/>
        </p:nvPicPr>
        <p:blipFill>
          <a:blip r:embed="rId3"/>
          <a:stretch>
            <a:fillRect/>
          </a:stretch>
        </p:blipFill>
        <p:spPr>
          <a:xfrm>
            <a:off x="10801948" y="5486399"/>
            <a:ext cx="1390052" cy="1371600"/>
          </a:xfrm>
          <a:prstGeom prst="rect">
            <a:avLst/>
          </a:prstGeom>
        </p:spPr>
      </p:pic>
    </p:spTree>
    <p:extLst>
      <p:ext uri="{BB962C8B-B14F-4D97-AF65-F5344CB8AC3E}">
        <p14:creationId xmlns:p14="http://schemas.microsoft.com/office/powerpoint/2010/main" val="20289833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708981"/>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Start of the week:</a:t>
            </a:r>
          </a:p>
          <a:p>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Which food delivery apps do you currently work for? Please select all that apply.</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 gig income for next week in 1 of 3 conditions:</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Control</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Outside view </a:t>
            </a:r>
            <a:r>
              <a:rPr lang="en-US" sz="1600" dirty="0">
                <a:latin typeface="Arial" panose="020B0604020202020204" pitchFamily="34" charset="0"/>
                <a:cs typeface="Arial" panose="020B0604020202020204" pitchFamily="34" charset="0"/>
              </a:rPr>
              <a:t>(e.g., Buehler, Griffin, and Ross 1994)</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“Atypical” condition </a:t>
            </a:r>
            <a:r>
              <a:rPr lang="en-US" sz="1600" dirty="0">
                <a:latin typeface="Arial" panose="020B0604020202020204" pitchFamily="34" charset="0"/>
                <a:cs typeface="Arial" panose="020B0604020202020204" pitchFamily="34" charset="0"/>
              </a:rPr>
              <a:t>(Howard et al. 2022)</a:t>
            </a:r>
          </a:p>
        </p:txBody>
      </p:sp>
    </p:spTree>
    <p:extLst>
      <p:ext uri="{BB962C8B-B14F-4D97-AF65-F5344CB8AC3E}">
        <p14:creationId xmlns:p14="http://schemas.microsoft.com/office/powerpoint/2010/main" val="934501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algn="ctr"/>
            <a:endParaRPr lang="en-GB" sz="3200" dirty="0">
              <a:effectLst/>
              <a:latin typeface="Arial" panose="020B0604020202020204" pitchFamily="34" charset="0"/>
              <a:ea typeface="Times New Roman" panose="02020603050405020304" pitchFamily="18" charset="0"/>
            </a:endParaRPr>
          </a:p>
          <a:p>
            <a:pPr algn="ctr"/>
            <a:r>
              <a:rPr lang="en-GB" sz="3200" b="1" dirty="0">
                <a:effectLst/>
                <a:latin typeface="Arial" panose="020B0604020202020204" pitchFamily="34" charset="0"/>
                <a:ea typeface="Times New Roman" panose="02020603050405020304" pitchFamily="18" charset="0"/>
              </a:rPr>
              <a:t>Gig work = variable income</a:t>
            </a:r>
          </a:p>
          <a:p>
            <a:pPr algn="ctr"/>
            <a:r>
              <a:rPr lang="en-GB" sz="1600" dirty="0">
                <a:latin typeface="Arial" panose="020B0604020202020204" pitchFamily="34" charset="0"/>
                <a:ea typeface="Times New Roman" panose="02020603050405020304" pitchFamily="18" charset="0"/>
              </a:rPr>
              <a:t>(e.g., Shell 2022)</a:t>
            </a:r>
          </a:p>
          <a:p>
            <a:pPr algn="ctr"/>
            <a:endParaRPr lang="en-GB" sz="3200" b="1" dirty="0">
              <a:effectLst/>
              <a:latin typeface="Arial" panose="020B0604020202020204" pitchFamily="34" charset="0"/>
              <a:ea typeface="Times New Roman" panose="02020603050405020304" pitchFamily="18" charset="0"/>
            </a:endParaRPr>
          </a:p>
          <a:p>
            <a:pPr marL="457200" indent="-457200" algn="ct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4" name="Picture 2" descr="Free photos of Pockets">
            <a:extLst>
              <a:ext uri="{FF2B5EF4-FFF2-40B4-BE49-F238E27FC236}">
                <a16:creationId xmlns:a16="http://schemas.microsoft.com/office/drawing/2014/main" id="{C8F97023-914F-1335-6D87-56917012A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085" y="2377140"/>
            <a:ext cx="6075829" cy="405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6878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condition</a:t>
            </a:r>
          </a:p>
          <a:p>
            <a:endParaRPr lang="en-US" sz="3200" b="1" u="sng"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take some time to estimate the total amount of money you have earned working for food delivery apps over the past four weeks.</a:t>
            </a:r>
          </a:p>
          <a:p>
            <a:pPr algn="ctr"/>
            <a:endParaRPr lang="en-US" sz="3200" dirty="0">
              <a:latin typeface="Arial" panose="020B0604020202020204" pitchFamily="34" charset="0"/>
              <a:ea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How much money do you estimate you have earned (in total) working for food delivery apps over the past four weeks?</a:t>
            </a:r>
          </a:p>
        </p:txBody>
      </p:sp>
      <p:sp>
        <p:nvSpPr>
          <p:cNvPr id="4" name="Rectangle: Rounded Corners 3">
            <a:extLst>
              <a:ext uri="{FF2B5EF4-FFF2-40B4-BE49-F238E27FC236}">
                <a16:creationId xmlns:a16="http://schemas.microsoft.com/office/drawing/2014/main" id="{4F68156C-CEE4-B3FF-EE57-8F025770A9EA}"/>
              </a:ext>
            </a:extLst>
          </p:cNvPr>
          <p:cNvSpPr/>
          <p:nvPr/>
        </p:nvSpPr>
        <p:spPr>
          <a:xfrm>
            <a:off x="5129212" y="5124450"/>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FB15CE-3D0B-4F9F-137F-BDA3543BC2E6}"/>
              </a:ext>
            </a:extLst>
          </p:cNvPr>
          <p:cNvSpPr txBox="1"/>
          <p:nvPr/>
        </p:nvSpPr>
        <p:spPr>
          <a:xfrm>
            <a:off x="5129212" y="5198380"/>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479954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170099"/>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condition</a:t>
            </a:r>
          </a:p>
          <a:p>
            <a:endParaRPr lang="en-US" sz="3200" b="1" u="sng"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cs typeface="Arial" panose="020B0604020202020204" pitchFamily="34" charset="0"/>
              </a:rPr>
              <a:t>Over the past 4 weeks you estimate you have earned $X </a:t>
            </a:r>
            <a:r>
              <a:rPr lang="en-US" sz="3200" b="1" dirty="0">
                <a:effectLst/>
                <a:latin typeface="Arial" panose="020B0604020202020204" pitchFamily="34" charset="0"/>
                <a:ea typeface="Arial" panose="020B0604020202020204" pitchFamily="34" charset="0"/>
                <a:cs typeface="Arial" panose="020B0604020202020204" pitchFamily="34" charset="0"/>
              </a:rPr>
              <a:t>per week </a:t>
            </a:r>
            <a:r>
              <a:rPr lang="en-US" sz="3200" dirty="0">
                <a:effectLst/>
                <a:latin typeface="Arial" panose="020B0604020202020204" pitchFamily="34" charset="0"/>
                <a:ea typeface="Arial" panose="020B0604020202020204" pitchFamily="34" charset="0"/>
                <a:cs typeface="Arial" panose="020B0604020202020204" pitchFamily="34" charset="0"/>
              </a:rPr>
              <a:t>working for food delivery apps. Considering that experience, how much money do you estimate you will earn working for food delivery apps in the </a:t>
            </a:r>
            <a:r>
              <a:rPr lang="en-US" sz="3200" b="1" dirty="0">
                <a:effectLst/>
                <a:latin typeface="Arial" panose="020B0604020202020204" pitchFamily="34" charset="0"/>
                <a:ea typeface="Arial" panose="020B0604020202020204" pitchFamily="34" charset="0"/>
                <a:cs typeface="Arial" panose="020B0604020202020204" pitchFamily="34" charset="0"/>
              </a:rPr>
              <a:t>next week</a:t>
            </a:r>
            <a:r>
              <a:rPr lang="en-US" sz="3200" dirty="0">
                <a:effectLst/>
                <a:latin typeface="Arial" panose="020B0604020202020204" pitchFamily="34" charset="0"/>
                <a:ea typeface="Arial" panose="020B0604020202020204" pitchFamily="34" charset="0"/>
                <a:cs typeface="Arial" panose="020B0604020202020204" pitchFamily="34" charset="0"/>
              </a:rPr>
              <a:t>?</a:t>
            </a:r>
          </a:p>
        </p:txBody>
      </p:sp>
      <p:sp>
        <p:nvSpPr>
          <p:cNvPr id="4" name="Rectangle: Rounded Corners 3">
            <a:extLst>
              <a:ext uri="{FF2B5EF4-FFF2-40B4-BE49-F238E27FC236}">
                <a16:creationId xmlns:a16="http://schemas.microsoft.com/office/drawing/2014/main" id="{4F68156C-CEE4-B3FF-EE57-8F025770A9EA}"/>
              </a:ext>
            </a:extLst>
          </p:cNvPr>
          <p:cNvSpPr/>
          <p:nvPr/>
        </p:nvSpPr>
        <p:spPr>
          <a:xfrm>
            <a:off x="5129212" y="4139565"/>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FB15CE-3D0B-4F9F-137F-BDA3543BC2E6}"/>
              </a:ext>
            </a:extLst>
          </p:cNvPr>
          <p:cNvSpPr txBox="1"/>
          <p:nvPr/>
        </p:nvSpPr>
        <p:spPr>
          <a:xfrm>
            <a:off x="5129212" y="4213495"/>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546600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Results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Atypical condition</a:t>
            </a:r>
            <a:endParaRPr lang="en-US" sz="3200" dirty="0">
              <a:latin typeface="Arial" panose="020B0604020202020204" pitchFamily="34" charset="0"/>
              <a:cs typeface="Arial" panose="020B0604020202020204" pitchFamily="34" charset="0"/>
            </a:endParaRPr>
          </a:p>
          <a:p>
            <a:endParaRPr lang="en-US" sz="3200"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take some time to consider reasons why the number of hours you work for food delivery apps in the next week might be different than usual.</a:t>
            </a:r>
          </a:p>
          <a:p>
            <a:pPr algn="ctr"/>
            <a:endParaRPr lang="en-US" sz="3200" dirty="0">
              <a:latin typeface="Arial" panose="020B0604020202020204" pitchFamily="34" charset="0"/>
              <a:ea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list 2 reasons why the number of hours you work for food delivery apps in the next week might be different than usual.</a:t>
            </a:r>
          </a:p>
        </p:txBody>
      </p:sp>
    </p:spTree>
    <p:extLst>
      <p:ext uri="{BB962C8B-B14F-4D97-AF65-F5344CB8AC3E}">
        <p14:creationId xmlns:p14="http://schemas.microsoft.com/office/powerpoint/2010/main" val="15435256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Results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67765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Atypical condition</a:t>
            </a:r>
            <a:endParaRPr lang="en-US" sz="3200" dirty="0">
              <a:latin typeface="Arial" panose="020B0604020202020204" pitchFamily="34" charset="0"/>
              <a:cs typeface="Arial" panose="020B0604020202020204" pitchFamily="34" charset="0"/>
            </a:endParaRPr>
          </a:p>
          <a:p>
            <a:endParaRPr lang="en-US" sz="3200"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cs typeface="Arial" panose="020B0604020202020204" pitchFamily="34" charset="0"/>
              </a:rPr>
              <a:t>Keeping in mind your answer to the previous question, how much money do you estimate you will earn (in total) working for food delivery apps in the next week?</a:t>
            </a:r>
          </a:p>
        </p:txBody>
      </p:sp>
      <p:sp>
        <p:nvSpPr>
          <p:cNvPr id="5" name="Rectangle: Rounded Corners 4">
            <a:extLst>
              <a:ext uri="{FF2B5EF4-FFF2-40B4-BE49-F238E27FC236}">
                <a16:creationId xmlns:a16="http://schemas.microsoft.com/office/drawing/2014/main" id="{4BE5302C-0BF7-7E49-C3CE-5255554EB5BC}"/>
              </a:ext>
            </a:extLst>
          </p:cNvPr>
          <p:cNvSpPr/>
          <p:nvPr/>
        </p:nvSpPr>
        <p:spPr>
          <a:xfrm>
            <a:off x="5129212" y="3576979"/>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0396CFB-4A4D-D564-1A0F-9F4577B40DA5}"/>
              </a:ext>
            </a:extLst>
          </p:cNvPr>
          <p:cNvSpPr txBox="1"/>
          <p:nvPr/>
        </p:nvSpPr>
        <p:spPr>
          <a:xfrm>
            <a:off x="5129212" y="3650909"/>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84815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369880"/>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End of the week:</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Report actual income earned</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4204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7" name="TextBox 6">
            <a:extLst>
              <a:ext uri="{FF2B5EF4-FFF2-40B4-BE49-F238E27FC236}">
                <a16:creationId xmlns:a16="http://schemas.microsoft.com/office/drawing/2014/main" id="{D7B761C2-8E24-4298-86A4-E53B7FF26154}"/>
              </a:ext>
            </a:extLst>
          </p:cNvPr>
          <p:cNvSpPr txBox="1"/>
          <p:nvPr/>
        </p:nvSpPr>
        <p:spPr>
          <a:xfrm>
            <a:off x="3543300"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23.2%***</a:t>
            </a:r>
          </a:p>
        </p:txBody>
      </p:sp>
      <p:sp>
        <p:nvSpPr>
          <p:cNvPr id="8" name="TextBox 7">
            <a:extLst>
              <a:ext uri="{FF2B5EF4-FFF2-40B4-BE49-F238E27FC236}">
                <a16:creationId xmlns:a16="http://schemas.microsoft.com/office/drawing/2014/main" id="{23F365BA-E30C-4300-9406-091038BC5D04}"/>
              </a:ext>
            </a:extLst>
          </p:cNvPr>
          <p:cNvSpPr txBox="1"/>
          <p:nvPr/>
        </p:nvSpPr>
        <p:spPr>
          <a:xfrm>
            <a:off x="56540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13.4%**</a:t>
            </a:r>
          </a:p>
        </p:txBody>
      </p:sp>
      <p:sp>
        <p:nvSpPr>
          <p:cNvPr id="9" name="TextBox 8">
            <a:extLst>
              <a:ext uri="{FF2B5EF4-FFF2-40B4-BE49-F238E27FC236}">
                <a16:creationId xmlns:a16="http://schemas.microsoft.com/office/drawing/2014/main" id="{E1AE9E68-5A83-4255-9292-9ED23BEF9534}"/>
              </a:ext>
            </a:extLst>
          </p:cNvPr>
          <p:cNvSpPr txBox="1"/>
          <p:nvPr/>
        </p:nvSpPr>
        <p:spPr>
          <a:xfrm>
            <a:off x="78638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25.7%***</a:t>
            </a:r>
          </a:p>
        </p:txBody>
      </p:sp>
      <p:sp>
        <p:nvSpPr>
          <p:cNvPr id="3" name="Rectangle 2">
            <a:extLst>
              <a:ext uri="{FF2B5EF4-FFF2-40B4-BE49-F238E27FC236}">
                <a16:creationId xmlns:a16="http://schemas.microsoft.com/office/drawing/2014/main" id="{72692047-1B0F-4755-BE78-71234C6D5117}"/>
              </a:ext>
            </a:extLst>
          </p:cNvPr>
          <p:cNvSpPr/>
          <p:nvPr/>
        </p:nvSpPr>
        <p:spPr>
          <a:xfrm>
            <a:off x="5378824" y="1428750"/>
            <a:ext cx="4313817" cy="3616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DC0D63D-F599-72FC-F529-D37B9E7B4E94}"/>
              </a:ext>
            </a:extLst>
          </p:cNvPr>
          <p:cNvSpPr txBox="1"/>
          <p:nvPr/>
        </p:nvSpPr>
        <p:spPr>
          <a:xfrm>
            <a:off x="8848725" y="6476104"/>
            <a:ext cx="3343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.05,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.01,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.001</a:t>
            </a:r>
          </a:p>
        </p:txBody>
      </p:sp>
    </p:spTree>
    <p:extLst>
      <p:ext uri="{BB962C8B-B14F-4D97-AF65-F5344CB8AC3E}">
        <p14:creationId xmlns:p14="http://schemas.microsoft.com/office/powerpoint/2010/main" val="8030123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7" name="TextBox 6">
            <a:extLst>
              <a:ext uri="{FF2B5EF4-FFF2-40B4-BE49-F238E27FC236}">
                <a16:creationId xmlns:a16="http://schemas.microsoft.com/office/drawing/2014/main" id="{D7B761C2-8E24-4298-86A4-E53B7FF26154}"/>
              </a:ext>
            </a:extLst>
          </p:cNvPr>
          <p:cNvSpPr txBox="1"/>
          <p:nvPr/>
        </p:nvSpPr>
        <p:spPr>
          <a:xfrm>
            <a:off x="3543300"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23.2%***</a:t>
            </a:r>
          </a:p>
        </p:txBody>
      </p:sp>
      <p:sp>
        <p:nvSpPr>
          <p:cNvPr id="8" name="TextBox 7">
            <a:extLst>
              <a:ext uri="{FF2B5EF4-FFF2-40B4-BE49-F238E27FC236}">
                <a16:creationId xmlns:a16="http://schemas.microsoft.com/office/drawing/2014/main" id="{23F365BA-E30C-4300-9406-091038BC5D04}"/>
              </a:ext>
            </a:extLst>
          </p:cNvPr>
          <p:cNvSpPr txBox="1"/>
          <p:nvPr/>
        </p:nvSpPr>
        <p:spPr>
          <a:xfrm>
            <a:off x="56540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13.4%**</a:t>
            </a:r>
          </a:p>
        </p:txBody>
      </p:sp>
      <p:sp>
        <p:nvSpPr>
          <p:cNvPr id="9" name="TextBox 8">
            <a:extLst>
              <a:ext uri="{FF2B5EF4-FFF2-40B4-BE49-F238E27FC236}">
                <a16:creationId xmlns:a16="http://schemas.microsoft.com/office/drawing/2014/main" id="{E1AE9E68-5A83-4255-9292-9ED23BEF9534}"/>
              </a:ext>
            </a:extLst>
          </p:cNvPr>
          <p:cNvSpPr txBox="1"/>
          <p:nvPr/>
        </p:nvSpPr>
        <p:spPr>
          <a:xfrm>
            <a:off x="78638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25.7%***</a:t>
            </a:r>
          </a:p>
        </p:txBody>
      </p:sp>
      <p:sp>
        <p:nvSpPr>
          <p:cNvPr id="3" name="Rectangle 2">
            <a:extLst>
              <a:ext uri="{FF2B5EF4-FFF2-40B4-BE49-F238E27FC236}">
                <a16:creationId xmlns:a16="http://schemas.microsoft.com/office/drawing/2014/main" id="{72692047-1B0F-4755-BE78-71234C6D5117}"/>
              </a:ext>
            </a:extLst>
          </p:cNvPr>
          <p:cNvSpPr/>
          <p:nvPr/>
        </p:nvSpPr>
        <p:spPr>
          <a:xfrm>
            <a:off x="7580573" y="1428750"/>
            <a:ext cx="2144340" cy="3616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0783B8F-CD91-46D5-88CF-1C4959A8FFB6}"/>
              </a:ext>
            </a:extLst>
          </p:cNvPr>
          <p:cNvSpPr txBox="1"/>
          <p:nvPr/>
        </p:nvSpPr>
        <p:spPr>
          <a:xfrm>
            <a:off x="8848725" y="6476104"/>
            <a:ext cx="3343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.05,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.01,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.001</a:t>
            </a:r>
          </a:p>
        </p:txBody>
      </p:sp>
    </p:spTree>
    <p:extLst>
      <p:ext uri="{BB962C8B-B14F-4D97-AF65-F5344CB8AC3E}">
        <p14:creationId xmlns:p14="http://schemas.microsoft.com/office/powerpoint/2010/main" val="18018507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B761C2-8E24-4298-86A4-E53B7FF26154}"/>
              </a:ext>
            </a:extLst>
          </p:cNvPr>
          <p:cNvSpPr txBox="1"/>
          <p:nvPr/>
        </p:nvSpPr>
        <p:spPr>
          <a:xfrm>
            <a:off x="3543300"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23.2%***</a:t>
            </a:r>
          </a:p>
        </p:txBody>
      </p:sp>
      <p:sp>
        <p:nvSpPr>
          <p:cNvPr id="8" name="TextBox 7">
            <a:extLst>
              <a:ext uri="{FF2B5EF4-FFF2-40B4-BE49-F238E27FC236}">
                <a16:creationId xmlns:a16="http://schemas.microsoft.com/office/drawing/2014/main" id="{23F365BA-E30C-4300-9406-091038BC5D04}"/>
              </a:ext>
            </a:extLst>
          </p:cNvPr>
          <p:cNvSpPr txBox="1"/>
          <p:nvPr/>
        </p:nvSpPr>
        <p:spPr>
          <a:xfrm>
            <a:off x="56540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13.4%**</a:t>
            </a:r>
          </a:p>
        </p:txBody>
      </p:sp>
      <p:sp>
        <p:nvSpPr>
          <p:cNvPr id="9" name="TextBox 8">
            <a:extLst>
              <a:ext uri="{FF2B5EF4-FFF2-40B4-BE49-F238E27FC236}">
                <a16:creationId xmlns:a16="http://schemas.microsoft.com/office/drawing/2014/main" id="{E1AE9E68-5A83-4255-9292-9ED23BEF9534}"/>
              </a:ext>
            </a:extLst>
          </p:cNvPr>
          <p:cNvSpPr txBox="1"/>
          <p:nvPr/>
        </p:nvSpPr>
        <p:spPr>
          <a:xfrm>
            <a:off x="78638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25.7%***</a:t>
            </a:r>
          </a:p>
        </p:txBody>
      </p:sp>
      <p:sp>
        <p:nvSpPr>
          <p:cNvPr id="6" name="TextBox 5">
            <a:extLst>
              <a:ext uri="{FF2B5EF4-FFF2-40B4-BE49-F238E27FC236}">
                <a16:creationId xmlns:a16="http://schemas.microsoft.com/office/drawing/2014/main" id="{20B5F88F-900D-5E83-D619-72F2A96A85F6}"/>
              </a:ext>
            </a:extLst>
          </p:cNvPr>
          <p:cNvSpPr txBox="1"/>
          <p:nvPr/>
        </p:nvSpPr>
        <p:spPr>
          <a:xfrm>
            <a:off x="8848725" y="6476104"/>
            <a:ext cx="3343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.05,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.01,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.001</a:t>
            </a:r>
          </a:p>
        </p:txBody>
      </p:sp>
    </p:spTree>
    <p:extLst>
      <p:ext uri="{BB962C8B-B14F-4D97-AF65-F5344CB8AC3E}">
        <p14:creationId xmlns:p14="http://schemas.microsoft.com/office/powerpoint/2010/main" val="31424076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3" name="Left Bracket 2">
            <a:extLst>
              <a:ext uri="{FF2B5EF4-FFF2-40B4-BE49-F238E27FC236}">
                <a16:creationId xmlns:a16="http://schemas.microsoft.com/office/drawing/2014/main" id="{40F61B1C-72C5-4773-AFB1-CD968DE6C497}"/>
              </a:ext>
            </a:extLst>
          </p:cNvPr>
          <p:cNvSpPr/>
          <p:nvPr/>
        </p:nvSpPr>
        <p:spPr>
          <a:xfrm rot="5400000">
            <a:off x="4888230" y="666749"/>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118D0C53-8EDB-4411-B87B-F6FA7F9039BD}"/>
              </a:ext>
            </a:extLst>
          </p:cNvPr>
          <p:cNvSpPr/>
          <p:nvPr/>
        </p:nvSpPr>
        <p:spPr>
          <a:xfrm rot="5400000">
            <a:off x="7109460" y="668766"/>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AB5BEDC-6B6E-41B5-A0EC-C6263ECBAA58}"/>
              </a:ext>
            </a:extLst>
          </p:cNvPr>
          <p:cNvSpPr txBox="1"/>
          <p:nvPr/>
        </p:nvSpPr>
        <p:spPr>
          <a:xfrm>
            <a:off x="429768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.024</a:t>
            </a:r>
            <a:endParaRPr lang="en-US"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4D478E0-9983-44C9-8077-FFFD275E42FE}"/>
              </a:ext>
            </a:extLst>
          </p:cNvPr>
          <p:cNvSpPr txBox="1"/>
          <p:nvPr/>
        </p:nvSpPr>
        <p:spPr>
          <a:xfrm>
            <a:off x="6515100" y="1336488"/>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.028</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2275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3" name="Left Bracket 2">
            <a:extLst>
              <a:ext uri="{FF2B5EF4-FFF2-40B4-BE49-F238E27FC236}">
                <a16:creationId xmlns:a16="http://schemas.microsoft.com/office/drawing/2014/main" id="{40F61B1C-72C5-4773-AFB1-CD968DE6C497}"/>
              </a:ext>
            </a:extLst>
          </p:cNvPr>
          <p:cNvSpPr/>
          <p:nvPr/>
        </p:nvSpPr>
        <p:spPr>
          <a:xfrm rot="5400000">
            <a:off x="5596890" y="666749"/>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118D0C53-8EDB-4411-B87B-F6FA7F9039BD}"/>
              </a:ext>
            </a:extLst>
          </p:cNvPr>
          <p:cNvSpPr/>
          <p:nvPr/>
        </p:nvSpPr>
        <p:spPr>
          <a:xfrm rot="5400000">
            <a:off x="7818121" y="670558"/>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AB5BEDC-6B6E-41B5-A0EC-C6263ECBAA58}"/>
              </a:ext>
            </a:extLst>
          </p:cNvPr>
          <p:cNvSpPr txBox="1"/>
          <p:nvPr/>
        </p:nvSpPr>
        <p:spPr>
          <a:xfrm>
            <a:off x="500634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.35</a:t>
            </a:r>
            <a:endParaRPr lang="en-US"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4D478E0-9983-44C9-8077-FFFD275E42FE}"/>
              </a:ext>
            </a:extLst>
          </p:cNvPr>
          <p:cNvSpPr txBox="1"/>
          <p:nvPr/>
        </p:nvSpPr>
        <p:spPr>
          <a:xfrm>
            <a:off x="7223761" y="1343884"/>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.52</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170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616101"/>
          </a:xfrm>
          <a:prstGeom prst="rect">
            <a:avLst/>
          </a:prstGeom>
          <a:noFill/>
        </p:spPr>
        <p:txBody>
          <a:bodyPr wrap="square" rtlCol="0">
            <a:spAutoFit/>
          </a:bodyPr>
          <a:lstStyle/>
          <a:p>
            <a:pPr marL="457200" indent="-457200">
              <a:buFont typeface="Arial" panose="020B0604020202020204" pitchFamily="34" charset="0"/>
              <a:buChar char="•"/>
            </a:pPr>
            <a:endParaRPr lang="en-GB" sz="1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n-GB" sz="3200" dirty="0">
                <a:effectLst/>
                <a:latin typeface="Arial" panose="020B0604020202020204" pitchFamily="34" charset="0"/>
                <a:ea typeface="Times New Roman" panose="02020603050405020304" pitchFamily="18" charset="0"/>
              </a:rPr>
              <a:t>Globally, 1.1 billion people work in the gig economy </a:t>
            </a:r>
            <a:r>
              <a:rPr lang="en-GB" sz="1600" dirty="0">
                <a:effectLst/>
                <a:latin typeface="Arial" panose="020B0604020202020204" pitchFamily="34" charset="0"/>
                <a:ea typeface="Times New Roman" panose="02020603050405020304" pitchFamily="18" charset="0"/>
              </a:rPr>
              <a:t>(</a:t>
            </a:r>
            <a:r>
              <a:rPr lang="en-GB" sz="1600" dirty="0" err="1">
                <a:effectLst/>
                <a:latin typeface="Arial" panose="020B0604020202020204" pitchFamily="34" charset="0"/>
                <a:ea typeface="Times New Roman" panose="02020603050405020304" pitchFamily="18" charset="0"/>
              </a:rPr>
              <a:t>Zgola</a:t>
            </a:r>
            <a:r>
              <a:rPr lang="en-GB" sz="1600" dirty="0">
                <a:effectLst/>
                <a:latin typeface="Arial" panose="020B0604020202020204" pitchFamily="34" charset="0"/>
                <a:ea typeface="Times New Roman" panose="02020603050405020304" pitchFamily="18" charset="0"/>
              </a:rPr>
              <a:t> 2021)</a:t>
            </a:r>
          </a:p>
          <a:p>
            <a:pPr marL="457200" indent="-457200">
              <a:buFont typeface="Arial" panose="020B0604020202020204" pitchFamily="34" charset="0"/>
              <a:buChar char="•"/>
            </a:pPr>
            <a:endParaRPr lang="en-GB" sz="1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n-GB" sz="3200" dirty="0">
                <a:effectLst/>
                <a:latin typeface="Arial" panose="020B0604020202020204" pitchFamily="34" charset="0"/>
                <a:ea typeface="Times New Roman" panose="02020603050405020304" pitchFamily="18" charset="0"/>
              </a:rPr>
              <a:t>In the US, about one-third of the </a:t>
            </a:r>
            <a:r>
              <a:rPr lang="en-GB" sz="3200" dirty="0" err="1">
                <a:effectLst/>
                <a:latin typeface="Arial" panose="020B0604020202020204" pitchFamily="34" charset="0"/>
                <a:ea typeface="Times New Roman" panose="02020603050405020304" pitchFamily="18" charset="0"/>
              </a:rPr>
              <a:t>labor</a:t>
            </a:r>
            <a:r>
              <a:rPr lang="en-GB" sz="3200" dirty="0">
                <a:effectLst/>
                <a:latin typeface="Arial" panose="020B0604020202020204" pitchFamily="34" charset="0"/>
                <a:ea typeface="Times New Roman" panose="02020603050405020304" pitchFamily="18" charset="0"/>
              </a:rPr>
              <a:t> market works in the gig economy </a:t>
            </a:r>
            <a:r>
              <a:rPr lang="en-GB" sz="1600" dirty="0">
                <a:effectLst/>
                <a:latin typeface="Arial" panose="020B0604020202020204" pitchFamily="34" charset="0"/>
                <a:ea typeface="Times New Roman" panose="02020603050405020304" pitchFamily="18" charset="0"/>
              </a:rPr>
              <a:t>(</a:t>
            </a:r>
            <a:r>
              <a:rPr lang="en-GB" sz="1600" dirty="0" err="1">
                <a:effectLst/>
                <a:latin typeface="Arial" panose="020B0604020202020204" pitchFamily="34" charset="0"/>
                <a:ea typeface="Times New Roman" panose="02020603050405020304" pitchFamily="18" charset="0"/>
              </a:rPr>
              <a:t>McFeely</a:t>
            </a:r>
            <a:r>
              <a:rPr lang="en-GB" sz="1600" dirty="0">
                <a:effectLst/>
                <a:latin typeface="Arial" panose="020B0604020202020204" pitchFamily="34" charset="0"/>
                <a:ea typeface="Times New Roman" panose="02020603050405020304" pitchFamily="18" charset="0"/>
              </a:rPr>
              <a:t> and </a:t>
            </a:r>
            <a:r>
              <a:rPr lang="en-GB" sz="1600" dirty="0" err="1">
                <a:effectLst/>
                <a:latin typeface="Arial" panose="020B0604020202020204" pitchFamily="34" charset="0"/>
                <a:ea typeface="Times New Roman" panose="02020603050405020304" pitchFamily="18" charset="0"/>
              </a:rPr>
              <a:t>Pendell</a:t>
            </a:r>
            <a:r>
              <a:rPr lang="en-GB" sz="1600" dirty="0">
                <a:effectLst/>
                <a:latin typeface="Arial" panose="020B0604020202020204" pitchFamily="34" charset="0"/>
                <a:ea typeface="Times New Roman" panose="02020603050405020304" pitchFamily="18" charset="0"/>
              </a:rPr>
              <a:t> 2018)</a:t>
            </a:r>
          </a:p>
          <a:p>
            <a:pPr marL="457200" indent="-457200">
              <a:buFont typeface="Arial" panose="020B0604020202020204" pitchFamily="34" charset="0"/>
              <a:buChar char="•"/>
            </a:pPr>
            <a:endParaRPr lang="en-GB" sz="1200" dirty="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n-GB" sz="3200" dirty="0">
                <a:latin typeface="Arial" panose="020B0604020202020204" pitchFamily="34" charset="0"/>
                <a:ea typeface="Times New Roman" panose="02020603050405020304" pitchFamily="18" charset="0"/>
              </a:rPr>
              <a:t>In the US, gig income totalled over $1.3 trillion last year </a:t>
            </a:r>
            <a:r>
              <a:rPr lang="en-GB" sz="1600" dirty="0">
                <a:latin typeface="Arial" panose="020B0604020202020204" pitchFamily="34" charset="0"/>
                <a:ea typeface="Times New Roman" panose="02020603050405020304" pitchFamily="18" charset="0"/>
              </a:rPr>
              <a:t>(Upwork 2021)</a:t>
            </a:r>
          </a:p>
        </p:txBody>
      </p:sp>
    </p:spTree>
    <p:extLst>
      <p:ext uri="{BB962C8B-B14F-4D97-AF65-F5344CB8AC3E}">
        <p14:creationId xmlns:p14="http://schemas.microsoft.com/office/powerpoint/2010/main" val="64578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Replicates Studies 1 and 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Outside view intervention reduces the bias</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Atypical intervention strikes out</a:t>
            </a:r>
          </a:p>
        </p:txBody>
      </p:sp>
      <p:sp>
        <p:nvSpPr>
          <p:cNvPr id="4" name="TextBox 3">
            <a:extLst>
              <a:ext uri="{FF2B5EF4-FFF2-40B4-BE49-F238E27FC236}">
                <a16:creationId xmlns:a16="http://schemas.microsoft.com/office/drawing/2014/main" id="{3D1691D6-42FD-35F3-3BE6-63EC505D1698}"/>
              </a:ext>
            </a:extLst>
          </p:cNvPr>
          <p:cNvSpPr txBox="1"/>
          <p:nvPr/>
        </p:nvSpPr>
        <p:spPr>
          <a:xfrm>
            <a:off x="6384757" y="2444817"/>
            <a:ext cx="1225618" cy="369332"/>
          </a:xfrm>
          <a:prstGeom prst="rect">
            <a:avLst/>
          </a:prstGeom>
          <a:noFill/>
        </p:spPr>
        <p:txBody>
          <a:bodyPr wrap="squar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Discussion</a:t>
            </a:r>
            <a:endParaRPr lang="en-US" dirty="0">
              <a:solidFill>
                <a:schemeClr val="bg1"/>
              </a:solidFill>
            </a:endParaRPr>
          </a:p>
        </p:txBody>
      </p:sp>
    </p:spTree>
    <p:extLst>
      <p:ext uri="{BB962C8B-B14F-4D97-AF65-F5344CB8AC3E}">
        <p14:creationId xmlns:p14="http://schemas.microsoft.com/office/powerpoint/2010/main" val="3671584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2409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Interventions targeting expected hours versus hourly wage.</a:t>
            </a:r>
          </a:p>
          <a:p>
            <a:pPr marL="457200" indent="-457200">
              <a:buFont typeface="Arial" panose="020B0604020202020204" pitchFamily="34" charset="0"/>
              <a:buChar char="•"/>
            </a:pPr>
            <a:endParaRPr lang="en-US" sz="3200" dirty="0">
              <a:effectLst/>
              <a:latin typeface="Arial" panose="020B0604020202020204" pitchFamily="34" charset="0"/>
              <a:ea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Sample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450 food delivery app drivers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32.2, 27.9% female)</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p:txBody>
      </p:sp>
      <p:pic>
        <p:nvPicPr>
          <p:cNvPr id="5" name="Picture 4">
            <a:extLst>
              <a:ext uri="{FF2B5EF4-FFF2-40B4-BE49-F238E27FC236}">
                <a16:creationId xmlns:a16="http://schemas.microsoft.com/office/drawing/2014/main" id="{DFE17E18-6E4C-69B3-9994-599A5701D516}"/>
              </a:ext>
            </a:extLst>
          </p:cNvPr>
          <p:cNvPicPr>
            <a:picLocks noChangeAspect="1"/>
          </p:cNvPicPr>
          <p:nvPr/>
        </p:nvPicPr>
        <p:blipFill>
          <a:blip r:embed="rId3"/>
          <a:stretch>
            <a:fillRect/>
          </a:stretch>
        </p:blipFill>
        <p:spPr>
          <a:xfrm>
            <a:off x="10820400" y="5504606"/>
            <a:ext cx="1371600" cy="1353393"/>
          </a:xfrm>
          <a:prstGeom prst="rect">
            <a:avLst/>
          </a:prstGeom>
        </p:spPr>
      </p:pic>
    </p:spTree>
    <p:extLst>
      <p:ext uri="{BB962C8B-B14F-4D97-AF65-F5344CB8AC3E}">
        <p14:creationId xmlns:p14="http://schemas.microsoft.com/office/powerpoint/2010/main" val="16823094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85652"/>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Cross-sectional design</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Four conditions: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Control</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income</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hours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hourly wage</a:t>
            </a:r>
          </a:p>
        </p:txBody>
      </p:sp>
    </p:spTree>
    <p:extLst>
      <p:ext uri="{BB962C8B-B14F-4D97-AF65-F5344CB8AC3E}">
        <p14:creationId xmlns:p14="http://schemas.microsoft.com/office/powerpoint/2010/main" val="256897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64742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hours</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Please take some time to estimate the total number of hours you have worked for food delivery apps over the past four weeks.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How many hours do you estimate you have worked (in total) for food delivery apps over the past four weeks?</a:t>
            </a: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4657725"/>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341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hours</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Over the past 4 weeks you estimate you have worked X hours </a:t>
            </a:r>
            <a:r>
              <a:rPr lang="en-US" sz="3200" b="1" dirty="0">
                <a:latin typeface="Arial" panose="020B0604020202020204" pitchFamily="34" charset="0"/>
                <a:cs typeface="Arial" panose="020B0604020202020204" pitchFamily="34" charset="0"/>
              </a:rPr>
              <a:t>per week</a:t>
            </a:r>
            <a:r>
              <a:rPr lang="en-US" sz="3200" dirty="0">
                <a:latin typeface="Arial" panose="020B0604020202020204" pitchFamily="34" charset="0"/>
                <a:cs typeface="Arial" panose="020B0604020202020204" pitchFamily="34" charset="0"/>
              </a:rPr>
              <a:t> for food delivery apps.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Considering that experience, how much money do you estimate you will earn working for food delivery apps in the </a:t>
            </a:r>
            <a:r>
              <a:rPr lang="en-US" sz="3200" b="1" dirty="0">
                <a:latin typeface="Arial" panose="020B0604020202020204" pitchFamily="34" charset="0"/>
                <a:cs typeface="Arial" panose="020B0604020202020204" pitchFamily="34" charset="0"/>
              </a:rPr>
              <a:t>next week</a:t>
            </a:r>
            <a:r>
              <a:rPr lang="en-US" sz="3200" dirty="0">
                <a:latin typeface="Arial" panose="020B0604020202020204" pitchFamily="34" charset="0"/>
                <a:cs typeface="Arial" panose="020B0604020202020204" pitchFamily="34" charset="0"/>
              </a:rPr>
              <a:t>?</a:t>
            </a:r>
          </a:p>
          <a:p>
            <a:pPr algn="ctr"/>
            <a:endParaRPr lang="en-US" sz="32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5210167"/>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107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662541"/>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hourly wage</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Please take some time to estimate your hourly wage while working for food delivery apps over the past four weeks.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How much money per hour do you estimate you earned working for food delivery apps over the past four weeks?</a:t>
            </a: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4788023"/>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7872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hourly wage</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Over the past 4 weeks you estimate you have earned X </a:t>
            </a:r>
            <a:r>
              <a:rPr lang="en-US" sz="3200" b="1" dirty="0">
                <a:latin typeface="Arial" panose="020B0604020202020204" pitchFamily="34" charset="0"/>
                <a:cs typeface="Arial" panose="020B0604020202020204" pitchFamily="34" charset="0"/>
              </a:rPr>
              <a:t>per hour </a:t>
            </a:r>
            <a:r>
              <a:rPr lang="en-US" sz="3200" dirty="0">
                <a:latin typeface="Arial" panose="020B0604020202020204" pitchFamily="34" charset="0"/>
                <a:cs typeface="Arial" panose="020B0604020202020204" pitchFamily="34" charset="0"/>
              </a:rPr>
              <a:t>working for food delivery apps.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Considering that experience, how much money do you estimate you will earn </a:t>
            </a:r>
            <a:r>
              <a:rPr lang="en-US" sz="3200" b="1" dirty="0">
                <a:latin typeface="Arial" panose="020B0604020202020204" pitchFamily="34" charset="0"/>
                <a:cs typeface="Arial" panose="020B0604020202020204" pitchFamily="34" charset="0"/>
              </a:rPr>
              <a:t>in total </a:t>
            </a:r>
            <a:r>
              <a:rPr lang="en-US" sz="3200" dirty="0">
                <a:latin typeface="Arial" panose="020B0604020202020204" pitchFamily="34" charset="0"/>
                <a:cs typeface="Arial" panose="020B0604020202020204" pitchFamily="34" charset="0"/>
              </a:rPr>
              <a:t>working for food delivery apps in the </a:t>
            </a:r>
            <a:r>
              <a:rPr lang="en-US" sz="3200" b="1" dirty="0">
                <a:latin typeface="Arial" panose="020B0604020202020204" pitchFamily="34" charset="0"/>
                <a:cs typeface="Arial" panose="020B0604020202020204" pitchFamily="34" charset="0"/>
              </a:rPr>
              <a:t>next week</a:t>
            </a:r>
            <a:r>
              <a:rPr lang="en-US" sz="3200" dirty="0">
                <a:latin typeface="Arial" panose="020B0604020202020204" pitchFamily="34" charset="0"/>
                <a:cs typeface="Arial" panose="020B0604020202020204" pitchFamily="34" charset="0"/>
              </a:rPr>
              <a:t>?</a:t>
            </a: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5197598"/>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748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Tree>
    <p:extLst>
      <p:ext uri="{BB962C8B-B14F-4D97-AF65-F5344CB8AC3E}">
        <p14:creationId xmlns:p14="http://schemas.microsoft.com/office/powerpoint/2010/main" val="38485630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4783790" y="909020"/>
            <a:ext cx="45719" cy="158809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429768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.082</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6251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5598009" y="94800"/>
            <a:ext cx="45719" cy="321653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4975412" y="1344265"/>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.004</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02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Research Questions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293757"/>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RQ1: Is there an income prediction bias?</a:t>
            </a:r>
          </a:p>
          <a:p>
            <a:pPr algn="ctr"/>
            <a:endParaRPr lang="en-US" sz="4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RQ2: Why do people overpredict?</a:t>
            </a:r>
          </a:p>
          <a:p>
            <a:pPr algn="ctr"/>
            <a:endParaRPr lang="en-US" sz="4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RQ3: How can we improve prediction accuracy?</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78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6410211" y="-717403"/>
            <a:ext cx="45719" cy="484094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5868296" y="1354582"/>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.15</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8251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647426"/>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RQ1: Is there an income prediction bias?</a:t>
            </a:r>
          </a:p>
          <a:p>
            <a:pPr algn="ctr"/>
            <a:endParaRPr lang="en-US" sz="4200" dirty="0">
              <a:latin typeface="Arial" panose="020B0604020202020204" pitchFamily="34" charset="0"/>
              <a:cs typeface="Arial" panose="020B0604020202020204" pitchFamily="34" charset="0"/>
            </a:endParaRPr>
          </a:p>
          <a:p>
            <a:pPr algn="ctr"/>
            <a:r>
              <a:rPr lang="en-US" sz="4200" dirty="0">
                <a:latin typeface="Arial" panose="020B0604020202020204" pitchFamily="34" charset="0"/>
                <a:cs typeface="Arial" panose="020B0604020202020204" pitchFamily="34" charset="0"/>
              </a:rPr>
              <a:t>Yes, participants in our studies display an income prediction bias in which they significantly over-predict their gig income.</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3638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16320"/>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RQ2: Why do people overpredict?</a:t>
            </a:r>
          </a:p>
          <a:p>
            <a:pPr algn="ctr"/>
            <a:endParaRPr lang="en-US" sz="4200" b="1" dirty="0">
              <a:latin typeface="Arial" panose="020B0604020202020204" pitchFamily="34" charset="0"/>
              <a:cs typeface="Arial" panose="020B0604020202020204" pitchFamily="34" charset="0"/>
            </a:endParaRPr>
          </a:p>
          <a:p>
            <a:pPr algn="ctr"/>
            <a:r>
              <a:rPr lang="en-US" sz="4400" dirty="0">
                <a:latin typeface="Arial" panose="020B0604020202020204" pitchFamily="34" charset="0"/>
                <a:cs typeface="Arial" panose="020B0604020202020204" pitchFamily="34" charset="0"/>
              </a:rPr>
              <a:t>People overpredict their gig hours but not their hourly wage</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8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062651"/>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RQ3: How can we debias predictions?</a:t>
            </a:r>
          </a:p>
          <a:p>
            <a:pPr algn="ctr"/>
            <a:endParaRPr lang="en-US" sz="4200" b="1" dirty="0">
              <a:latin typeface="Arial" panose="020B0604020202020204" pitchFamily="34" charset="0"/>
              <a:cs typeface="Arial" panose="020B0604020202020204" pitchFamily="34" charset="0"/>
            </a:endParaRPr>
          </a:p>
          <a:p>
            <a:pPr algn="ctr"/>
            <a:r>
              <a:rPr lang="en-US" sz="4400" dirty="0">
                <a:latin typeface="Arial" panose="020B0604020202020204" pitchFamily="34" charset="0"/>
                <a:ea typeface="Arial" panose="020B0604020202020204" pitchFamily="34" charset="0"/>
              </a:rPr>
              <a:t>Accuracy can be improved by taking an outside view, but not</a:t>
            </a:r>
            <a:r>
              <a:rPr lang="en-US" sz="4400" i="1" dirty="0">
                <a:latin typeface="Arial" panose="020B0604020202020204" pitchFamily="34" charset="0"/>
                <a:ea typeface="Arial" panose="020B0604020202020204" pitchFamily="34" charset="0"/>
              </a:rPr>
              <a:t> </a:t>
            </a:r>
            <a:r>
              <a:rPr lang="en-US" sz="4400" dirty="0">
                <a:latin typeface="Arial" panose="020B0604020202020204" pitchFamily="34" charset="0"/>
                <a:ea typeface="Arial" panose="020B0604020202020204" pitchFamily="34" charset="0"/>
              </a:rPr>
              <a:t>by considering atypical outcomes.</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95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Implications</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862322"/>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atypical intervention works really well for expense predictions </a:t>
            </a:r>
            <a:r>
              <a:rPr lang="en-US" sz="1600" dirty="0">
                <a:latin typeface="Arial" panose="020B0604020202020204" pitchFamily="34" charset="0"/>
                <a:cs typeface="Arial" panose="020B0604020202020204" pitchFamily="34" charset="0"/>
              </a:rPr>
              <a:t>(Howard et al. 2022)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failure of the atypical intervention for income predictions suggests that income is structurally and/or psychologically different than expenses</a:t>
            </a:r>
          </a:p>
        </p:txBody>
      </p:sp>
    </p:spTree>
    <p:extLst>
      <p:ext uri="{BB962C8B-B14F-4D97-AF65-F5344CB8AC3E}">
        <p14:creationId xmlns:p14="http://schemas.microsoft.com/office/powerpoint/2010/main" val="1800952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Implications</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123658"/>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Predictions are often optimistic </a:t>
            </a:r>
            <a:r>
              <a:rPr lang="en-US" sz="1600" dirty="0">
                <a:latin typeface="Arial" panose="020B0604020202020204" pitchFamily="34" charset="0"/>
                <a:cs typeface="Arial" panose="020B0604020202020204" pitchFamily="34" charset="0"/>
              </a:rPr>
              <a:t>(e.g., Buehler et al. 1994, 2010; Howard et al. 2022; Kruger and Evans 2004; Lukas and Howard 2022; </a:t>
            </a:r>
            <a:r>
              <a:rPr lang="en-US" sz="1600" dirty="0" err="1">
                <a:latin typeface="Arial" panose="020B0604020202020204" pitchFamily="34" charset="0"/>
                <a:cs typeface="Arial" panose="020B0604020202020204" pitchFamily="34" charset="0"/>
              </a:rPr>
              <a:t>Peetz</a:t>
            </a:r>
            <a:r>
              <a:rPr lang="en-US" sz="1600" dirty="0">
                <a:latin typeface="Arial" panose="020B0604020202020204" pitchFamily="34" charset="0"/>
                <a:cs typeface="Arial" panose="020B0604020202020204" pitchFamily="34" charset="0"/>
              </a:rPr>
              <a:t> and Buehler 2009, 2012, 2013) </a:t>
            </a:r>
          </a:p>
          <a:p>
            <a:pPr marL="457200" indent="-457200">
              <a:buFont typeface="Arial" panose="020B0604020202020204" pitchFamily="34" charset="0"/>
              <a:buChar char="•"/>
            </a:pPr>
            <a:endParaRPr lang="en-US" sz="12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We show that is true for total gig income and hours, but we also find that hourly wage predictions are remarkably accurate</a:t>
            </a:r>
          </a:p>
        </p:txBody>
      </p:sp>
    </p:spTree>
    <p:extLst>
      <p:ext uri="{BB962C8B-B14F-4D97-AF65-F5344CB8AC3E}">
        <p14:creationId xmlns:p14="http://schemas.microsoft.com/office/powerpoint/2010/main" val="5283166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Implications</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108543"/>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Optimistic predictions are often associated with overconfidence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Ülkümen</a:t>
            </a:r>
            <a:r>
              <a:rPr lang="en-US" sz="1600" dirty="0">
                <a:latin typeface="Arial" panose="020B0604020202020204" pitchFamily="34" charset="0"/>
                <a:cs typeface="Arial" panose="020B0604020202020204" pitchFamily="34" charset="0"/>
              </a:rPr>
              <a:t> et al. 2008)</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finding that hourly wage predictions are relatively accurate suggests that people either lack confidence in that aspect of prediction, or that their confidence doesn’t translate into optimism</a:t>
            </a:r>
          </a:p>
        </p:txBody>
      </p:sp>
    </p:spTree>
    <p:extLst>
      <p:ext uri="{BB962C8B-B14F-4D97-AF65-F5344CB8AC3E}">
        <p14:creationId xmlns:p14="http://schemas.microsoft.com/office/powerpoint/2010/main" val="17638936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Implications</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200329"/>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Our findings help us better understand the costs and benefits of gig economy work</a:t>
            </a:r>
          </a:p>
        </p:txBody>
      </p:sp>
    </p:spTree>
    <p:extLst>
      <p:ext uri="{BB962C8B-B14F-4D97-AF65-F5344CB8AC3E}">
        <p14:creationId xmlns:p14="http://schemas.microsoft.com/office/powerpoint/2010/main" val="38048417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Next Steps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What are the downstream consequences of the bias?</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Is overprediction ever beneficial?</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The psychology of predicting income vs expenses</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7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985433"/>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6000" dirty="0">
                <a:latin typeface="Arial" panose="020B0604020202020204" pitchFamily="34" charset="0"/>
                <a:cs typeface="Arial" panose="020B0604020202020204" pitchFamily="34" charset="0"/>
              </a:rPr>
              <a:t>THANK YOU!</a:t>
            </a:r>
          </a:p>
          <a:p>
            <a:pPr algn="ctr"/>
            <a:r>
              <a:rPr lang="en-US" sz="3200" b="1" dirty="0">
                <a:solidFill>
                  <a:schemeClr val="accent1">
                    <a:lumMod val="75000"/>
                  </a:schemeClr>
                </a:solidFill>
                <a:latin typeface="Arial" panose="020B0604020202020204" pitchFamily="34" charset="0"/>
                <a:cs typeface="Arial" panose="020B0604020202020204" pitchFamily="34" charset="0"/>
              </a:rPr>
              <a:t>david.hardisty@sauder.ubc.ca</a:t>
            </a:r>
          </a:p>
        </p:txBody>
      </p:sp>
    </p:spTree>
    <p:extLst>
      <p:ext uri="{BB962C8B-B14F-4D97-AF65-F5344CB8AC3E}">
        <p14:creationId xmlns:p14="http://schemas.microsoft.com/office/powerpoint/2010/main" val="24316022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40915</TotalTime>
  <Words>6367</Words>
  <Application>Microsoft Macintosh PowerPoint</Application>
  <PresentationFormat>Widescreen</PresentationFormat>
  <Paragraphs>825</Paragraphs>
  <Slides>99</Slides>
  <Notes>99</Notes>
  <HiddenSlides>22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99</vt:i4>
      </vt:variant>
    </vt:vector>
  </HeadingPairs>
  <TitlesOfParts>
    <vt:vector size="106" baseType="lpstr">
      <vt:lpstr>Arial</vt:lpstr>
      <vt:lpstr>Arial Nova</vt:lpstr>
      <vt:lpstr>Calibri</vt:lpstr>
      <vt:lpstr>Calibri Light</vt:lpstr>
      <vt:lpstr>Times New Roman</vt:lpstr>
      <vt:lpstr>Wingdings</vt:lpstr>
      <vt:lpstr>Office Theme</vt:lpstr>
      <vt:lpstr>Ray Charles “Chuck” Howard, Texas A&amp;M University a David J. Hardisty, University of British Columbia a Dale W. Griffin, University of British Columbia a Chongbo “Zack” Wang, WUSTL</vt:lpstr>
      <vt:lpstr>Authors</vt:lpstr>
      <vt:lpstr>Motivation</vt:lpstr>
      <vt:lpstr>Motivation</vt:lpstr>
      <vt:lpstr>Motivation</vt:lpstr>
      <vt:lpstr>Motivation</vt:lpstr>
      <vt:lpstr>Motivation</vt:lpstr>
      <vt:lpstr>Motivation</vt:lpstr>
      <vt:lpstr>Research Questions</vt:lpstr>
      <vt:lpstr>Roadmap</vt:lpstr>
      <vt:lpstr>Background</vt:lpstr>
      <vt:lpstr>Background</vt:lpstr>
      <vt:lpstr>Background</vt:lpstr>
      <vt:lpstr>Background</vt:lpstr>
      <vt:lpstr>Background</vt:lpstr>
      <vt:lpstr>Background</vt:lpstr>
      <vt:lpstr>Background</vt:lpstr>
      <vt:lpstr>Is there an income prediction bias?</vt:lpstr>
      <vt:lpstr>Is there an income prediction bias?</vt:lpstr>
      <vt:lpstr>Is there an income prediction bias?</vt:lpstr>
      <vt:lpstr>Why do people overpredict?</vt:lpstr>
      <vt:lpstr>Why do people overpredict?</vt:lpstr>
      <vt:lpstr>Why do people overpredict?</vt:lpstr>
      <vt:lpstr>Why do people overpredict?</vt:lpstr>
      <vt:lpstr>Study 1: The App Study</vt:lpstr>
      <vt:lpstr>Study 1: The App Study</vt:lpstr>
      <vt:lpstr>February Results</vt:lpstr>
      <vt:lpstr>February Results</vt:lpstr>
      <vt:lpstr>February Results</vt:lpstr>
      <vt:lpstr>February Results</vt:lpstr>
      <vt:lpstr>February Results</vt:lpstr>
      <vt:lpstr>February Results</vt:lpstr>
      <vt:lpstr>March Results</vt:lpstr>
      <vt:lpstr>March Results</vt:lpstr>
      <vt:lpstr>March Results</vt:lpstr>
      <vt:lpstr>March Results</vt:lpstr>
      <vt:lpstr>March Results</vt:lpstr>
      <vt:lpstr>March Results</vt:lpstr>
      <vt:lpstr>Income Correlations</vt:lpstr>
      <vt:lpstr>Bias Score Correlations</vt:lpstr>
      <vt:lpstr>Bias Score Correlations</vt:lpstr>
      <vt:lpstr>Bias Score Correlations</vt:lpstr>
      <vt:lpstr>Individual Difference Correlations</vt:lpstr>
      <vt:lpstr>Individual Difference Correlations</vt:lpstr>
      <vt:lpstr>Individual Difference Correlations</vt:lpstr>
      <vt:lpstr>Individual Difference Correlations</vt:lpstr>
      <vt:lpstr>Individual Difference Correlations</vt:lpstr>
      <vt:lpstr>Individual Difference Regressions</vt:lpstr>
      <vt:lpstr>Individual Difference Regressions</vt:lpstr>
      <vt:lpstr>Individual Difference Regressions</vt:lpstr>
      <vt:lpstr>Individual Difference Regressions</vt:lpstr>
      <vt:lpstr>Regression Results</vt:lpstr>
      <vt:lpstr>Regression Results</vt:lpstr>
      <vt:lpstr>Regression Results</vt:lpstr>
      <vt:lpstr>Study 1 Discussion</vt:lpstr>
      <vt:lpstr>Study 1 Discussion</vt:lpstr>
      <vt:lpstr>Study 2: The Diary Study</vt:lpstr>
      <vt:lpstr>Study 2: The Diary Study</vt:lpstr>
      <vt:lpstr>Study 2: The Diary Study</vt:lpstr>
      <vt:lpstr>Income Results</vt:lpstr>
      <vt:lpstr>Hours Results</vt:lpstr>
      <vt:lpstr>Hourly Wage Results</vt:lpstr>
      <vt:lpstr>Correlation Results</vt:lpstr>
      <vt:lpstr>Study 2 Discussion</vt:lpstr>
      <vt:lpstr>How can we debias income predictions?</vt:lpstr>
      <vt:lpstr>How can we debias income predictions?</vt:lpstr>
      <vt:lpstr>How can we debias income predictions?</vt:lpstr>
      <vt:lpstr>Study 3: The Debiasing Study</vt:lpstr>
      <vt:lpstr>Study 3: The Debiasing Study</vt:lpstr>
      <vt:lpstr>Study 3: The Debiasing Study</vt:lpstr>
      <vt:lpstr>Study 3: The Debiasing Study</vt:lpstr>
      <vt:lpstr>Study 3 Results</vt:lpstr>
      <vt:lpstr>Study 3 Results</vt:lpstr>
      <vt:lpstr>Study 3: The Debiasing Study</vt:lpstr>
      <vt:lpstr>Study 3 Results</vt:lpstr>
      <vt:lpstr>Study 3 Results</vt:lpstr>
      <vt:lpstr>Study 3 Results</vt:lpstr>
      <vt:lpstr>Study 3 Results</vt:lpstr>
      <vt:lpstr>Study 3 Results</vt:lpstr>
      <vt:lpstr>Study 3 Discussion</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Discussion</vt:lpstr>
      <vt:lpstr>Discussion</vt:lpstr>
      <vt:lpstr>Discussion</vt:lpstr>
      <vt:lpstr>Implications</vt:lpstr>
      <vt:lpstr>Implications</vt:lpstr>
      <vt:lpstr>Implications</vt:lpstr>
      <vt:lpstr>Implications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Expense Prediction Bias</dc:title>
  <dc:creator>Chuck</dc:creator>
  <cp:lastModifiedBy>jcheng08@student.ubc.ca</cp:lastModifiedBy>
  <cp:revision>1336</cp:revision>
  <cp:lastPrinted>2019-07-30T19:41:09Z</cp:lastPrinted>
  <dcterms:created xsi:type="dcterms:W3CDTF">2018-02-16T16:35:29Z</dcterms:created>
  <dcterms:modified xsi:type="dcterms:W3CDTF">2022-10-30T18:25:56Z</dcterms:modified>
</cp:coreProperties>
</file>