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01"/>
  </p:notesMasterIdLst>
  <p:sldIdLst>
    <p:sldId id="448" r:id="rId2"/>
    <p:sldId id="923" r:id="rId3"/>
    <p:sldId id="775" r:id="rId4"/>
    <p:sldId id="828" r:id="rId5"/>
    <p:sldId id="780" r:id="rId6"/>
    <p:sldId id="902" r:id="rId7"/>
    <p:sldId id="833" r:id="rId8"/>
    <p:sldId id="832" r:id="rId9"/>
    <p:sldId id="825" r:id="rId10"/>
    <p:sldId id="717" r:id="rId11"/>
    <p:sldId id="900" r:id="rId12"/>
    <p:sldId id="727" r:id="rId13"/>
    <p:sldId id="777" r:id="rId14"/>
    <p:sldId id="778" r:id="rId15"/>
    <p:sldId id="922" r:id="rId16"/>
    <p:sldId id="901" r:id="rId17"/>
    <p:sldId id="898" r:id="rId18"/>
    <p:sldId id="899" r:id="rId19"/>
    <p:sldId id="785" r:id="rId20"/>
    <p:sldId id="812" r:id="rId21"/>
    <p:sldId id="834" r:id="rId22"/>
    <p:sldId id="855" r:id="rId23"/>
    <p:sldId id="811" r:id="rId24"/>
    <p:sldId id="858" r:id="rId25"/>
    <p:sldId id="856" r:id="rId26"/>
    <p:sldId id="734" r:id="rId27"/>
    <p:sldId id="835" r:id="rId28"/>
    <p:sldId id="837" r:id="rId29"/>
    <p:sldId id="842" r:id="rId30"/>
    <p:sldId id="843" r:id="rId31"/>
    <p:sldId id="838" r:id="rId32"/>
    <p:sldId id="844" r:id="rId33"/>
    <p:sldId id="845" r:id="rId34"/>
    <p:sldId id="839" r:id="rId35"/>
    <p:sldId id="846" r:id="rId36"/>
    <p:sldId id="847" r:id="rId37"/>
    <p:sldId id="840" r:id="rId38"/>
    <p:sldId id="848" r:id="rId39"/>
    <p:sldId id="849" r:id="rId40"/>
    <p:sldId id="733" r:id="rId41"/>
    <p:sldId id="875" r:id="rId42"/>
    <p:sldId id="886" r:id="rId43"/>
    <p:sldId id="887" r:id="rId44"/>
    <p:sldId id="903" r:id="rId45"/>
    <p:sldId id="905" r:id="rId46"/>
    <p:sldId id="906" r:id="rId47"/>
    <p:sldId id="907" r:id="rId48"/>
    <p:sldId id="908" r:id="rId49"/>
    <p:sldId id="879" r:id="rId50"/>
    <p:sldId id="880" r:id="rId51"/>
    <p:sldId id="881" r:id="rId52"/>
    <p:sldId id="882" r:id="rId53"/>
    <p:sldId id="883" r:id="rId54"/>
    <p:sldId id="877" r:id="rId55"/>
    <p:sldId id="884" r:id="rId56"/>
    <p:sldId id="874" r:id="rId57"/>
    <p:sldId id="918" r:id="rId58"/>
    <p:sldId id="836" r:id="rId59"/>
    <p:sldId id="909" r:id="rId60"/>
    <p:sldId id="910" r:id="rId61"/>
    <p:sldId id="860" r:id="rId62"/>
    <p:sldId id="768" r:id="rId63"/>
    <p:sldId id="769" r:id="rId64"/>
    <p:sldId id="818" r:id="rId65"/>
    <p:sldId id="911" r:id="rId66"/>
    <p:sldId id="786" r:id="rId67"/>
    <p:sldId id="753" r:id="rId68"/>
    <p:sldId id="755" r:id="rId69"/>
    <p:sldId id="744" r:id="rId70"/>
    <p:sldId id="743" r:id="rId71"/>
    <p:sldId id="745" r:id="rId72"/>
    <p:sldId id="868" r:id="rId73"/>
    <p:sldId id="867" r:id="rId74"/>
    <p:sldId id="869" r:id="rId75"/>
    <p:sldId id="872" r:id="rId76"/>
    <p:sldId id="759" r:id="rId77"/>
    <p:sldId id="761" r:id="rId78"/>
    <p:sldId id="760" r:id="rId79"/>
    <p:sldId id="751" r:id="rId80"/>
    <p:sldId id="752" r:id="rId81"/>
    <p:sldId id="824" r:id="rId82"/>
    <p:sldId id="873" r:id="rId83"/>
    <p:sldId id="890" r:id="rId84"/>
    <p:sldId id="891" r:id="rId85"/>
    <p:sldId id="892" r:id="rId86"/>
    <p:sldId id="893" r:id="rId87"/>
    <p:sldId id="894" r:id="rId88"/>
    <p:sldId id="819" r:id="rId89"/>
    <p:sldId id="823" r:id="rId90"/>
    <p:sldId id="820" r:id="rId91"/>
    <p:sldId id="821" r:id="rId92"/>
    <p:sldId id="896" r:id="rId93"/>
    <p:sldId id="912" r:id="rId94"/>
    <p:sldId id="913" r:id="rId95"/>
    <p:sldId id="750" r:id="rId96"/>
    <p:sldId id="917" r:id="rId97"/>
    <p:sldId id="889" r:id="rId98"/>
    <p:sldId id="747" r:id="rId99"/>
    <p:sldId id="924" r:id="rId10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33" autoAdjust="0"/>
    <p:restoredTop sz="67504" autoAdjust="0"/>
  </p:normalViewPr>
  <p:slideViewPr>
    <p:cSldViewPr snapToGrid="0">
      <p:cViewPr varScale="1">
        <p:scale>
          <a:sx n="79" d="100"/>
          <a:sy n="79" d="100"/>
        </p:scale>
        <p:origin x="1616" y="20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2022-10-30</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17058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393259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Any Sharma and Tully cites I can use on these slides? Can I make this list longer/more complete to really hammer home that there is relatively little work on income? The Koehler et al cite pertains specifically to people underpredicting how much money they will save. Remind yourself what each of these paper’s shows.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28822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sym typeface="Wingdings" panose="05000000000000000000" pitchFamily="2" charset="2"/>
              </a:rPr>
              <a:t>Similarly, you will also find some work measuring students’ long-term salary expectations against industry averages, but again, that doesn’t tell us much about individual accuracy, or how effectively people forecast their income for the next week or month, as you need to do to complete this equation.</a:t>
            </a:r>
          </a:p>
          <a:p>
            <a:endParaRPr lang="en-CA" dirty="0">
              <a:sym typeface="Wingdings" panose="05000000000000000000" pitchFamily="2" charset="2"/>
            </a:endParaRP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You will find some more recent work on subjective predictions of things like perceived wealth or uncertainty, but that doesn’t tell us if consumers are inputting the right number for income in this budgeting equation.</a:t>
            </a:r>
          </a:p>
          <a:p>
            <a:endParaRPr lang="en-CA"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41220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Thank you for having me here; it was a real honour to be invited</a:t>
            </a:r>
          </a:p>
          <a:p>
            <a:endParaRPr lang="en-CA" dirty="0"/>
          </a:p>
          <a:p>
            <a:r>
              <a:rPr lang="en-CA" dirty="0"/>
              <a:t>I’ve never presented at a BEDR seminar</a:t>
            </a:r>
          </a:p>
          <a:p>
            <a:endParaRPr lang="en-CA" dirty="0"/>
          </a:p>
          <a:p>
            <a:r>
              <a:rPr lang="en-CA" dirty="0"/>
              <a:t>I had to decide what to present, and I decided to be greedy and present a working paper, that could really use your feedback</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Please jump in with questions &amp; suggestions!</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16002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If you accept the assumption that lower variability makes things easier to predict, that leads to the prediction that hourly wage estimates may be reasonably accurate.</a:t>
            </a:r>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4267321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127831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1678592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3413485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278349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Can/should you make the argument that savings and debt shape consumer behavior (e.g., purchases)?</a:t>
            </a:r>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p>
          <a:p>
            <a:endParaRPr lang="en-US" dirty="0">
              <a:sym typeface="Wingdings" panose="05000000000000000000" pitchFamily="2" charset="2"/>
            </a:endParaRPr>
          </a:p>
          <a:p>
            <a:r>
              <a:rPr lang="en-US" dirty="0">
                <a:sym typeface="Wingdings" panose="05000000000000000000" pitchFamily="2" charset="2"/>
              </a:rPr>
              <a:t>Pictures from:</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2824579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1228289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3918243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78287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2518345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2597903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3691896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844456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212153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r>
              <a:rPr lang="en-CA" dirty="0"/>
              <a:t>For the purposes of today’s talk, we’re going to focus on gig workers for major tech platforms, such as Uber or </a:t>
            </a:r>
            <a:r>
              <a:rPr lang="en-CA" dirty="0" err="1"/>
              <a:t>Doordash</a:t>
            </a:r>
            <a:endParaRPr lang="en-CA" dirty="0"/>
          </a:p>
          <a:p>
            <a:endParaRPr lang="en-CA" dirty="0"/>
          </a:p>
          <a:p>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3689803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3395808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2824035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2216736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1932924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2459035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3266340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2A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2B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234161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7280917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1448207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$63.52, $63.90</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131057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About 5 hours for the Uber drivers and 4 hours for the </a:t>
            </a:r>
            <a:r>
              <a:rPr lang="en-CA" dirty="0" err="1"/>
              <a:t>Mturkers</a:t>
            </a:r>
            <a:r>
              <a:rPr lang="en-CA" dirty="0"/>
              <a:t> and food delivery app drivers.</a:t>
            </a:r>
          </a:p>
        </p:txBody>
      </p:sp>
      <p:sp>
        <p:nvSpPr>
          <p:cNvPr id="4" name="Slide Number Placeholder 3"/>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3737100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32554475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70570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2759933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How many people overpredicted in each condition? What was correlational accuracy like?</a:t>
            </a:r>
          </a:p>
          <a:p>
            <a:r>
              <a:rPr lang="en-CA" dirty="0"/>
              <a:t>Control: 66.2% overpredicted, median = $50, p &lt; .001. r = .78.</a:t>
            </a:r>
          </a:p>
          <a:p>
            <a:r>
              <a:rPr lang="en-CA" dirty="0"/>
              <a:t>Outside: 60.2% overpredicted, median = $27, p &lt; .001. r = .79.</a:t>
            </a:r>
          </a:p>
          <a:p>
            <a:r>
              <a:rPr lang="en-CA" dirty="0"/>
              <a:t>Atypical: 68.2% overpredicted, median = $53, p &lt; .001. r = .75.</a:t>
            </a:r>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33328284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28054035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35204694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80</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81</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82</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83</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84</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85</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86</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87</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88</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89</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42439096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90</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91</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92</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93</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94</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95</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96</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97</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98</a:t>
            </a:fld>
            <a:endParaRPr lang="en-CA"/>
          </a:p>
        </p:txBody>
      </p:sp>
    </p:spTree>
    <p:extLst>
      <p:ext uri="{BB962C8B-B14F-4D97-AF65-F5344CB8AC3E}">
        <p14:creationId xmlns:p14="http://schemas.microsoft.com/office/powerpoint/2010/main" val="30987885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99</a:t>
            </a:fld>
            <a:endParaRPr lang="en-CA"/>
          </a:p>
        </p:txBody>
      </p:sp>
    </p:spTree>
    <p:extLst>
      <p:ext uri="{BB962C8B-B14F-4D97-AF65-F5344CB8AC3E}">
        <p14:creationId xmlns:p14="http://schemas.microsoft.com/office/powerpoint/2010/main" val="286385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2022-10-30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2022-10-30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2022-10-30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2022-10-30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042324"/>
          </a:xfrm>
        </p:spPr>
        <p:txBody>
          <a:bodyPr>
            <a:normAutofit fontScale="90000"/>
          </a:bodyPr>
          <a:lstStyle/>
          <a:p>
            <a:r>
              <a:rPr lang="en-US" sz="3200" dirty="0">
                <a:solidFill>
                  <a:srgbClr val="000B3D"/>
                </a:solidFill>
                <a:latin typeface="Arial Nova" panose="020B0604020202020204" pitchFamily="34" charset="0"/>
              </a:rPr>
              <a:t>Ray Charles “Chuck” Howard, Texas A&amp;M University</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WUSTL</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3"/>
          <a:stretch>
            <a:fillRect/>
          </a:stretch>
        </p:blipFill>
        <p:spPr>
          <a:xfrm>
            <a:off x="10287000" y="5405623"/>
            <a:ext cx="1905000" cy="1905000"/>
          </a:xfrm>
          <a:prstGeom prst="rect">
            <a:avLst/>
          </a:prstGeom>
        </p:spPr>
      </p:pic>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46644"/>
            <a:ext cx="2801874" cy="88239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122" name="Picture 2" descr="Free photos of Coins">
            <a:extLst>
              <a:ext uri="{FF2B5EF4-FFF2-40B4-BE49-F238E27FC236}">
                <a16:creationId xmlns:a16="http://schemas.microsoft.com/office/drawing/2014/main" id="{A5268392-CFCC-D8DD-AE15-3A92D4E24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8"/>
            <a:ext cx="3374999"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6146" name="Picture 2" descr="Free photos of Coins">
            <a:extLst>
              <a:ext uri="{FF2B5EF4-FFF2-40B4-BE49-F238E27FC236}">
                <a16:creationId xmlns:a16="http://schemas.microsoft.com/office/drawing/2014/main" id="{5BFA7393-54CF-F3AC-3ED5-700F9FF7C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568" y="1021976"/>
            <a:ext cx="3469126" cy="23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0" name="Picture 2" descr="Free photos of Coins">
            <a:extLst>
              <a:ext uri="{FF2B5EF4-FFF2-40B4-BE49-F238E27FC236}">
                <a16:creationId xmlns:a16="http://schemas.microsoft.com/office/drawing/2014/main" id="{2DB8FEE4-8234-B546-68EC-6EFC3B5A0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49" y="850009"/>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4" name="Picture 2" descr="Free photos of Coins">
            <a:extLst>
              <a:ext uri="{FF2B5EF4-FFF2-40B4-BE49-F238E27FC236}">
                <a16:creationId xmlns:a16="http://schemas.microsoft.com/office/drawing/2014/main" id="{A3556448-EB43-158F-E536-1646D11F9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144" y="881829"/>
            <a:ext cx="3565712" cy="23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218" name="Picture 2" descr="Free photos of Coins">
            <a:extLst>
              <a:ext uri="{FF2B5EF4-FFF2-40B4-BE49-F238E27FC236}">
                <a16:creationId xmlns:a16="http://schemas.microsoft.com/office/drawing/2014/main" id="{2209AE71-E2E0-C9B9-E651-D9B68AD7E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42" name="Picture 2" descr="Free photos of Coins">
            <a:extLst>
              <a:ext uri="{FF2B5EF4-FFF2-40B4-BE49-F238E27FC236}">
                <a16:creationId xmlns:a16="http://schemas.microsoft.com/office/drawing/2014/main" id="{21815D65-8C73-B23B-1146-77A299788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82006"/>
            <a:ext cx="3664887" cy="244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2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9320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(Camerer et al. 1997)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à"/>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have fairly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BEDR</a:t>
            </a:r>
          </a:p>
        </p:txBody>
      </p:sp>
      <p:pic>
        <p:nvPicPr>
          <p:cNvPr id="4" name="Picture 3">
            <a:extLst>
              <a:ext uri="{FF2B5EF4-FFF2-40B4-BE49-F238E27FC236}">
                <a16:creationId xmlns:a16="http://schemas.microsoft.com/office/drawing/2014/main" id="{0B4D9605-FCB6-2CBB-1B59-D3C0A61BF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405" y="2087764"/>
            <a:ext cx="4717189" cy="2682472"/>
          </a:xfrm>
          <a:prstGeom prst="rect">
            <a:avLst/>
          </a:prstGeom>
        </p:spPr>
      </p:pic>
      <p:sp>
        <p:nvSpPr>
          <p:cNvPr id="6" name="TextBox 5">
            <a:extLst>
              <a:ext uri="{FF2B5EF4-FFF2-40B4-BE49-F238E27FC236}">
                <a16:creationId xmlns:a16="http://schemas.microsoft.com/office/drawing/2014/main" id="{82C87CE4-5EEE-D61B-05B5-418EE585F272}"/>
              </a:ext>
            </a:extLst>
          </p:cNvPr>
          <p:cNvSpPr txBox="1"/>
          <p:nvPr/>
        </p:nvSpPr>
        <p:spPr>
          <a:xfrm>
            <a:off x="2548040" y="5452951"/>
            <a:ext cx="7095917" cy="523220"/>
          </a:xfrm>
          <a:prstGeom prst="rect">
            <a:avLst/>
          </a:prstGeom>
          <a:noFill/>
        </p:spPr>
        <p:txBody>
          <a:bodyPr wrap="none" rtlCol="0">
            <a:spAutoFit/>
          </a:bodyPr>
          <a:lstStyle/>
          <a:p>
            <a:r>
              <a:rPr lang="en-US" sz="2800" dirty="0"/>
              <a:t>&amp; The </a:t>
            </a:r>
            <a:r>
              <a:rPr lang="en-US" sz="2800" dirty="0" err="1"/>
              <a:t>Gatto</a:t>
            </a:r>
            <a:r>
              <a:rPr lang="en-US" sz="2800" dirty="0"/>
              <a:t> Economic Research &amp; Faculty Fund</a:t>
            </a:r>
          </a:p>
        </p:txBody>
      </p:sp>
    </p:spTree>
    <p:extLst>
      <p:ext uri="{BB962C8B-B14F-4D97-AF65-F5344CB8AC3E}">
        <p14:creationId xmlns:p14="http://schemas.microsoft.com/office/powerpoint/2010/main" val="1431642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bias: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 prediction bias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Slack </a:t>
            </a:r>
            <a:r>
              <a:rPr lang="en-US" sz="1600" dirty="0">
                <a:latin typeface="Arial" panose="020B0604020202020204" pitchFamily="34" charset="0"/>
                <a:cs typeface="Arial" panose="020B0604020202020204" pitchFamily="34" charset="0"/>
              </a:rPr>
              <a:t>(e.g., </a:t>
            </a:r>
            <a:r>
              <a:rPr lang="en-US" sz="1600" dirty="0" err="1">
                <a:latin typeface="Arial" panose="020B0604020202020204" pitchFamily="34" charset="0"/>
                <a:cs typeface="Arial" panose="020B0604020202020204" pitchFamily="34" charset="0"/>
              </a:rPr>
              <a:t>Zauberman</a:t>
            </a:r>
            <a:r>
              <a:rPr lang="en-US" sz="1600" dirty="0">
                <a:latin typeface="Arial" panose="020B0604020202020204" pitchFamily="34" charset="0"/>
                <a:cs typeface="Arial" panose="020B0604020202020204" pitchFamily="34" charset="0"/>
              </a:rPr>
              <a:t> and Lynch 2005)</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Planning Fallacy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23804"/>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0054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0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36988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1200" b="1" u="sng"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set a floor, which is tied to expected wages </a:t>
            </a:r>
            <a:r>
              <a:rPr lang="en-US" sz="1600" dirty="0">
                <a:latin typeface="Arial" panose="020B0604020202020204" pitchFamily="34" charset="0"/>
                <a:cs typeface="Arial" panose="020B0604020202020204" pitchFamily="34" charset="0"/>
              </a:rPr>
              <a:t>(Brown and Taylor 2013)</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95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their hourly wage.</a:t>
            </a:r>
          </a:p>
        </p:txBody>
      </p:sp>
    </p:spTree>
    <p:extLst>
      <p:ext uri="{BB962C8B-B14F-4D97-AF65-F5344CB8AC3E}">
        <p14:creationId xmlns:p14="http://schemas.microsoft.com/office/powerpoint/2010/main" val="2386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71B2E-FF81-C1D8-4FE4-6BB05CAE2799}"/>
              </a:ext>
            </a:extLst>
          </p:cNvPr>
          <p:cNvPicPr>
            <a:picLocks noChangeAspect="1"/>
          </p:cNvPicPr>
          <p:nvPr/>
        </p:nvPicPr>
        <p:blipFill>
          <a:blip r:embed="rId3"/>
          <a:stretch>
            <a:fillRect/>
          </a:stretch>
        </p:blipFill>
        <p:spPr>
          <a:xfrm>
            <a:off x="10801948" y="5486399"/>
            <a:ext cx="1390052" cy="137160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95.1% men</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38,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94.3% men</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70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Tree>
    <p:extLst>
      <p:ext uri="{BB962C8B-B14F-4D97-AF65-F5344CB8AC3E}">
        <p14:creationId xmlns:p14="http://schemas.microsoft.com/office/powerpoint/2010/main" val="5391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18.4%</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81.6%</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821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Authors</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3"/>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2" name="Picture 11">
            <a:extLst>
              <a:ext uri="{FF2B5EF4-FFF2-40B4-BE49-F238E27FC236}">
                <a16:creationId xmlns:a16="http://schemas.microsoft.com/office/drawing/2014/main" id="{CEB64C44-D140-4618-B2F6-084942C46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7545" y="1736677"/>
            <a:ext cx="1986148" cy="2984832"/>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r>
              <a:rPr lang="en-US" sz="2400" b="1" dirty="0"/>
              <a:t>Dave Hardisty</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spTree>
    <p:extLst>
      <p:ext uri="{BB962C8B-B14F-4D97-AF65-F5344CB8AC3E}">
        <p14:creationId xmlns:p14="http://schemas.microsoft.com/office/powerpoint/2010/main" val="1188442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3" name="Picture 2">
            <a:extLst>
              <a:ext uri="{FF2B5EF4-FFF2-40B4-BE49-F238E27FC236}">
                <a16:creationId xmlns:a16="http://schemas.microsoft.com/office/drawing/2014/main" id="{733BE45F-5A12-8783-33AA-1DC6E8DB64E6}"/>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$100.00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.001)</a:t>
            </a:r>
          </a:p>
        </p:txBody>
      </p:sp>
    </p:spTree>
    <p:extLst>
      <p:ext uri="{BB962C8B-B14F-4D97-AF65-F5344CB8AC3E}">
        <p14:creationId xmlns:p14="http://schemas.microsoft.com/office/powerpoint/2010/main" val="2307227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.005)</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spTree>
    <p:extLst>
      <p:ext uri="{BB962C8B-B14F-4D97-AF65-F5344CB8AC3E}">
        <p14:creationId xmlns:p14="http://schemas.microsoft.com/office/powerpoint/2010/main" val="425745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$301.00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 .005)</a:t>
            </a:r>
          </a:p>
        </p:txBody>
      </p:sp>
      <p:pic>
        <p:nvPicPr>
          <p:cNvPr id="4" name="Picture 3">
            <a:extLst>
              <a:ext uri="{FF2B5EF4-FFF2-40B4-BE49-F238E27FC236}">
                <a16:creationId xmlns:a16="http://schemas.microsoft.com/office/drawing/2014/main" id="{C0D0D4EC-4E9B-C11F-55BA-6CD65583F951}"/>
              </a:ext>
            </a:extLst>
          </p:cNvPr>
          <p:cNvPicPr>
            <a:picLocks noChangeAspect="1"/>
          </p:cNvPicPr>
          <p:nvPr/>
        </p:nvPicPr>
        <p:blipFill>
          <a:blip r:embed="rId3"/>
          <a:stretch>
            <a:fillRect/>
          </a:stretch>
        </p:blipFill>
        <p:spPr>
          <a:xfrm>
            <a:off x="2033586" y="2066924"/>
            <a:ext cx="8124825" cy="4791075"/>
          </a:xfrm>
          <a:prstGeom prst="rect">
            <a:avLst/>
          </a:prstGeom>
        </p:spPr>
      </p:pic>
    </p:spTree>
    <p:extLst>
      <p:ext uri="{BB962C8B-B14F-4D97-AF65-F5344CB8AC3E}">
        <p14:creationId xmlns:p14="http://schemas.microsoft.com/office/powerpoint/2010/main" val="347134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2579363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$65.42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 .030)</a:t>
            </a:r>
          </a:p>
        </p:txBody>
      </p:sp>
      <p:pic>
        <p:nvPicPr>
          <p:cNvPr id="3" name="Picture 2">
            <a:extLst>
              <a:ext uri="{FF2B5EF4-FFF2-40B4-BE49-F238E27FC236}">
                <a16:creationId xmlns:a16="http://schemas.microsoft.com/office/drawing/2014/main" id="{5E625745-14D8-EDBE-AFD7-AD4AA15B3C01}"/>
              </a:ext>
            </a:extLst>
          </p:cNvPr>
          <p:cNvPicPr>
            <a:picLocks noChangeAspect="1"/>
          </p:cNvPicPr>
          <p:nvPr/>
        </p:nvPicPr>
        <p:blipFill>
          <a:blip r:embed="rId3"/>
          <a:stretch>
            <a:fillRect/>
          </a:stretch>
        </p:blipFill>
        <p:spPr>
          <a:xfrm>
            <a:off x="2033586" y="2066925"/>
            <a:ext cx="8124825" cy="4791075"/>
          </a:xfrm>
          <a:prstGeom prst="rect">
            <a:avLst/>
          </a:prstGeom>
        </p:spPr>
      </p:pic>
    </p:spTree>
    <p:extLst>
      <p:ext uri="{BB962C8B-B14F-4D97-AF65-F5344CB8AC3E}">
        <p14:creationId xmlns:p14="http://schemas.microsoft.com/office/powerpoint/2010/main" val="1407153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$366.16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.001)</a:t>
            </a:r>
          </a:p>
        </p:txBody>
      </p:sp>
      <p:pic>
        <p:nvPicPr>
          <p:cNvPr id="4" name="Picture 3">
            <a:extLst>
              <a:ext uri="{FF2B5EF4-FFF2-40B4-BE49-F238E27FC236}">
                <a16:creationId xmlns:a16="http://schemas.microsoft.com/office/drawing/2014/main" id="{7489C740-4C47-C05D-DB96-ABF695389AAC}"/>
              </a:ext>
            </a:extLst>
          </p:cNvPr>
          <p:cNvPicPr>
            <a:picLocks noChangeAspect="1"/>
          </p:cNvPicPr>
          <p:nvPr/>
        </p:nvPicPr>
        <p:blipFill>
          <a:blip r:embed="rId3"/>
          <a:stretch>
            <a:fillRect/>
          </a:stretch>
        </p:blipFill>
        <p:spPr>
          <a:xfrm>
            <a:off x="2033586" y="2066924"/>
            <a:ext cx="8124825" cy="4791075"/>
          </a:xfrm>
          <a:prstGeom prst="rect">
            <a:avLst/>
          </a:prstGeom>
        </p:spPr>
      </p:pic>
    </p:spTree>
    <p:extLst>
      <p:ext uri="{BB962C8B-B14F-4D97-AF65-F5344CB8AC3E}">
        <p14:creationId xmlns:p14="http://schemas.microsoft.com/office/powerpoint/2010/main" val="248687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4268305500"/>
              </p:ext>
            </p:extLst>
          </p:nvPr>
        </p:nvGraphicFramePr>
        <p:xfrm>
          <a:off x="945054" y="1848620"/>
          <a:ext cx="2624328" cy="17465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F52056AE-E2FC-816E-0BD2-2FA3CAD9D7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04210" y="1859966"/>
            <a:ext cx="2461143" cy="1749552"/>
          </a:xfrm>
          <a:prstGeom prst="rect">
            <a:avLst/>
          </a:prstGeom>
          <a:ln>
            <a:solidFill>
              <a:schemeClr val="accent1">
                <a:lumMod val="75000"/>
              </a:schemeClr>
            </a:solidFill>
          </a:ln>
        </p:spPr>
      </p:pic>
      <p:sp>
        <p:nvSpPr>
          <p:cNvPr id="14" name="TextBox 13">
            <a:extLst>
              <a:ext uri="{FF2B5EF4-FFF2-40B4-BE49-F238E27FC236}">
                <a16:creationId xmlns:a16="http://schemas.microsoft.com/office/drawing/2014/main" id="{825BE85D-4E41-0836-3339-FF91147F5A0A}"/>
              </a:ext>
            </a:extLst>
          </p:cNvPr>
          <p:cNvSpPr txBox="1"/>
          <p:nvPr/>
        </p:nvSpPr>
        <p:spPr>
          <a:xfrm>
            <a:off x="945054" y="374630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1026" name="Picture 2" descr="Free Man Looking at an Empty Wallet  Stock Photo">
            <a:extLst>
              <a:ext uri="{FF2B5EF4-FFF2-40B4-BE49-F238E27FC236}">
                <a16:creationId xmlns:a16="http://schemas.microsoft.com/office/drawing/2014/main" id="{50F79EBD-BC6F-31E4-5719-5A9C9AC81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130" y="1815712"/>
            <a:ext cx="2690708" cy="17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 Correlations</a:t>
            </a:r>
          </a:p>
        </p:txBody>
      </p:sp>
      <p:pic>
        <p:nvPicPr>
          <p:cNvPr id="4" name="Picture 3">
            <a:extLst>
              <a:ext uri="{FF2B5EF4-FFF2-40B4-BE49-F238E27FC236}">
                <a16:creationId xmlns:a16="http://schemas.microsoft.com/office/drawing/2014/main" id="{ADD97A27-FDD0-39AD-2A2B-57F81AD14B9F}"/>
              </a:ext>
            </a:extLst>
          </p:cNvPr>
          <p:cNvPicPr>
            <a:picLocks noChangeAspect="1"/>
          </p:cNvPicPr>
          <p:nvPr/>
        </p:nvPicPr>
        <p:blipFill>
          <a:blip r:embed="rId3"/>
          <a:stretch>
            <a:fillRect/>
          </a:stretch>
        </p:blipFill>
        <p:spPr>
          <a:xfrm>
            <a:off x="3810000" y="2826488"/>
            <a:ext cx="4572000" cy="1205023"/>
          </a:xfrm>
          <a:prstGeom prst="rect">
            <a:avLst/>
          </a:prstGeom>
        </p:spPr>
      </p:pic>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predicted and actual income</a:t>
            </a:r>
          </a:p>
        </p:txBody>
      </p:sp>
    </p:spTree>
    <p:extLst>
      <p:ext uri="{BB962C8B-B14F-4D97-AF65-F5344CB8AC3E}">
        <p14:creationId xmlns:p14="http://schemas.microsoft.com/office/powerpoint/2010/main" val="934887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Rectangle 3">
            <a:extLst>
              <a:ext uri="{FF2B5EF4-FFF2-40B4-BE49-F238E27FC236}">
                <a16:creationId xmlns:a16="http://schemas.microsoft.com/office/drawing/2014/main" id="{3EF09689-AC89-7E09-6253-1F26E64491A6}"/>
              </a:ext>
            </a:extLst>
          </p:cNvPr>
          <p:cNvSpPr/>
          <p:nvPr/>
        </p:nvSpPr>
        <p:spPr>
          <a:xfrm>
            <a:off x="5153024" y="3771900"/>
            <a:ext cx="7905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002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Rectangle 3">
            <a:extLst>
              <a:ext uri="{FF2B5EF4-FFF2-40B4-BE49-F238E27FC236}">
                <a16:creationId xmlns:a16="http://schemas.microsoft.com/office/drawing/2014/main" id="{3EF09689-AC89-7E09-6253-1F26E64491A6}"/>
              </a:ext>
            </a:extLst>
          </p:cNvPr>
          <p:cNvSpPr/>
          <p:nvPr/>
        </p:nvSpPr>
        <p:spPr>
          <a:xfrm>
            <a:off x="5153024" y="3771900"/>
            <a:ext cx="7905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774700-D25F-6A26-1132-AF251CB2C2D9}"/>
              </a:ext>
            </a:extLst>
          </p:cNvPr>
          <p:cNvSpPr/>
          <p:nvPr/>
        </p:nvSpPr>
        <p:spPr>
          <a:xfrm>
            <a:off x="7439024" y="4457700"/>
            <a:ext cx="7905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12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Tree>
    <p:extLst>
      <p:ext uri="{BB962C8B-B14F-4D97-AF65-F5344CB8AC3E}">
        <p14:creationId xmlns:p14="http://schemas.microsoft.com/office/powerpoint/2010/main" val="3804435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609600" y="3022333"/>
            <a:ext cx="4636168" cy="71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061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5393356" y="3024740"/>
            <a:ext cx="2980623" cy="71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571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8540821" y="3024740"/>
            <a:ext cx="2980623" cy="71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708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609600" y="3975234"/>
            <a:ext cx="10972800" cy="298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009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b="1"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197502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1461994" y="215862"/>
            <a:ext cx="2495122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85677418-FD22-49A1-6E6E-FCF73FE0F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82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b="1" dirty="0">
                <a:latin typeface="Arial" panose="020B0604020202020204" pitchFamily="34" charset="0"/>
                <a:cs typeface="Arial" panose="020B0604020202020204" pitchFamily="34" charset="0"/>
              </a:rPr>
              <a:t>PrdInc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3182788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Perc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2664485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628646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Regression Results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pic>
        <p:nvPicPr>
          <p:cNvPr id="6" name="Picture 5">
            <a:extLst>
              <a:ext uri="{FF2B5EF4-FFF2-40B4-BE49-F238E27FC236}">
                <a16:creationId xmlns:a16="http://schemas.microsoft.com/office/drawing/2014/main" id="{F28F334F-F3B4-11F6-09F4-182257C301A6}"/>
              </a:ext>
            </a:extLst>
          </p:cNvPr>
          <p:cNvPicPr>
            <a:picLocks noChangeAspect="1"/>
          </p:cNvPicPr>
          <p:nvPr/>
        </p:nvPicPr>
        <p:blipFill>
          <a:blip r:embed="rId3"/>
          <a:stretch>
            <a:fillRect/>
          </a:stretch>
        </p:blipFill>
        <p:spPr>
          <a:xfrm>
            <a:off x="2895600" y="2556450"/>
            <a:ext cx="6400800" cy="2297723"/>
          </a:xfrm>
          <a:prstGeom prst="rect">
            <a:avLst/>
          </a:prstGeom>
        </p:spPr>
      </p:pic>
      <p:sp>
        <p:nvSpPr>
          <p:cNvPr id="3" name="Rectangle 2">
            <a:extLst>
              <a:ext uri="{FF2B5EF4-FFF2-40B4-BE49-F238E27FC236}">
                <a16:creationId xmlns:a16="http://schemas.microsoft.com/office/drawing/2014/main" id="{2A579DE5-0D04-0C78-1786-40F9CF9946E6}"/>
              </a:ext>
            </a:extLst>
          </p:cNvPr>
          <p:cNvSpPr/>
          <p:nvPr/>
        </p:nvSpPr>
        <p:spPr>
          <a:xfrm>
            <a:off x="2895600" y="4076700"/>
            <a:ext cx="640080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413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Regression Results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Expr</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a:t>
            </a:r>
            <a:r>
              <a:rPr lang="en-US" sz="3200" b="1" dirty="0">
                <a:latin typeface="Arial" panose="020B0604020202020204" pitchFamily="34" charset="0"/>
                <a:cs typeface="Arial" panose="020B0604020202020204" pitchFamily="34" charset="0"/>
              </a:rPr>
              <a:t>Expr</a:t>
            </a:r>
          </a:p>
        </p:txBody>
      </p:sp>
    </p:spTree>
    <p:extLst>
      <p:ext uri="{BB962C8B-B14F-4D97-AF65-F5344CB8AC3E}">
        <p14:creationId xmlns:p14="http://schemas.microsoft.com/office/powerpoint/2010/main" val="279467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Regression Results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Expr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PrdInc*Expr</a:t>
            </a:r>
          </a:p>
        </p:txBody>
      </p:sp>
      <p:pic>
        <p:nvPicPr>
          <p:cNvPr id="3" name="Picture 2">
            <a:extLst>
              <a:ext uri="{FF2B5EF4-FFF2-40B4-BE49-F238E27FC236}">
                <a16:creationId xmlns:a16="http://schemas.microsoft.com/office/drawing/2014/main" id="{602B4868-A50E-D5AB-0BBA-0CD05A94C3F0}"/>
              </a:ext>
            </a:extLst>
          </p:cNvPr>
          <p:cNvPicPr>
            <a:picLocks noChangeAspect="1"/>
          </p:cNvPicPr>
          <p:nvPr/>
        </p:nvPicPr>
        <p:blipFill>
          <a:blip r:embed="rId3"/>
          <a:stretch>
            <a:fillRect/>
          </a:stretch>
        </p:blipFill>
        <p:spPr>
          <a:xfrm>
            <a:off x="2895600" y="2556450"/>
            <a:ext cx="6400800" cy="2297723"/>
          </a:xfrm>
          <a:prstGeom prst="rect">
            <a:avLst/>
          </a:prstGeom>
        </p:spPr>
      </p:pic>
      <p:sp>
        <p:nvSpPr>
          <p:cNvPr id="7" name="Rectangle 6">
            <a:extLst>
              <a:ext uri="{FF2B5EF4-FFF2-40B4-BE49-F238E27FC236}">
                <a16:creationId xmlns:a16="http://schemas.microsoft.com/office/drawing/2014/main" id="{E1CC7BCA-F48C-86C4-1E5B-73AA25F0A831}"/>
              </a:ext>
            </a:extLst>
          </p:cNvPr>
          <p:cNvSpPr/>
          <p:nvPr/>
        </p:nvSpPr>
        <p:spPr>
          <a:xfrm>
            <a:off x="2895600" y="4076700"/>
            <a:ext cx="640080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716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even though predicted income and actual income earned are strongly correlated</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prevalent, with a strong majority overpredicting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persistent, with overprediction in one time period associated with overprediction in other time periods</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FF0000"/>
                </a:solidFill>
                <a:latin typeface="Arial" panose="020B0604020202020204" pitchFamily="34" charset="0"/>
                <a:cs typeface="Arial" panose="020B0604020202020204" pitchFamily="34" charset="0"/>
              </a:rPr>
              <a:t>The association between predicted income and actual income earned is not moderated by gig experience or percentage of total income earned from the gig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97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9320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The Diary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554545"/>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robustness across gig sector &amp; across different recruitment channels</a:t>
            </a:r>
          </a:p>
        </p:txBody>
      </p:sp>
    </p:spTree>
    <p:extLst>
      <p:ext uri="{BB962C8B-B14F-4D97-AF65-F5344CB8AC3E}">
        <p14:creationId xmlns:p14="http://schemas.microsoft.com/office/powerpoint/2010/main" val="2946964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The Diary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384995"/>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Participants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036113-9C78-82C7-90A3-33AED2E3E3C7}"/>
              </a:ext>
            </a:extLst>
          </p:cNvPr>
          <p:cNvPicPr>
            <a:picLocks noChangeAspect="1"/>
          </p:cNvPicPr>
          <p:nvPr/>
        </p:nvPicPr>
        <p:blipFill>
          <a:blip r:embed="rId3"/>
          <a:stretch>
            <a:fillRect/>
          </a:stretch>
        </p:blipFill>
        <p:spPr>
          <a:xfrm>
            <a:off x="1066800" y="1763657"/>
            <a:ext cx="10058400" cy="2076734"/>
          </a:xfrm>
          <a:prstGeom prst="rect">
            <a:avLst/>
          </a:prstGeom>
        </p:spPr>
      </p:pic>
      <p:sp>
        <p:nvSpPr>
          <p:cNvPr id="7" name="TextBox 6">
            <a:extLst>
              <a:ext uri="{FF2B5EF4-FFF2-40B4-BE49-F238E27FC236}">
                <a16:creationId xmlns:a16="http://schemas.microsoft.com/office/drawing/2014/main" id="{B7A5B404-DF0F-6DE3-0A4B-29A12D27E47D}"/>
              </a:ext>
            </a:extLst>
          </p:cNvPr>
          <p:cNvSpPr txBox="1"/>
          <p:nvPr/>
        </p:nvSpPr>
        <p:spPr>
          <a:xfrm>
            <a:off x="975412" y="3451754"/>
            <a:ext cx="100584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a:t>
            </a:r>
            <a:r>
              <a:rPr lang="en-US" sz="1600" dirty="0">
                <a:latin typeface="Arial" panose="020B0604020202020204" pitchFamily="34" charset="0"/>
                <a:ea typeface="Arial" panose="020B0604020202020204" pitchFamily="34" charset="0"/>
              </a:rPr>
              <a:t>articipants who completed both surveys did not differ significantly from participants who only completed</a:t>
            </a:r>
          </a:p>
          <a:p>
            <a:r>
              <a:rPr lang="en-US" sz="1600" dirty="0">
                <a:latin typeface="Arial" panose="020B0604020202020204" pitchFamily="34" charset="0"/>
                <a:ea typeface="Arial" panose="020B0604020202020204" pitchFamily="34" charset="0"/>
              </a:rPr>
              <a:t>    the first survey on any observable measure (</a:t>
            </a:r>
            <a:r>
              <a:rPr lang="en-US" sz="1600" i="1" dirty="0">
                <a:latin typeface="Arial" panose="020B0604020202020204" pitchFamily="34" charset="0"/>
                <a:ea typeface="Arial" panose="020B0604020202020204" pitchFamily="34" charset="0"/>
              </a:rPr>
              <a:t>p</a:t>
            </a:r>
            <a:r>
              <a:rPr lang="en-US" sz="1600" dirty="0">
                <a:latin typeface="Arial" panose="020B0604020202020204" pitchFamily="34" charset="0"/>
                <a:ea typeface="Arial" panose="020B0604020202020204" pitchFamily="34" charset="0"/>
              </a:rPr>
              <a:t>’s &gt; .12).</a:t>
            </a: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F92432-9007-94EA-8795-BF38FD325E24}"/>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24623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219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The Diary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hours, and hourly wage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Report income and hours for the past week</a:t>
            </a:r>
          </a:p>
        </p:txBody>
      </p:sp>
    </p:spTree>
    <p:extLst>
      <p:ext uri="{BB962C8B-B14F-4D97-AF65-F5344CB8AC3E}">
        <p14:creationId xmlns:p14="http://schemas.microsoft.com/office/powerpoint/2010/main" val="2054365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 Results</a:t>
            </a:r>
          </a:p>
        </p:txBody>
      </p:sp>
      <p:sp>
        <p:nvSpPr>
          <p:cNvPr id="9" name="TextBox 8">
            <a:extLst>
              <a:ext uri="{FF2B5EF4-FFF2-40B4-BE49-F238E27FC236}">
                <a16:creationId xmlns:a16="http://schemas.microsoft.com/office/drawing/2014/main" id="{5D1A521F-93C3-4D79-BD4B-D2308F436EEA}"/>
              </a:ext>
            </a:extLst>
          </p:cNvPr>
          <p:cNvSpPr txBox="1"/>
          <p:nvPr/>
        </p:nvSpPr>
        <p:spPr>
          <a:xfrm>
            <a:off x="7366635" y="169999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Rideshare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.053)</a:t>
            </a:r>
          </a:p>
        </p:txBody>
      </p:sp>
      <p:sp>
        <p:nvSpPr>
          <p:cNvPr id="11" name="TextBox 10">
            <a:extLst>
              <a:ext uri="{FF2B5EF4-FFF2-40B4-BE49-F238E27FC236}">
                <a16:creationId xmlns:a16="http://schemas.microsoft.com/office/drawing/2014/main" id="{140804ED-251D-4909-8A32-0217A4BA1857}"/>
              </a:ext>
            </a:extLst>
          </p:cNvPr>
          <p:cNvSpPr txBox="1"/>
          <p:nvPr/>
        </p:nvSpPr>
        <p:spPr>
          <a:xfrm>
            <a:off x="1319403" y="169999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.014)</a:t>
            </a:r>
          </a:p>
        </p:txBody>
      </p:sp>
      <p:pic>
        <p:nvPicPr>
          <p:cNvPr id="4" name="Picture 3">
            <a:extLst>
              <a:ext uri="{FF2B5EF4-FFF2-40B4-BE49-F238E27FC236}">
                <a16:creationId xmlns:a16="http://schemas.microsoft.com/office/drawing/2014/main" id="{97BC0B2A-5620-F7C4-67EE-AD0C91FC1075}"/>
              </a:ext>
            </a:extLst>
          </p:cNvPr>
          <p:cNvPicPr preferRelativeResize="0">
            <a:picLocks/>
          </p:cNvPicPr>
          <p:nvPr/>
        </p:nvPicPr>
        <p:blipFill>
          <a:blip r:embed="rId3"/>
          <a:stretch>
            <a:fillRect/>
          </a:stretch>
        </p:blipFill>
        <p:spPr>
          <a:xfrm>
            <a:off x="97536" y="2992656"/>
            <a:ext cx="5998464" cy="3865342"/>
          </a:xfrm>
          <a:prstGeom prst="rect">
            <a:avLst/>
          </a:prstGeom>
        </p:spPr>
      </p:pic>
      <p:pic>
        <p:nvPicPr>
          <p:cNvPr id="18" name="Picture 17">
            <a:extLst>
              <a:ext uri="{FF2B5EF4-FFF2-40B4-BE49-F238E27FC236}">
                <a16:creationId xmlns:a16="http://schemas.microsoft.com/office/drawing/2014/main" id="{205CF42D-FA0B-F5D1-5DD3-2FFA31238502}"/>
              </a:ext>
            </a:extLst>
          </p:cNvPr>
          <p:cNvPicPr preferRelativeResize="0">
            <a:picLocks/>
          </p:cNvPicPr>
          <p:nvPr/>
        </p:nvPicPr>
        <p:blipFill>
          <a:blip r:embed="rId4"/>
          <a:stretch>
            <a:fillRect/>
          </a:stretch>
        </p:blipFill>
        <p:spPr>
          <a:xfrm>
            <a:off x="6096000" y="2992655"/>
            <a:ext cx="6096000" cy="3865343"/>
          </a:xfrm>
          <a:prstGeom prst="rect">
            <a:avLst/>
          </a:prstGeom>
        </p:spPr>
      </p:pic>
    </p:spTree>
    <p:extLst>
      <p:ext uri="{BB962C8B-B14F-4D97-AF65-F5344CB8AC3E}">
        <p14:creationId xmlns:p14="http://schemas.microsoft.com/office/powerpoint/2010/main" val="4259911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 Results</a:t>
            </a:r>
          </a:p>
        </p:txBody>
      </p:sp>
      <p:sp>
        <p:nvSpPr>
          <p:cNvPr id="9" name="TextBox 8">
            <a:extLst>
              <a:ext uri="{FF2B5EF4-FFF2-40B4-BE49-F238E27FC236}">
                <a16:creationId xmlns:a16="http://schemas.microsoft.com/office/drawing/2014/main" id="{5D1A521F-93C3-4D79-BD4B-D2308F436EEA}"/>
              </a:ext>
            </a:extLst>
          </p:cNvPr>
          <p:cNvSpPr txBox="1"/>
          <p:nvPr/>
        </p:nvSpPr>
        <p:spPr>
          <a:xfrm>
            <a:off x="7311771" y="1703811"/>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Rideshare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1" name="TextBox 10">
            <a:extLst>
              <a:ext uri="{FF2B5EF4-FFF2-40B4-BE49-F238E27FC236}">
                <a16:creationId xmlns:a16="http://schemas.microsoft.com/office/drawing/2014/main" id="{140804ED-251D-4909-8A32-0217A4BA1857}"/>
              </a:ext>
            </a:extLst>
          </p:cNvPr>
          <p:cNvSpPr txBox="1"/>
          <p:nvPr/>
        </p:nvSpPr>
        <p:spPr>
          <a:xfrm>
            <a:off x="1325499" y="1703811"/>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.001)</a:t>
            </a:r>
          </a:p>
        </p:txBody>
      </p:sp>
      <p:pic>
        <p:nvPicPr>
          <p:cNvPr id="6" name="Picture 5">
            <a:extLst>
              <a:ext uri="{FF2B5EF4-FFF2-40B4-BE49-F238E27FC236}">
                <a16:creationId xmlns:a16="http://schemas.microsoft.com/office/drawing/2014/main" id="{860EEC45-D91F-99F0-D3C8-2CBFA5684FB4}"/>
              </a:ext>
            </a:extLst>
          </p:cNvPr>
          <p:cNvPicPr preferRelativeResize="0">
            <a:picLocks/>
          </p:cNvPicPr>
          <p:nvPr/>
        </p:nvPicPr>
        <p:blipFill>
          <a:blip r:embed="rId3"/>
          <a:stretch>
            <a:fillRect/>
          </a:stretch>
        </p:blipFill>
        <p:spPr>
          <a:xfrm>
            <a:off x="109728" y="2996474"/>
            <a:ext cx="5986272" cy="3733509"/>
          </a:xfrm>
          <a:prstGeom prst="rect">
            <a:avLst/>
          </a:prstGeom>
        </p:spPr>
      </p:pic>
      <p:pic>
        <p:nvPicPr>
          <p:cNvPr id="7" name="Picture 6">
            <a:extLst>
              <a:ext uri="{FF2B5EF4-FFF2-40B4-BE49-F238E27FC236}">
                <a16:creationId xmlns:a16="http://schemas.microsoft.com/office/drawing/2014/main" id="{180C0378-229B-0F78-DD12-1A866C3C1C53}"/>
              </a:ext>
            </a:extLst>
          </p:cNvPr>
          <p:cNvPicPr preferRelativeResize="0">
            <a:picLocks/>
          </p:cNvPicPr>
          <p:nvPr/>
        </p:nvPicPr>
        <p:blipFill>
          <a:blip r:embed="rId4"/>
          <a:stretch>
            <a:fillRect/>
          </a:stretch>
        </p:blipFill>
        <p:spPr>
          <a:xfrm>
            <a:off x="6096000" y="2996475"/>
            <a:ext cx="5986272" cy="3733508"/>
          </a:xfrm>
          <a:prstGeom prst="rect">
            <a:avLst/>
          </a:prstGeom>
        </p:spPr>
      </p:pic>
    </p:spTree>
    <p:extLst>
      <p:ext uri="{BB962C8B-B14F-4D97-AF65-F5344CB8AC3E}">
        <p14:creationId xmlns:p14="http://schemas.microsoft.com/office/powerpoint/2010/main" val="2742104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 Results</a:t>
            </a:r>
          </a:p>
        </p:txBody>
      </p:sp>
      <p:sp>
        <p:nvSpPr>
          <p:cNvPr id="9" name="TextBox 8">
            <a:extLst>
              <a:ext uri="{FF2B5EF4-FFF2-40B4-BE49-F238E27FC236}">
                <a16:creationId xmlns:a16="http://schemas.microsoft.com/office/drawing/2014/main" id="{5D1A521F-93C3-4D79-BD4B-D2308F436EEA}"/>
              </a:ext>
            </a:extLst>
          </p:cNvPr>
          <p:cNvSpPr txBox="1"/>
          <p:nvPr/>
        </p:nvSpPr>
        <p:spPr>
          <a:xfrm>
            <a:off x="7326898" y="167412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Rideshare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.70)</a:t>
            </a:r>
          </a:p>
        </p:txBody>
      </p:sp>
      <p:sp>
        <p:nvSpPr>
          <p:cNvPr id="11" name="TextBox 10">
            <a:extLst>
              <a:ext uri="{FF2B5EF4-FFF2-40B4-BE49-F238E27FC236}">
                <a16:creationId xmlns:a16="http://schemas.microsoft.com/office/drawing/2014/main" id="{140804ED-251D-4909-8A32-0217A4BA1857}"/>
              </a:ext>
            </a:extLst>
          </p:cNvPr>
          <p:cNvSpPr txBox="1"/>
          <p:nvPr/>
        </p:nvSpPr>
        <p:spPr>
          <a:xfrm>
            <a:off x="1310374" y="167412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.56)</a:t>
            </a:r>
          </a:p>
        </p:txBody>
      </p:sp>
      <p:pic>
        <p:nvPicPr>
          <p:cNvPr id="6" name="Picture 5">
            <a:extLst>
              <a:ext uri="{FF2B5EF4-FFF2-40B4-BE49-F238E27FC236}">
                <a16:creationId xmlns:a16="http://schemas.microsoft.com/office/drawing/2014/main" id="{F1AAA2D9-7EA8-3F2D-8D8D-4600635DB274}"/>
              </a:ext>
            </a:extLst>
          </p:cNvPr>
          <p:cNvPicPr>
            <a:picLocks noChangeAspect="1"/>
          </p:cNvPicPr>
          <p:nvPr/>
        </p:nvPicPr>
        <p:blipFill>
          <a:blip r:embed="rId3"/>
          <a:stretch>
            <a:fillRect/>
          </a:stretch>
        </p:blipFill>
        <p:spPr>
          <a:xfrm>
            <a:off x="79479" y="2992036"/>
            <a:ext cx="6016521" cy="3762332"/>
          </a:xfrm>
          <a:prstGeom prst="rect">
            <a:avLst/>
          </a:prstGeom>
        </p:spPr>
      </p:pic>
      <p:pic>
        <p:nvPicPr>
          <p:cNvPr id="7" name="Picture 6">
            <a:extLst>
              <a:ext uri="{FF2B5EF4-FFF2-40B4-BE49-F238E27FC236}">
                <a16:creationId xmlns:a16="http://schemas.microsoft.com/office/drawing/2014/main" id="{1E78A35E-C70D-84F8-069B-55D95FA51349}"/>
              </a:ext>
            </a:extLst>
          </p:cNvPr>
          <p:cNvPicPr>
            <a:picLocks noChangeAspect="1"/>
          </p:cNvPicPr>
          <p:nvPr/>
        </p:nvPicPr>
        <p:blipFill>
          <a:blip r:embed="rId4"/>
          <a:stretch>
            <a:fillRect/>
          </a:stretch>
        </p:blipFill>
        <p:spPr>
          <a:xfrm>
            <a:off x="6095999" y="2992036"/>
            <a:ext cx="6016521" cy="3762332"/>
          </a:xfrm>
          <a:prstGeom prst="rect">
            <a:avLst/>
          </a:prstGeom>
        </p:spPr>
      </p:pic>
    </p:spTree>
    <p:extLst>
      <p:ext uri="{BB962C8B-B14F-4D97-AF65-F5344CB8AC3E}">
        <p14:creationId xmlns:p14="http://schemas.microsoft.com/office/powerpoint/2010/main" val="4067063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Correlation Results</a:t>
            </a:r>
          </a:p>
        </p:txBody>
      </p:sp>
      <p:pic>
        <p:nvPicPr>
          <p:cNvPr id="4" name="Picture 3">
            <a:extLst>
              <a:ext uri="{FF2B5EF4-FFF2-40B4-BE49-F238E27FC236}">
                <a16:creationId xmlns:a16="http://schemas.microsoft.com/office/drawing/2014/main" id="{6C38EAF4-5EBC-3359-A007-39BB5BFCB99F}"/>
              </a:ext>
            </a:extLst>
          </p:cNvPr>
          <p:cNvPicPr>
            <a:picLocks noChangeAspect="1"/>
          </p:cNvPicPr>
          <p:nvPr/>
        </p:nvPicPr>
        <p:blipFill>
          <a:blip r:embed="rId3"/>
          <a:stretch>
            <a:fillRect/>
          </a:stretch>
        </p:blipFill>
        <p:spPr>
          <a:xfrm>
            <a:off x="2825496" y="2423360"/>
            <a:ext cx="6541008" cy="2535274"/>
          </a:xfrm>
          <a:prstGeom prst="rect">
            <a:avLst/>
          </a:prstGeom>
        </p:spPr>
      </p:pic>
      <p:sp>
        <p:nvSpPr>
          <p:cNvPr id="5" name="TextBox 4">
            <a:extLst>
              <a:ext uri="{FF2B5EF4-FFF2-40B4-BE49-F238E27FC236}">
                <a16:creationId xmlns:a16="http://schemas.microsoft.com/office/drawing/2014/main" id="{716FDA15-537C-AF56-BF47-48462A519A43}"/>
              </a:ext>
            </a:extLst>
          </p:cNvPr>
          <p:cNvSpPr txBox="1"/>
          <p:nvPr/>
        </p:nvSpPr>
        <p:spPr>
          <a:xfrm>
            <a:off x="0" y="183858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spTree>
    <p:extLst>
      <p:ext uri="{BB962C8B-B14F-4D97-AF65-F5344CB8AC3E}">
        <p14:creationId xmlns:p14="http://schemas.microsoft.com/office/powerpoint/2010/main" val="2522209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bias</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Shows people overpredict their hours but not their hourly wage, and that the former is correlated with income overprediction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56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9342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incorporating relevant past outcomes </a:t>
            </a:r>
            <a:r>
              <a:rPr lang="en-US" sz="1600" dirty="0">
                <a:latin typeface="Arial" panose="020B0604020202020204" pitchFamily="34" charset="0"/>
                <a:cs typeface="Arial" panose="020B0604020202020204" pitchFamily="34" charset="0"/>
              </a:rPr>
              <a:t>(e.g., Buehler et al. 1994; Kahneman &amp; Tversky 1979)</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40120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p:txBody>
      </p:sp>
    </p:spTree>
    <p:extLst>
      <p:ext uri="{BB962C8B-B14F-4D97-AF65-F5344CB8AC3E}">
        <p14:creationId xmlns:p14="http://schemas.microsoft.com/office/powerpoint/2010/main" val="3431660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877437"/>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will be different than usual reduces the income prediction bias.</a:t>
            </a:r>
            <a:endParaRPr lang="en-US" sz="3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16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27B955-025F-1223-4E2A-DD9C67EE458D}"/>
              </a:ext>
            </a:extLst>
          </p:cNvPr>
          <p:cNvPicPr>
            <a:picLocks noChangeAspect="1"/>
          </p:cNvPicPr>
          <p:nvPr/>
        </p:nvPicPr>
        <p:blipFill>
          <a:blip r:embed="rId3"/>
          <a:stretch>
            <a:fillRect/>
          </a:stretch>
        </p:blipFill>
        <p:spPr>
          <a:xfrm>
            <a:off x="10801948" y="5486399"/>
            <a:ext cx="1390052" cy="1371600"/>
          </a:xfrm>
          <a:prstGeom prst="rect">
            <a:avLst/>
          </a:prstGeom>
        </p:spPr>
      </p:pic>
    </p:spTree>
    <p:extLst>
      <p:ext uri="{BB962C8B-B14F-4D97-AF65-F5344CB8AC3E}">
        <p14:creationId xmlns:p14="http://schemas.microsoft.com/office/powerpoint/2010/main" val="202898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3076" name="Picture 4" descr="Free photos of Man">
            <a:extLst>
              <a:ext uri="{FF2B5EF4-FFF2-40B4-BE49-F238E27FC236}">
                <a16:creationId xmlns:a16="http://schemas.microsoft.com/office/drawing/2014/main" id="{87BD4C9A-D10F-7512-CFC1-A9AEAFFC4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18" y="2547171"/>
            <a:ext cx="5745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46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70898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p>
        </p:txBody>
      </p:sp>
    </p:spTree>
    <p:extLst>
      <p:ext uri="{BB962C8B-B14F-4D97-AF65-F5344CB8AC3E}">
        <p14:creationId xmlns:p14="http://schemas.microsoft.com/office/powerpoint/2010/main" val="934501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369880"/>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End of the week:</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Report actual income earned</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420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3" name="Rectangle 2">
            <a:extLst>
              <a:ext uri="{FF2B5EF4-FFF2-40B4-BE49-F238E27FC236}">
                <a16:creationId xmlns:a16="http://schemas.microsoft.com/office/drawing/2014/main" id="{72692047-1B0F-4755-BE78-71234C6D5117}"/>
              </a:ext>
            </a:extLst>
          </p:cNvPr>
          <p:cNvSpPr/>
          <p:nvPr/>
        </p:nvSpPr>
        <p:spPr>
          <a:xfrm>
            <a:off x="5378824" y="1428750"/>
            <a:ext cx="4313817" cy="361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C0D63D-F599-72FC-F529-D37B9E7B4E94}"/>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3012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3" name="Rectangle 2">
            <a:extLst>
              <a:ext uri="{FF2B5EF4-FFF2-40B4-BE49-F238E27FC236}">
                <a16:creationId xmlns:a16="http://schemas.microsoft.com/office/drawing/2014/main" id="{72692047-1B0F-4755-BE78-71234C6D5117}"/>
              </a:ext>
            </a:extLst>
          </p:cNvPr>
          <p:cNvSpPr/>
          <p:nvPr/>
        </p:nvSpPr>
        <p:spPr>
          <a:xfrm>
            <a:off x="7580573" y="1428750"/>
            <a:ext cx="2144340" cy="361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783B8F-CD91-46D5-88CF-1C4959A8FFB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18018507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3142407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098" name="Picture 2" descr="Free photos of Pockets">
            <a:extLst>
              <a:ext uri="{FF2B5EF4-FFF2-40B4-BE49-F238E27FC236}">
                <a16:creationId xmlns:a16="http://schemas.microsoft.com/office/drawing/2014/main" id="{8A7702BA-320A-2835-464E-4DA43717F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085" y="2377140"/>
            <a:ext cx="6075829" cy="40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87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Tree>
    <p:extLst>
      <p:ext uri="{BB962C8B-B14F-4D97-AF65-F5344CB8AC3E}">
        <p14:creationId xmlns:p14="http://schemas.microsoft.com/office/powerpoint/2010/main" val="3848563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16101"/>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GB" sz="3200" dirty="0">
                <a:effectLst/>
                <a:latin typeface="Arial" panose="020B0604020202020204" pitchFamily="34" charset="0"/>
                <a:ea typeface="Times New Roman" panose="02020603050405020304" pitchFamily="18" charset="0"/>
              </a:rPr>
              <a:t>Globally, 1.1 billion people work in the gig economy </a:t>
            </a:r>
            <a:r>
              <a:rPr lang="en-GB" sz="1600" dirty="0">
                <a:effectLst/>
                <a:latin typeface="Arial" panose="020B0604020202020204" pitchFamily="34" charset="0"/>
                <a:ea typeface="Times New Roman" panose="02020603050405020304" pitchFamily="18" charset="0"/>
              </a:rPr>
              <a:t>(</a:t>
            </a:r>
            <a:r>
              <a:rPr lang="en-GB" sz="1600" dirty="0" err="1">
                <a:effectLst/>
                <a:latin typeface="Arial" panose="020B0604020202020204" pitchFamily="34" charset="0"/>
                <a:ea typeface="Times New Roman" panose="02020603050405020304" pitchFamily="18" charset="0"/>
              </a:rPr>
              <a:t>Zgola</a:t>
            </a:r>
            <a:r>
              <a:rPr lang="en-GB" sz="1600" dirty="0">
                <a:effectLst/>
                <a:latin typeface="Arial" panose="020B0604020202020204" pitchFamily="34" charset="0"/>
                <a:ea typeface="Times New Roman" panose="02020603050405020304" pitchFamily="18" charset="0"/>
              </a:rPr>
              <a:t> 2021)</a:t>
            </a:r>
          </a:p>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GB" sz="3200" dirty="0">
                <a:effectLst/>
                <a:latin typeface="Arial" panose="020B0604020202020204" pitchFamily="34" charset="0"/>
                <a:ea typeface="Times New Roman" panose="02020603050405020304" pitchFamily="18" charset="0"/>
              </a:rPr>
              <a:t>In the US, about one-third of the </a:t>
            </a:r>
            <a:r>
              <a:rPr lang="en-GB" sz="3200" dirty="0" err="1">
                <a:effectLst/>
                <a:latin typeface="Arial" panose="020B0604020202020204" pitchFamily="34" charset="0"/>
                <a:ea typeface="Times New Roman" panose="02020603050405020304" pitchFamily="18" charset="0"/>
              </a:rPr>
              <a:t>labor</a:t>
            </a:r>
            <a:r>
              <a:rPr lang="en-GB" sz="3200" dirty="0">
                <a:effectLst/>
                <a:latin typeface="Arial" panose="020B0604020202020204" pitchFamily="34" charset="0"/>
                <a:ea typeface="Times New Roman" panose="02020603050405020304" pitchFamily="18" charset="0"/>
              </a:rPr>
              <a:t> market works in the gig economy </a:t>
            </a:r>
            <a:r>
              <a:rPr lang="en-GB" sz="1600" dirty="0">
                <a:effectLst/>
                <a:latin typeface="Arial" panose="020B0604020202020204" pitchFamily="34" charset="0"/>
                <a:ea typeface="Times New Roman" panose="02020603050405020304" pitchFamily="18" charset="0"/>
              </a:rPr>
              <a:t>(</a:t>
            </a:r>
            <a:r>
              <a:rPr lang="en-GB" sz="1600" dirty="0" err="1">
                <a:effectLst/>
                <a:latin typeface="Arial" panose="020B0604020202020204" pitchFamily="34" charset="0"/>
                <a:ea typeface="Times New Roman" panose="02020603050405020304" pitchFamily="18" charset="0"/>
              </a:rPr>
              <a:t>McFeely</a:t>
            </a:r>
            <a:r>
              <a:rPr lang="en-GB" sz="1600" dirty="0">
                <a:effectLst/>
                <a:latin typeface="Arial" panose="020B0604020202020204" pitchFamily="34" charset="0"/>
                <a:ea typeface="Times New Roman" panose="02020603050405020304" pitchFamily="18" charset="0"/>
              </a:rPr>
              <a:t> and </a:t>
            </a:r>
            <a:r>
              <a:rPr lang="en-GB" sz="1600" dirty="0" err="1">
                <a:effectLst/>
                <a:latin typeface="Arial" panose="020B0604020202020204" pitchFamily="34" charset="0"/>
                <a:ea typeface="Times New Roman" panose="02020603050405020304" pitchFamily="18" charset="0"/>
              </a:rPr>
              <a:t>Pendell</a:t>
            </a:r>
            <a:r>
              <a:rPr lang="en-GB" sz="1600" dirty="0">
                <a:effectLst/>
                <a:latin typeface="Arial" panose="020B0604020202020204" pitchFamily="34" charset="0"/>
                <a:ea typeface="Times New Roman" panose="02020603050405020304" pitchFamily="18" charset="0"/>
              </a:rPr>
              <a:t> 2018)</a:t>
            </a:r>
          </a:p>
          <a:p>
            <a:pPr marL="457200" indent="-457200">
              <a:buFont typeface="Arial" panose="020B0604020202020204" pitchFamily="34" charset="0"/>
              <a:buChar char="•"/>
            </a:pPr>
            <a:endParaRPr lang="en-GB" sz="1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rPr>
              <a:t>In the US, gig income totalled over $1.3 trillion last year </a:t>
            </a:r>
            <a:r>
              <a:rPr lang="en-GB" sz="1600" dirty="0">
                <a:latin typeface="Arial" panose="020B0604020202020204" pitchFamily="34" charset="0"/>
                <a:ea typeface="Times New Roman" panose="02020603050405020304" pitchFamily="18" charset="0"/>
              </a:rPr>
              <a:t>(Upwork 2021)</a:t>
            </a:r>
          </a:p>
        </p:txBody>
      </p:sp>
    </p:spTree>
    <p:extLst>
      <p:ext uri="{BB962C8B-B14F-4D97-AF65-F5344CB8AC3E}">
        <p14:creationId xmlns:p14="http://schemas.microsoft.com/office/powerpoint/2010/main" val="645788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Discussion Questions</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692771"/>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Incentive-compatible predictions?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Individual difference predictors?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Downstream consequences? </a:t>
            </a:r>
          </a:p>
        </p:txBody>
      </p:sp>
    </p:spTree>
    <p:extLst>
      <p:ext uri="{BB962C8B-B14F-4D97-AF65-F5344CB8AC3E}">
        <p14:creationId xmlns:p14="http://schemas.microsoft.com/office/powerpoint/2010/main" val="3804841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What are the downstream consequences of the bias?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The psychology of predicting income vs expenses</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7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985433"/>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a:p>
            <a:pPr algn="ctr"/>
            <a:r>
              <a:rPr lang="en-US" sz="3200" b="1" dirty="0">
                <a:solidFill>
                  <a:schemeClr val="accent1">
                    <a:lumMod val="75000"/>
                  </a:schemeClr>
                </a:solidFill>
                <a:latin typeface="Arial" panose="020B0604020202020204" pitchFamily="34" charset="0"/>
                <a:cs typeface="Arial" panose="020B0604020202020204" pitchFamily="34" charset="0"/>
              </a:rPr>
              <a:t>david.hardisty@sauder.ubc.ca</a:t>
            </a:r>
          </a:p>
        </p:txBody>
      </p:sp>
    </p:spTree>
    <p:extLst>
      <p:ext uri="{BB962C8B-B14F-4D97-AF65-F5344CB8AC3E}">
        <p14:creationId xmlns:p14="http://schemas.microsoft.com/office/powerpoint/2010/main" val="2431602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Some other stuff I’m working on now</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13986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Validity trade-offs in Digital Quasi-Experiments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Goal gradient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Competence curse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Restricted promotions (“$2 off when you spend $5 or more”)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Precommitment in stochastic prisoners dilemmas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Mixed-outcome intertemporal choice (-$5 now and +$15 in one month)</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Behavioural Insights field studies (sustainability, biodiversity, compliance)</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216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45134</TotalTime>
  <Words>6397</Words>
  <Application>Microsoft Macintosh PowerPoint</Application>
  <PresentationFormat>Widescreen</PresentationFormat>
  <Paragraphs>834</Paragraphs>
  <Slides>99</Slides>
  <Notes>99</Notes>
  <HiddenSlides>22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Arial Nova</vt:lpstr>
      <vt:lpstr>Calibri</vt:lpstr>
      <vt:lpstr>Calibri Light</vt:lpstr>
      <vt:lpstr>Times New Roman</vt:lpstr>
      <vt:lpstr>Wingdings</vt:lpstr>
      <vt:lpstr>Office Theme</vt:lpstr>
      <vt:lpstr>Ray Charles “Chuck” Howard, Texas A&amp;M University a David J. Hardisty, University of British Columbia a Dale W. Griffin, University of British Columbia a Chongbo “Zack” Wang, WUSTL</vt:lpstr>
      <vt:lpstr>BEDR</vt:lpstr>
      <vt:lpstr>Authors</vt:lpstr>
      <vt:lpstr>Motivation</vt:lpstr>
      <vt:lpstr>Motivation</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February Results</vt:lpstr>
      <vt:lpstr>February Results</vt:lpstr>
      <vt:lpstr>March Results</vt:lpstr>
      <vt:lpstr>March Results</vt:lpstr>
      <vt:lpstr>March Results</vt:lpstr>
      <vt:lpstr>March Results</vt:lpstr>
      <vt:lpstr>March Results</vt:lpstr>
      <vt:lpstr>March Results</vt:lpstr>
      <vt:lpstr>Income Correlations</vt:lpstr>
      <vt:lpstr>Bias Score Correlations</vt:lpstr>
      <vt:lpstr>Bias Score Correlations</vt:lpstr>
      <vt:lpstr>Bias Score Correlations</vt:lpstr>
      <vt:lpstr>Individual Difference Correlations</vt:lpstr>
      <vt:lpstr>Individual Difference Correlations</vt:lpstr>
      <vt:lpstr>Individual Difference Correlations</vt:lpstr>
      <vt:lpstr>Individual Difference Correlations</vt:lpstr>
      <vt:lpstr>Individual Difference Correlations</vt:lpstr>
      <vt:lpstr>Individual Difference Regressions</vt:lpstr>
      <vt:lpstr>Individual Difference Regressions</vt:lpstr>
      <vt:lpstr>Individual Difference Regressions</vt:lpstr>
      <vt:lpstr>Individual Difference Regressions</vt:lpstr>
      <vt:lpstr>Regression Results</vt:lpstr>
      <vt:lpstr>Regression Results</vt:lpstr>
      <vt:lpstr>Regression Results</vt:lpstr>
      <vt:lpstr>Study 1 Discussion</vt:lpstr>
      <vt:lpstr>Study 1 Discussion</vt:lpstr>
      <vt:lpstr>Study 2: The Diary Study</vt:lpstr>
      <vt:lpstr>Study 2: The Diary Study</vt:lpstr>
      <vt:lpstr>Study 2: The Diary Study</vt:lpstr>
      <vt:lpstr>Income Results</vt:lpstr>
      <vt:lpstr>Hours Results</vt:lpstr>
      <vt:lpstr>Hourly Wage Results</vt:lpstr>
      <vt:lpstr>Correlation Results</vt:lpstr>
      <vt:lpstr>Study 2 Discussion</vt:lpstr>
      <vt:lpstr>How can we debias income predictions?</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Results</vt:lpstr>
      <vt:lpstr>Study 3 Results</vt:lpstr>
      <vt:lpstr>Study 3: The Debiasing Study</vt:lpstr>
      <vt:lpstr>Study 3 Results</vt:lpstr>
      <vt:lpstr>Study 3 Results</vt:lpstr>
      <vt:lpstr>Study 3 Results</vt:lpstr>
      <vt:lpstr>Study 3 Results</vt:lpstr>
      <vt:lpstr>Study 3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Summary</vt:lpstr>
      <vt:lpstr>Summary</vt:lpstr>
      <vt:lpstr>Summary</vt:lpstr>
      <vt:lpstr>Discussion</vt:lpstr>
      <vt:lpstr>Discussion Questions</vt:lpstr>
      <vt:lpstr>Next Steps</vt:lpstr>
      <vt:lpstr>PowerPoint Presentation</vt:lpstr>
      <vt:lpstr>Some other stuff I’m working on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jcheng08@student.ubc.ca</cp:lastModifiedBy>
  <cp:revision>1349</cp:revision>
  <cp:lastPrinted>2019-07-30T19:41:09Z</cp:lastPrinted>
  <dcterms:created xsi:type="dcterms:W3CDTF">2018-02-16T16:35:29Z</dcterms:created>
  <dcterms:modified xsi:type="dcterms:W3CDTF">2022-10-30T18:09:35Z</dcterms:modified>
</cp:coreProperties>
</file>