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335" r:id="rId3"/>
    <p:sldId id="290" r:id="rId4"/>
    <p:sldId id="273" r:id="rId5"/>
    <p:sldId id="291" r:id="rId6"/>
    <p:sldId id="342" r:id="rId7"/>
    <p:sldId id="338" r:id="rId8"/>
    <p:sldId id="262" r:id="rId9"/>
    <p:sldId id="263" r:id="rId10"/>
    <p:sldId id="264" r:id="rId11"/>
    <p:sldId id="265" r:id="rId12"/>
    <p:sldId id="266" r:id="rId13"/>
    <p:sldId id="258" r:id="rId14"/>
    <p:sldId id="259" r:id="rId15"/>
    <p:sldId id="267" r:id="rId16"/>
    <p:sldId id="268" r:id="rId17"/>
    <p:sldId id="270" r:id="rId18"/>
    <p:sldId id="271" r:id="rId19"/>
    <p:sldId id="272" r:id="rId20"/>
    <p:sldId id="257" r:id="rId21"/>
    <p:sldId id="340" r:id="rId22"/>
    <p:sldId id="292" r:id="rId23"/>
    <p:sldId id="293" r:id="rId24"/>
    <p:sldId id="294" r:id="rId25"/>
    <p:sldId id="295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74" r:id="rId36"/>
    <p:sldId id="284" r:id="rId37"/>
    <p:sldId id="285" r:id="rId38"/>
    <p:sldId id="286" r:id="rId39"/>
    <p:sldId id="287" r:id="rId40"/>
    <p:sldId id="288" r:id="rId41"/>
    <p:sldId id="289" r:id="rId42"/>
    <p:sldId id="341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13" r:id="rId54"/>
    <p:sldId id="314" r:id="rId55"/>
    <p:sldId id="315" r:id="rId56"/>
    <p:sldId id="32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23" r:id="rId65"/>
    <p:sldId id="324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6" r:id="rId75"/>
    <p:sldId id="334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78305"/>
  </p:normalViewPr>
  <p:slideViewPr>
    <p:cSldViewPr>
      <p:cViewPr varScale="1">
        <p:scale>
          <a:sx n="93" d="100"/>
          <a:sy n="93" d="100"/>
        </p:scale>
        <p:origin x="230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83299798792756"/>
          <c:y val="6.2080536912751678E-2"/>
          <c:w val="0.66800804828973848"/>
          <c:h val="0.70973154362416102"/>
        </c:manualLayout>
      </c:layout>
      <c:lineChart>
        <c:grouping val="standard"/>
        <c:varyColors val="0"/>
        <c:ser>
          <c:idx val="1"/>
          <c:order val="0"/>
          <c:tx>
            <c:strRef>
              <c:f>Sheet1!$I$2</c:f>
              <c:strCache>
                <c:ptCount val="1"/>
                <c:pt idx="0">
                  <c:v>Hyperbolic</c:v>
                </c:pt>
              </c:strCache>
            </c:strRef>
          </c:tx>
          <c:spPr>
            <a:ln w="35158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Sheet1!$A$3:$A$103</c:f>
              <c:numCache>
                <c:formatCode>General</c:formatCode>
                <c:ptCount val="10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</c:numCache>
            </c:numRef>
          </c:cat>
          <c:val>
            <c:numRef>
              <c:f>Sheet1!$I$3:$I$103</c:f>
              <c:numCache>
                <c:formatCode>General</c:formatCode>
                <c:ptCount val="101"/>
                <c:pt idx="0">
                  <c:v>1</c:v>
                </c:pt>
                <c:pt idx="1">
                  <c:v>0.86956521739130443</c:v>
                </c:pt>
                <c:pt idx="2">
                  <c:v>0.76923076923076916</c:v>
                </c:pt>
                <c:pt idx="3">
                  <c:v>0.68965517241379315</c:v>
                </c:pt>
                <c:pt idx="4">
                  <c:v>0.625</c:v>
                </c:pt>
                <c:pt idx="5">
                  <c:v>0.5714285714285714</c:v>
                </c:pt>
                <c:pt idx="6">
                  <c:v>0.52631578947368418</c:v>
                </c:pt>
                <c:pt idx="7">
                  <c:v>0.48780487804878053</c:v>
                </c:pt>
                <c:pt idx="8">
                  <c:v>0.45454545454545453</c:v>
                </c:pt>
                <c:pt idx="9">
                  <c:v>0.42553191489361708</c:v>
                </c:pt>
                <c:pt idx="10">
                  <c:v>0.4</c:v>
                </c:pt>
                <c:pt idx="11">
                  <c:v>0.37735849056603776</c:v>
                </c:pt>
                <c:pt idx="12">
                  <c:v>0.35714285714285715</c:v>
                </c:pt>
                <c:pt idx="13">
                  <c:v>0.33898305084745761</c:v>
                </c:pt>
                <c:pt idx="14">
                  <c:v>0.32258064516129031</c:v>
                </c:pt>
                <c:pt idx="15">
                  <c:v>0.30769230769230771</c:v>
                </c:pt>
                <c:pt idx="16">
                  <c:v>0.29411764705882354</c:v>
                </c:pt>
                <c:pt idx="17">
                  <c:v>0.28169014084507044</c:v>
                </c:pt>
                <c:pt idx="18">
                  <c:v>0.27027027027027029</c:v>
                </c:pt>
                <c:pt idx="19">
                  <c:v>0.25974025974025972</c:v>
                </c:pt>
                <c:pt idx="20">
                  <c:v>0.25</c:v>
                </c:pt>
                <c:pt idx="21">
                  <c:v>0.24096385542168672</c:v>
                </c:pt>
                <c:pt idx="22">
                  <c:v>0.23255813953488372</c:v>
                </c:pt>
                <c:pt idx="23">
                  <c:v>0.22471910112359555</c:v>
                </c:pt>
                <c:pt idx="24">
                  <c:v>0.21739130434782611</c:v>
                </c:pt>
                <c:pt idx="25">
                  <c:v>0.21052631578947367</c:v>
                </c:pt>
                <c:pt idx="26">
                  <c:v>0.2040816326530612</c:v>
                </c:pt>
                <c:pt idx="27">
                  <c:v>0.19801980198019803</c:v>
                </c:pt>
                <c:pt idx="28">
                  <c:v>0.19230769230769229</c:v>
                </c:pt>
                <c:pt idx="29">
                  <c:v>0.18691588785046731</c:v>
                </c:pt>
                <c:pt idx="30">
                  <c:v>0.18181818181818182</c:v>
                </c:pt>
                <c:pt idx="31">
                  <c:v>0.1769911504424779</c:v>
                </c:pt>
                <c:pt idx="32">
                  <c:v>0.17241379310344829</c:v>
                </c:pt>
                <c:pt idx="33">
                  <c:v>0.16806722689075629</c:v>
                </c:pt>
                <c:pt idx="34">
                  <c:v>0.16393442622950821</c:v>
                </c:pt>
                <c:pt idx="35">
                  <c:v>0.16</c:v>
                </c:pt>
                <c:pt idx="36">
                  <c:v>0.15625</c:v>
                </c:pt>
                <c:pt idx="37">
                  <c:v>0.15267175572519084</c:v>
                </c:pt>
                <c:pt idx="38">
                  <c:v>0.14925373134328357</c:v>
                </c:pt>
                <c:pt idx="39">
                  <c:v>0.14598540145985403</c:v>
                </c:pt>
                <c:pt idx="40">
                  <c:v>0.14285714285714285</c:v>
                </c:pt>
                <c:pt idx="41">
                  <c:v>0.13986013986013987</c:v>
                </c:pt>
                <c:pt idx="42">
                  <c:v>0.13698630136986301</c:v>
                </c:pt>
                <c:pt idx="43">
                  <c:v>0.13422818791946309</c:v>
                </c:pt>
                <c:pt idx="44">
                  <c:v>0.13157894736842105</c:v>
                </c:pt>
                <c:pt idx="45">
                  <c:v>0.12903225806451613</c:v>
                </c:pt>
                <c:pt idx="46">
                  <c:v>0.12658227848101267</c:v>
                </c:pt>
                <c:pt idx="47">
                  <c:v>0.12422360248447203</c:v>
                </c:pt>
                <c:pt idx="48">
                  <c:v>0.12195121951219513</c:v>
                </c:pt>
                <c:pt idx="49">
                  <c:v>0.11976047904191617</c:v>
                </c:pt>
                <c:pt idx="50">
                  <c:v>0.11764705882352941</c:v>
                </c:pt>
                <c:pt idx="51">
                  <c:v>0.115606936416185</c:v>
                </c:pt>
                <c:pt idx="52">
                  <c:v>0.11363636363636363</c:v>
                </c:pt>
                <c:pt idx="53">
                  <c:v>0.111731843575419</c:v>
                </c:pt>
                <c:pt idx="54">
                  <c:v>0.10989010989010989</c:v>
                </c:pt>
                <c:pt idx="55">
                  <c:v>0.10810810810810811</c:v>
                </c:pt>
                <c:pt idx="56">
                  <c:v>0.10638297872340426</c:v>
                </c:pt>
                <c:pt idx="57">
                  <c:v>0.10471204188481677</c:v>
                </c:pt>
                <c:pt idx="58">
                  <c:v>0.10309278350515465</c:v>
                </c:pt>
                <c:pt idx="59">
                  <c:v>0.10152284263959391</c:v>
                </c:pt>
                <c:pt idx="60">
                  <c:v>0.1</c:v>
                </c:pt>
                <c:pt idx="61">
                  <c:v>9.852216748768472E-2</c:v>
                </c:pt>
                <c:pt idx="62">
                  <c:v>9.7087378640776711E-2</c:v>
                </c:pt>
                <c:pt idx="63">
                  <c:v>9.569377990430622E-2</c:v>
                </c:pt>
                <c:pt idx="64">
                  <c:v>9.4339622641509441E-2</c:v>
                </c:pt>
                <c:pt idx="65">
                  <c:v>9.3023255813953487E-2</c:v>
                </c:pt>
                <c:pt idx="66">
                  <c:v>9.1743119266055037E-2</c:v>
                </c:pt>
                <c:pt idx="67">
                  <c:v>9.0497737556561098E-2</c:v>
                </c:pt>
                <c:pt idx="68">
                  <c:v>8.9285714285714288E-2</c:v>
                </c:pt>
                <c:pt idx="69">
                  <c:v>8.8105726872246701E-2</c:v>
                </c:pt>
                <c:pt idx="70">
                  <c:v>8.6956521739130432E-2</c:v>
                </c:pt>
                <c:pt idx="71">
                  <c:v>8.5836909871244635E-2</c:v>
                </c:pt>
                <c:pt idx="72">
                  <c:v>8.4745762711864417E-2</c:v>
                </c:pt>
                <c:pt idx="73">
                  <c:v>8.3682008368200847E-2</c:v>
                </c:pt>
                <c:pt idx="74">
                  <c:v>8.2644628099173556E-2</c:v>
                </c:pt>
                <c:pt idx="75">
                  <c:v>8.1632653061224483E-2</c:v>
                </c:pt>
                <c:pt idx="76">
                  <c:v>8.0645161290322578E-2</c:v>
                </c:pt>
                <c:pt idx="77">
                  <c:v>7.9681274900398419E-2</c:v>
                </c:pt>
                <c:pt idx="78">
                  <c:v>7.874015748031496E-2</c:v>
                </c:pt>
                <c:pt idx="79">
                  <c:v>7.7821011673151752E-2</c:v>
                </c:pt>
                <c:pt idx="80">
                  <c:v>7.6923076923076927E-2</c:v>
                </c:pt>
                <c:pt idx="81">
                  <c:v>7.6045627376425853E-2</c:v>
                </c:pt>
                <c:pt idx="82">
                  <c:v>7.518796992481204E-2</c:v>
                </c:pt>
                <c:pt idx="83">
                  <c:v>7.434944237918216E-2</c:v>
                </c:pt>
                <c:pt idx="84">
                  <c:v>7.3529411764705885E-2</c:v>
                </c:pt>
                <c:pt idx="85">
                  <c:v>7.2727272727272724E-2</c:v>
                </c:pt>
                <c:pt idx="86">
                  <c:v>7.1942446043165464E-2</c:v>
                </c:pt>
                <c:pt idx="87">
                  <c:v>7.1174377224199295E-2</c:v>
                </c:pt>
                <c:pt idx="88">
                  <c:v>7.0422535211267609E-2</c:v>
                </c:pt>
                <c:pt idx="89">
                  <c:v>6.968641114982578E-2</c:v>
                </c:pt>
                <c:pt idx="90">
                  <c:v>6.8965517241379309E-2</c:v>
                </c:pt>
                <c:pt idx="91">
                  <c:v>6.8259385665529013E-2</c:v>
                </c:pt>
                <c:pt idx="92">
                  <c:v>6.7567567567567571E-2</c:v>
                </c:pt>
                <c:pt idx="93">
                  <c:v>6.6889632107023408E-2</c:v>
                </c:pt>
                <c:pt idx="94">
                  <c:v>6.6225165562913912E-2</c:v>
                </c:pt>
                <c:pt idx="95">
                  <c:v>6.5573770491803282E-2</c:v>
                </c:pt>
                <c:pt idx="96">
                  <c:v>6.4935064935064943E-2</c:v>
                </c:pt>
                <c:pt idx="97">
                  <c:v>6.4308681672025733E-2</c:v>
                </c:pt>
                <c:pt idx="98">
                  <c:v>6.3694267515923567E-2</c:v>
                </c:pt>
                <c:pt idx="99">
                  <c:v>6.3091482649842268E-2</c:v>
                </c:pt>
                <c:pt idx="100">
                  <c:v>6.25E-2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99-3548-946B-713E89F1E42A}"/>
            </c:ext>
          </c:extLst>
        </c:ser>
        <c:ser>
          <c:idx val="2"/>
          <c:order val="1"/>
          <c:tx>
            <c:strRef>
              <c:f>Sheet1!$J$2</c:f>
              <c:strCache>
                <c:ptCount val="1"/>
              </c:strCache>
            </c:strRef>
          </c:tx>
          <c:spPr>
            <a:ln w="35158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Sheet1!$A$3:$A$103</c:f>
              <c:numCache>
                <c:formatCode>General</c:formatCode>
                <c:ptCount val="10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</c:numCache>
            </c:numRef>
          </c:cat>
          <c:val>
            <c:numRef>
              <c:f>Sheet1!$J$3:$J$103</c:f>
              <c:numCache>
                <c:formatCode>General</c:formatCode>
                <c:ptCount val="10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99-3548-946B-713E89F1E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911552"/>
        <c:axId val="139073152"/>
      </c:lineChart>
      <c:catAx>
        <c:axId val="133911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14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Delay</a:t>
                </a:r>
              </a:p>
            </c:rich>
          </c:tx>
          <c:layout>
            <c:manualLayout>
              <c:xMode val="edge"/>
              <c:yMode val="edge"/>
              <c:x val="0.446960306647886"/>
              <c:y val="0.89522337069429836"/>
            </c:manualLayout>
          </c:layout>
          <c:overlay val="0"/>
          <c:spPr>
            <a:noFill/>
            <a:ln w="2343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9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45" b="0" i="0" u="none" strike="noStrike" baseline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</a:defRPr>
            </a:pPr>
            <a:endParaRPr lang="en-US"/>
          </a:p>
        </c:txPr>
        <c:crossAx val="139073152"/>
        <c:crosses val="autoZero"/>
        <c:auto val="1"/>
        <c:lblAlgn val="ctr"/>
        <c:lblOffset val="100"/>
        <c:tickLblSkip val="20"/>
        <c:tickMarkSkip val="10"/>
        <c:noMultiLvlLbl val="0"/>
      </c:catAx>
      <c:valAx>
        <c:axId val="139073152"/>
        <c:scaling>
          <c:orientation val="minMax"/>
          <c:max val="1"/>
        </c:scaling>
        <c:delete val="0"/>
        <c:axPos val="l"/>
        <c:majorGridlines>
          <c:spPr>
            <a:ln w="2930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 w="29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45" b="0" i="0" u="none" strike="noStrike" baseline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</a:defRPr>
            </a:pPr>
            <a:endParaRPr lang="en-US"/>
          </a:p>
        </c:txPr>
        <c:crossAx val="133911552"/>
        <c:crosses val="autoZero"/>
        <c:crossBetween val="between"/>
        <c:majorUnit val="0.2"/>
      </c:valAx>
      <c:spPr>
        <a:noFill/>
        <a:ln w="11719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70DB7-FCF2-479D-9F09-F8823868F813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54746-E8E5-4E2C-AF07-B61D0CC4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4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</a:t>
            </a:r>
            <a:r>
              <a:rPr lang="en-US" dirty="0" err="1"/>
              <a:t>www.indiamart.com</a:t>
            </a:r>
            <a:r>
              <a:rPr lang="en-US" dirty="0"/>
              <a:t>/</a:t>
            </a:r>
            <a:r>
              <a:rPr lang="en-US" dirty="0" err="1"/>
              <a:t>proddetail</a:t>
            </a:r>
            <a:r>
              <a:rPr lang="en-US" dirty="0"/>
              <a:t>/paper-corn-tub-11344712073.html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54746-E8E5-4E2C-AF07-B61D0CC404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4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83AE8-DAA4-42FA-8E62-E90CFEFE933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used real prices from the internet for the products and offsets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FE1C7-6C0B-4F9F-B6B9-BF9B67BC50A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A7332-55F7-4661-AF6C-3A46C64EDC42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825CF-CC15-4FE6-913D-B239F72950D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Same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model doesn’t distinguish between gains and losses. This is surprising, given that a Nobel Prize was awarded for Prospect Theory, which differentiates gains and losses in intertemporal choice. </a:t>
            </a:r>
          </a:p>
          <a:p>
            <a:r>
              <a:rPr lang="en-US" baseline="0" dirty="0"/>
              <a:t>Why hasn’t more attention been paid to losses versus gains in intertemporal choice? One possibility is because there hasn’t been a process account or process data to explain the difference. </a:t>
            </a:r>
          </a:p>
          <a:p>
            <a:endParaRPr lang="en-US" baseline="0" dirty="0"/>
          </a:p>
          <a:p>
            <a:r>
              <a:rPr lang="en-US" baseline="0" dirty="0"/>
              <a:t>Today, I am going to show you that the difference between gains and losses is robust across domains, and then demonstrate why this difference happens.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E380-8E36-4748-8116-E63B61C3F2C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77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Consumers are constantly making intertemporal tradeoffs, and they don't always make good choices. Here's one example... In</a:t>
            </a:r>
            <a:r>
              <a:rPr lang="en-US" baseline="0" dirty="0"/>
              <a:t> fact, the incandescent bulb is so much worse that it is being outlawed in California and across the country. This is unfortunately heavy handed, and may have unintended consequences…</a:t>
            </a:r>
            <a:endParaRPr lang="en-US" dirty="0"/>
          </a:p>
          <a:p>
            <a:r>
              <a:rPr lang="en-US" dirty="0"/>
              <a:t>(be sure to cover uncertainty, resource slack, domain)</a:t>
            </a:r>
          </a:p>
          <a:p>
            <a:endParaRPr lang="en-US" dirty="0"/>
          </a:p>
          <a:p>
            <a:r>
              <a:rPr lang="en-US" dirty="0"/>
              <a:t>Image source (left): https://</a:t>
            </a:r>
            <a:r>
              <a:rPr lang="en-US" dirty="0" err="1"/>
              <a:t>www.rona.ca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/product/feit-electric-light-bulb-bright-white-a15-bulb-shape-40-watt-bp40a15-can-31925045</a:t>
            </a:r>
          </a:p>
          <a:p>
            <a:r>
              <a:rPr lang="en-US" dirty="0"/>
              <a:t>Image source (middle): https://</a:t>
            </a:r>
            <a:r>
              <a:rPr lang="en-US" dirty="0" err="1"/>
              <a:t>www.bulbconnection.com</a:t>
            </a:r>
            <a:r>
              <a:rPr lang="en-US" dirty="0"/>
              <a:t>/product/4909-TCP-80101450-14W-SPRINGLIGHT-50K-14w-Spiral</a:t>
            </a:r>
          </a:p>
          <a:p>
            <a:r>
              <a:rPr lang="en-US" dirty="0"/>
              <a:t>Image source (right): https://stair-</a:t>
            </a:r>
            <a:r>
              <a:rPr lang="en-US" dirty="0" err="1"/>
              <a:t>lighting.com</a:t>
            </a:r>
            <a:r>
              <a:rPr lang="en-US" dirty="0"/>
              <a:t>/led-e27-c-16_20.html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D1AD7-3EC4-4262-9EA5-BDD31BC9C89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53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</a:t>
            </a:r>
            <a:r>
              <a:rPr lang="en-US" dirty="0" err="1"/>
              <a:t>www.blackenterprise.com</a:t>
            </a:r>
            <a:r>
              <a:rPr lang="en-US" dirty="0"/>
              <a:t>/millennials-resorting-to-payday-loans-to-help-make-ends-meet/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54746-E8E5-4E2C-AF07-B61D0CC4048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2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Mail in rebate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54746-E8E5-4E2C-AF07-B61D0CC4048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54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</a:t>
            </a:r>
          </a:p>
          <a:p>
            <a:r>
              <a:rPr lang="en-US" dirty="0"/>
              <a:t>(coke): https://</a:t>
            </a:r>
            <a:r>
              <a:rPr lang="en-US" dirty="0" err="1"/>
              <a:t>quatr.us</a:t>
            </a:r>
            <a:r>
              <a:rPr lang="en-US" dirty="0"/>
              <a:t>/tag/soup-cans</a:t>
            </a:r>
          </a:p>
          <a:p>
            <a:r>
              <a:rPr lang="en-US" dirty="0"/>
              <a:t>(</a:t>
            </a:r>
            <a:r>
              <a:rPr lang="en-US" dirty="0" err="1"/>
              <a:t>Mcdonald’s</a:t>
            </a:r>
            <a:r>
              <a:rPr lang="en-US" dirty="0"/>
              <a:t>): https://</a:t>
            </a:r>
            <a:r>
              <a:rPr lang="en-US" dirty="0" err="1"/>
              <a:t>firstwefeast.com</a:t>
            </a:r>
            <a:r>
              <a:rPr lang="en-US" dirty="0"/>
              <a:t>/eat/2013/07/the-secret-behind-</a:t>
            </a:r>
            <a:r>
              <a:rPr lang="en-US" dirty="0" err="1"/>
              <a:t>mcdonalds</a:t>
            </a:r>
            <a:r>
              <a:rPr lang="en-US" dirty="0"/>
              <a:t>-</a:t>
            </a:r>
            <a:r>
              <a:rPr lang="en-US" dirty="0" err="1"/>
              <a:t>canadas</a:t>
            </a:r>
            <a:r>
              <a:rPr lang="en-US" dirty="0"/>
              <a:t>-success-transparency</a:t>
            </a:r>
          </a:p>
          <a:p>
            <a:r>
              <a:rPr lang="en-US" dirty="0"/>
              <a:t>(Payday loan): By Gregory F. Maxwell &amp;</a:t>
            </a:r>
            <a:r>
              <a:rPr lang="en-US" dirty="0" err="1"/>
              <a:t>lt;gmaxwell@gmail.com&amp;gt</a:t>
            </a:r>
            <a:r>
              <a:rPr lang="en-US" dirty="0"/>
              <a:t>; PGP:0xB0413BFA - By Uploader, GFDL 1.2,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=1664818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AD06B-33C8-4C3E-9F41-5E7BD736381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5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</a:t>
            </a:r>
            <a:r>
              <a:rPr lang="en-US" dirty="0" err="1"/>
              <a:t>www.freeart.com</a:t>
            </a:r>
            <a:r>
              <a:rPr lang="en-US" dirty="0"/>
              <a:t>/art/prints/exercise/all/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54746-E8E5-4E2C-AF07-B61D0CC4048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34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</a:t>
            </a:r>
            <a:r>
              <a:rPr lang="en-US" dirty="0" err="1"/>
              <a:t>www.walmart.ca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ip</a:t>
            </a:r>
            <a:r>
              <a:rPr lang="en-US" dirty="0"/>
              <a:t>/Barilla-1-lb-Medium-Shells-Pasta-12-Case/PRD6TYRXX8E4TS9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CB8D3-CF06-40E7-9B1A-A7050C6CF1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56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</a:t>
            </a:r>
            <a:r>
              <a:rPr lang="en-US" dirty="0" err="1"/>
              <a:t>nalakagunawardene.com</a:t>
            </a:r>
            <a:r>
              <a:rPr lang="en-US" dirty="0"/>
              <a:t>/2010/01/03/why-do-we-still-go-to-the-movies-in-the-21st-century/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54746-E8E5-4E2C-AF07-B61D0CC4048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02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</a:t>
            </a:r>
            <a:r>
              <a:rPr lang="en-US" dirty="0" err="1"/>
              <a:t>www.thefloatspa.co.uk</a:t>
            </a:r>
            <a:r>
              <a:rPr lang="en-US" dirty="0"/>
              <a:t>/what-is-the-best-time-to-float/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54746-E8E5-4E2C-AF07-B61D0CC4048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Taller glasses look like more</a:t>
            </a:r>
            <a:r>
              <a:rPr lang="en-US" baseline="0" dirty="0"/>
              <a:t> volume, makes us take smaller portions. Bar tenders fall victim to this as well – they will pour more into a small, wide glass than a narrow, tall glass.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544B-6412-477D-9C7D-E9FDEDD87D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Typically with larger dinnerware, consumers serve</a:t>
            </a:r>
            <a:r>
              <a:rPr lang="en-CA" baseline="0" dirty="0"/>
              <a:t> </a:t>
            </a:r>
            <a:r>
              <a:rPr lang="en-CA" dirty="0"/>
              <a:t>more than the target serving size.</a:t>
            </a:r>
          </a:p>
          <a:p>
            <a:r>
              <a:rPr lang="en-CA" dirty="0"/>
              <a:t>Typically</a:t>
            </a:r>
            <a:r>
              <a:rPr lang="en-CA" baseline="0" dirty="0"/>
              <a:t> </a:t>
            </a:r>
            <a:r>
              <a:rPr lang="en-CA" dirty="0"/>
              <a:t>with smaller dinnerware, consumers serve less</a:t>
            </a:r>
            <a:r>
              <a:rPr lang="en-CA" baseline="0" dirty="0"/>
              <a:t> </a:t>
            </a:r>
            <a:r>
              <a:rPr lang="en-CA" dirty="0"/>
              <a:t>than the target serving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2544B-6412-477D-9C7D-E9FDEDD87D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 https://</a:t>
            </a:r>
            <a:r>
              <a:rPr lang="en-US" dirty="0" err="1"/>
              <a:t>unsplash.com</a:t>
            </a:r>
            <a:r>
              <a:rPr lang="en-US" dirty="0"/>
              <a:t>/photos/bG5rhvRH0JM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54746-E8E5-4E2C-AF07-B61D0CC404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60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</a:t>
            </a:r>
            <a:r>
              <a:rPr lang="en-US" dirty="0" err="1"/>
              <a:t>www.facebook.com</a:t>
            </a:r>
            <a:r>
              <a:rPr lang="en-US" dirty="0"/>
              <a:t>/</a:t>
            </a:r>
            <a:r>
              <a:rPr lang="en-US" dirty="0" err="1"/>
              <a:t>BoardwalkBros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54746-E8E5-4E2C-AF07-B61D0CC404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86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7EAD5-A4FE-4958-A6D0-E8F93568231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We thought we might see differences based on political ideology</a:t>
            </a:r>
          </a:p>
          <a:p>
            <a:endParaRPr lang="en-US" altLang="en-US" dirty="0"/>
          </a:p>
          <a:p>
            <a:r>
              <a:rPr lang="en-US" altLang="en-US" dirty="0"/>
              <a:t>Image source: https://</a:t>
            </a:r>
            <a:r>
              <a:rPr lang="en-US" altLang="en-US" dirty="0" err="1"/>
              <a:t>m.facebook.com</a:t>
            </a:r>
            <a:r>
              <a:rPr lang="en-US" altLang="en-US" dirty="0"/>
              <a:t>/</a:t>
            </a:r>
            <a:r>
              <a:rPr lang="en-US" altLang="en-US" dirty="0" err="1"/>
              <a:t>revrexhamont</a:t>
            </a:r>
            <a:r>
              <a:rPr lang="en-US" altLang="en-US" dirty="0"/>
              <a:t>/photos/no-tax-sale-today-friday-august-10th-indulge-in-some-sweet-sales-from-10am-9pm-t/2128405174097301/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8174E-6030-496D-9254-75354139F2D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...after reading this description, participants faced a series of choices.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83AE8-DAA4-42FA-8E62-E90CFEFE933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used real prices from the internet for the products and offsets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767212-1B75-4B2F-AF96-52F2FA277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58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Xxi-u0Uvj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Entrepreneurs and Leaders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Consumer decision making and public policy nudges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7" y="6211669"/>
            <a:ext cx="1723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David J. Hardisty</a:t>
            </a:r>
          </a:p>
          <a:p>
            <a:r>
              <a:rPr lang="en-US" dirty="0"/>
              <a:t>May 10, 2014</a:t>
            </a:r>
          </a:p>
        </p:txBody>
      </p:sp>
    </p:spTree>
    <p:extLst>
      <p:ext uri="{BB962C8B-B14F-4D97-AF65-F5344CB8AC3E}">
        <p14:creationId xmlns:p14="http://schemas.microsoft.com/office/powerpoint/2010/main" val="65947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Popcorn liking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522595"/>
              </p:ext>
            </p:extLst>
          </p:nvPr>
        </p:nvGraphicFramePr>
        <p:xfrm>
          <a:off x="457200" y="1600200"/>
          <a:ext cx="8229600" cy="137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Medium Container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Large Container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Fresh Popcorn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7.5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Stale Popcorn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200400"/>
            <a:ext cx="8077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Table shows average of answers to two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“This popcorn tasted good”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“This popcorn was of high quality”</a:t>
            </a:r>
          </a:p>
          <a:p>
            <a:r>
              <a:rPr lang="en-US" sz="2800" dirty="0"/>
              <a:t>Means were measured on a 9-point scale (1 = strongly disagree; 9 = strongly agree)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58674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Wansink</a:t>
            </a:r>
            <a:r>
              <a:rPr lang="en-US" dirty="0"/>
              <a:t>, Brian, and </a:t>
            </a:r>
            <a:r>
              <a:rPr lang="en-US" dirty="0" err="1"/>
              <a:t>Junyong</a:t>
            </a:r>
            <a:r>
              <a:rPr lang="en-US" dirty="0"/>
              <a:t> Kim. "Bad popcorn in big buckets: portion size can influence intake as much as taste." </a:t>
            </a:r>
            <a:r>
              <a:rPr lang="en-US" i="1" dirty="0"/>
              <a:t>Journal of nutrition education and behavior</a:t>
            </a:r>
            <a:r>
              <a:rPr lang="en-US" dirty="0"/>
              <a:t> 37.5 (2005): 242-245.</a:t>
            </a:r>
          </a:p>
        </p:txBody>
      </p:sp>
    </p:spTree>
    <p:extLst>
      <p:ext uri="{BB962C8B-B14F-4D97-AF65-F5344CB8AC3E}">
        <p14:creationId xmlns:p14="http://schemas.microsoft.com/office/powerpoint/2010/main" val="149868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Popcorn consumption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8674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Wansink</a:t>
            </a:r>
            <a:r>
              <a:rPr lang="en-US" dirty="0"/>
              <a:t>, Brian, and </a:t>
            </a:r>
            <a:r>
              <a:rPr lang="en-US" dirty="0" err="1"/>
              <a:t>Junyong</a:t>
            </a:r>
            <a:r>
              <a:rPr lang="en-US" dirty="0"/>
              <a:t> Kim. "Bad popcorn in big buckets: portion size can influence intake as much as taste." </a:t>
            </a:r>
            <a:r>
              <a:rPr lang="en-US" i="1" dirty="0"/>
              <a:t>Journal of nutrition education and behavior</a:t>
            </a:r>
            <a:r>
              <a:rPr lang="en-US" dirty="0"/>
              <a:t> 37.5 (2005): 242-245.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581122"/>
              </p:ext>
            </p:extLst>
          </p:nvPr>
        </p:nvGraphicFramePr>
        <p:xfrm>
          <a:off x="457200" y="1600200"/>
          <a:ext cx="8229600" cy="137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Medium Container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Large Container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Fresh Popcorn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58.9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85.6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Stale Popcorn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200400"/>
            <a:ext cx="8077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Table shows average amount of popcorn consumed in grams.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9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container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4525963"/>
          </a:xfrm>
        </p:spPr>
        <p:txBody>
          <a:bodyPr>
            <a:noAutofit/>
          </a:bodyPr>
          <a:lstStyle/>
          <a:p>
            <a:r>
              <a:rPr lang="en-US" sz="2400" dirty="0"/>
              <a:t>Does the container size (as opposed to the portion size) matter? In other words, does it matter how big the box is? </a:t>
            </a:r>
          </a:p>
          <a:p>
            <a:r>
              <a:rPr lang="en-US" sz="2400" dirty="0"/>
              <a:t>Doubling the size of a container of meal-related food (such as a box of pasta) brings an 18% to 25% increase in consumption </a:t>
            </a:r>
            <a:r>
              <a:rPr lang="en-US" sz="1600" dirty="0"/>
              <a:t>(Rolls, </a:t>
            </a:r>
            <a:r>
              <a:rPr lang="en-US" sz="1600" dirty="0" err="1"/>
              <a:t>Engell</a:t>
            </a:r>
            <a:r>
              <a:rPr lang="en-US" sz="1600" dirty="0"/>
              <a:t>, &amp; Birch, 2000; </a:t>
            </a:r>
            <a:r>
              <a:rPr lang="de-DE" sz="1600" dirty="0"/>
              <a:t>Fisher, Rolls, and Birch 2001</a:t>
            </a:r>
            <a:r>
              <a:rPr lang="en-US" sz="1600" dirty="0"/>
              <a:t>)</a:t>
            </a:r>
            <a:endParaRPr lang="en-US" sz="2400" dirty="0"/>
          </a:p>
          <a:p>
            <a:r>
              <a:rPr lang="en-US" sz="2400" dirty="0"/>
              <a:t>For snack food, doubling the container increases consumption 30% to 45% </a:t>
            </a:r>
            <a:r>
              <a:rPr lang="en-US" sz="1600" dirty="0"/>
              <a:t>(</a:t>
            </a:r>
            <a:r>
              <a:rPr lang="en-US" sz="1600" dirty="0" err="1"/>
              <a:t>Wansink</a:t>
            </a:r>
            <a:r>
              <a:rPr lang="en-US" sz="1600" dirty="0"/>
              <a:t>, 1996)</a:t>
            </a:r>
          </a:p>
          <a:p>
            <a:r>
              <a:rPr lang="en-US" sz="2400" dirty="0"/>
              <a:t>Example: Adults at a Super Bowl party served themselves 53% more Chex-mix when presented with 4-liter serving bowls instead of 2-liter serving bowls </a:t>
            </a:r>
            <a:r>
              <a:rPr lang="en-US" sz="1600" dirty="0"/>
              <a:t>(</a:t>
            </a:r>
            <a:r>
              <a:rPr lang="en-US" sz="1600" dirty="0" err="1"/>
              <a:t>Wansink</a:t>
            </a:r>
            <a:r>
              <a:rPr lang="en-US" sz="1600" dirty="0"/>
              <a:t> &amp; Cheney, 2005)</a:t>
            </a:r>
            <a:endParaRPr lang="en-US" sz="2400" dirty="0"/>
          </a:p>
          <a:p>
            <a:r>
              <a:rPr lang="en-US" sz="2400" dirty="0"/>
              <a:t>Why? The bigger containers subtly suggest it is “normal” to take more. </a:t>
            </a:r>
          </a:p>
        </p:txBody>
      </p:sp>
      <p:pic>
        <p:nvPicPr>
          <p:cNvPr id="11266" name="Picture 2" descr="C:\Users\Dave\Desktop\1001029_076808517989_A_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93030"/>
            <a:ext cx="1565910" cy="15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55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Biases: Eyes vs. Stomach</a:t>
            </a:r>
          </a:p>
        </p:txBody>
      </p:sp>
      <p:pic>
        <p:nvPicPr>
          <p:cNvPr id="233474" name="Picture 2" descr="http://www.tadika.org/conserv.liqu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50" y="1844824"/>
            <a:ext cx="8534930" cy="288032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021288"/>
            <a:ext cx="8229600" cy="464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1200" dirty="0" err="1"/>
              <a:t>Raghubir</a:t>
            </a:r>
            <a:r>
              <a:rPr lang="en-CA" sz="1200" dirty="0"/>
              <a:t>, P., &amp; Krishna, A. (1999). Vital dimensions in volume perception: Can the eye fool the stomach?. </a:t>
            </a:r>
            <a:r>
              <a:rPr lang="en-CA" sz="1200" i="1" dirty="0"/>
              <a:t>Journal of Marketing Research</a:t>
            </a:r>
            <a:r>
              <a:rPr lang="en-CA" sz="1200" dirty="0"/>
              <a:t>, 313-326.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A06E-4B72-4DC7-851A-3F4C08D537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0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677737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165304"/>
            <a:ext cx="8229600" cy="536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1200" dirty="0"/>
              <a:t>Van </a:t>
            </a:r>
            <a:r>
              <a:rPr lang="en-CA" sz="1200" dirty="0" err="1"/>
              <a:t>Ittersum</a:t>
            </a:r>
            <a:r>
              <a:rPr lang="en-CA" sz="1200" dirty="0"/>
              <a:t>, K., &amp; </a:t>
            </a:r>
            <a:r>
              <a:rPr lang="en-CA" sz="1200" dirty="0" err="1"/>
              <a:t>Wansink</a:t>
            </a:r>
            <a:r>
              <a:rPr lang="en-CA" sz="1200" dirty="0"/>
              <a:t>, B. (2011). Plate size and color suggestibility: The </a:t>
            </a:r>
            <a:r>
              <a:rPr lang="en-CA" sz="1200" dirty="0" err="1"/>
              <a:t>Delboeuf</a:t>
            </a:r>
            <a:r>
              <a:rPr lang="en-CA" sz="1200" dirty="0"/>
              <a:t> Illusion’s bias on serving and eating behavior. </a:t>
            </a:r>
            <a:r>
              <a:rPr lang="en-CA" sz="1200" i="1" dirty="0"/>
              <a:t>Journal of Consumer Research, Forthcoming</a:t>
            </a:r>
            <a:r>
              <a:rPr lang="en-CA" sz="1200" dirty="0"/>
              <a:t>.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A06E-4B72-4DC7-851A-3F4C08D537D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9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Cue for satiation: what’s left?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People who were served soup from “bottomless,” refillable soup bowls ate 73% more soup</a:t>
            </a:r>
          </a:p>
          <a:p>
            <a:r>
              <a:rPr lang="en-US" dirty="0"/>
              <a:t>Those served from the bottomless bowls did </a:t>
            </a:r>
            <a:r>
              <a:rPr lang="en-US" b="1" dirty="0"/>
              <a:t>not</a:t>
            </a:r>
            <a:r>
              <a:rPr lang="en-US" dirty="0"/>
              <a:t> rate themselves any more full</a:t>
            </a:r>
          </a:p>
          <a:p>
            <a:r>
              <a:rPr lang="en-US" dirty="0"/>
              <a:t>Psychologically, our stomachs have 3 states: </a:t>
            </a:r>
            <a:br>
              <a:rPr lang="en-US" dirty="0"/>
            </a:br>
            <a:r>
              <a:rPr lang="en-US" dirty="0"/>
              <a:t>- I’m really hungry</a:t>
            </a:r>
            <a:br>
              <a:rPr lang="en-US" dirty="0"/>
            </a:br>
            <a:r>
              <a:rPr lang="en-US" dirty="0"/>
              <a:t>- I’m completely stuffed</a:t>
            </a:r>
            <a:br>
              <a:rPr lang="en-US" dirty="0"/>
            </a:br>
            <a:r>
              <a:rPr lang="en-US" dirty="0"/>
              <a:t>- I could eat more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114" y="6185824"/>
            <a:ext cx="7282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Wansink</a:t>
            </a:r>
            <a:r>
              <a:rPr lang="en-US" dirty="0"/>
              <a:t> B, Painter JE, North J. Bottomless bowls: why visual cues of portion</a:t>
            </a:r>
          </a:p>
          <a:p>
            <a:r>
              <a:rPr lang="en-US" dirty="0"/>
              <a:t>size may influence intake. </a:t>
            </a:r>
            <a:r>
              <a:rPr lang="en-US" i="1" dirty="0"/>
              <a:t>Obesity </a:t>
            </a:r>
            <a:r>
              <a:rPr lang="en-US" i="1" dirty="0" err="1"/>
              <a:t>Rsch</a:t>
            </a:r>
            <a:r>
              <a:rPr lang="en-US" dirty="0"/>
              <a:t>. 2005;13:93-100.</a:t>
            </a:r>
          </a:p>
        </p:txBody>
      </p:sp>
      <p:pic>
        <p:nvPicPr>
          <p:cNvPr id="2050" name="Picture 2" descr="smiling man standing and mixing near woman in kitchen area of the house">
            <a:extLst>
              <a:ext uri="{FF2B5EF4-FFF2-40B4-BE49-F238E27FC236}">
                <a16:creationId xmlns:a16="http://schemas.microsoft.com/office/drawing/2014/main" id="{7CADE91B-F7D0-27A5-DC51-007FBBB30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22274"/>
            <a:ext cx="2503714" cy="16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12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Chicken Wings: </a:t>
            </a:r>
            <a:br>
              <a:rPr lang="en-US" dirty="0"/>
            </a:br>
            <a:r>
              <a:rPr lang="en-US" dirty="0"/>
              <a:t>Another satiation cue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ate chicken wings, and tables were either bussed (cleaned) or not</a:t>
            </a:r>
          </a:p>
          <a:p>
            <a:r>
              <a:rPr lang="en-US" dirty="0"/>
              <a:t>Those who ate at non-bussed tables ate about 4 wings, and remembered eating 4 wings</a:t>
            </a:r>
          </a:p>
          <a:p>
            <a:r>
              <a:rPr lang="en-US" dirty="0"/>
              <a:t>Those who ate at bussed tables ate about 6 wings, but only remembered eating 4 wings</a:t>
            </a:r>
          </a:p>
        </p:txBody>
      </p:sp>
      <p:pic>
        <p:nvPicPr>
          <p:cNvPr id="5122" name="Picture 2" descr="C:\Users\Dave\Desktop\DSC_0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8597"/>
            <a:ext cx="2622550" cy="178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9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larger the group you are in, the more you eat </a:t>
            </a:r>
          </a:p>
          <a:p>
            <a:r>
              <a:rPr lang="en-US" dirty="0"/>
              <a:t>Eating with another person, you eat 35% more than eating alone</a:t>
            </a:r>
          </a:p>
          <a:p>
            <a:r>
              <a:rPr lang="en-US" dirty="0"/>
              <a:t>Eat with 7 other people, you’ll eat 90% more</a:t>
            </a:r>
          </a:p>
          <a:p>
            <a:r>
              <a:rPr lang="en-US" dirty="0"/>
              <a:t>Normally we wait for the last person to finish, and the longer you linger, the more you eat</a:t>
            </a:r>
          </a:p>
          <a:p>
            <a:r>
              <a:rPr lang="en-US" dirty="0"/>
              <a:t>Social modeling effect: you see others eating an appetizer and you’ll eat it too</a:t>
            </a:r>
          </a:p>
        </p:txBody>
      </p:sp>
    </p:spTree>
    <p:extLst>
      <p:ext uri="{BB962C8B-B14F-4D97-AF65-F5344CB8AC3E}">
        <p14:creationId xmlns:p14="http://schemas.microsoft.com/office/powerpoint/2010/main" val="3112047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Free Hershey’s Kisses provided to secretaries every day for a month, in dishes either:</a:t>
            </a:r>
            <a:br>
              <a:rPr lang="en-US" dirty="0"/>
            </a:br>
            <a:r>
              <a:rPr lang="en-US" dirty="0"/>
              <a:t>- on secretary’s desk</a:t>
            </a:r>
            <a:br>
              <a:rPr lang="en-US" dirty="0"/>
            </a:br>
            <a:r>
              <a:rPr lang="en-US" dirty="0"/>
              <a:t>- 6 feet away from secretary’s desk</a:t>
            </a:r>
          </a:p>
          <a:p>
            <a:r>
              <a:rPr lang="en-US" dirty="0"/>
              <a:t>On the desk: ate 9 per day</a:t>
            </a:r>
          </a:p>
          <a:p>
            <a:r>
              <a:rPr lang="en-US" dirty="0"/>
              <a:t>6 feet away: ate 4 per day</a:t>
            </a:r>
          </a:p>
          <a:p>
            <a:r>
              <a:rPr lang="en-US" dirty="0"/>
              <a:t>Difference of 125 calories per day (translates into weight gain of 5.7 kg, 12.5 lbs over the course of a year)</a:t>
            </a:r>
          </a:p>
          <a:p>
            <a:r>
              <a:rPr lang="en-US" dirty="0"/>
              <a:t>The good news: it works with baby carrots, too</a:t>
            </a:r>
          </a:p>
        </p:txBody>
      </p:sp>
    </p:spTree>
    <p:extLst>
      <p:ext uri="{BB962C8B-B14F-4D97-AF65-F5344CB8AC3E}">
        <p14:creationId xmlns:p14="http://schemas.microsoft.com/office/powerpoint/2010/main" val="30224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contextual food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eat more when there is more variety (e.g. more colors of M&amp;Ms)</a:t>
            </a:r>
          </a:p>
          <a:p>
            <a:r>
              <a:rPr lang="en-US" dirty="0"/>
              <a:t>We eat more in front of the TV</a:t>
            </a:r>
          </a:p>
        </p:txBody>
      </p:sp>
    </p:spTree>
    <p:extLst>
      <p:ext uri="{BB962C8B-B14F-4D97-AF65-F5344CB8AC3E}">
        <p14:creationId xmlns:p14="http://schemas.microsoft.com/office/powerpoint/2010/main" val="243672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me </a:t>
            </a:r>
          </a:p>
          <a:p>
            <a:r>
              <a:rPr lang="en-US" dirty="0"/>
              <a:t>About you</a:t>
            </a:r>
          </a:p>
          <a:p>
            <a:r>
              <a:rPr lang="en-US" dirty="0"/>
              <a:t>Please ask questions and interrupt</a:t>
            </a:r>
          </a:p>
          <a:p>
            <a:r>
              <a:rPr lang="en-US" dirty="0"/>
              <a:t>Let’s take a break half way through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81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Food Nudges: </a:t>
            </a:r>
            <a:br>
              <a:rPr lang="en-US" dirty="0"/>
            </a:br>
            <a:r>
              <a:rPr lang="en-US" dirty="0"/>
              <a:t>Review and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could you reorganize a </a:t>
            </a:r>
            <a:r>
              <a:rPr lang="en-US" dirty="0" err="1"/>
              <a:t>highschool</a:t>
            </a:r>
            <a:r>
              <a:rPr lang="en-US" dirty="0"/>
              <a:t> cafeteria to nudge students towards healthier options? </a:t>
            </a:r>
          </a:p>
          <a:p>
            <a:r>
              <a:rPr lang="en-US" dirty="0"/>
              <a:t>How could you reorganize your kitchen to nudge yourself?</a:t>
            </a:r>
          </a:p>
          <a:p>
            <a:r>
              <a:rPr lang="en-US" dirty="0">
                <a:hlinkClick r:id="rId2"/>
              </a:rPr>
              <a:t>http://www.youtube.com/watch?v=hXxi-u0UvjE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6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Health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Environmental Decision Making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25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– Disease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Tropical disease expected to kill 600 people in Vancouver. Two alternative programs have been proposed.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64F1-53C1-4677-B82E-C99CA7969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– Disease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Tropical disease expected to kill 600 people in Vancouver. Two alternative programs have been proposed.</a:t>
            </a:r>
          </a:p>
          <a:p>
            <a:pPr lvl="1"/>
            <a:r>
              <a:rPr lang="en-US" dirty="0"/>
              <a:t>200 will be saved.</a:t>
            </a:r>
          </a:p>
          <a:p>
            <a:pPr lvl="1"/>
            <a:r>
              <a:rPr lang="en-US" dirty="0"/>
              <a:t>1/3 probability that 600 will be saved and 2/3 probability that no one will be saved.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64F1-53C1-4677-B82E-C99CA7969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6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– Disease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Tropical disease expected to kill 600 people in Vancouver. Two alternative programs have been proposed.</a:t>
            </a:r>
          </a:p>
          <a:p>
            <a:pPr lvl="1"/>
            <a:r>
              <a:rPr lang="en-US" dirty="0"/>
              <a:t>400 people will die.</a:t>
            </a:r>
          </a:p>
          <a:p>
            <a:pPr lvl="1"/>
            <a:r>
              <a:rPr lang="en-US" dirty="0"/>
              <a:t>1/3 probability that no one will die and 2/3 probability that 600 people will die.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64F1-53C1-4677-B82E-C99CA7969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6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– Disease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Tropical disease expected to kill 600 people in Vancouver. Two alternative programs have been proposed.</a:t>
            </a:r>
          </a:p>
          <a:p>
            <a:r>
              <a:rPr lang="en-US" dirty="0"/>
              <a:t>Form A: </a:t>
            </a:r>
            <a:endParaRPr lang="en-US" sz="2000" dirty="0"/>
          </a:p>
          <a:p>
            <a:pPr lvl="1"/>
            <a:r>
              <a:rPr lang="en-US" dirty="0"/>
              <a:t>200 will be saved.</a:t>
            </a:r>
          </a:p>
          <a:p>
            <a:pPr lvl="1"/>
            <a:r>
              <a:rPr lang="en-US" dirty="0"/>
              <a:t>1/3 probability that 600 will be saved and 2/3 probability that no one will be saved.</a:t>
            </a:r>
          </a:p>
          <a:p>
            <a:r>
              <a:rPr lang="en-US" dirty="0"/>
              <a:t>Form B: </a:t>
            </a:r>
          </a:p>
          <a:p>
            <a:pPr lvl="1"/>
            <a:r>
              <a:rPr lang="en-US" dirty="0"/>
              <a:t>400 people will die.</a:t>
            </a:r>
          </a:p>
          <a:p>
            <a:pPr lvl="1"/>
            <a:r>
              <a:rPr lang="en-US" dirty="0"/>
              <a:t>1/3 probability that no one will die and 2/3 probability that 600 people will die.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64F1-53C1-4677-B82E-C99CA7969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8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Attribute Framing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Frames </a:t>
            </a:r>
            <a:r>
              <a:rPr lang="en-US" altLang="en-US"/>
              <a:t>and labels </a:t>
            </a:r>
            <a:r>
              <a:rPr lang="en-US" altLang="en-US" dirty="0"/>
              <a:t>make a big difference</a:t>
            </a:r>
          </a:p>
          <a:p>
            <a:r>
              <a:rPr lang="en-US" altLang="en-US" dirty="0"/>
              <a:t>People pay more for 75% lean than 25% fat </a:t>
            </a:r>
            <a:r>
              <a:rPr lang="en-US" altLang="en-US" sz="2400" dirty="0"/>
              <a:t>(Levin &amp; </a:t>
            </a:r>
            <a:r>
              <a:rPr lang="en-US" altLang="en-US" sz="2400" dirty="0" err="1"/>
              <a:t>Gaeth</a:t>
            </a:r>
            <a:r>
              <a:rPr lang="en-US" altLang="en-US" sz="2400" dirty="0"/>
              <a:t>, 1988)</a:t>
            </a:r>
          </a:p>
          <a:p>
            <a:r>
              <a:rPr lang="en-US" altLang="en-US" dirty="0"/>
              <a:t>Doctors &amp; patients prefer survival rate to mortality rate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Marteau</a:t>
            </a:r>
            <a:r>
              <a:rPr lang="en-US" altLang="en-US" sz="2400" dirty="0"/>
              <a:t>, 1980; McNeil, </a:t>
            </a:r>
            <a:r>
              <a:rPr lang="en-US" altLang="en-US" sz="2400" dirty="0" err="1"/>
              <a:t>Pauker</a:t>
            </a:r>
            <a:r>
              <a:rPr lang="en-US" altLang="en-US" sz="2400" dirty="0"/>
              <a:t>, Sox &amp; </a:t>
            </a:r>
            <a:r>
              <a:rPr lang="en-US" altLang="en-US" sz="2400" dirty="0" err="1"/>
              <a:t>Tversky</a:t>
            </a:r>
            <a:r>
              <a:rPr lang="en-US" altLang="en-US" sz="2400" dirty="0"/>
              <a:t>, 1982)</a:t>
            </a:r>
          </a:p>
          <a:p>
            <a:r>
              <a:rPr lang="en-US" altLang="en-US" dirty="0"/>
              <a:t>Women, but not men, prefer an 80% fat-free chocolate bar </a:t>
            </a:r>
            <a:r>
              <a:rPr lang="en-US" altLang="en-US" sz="2400" dirty="0"/>
              <a:t>(Braun, </a:t>
            </a:r>
            <a:r>
              <a:rPr lang="en-US" altLang="en-US" sz="2400" dirty="0" err="1"/>
              <a:t>Gaeth</a:t>
            </a:r>
            <a:r>
              <a:rPr lang="en-US" altLang="en-US" sz="2400" dirty="0"/>
              <a:t> &amp; Levin, 1997)</a:t>
            </a:r>
          </a:p>
          <a:p>
            <a:r>
              <a:rPr lang="en-US" altLang="en-US" dirty="0"/>
              <a:t>Carbon tax vs mandatory carbon offset? </a:t>
            </a:r>
          </a:p>
        </p:txBody>
      </p:sp>
      <p:pic>
        <p:nvPicPr>
          <p:cNvPr id="7170" name="Picture 2" descr="C:\Users\Dave\Desktop\0_notax_1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71" y="5595937"/>
            <a:ext cx="1262063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281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Attribute Framing: Methods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Proposal to </a:t>
            </a:r>
            <a:r>
              <a:rPr lang="en-US" altLang="en-US" sz="2800" i="1" dirty="0"/>
              <a:t>increase cost </a:t>
            </a:r>
            <a:r>
              <a:rPr lang="en-US" altLang="en-US" sz="2800" dirty="0"/>
              <a:t>of certain products believed to contribute to climate change through energy use and resulting CO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emissions </a:t>
            </a:r>
          </a:p>
          <a:p>
            <a:r>
              <a:rPr lang="en-US" altLang="en-US" sz="2800" dirty="0"/>
              <a:t>Price increases would fund programs to decrease CO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levels by funding alternative energies or carbon sequestration</a:t>
            </a:r>
          </a:p>
          <a:p>
            <a:r>
              <a:rPr lang="en-US" altLang="en-US" sz="2800" dirty="0"/>
              <a:t>Proposal described as </a:t>
            </a:r>
            <a:r>
              <a:rPr lang="en-US" altLang="en-US" sz="2800" b="1" dirty="0">
                <a:solidFill>
                  <a:srgbClr val="993300"/>
                </a:solidFill>
              </a:rPr>
              <a:t>carbon tax</a:t>
            </a:r>
            <a:r>
              <a:rPr lang="en-US" altLang="en-US" sz="2800" dirty="0"/>
              <a:t> or </a:t>
            </a:r>
            <a:r>
              <a:rPr lang="en-US" altLang="en-US" sz="2800" b="1" dirty="0">
                <a:solidFill>
                  <a:srgbClr val="339966"/>
                </a:solidFill>
              </a:rPr>
              <a:t>carbon offset</a:t>
            </a:r>
            <a:r>
              <a:rPr lang="en-US" altLang="en-US" sz="2800" dirty="0"/>
              <a:t> (</a:t>
            </a:r>
            <a:r>
              <a:rPr lang="en-US" altLang="en-US" sz="2800" i="1" dirty="0"/>
              <a:t>between subjects</a:t>
            </a:r>
            <a:r>
              <a:rPr lang="en-US" altLang="en-US" sz="2800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187516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Hardisty, D. J., Johnson, E. J., &amp; Weber, E. U. (2010). A dirty word or a dirty world? Attribute framing, political affiliation, and query theory. </a:t>
            </a:r>
            <a:r>
              <a:rPr lang="en-US" i="1" dirty="0"/>
              <a:t>Psychological Science</a:t>
            </a:r>
            <a:r>
              <a:rPr lang="en-US" dirty="0"/>
              <a:t>, </a:t>
            </a:r>
            <a:r>
              <a:rPr lang="en-US" i="1" dirty="0"/>
              <a:t>21</a:t>
            </a:r>
            <a:r>
              <a:rPr lang="en-US" dirty="0"/>
              <a:t>(1), 86-92.</a:t>
            </a:r>
          </a:p>
        </p:txBody>
      </p:sp>
    </p:spTree>
    <p:extLst>
      <p:ext uri="{BB962C8B-B14F-4D97-AF65-F5344CB8AC3E}">
        <p14:creationId xmlns:p14="http://schemas.microsoft.com/office/powerpoint/2010/main" val="2849423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Attribute Framing: Methods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2667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/>
              <a:t>Suppose you are purchasing a round trip flight from Los Angeles to New York city, and you are debating between two tickets, one of which includes a carbon tax. You are debating between the following two tickets, which are otherwise identical. Which would you choose? </a:t>
            </a:r>
          </a:p>
        </p:txBody>
      </p:sp>
      <p:graphicFrame>
        <p:nvGraphicFramePr>
          <p:cNvPr id="89111" name="Group 2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7251403"/>
              </p:ext>
            </p:extLst>
          </p:nvPr>
        </p:nvGraphicFramePr>
        <p:xfrm>
          <a:off x="533400" y="4495800"/>
          <a:ext cx="8229600" cy="16002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Ticket 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Ticket B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$392.70 round trip ticket</a:t>
                      </a:r>
                      <a:b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includes a carbon tax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$385.00 round trip ticket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781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Attribute Framing: Methods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2667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/>
              <a:t>Suppose you are purchasing a round trip flight from Los Angeles to New York city, and you are debating between two tickets, one of which includes a carbon offset. You are debating between the following two tickets, which are otherwise identical. Which would you choose? </a:t>
            </a:r>
          </a:p>
        </p:txBody>
      </p:sp>
      <p:graphicFrame>
        <p:nvGraphicFramePr>
          <p:cNvPr id="89111" name="Group 2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742350"/>
              </p:ext>
            </p:extLst>
          </p:nvPr>
        </p:nvGraphicFramePr>
        <p:xfrm>
          <a:off x="533400" y="4495800"/>
          <a:ext cx="8229600" cy="16002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Ticket 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Ticket B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$392.70 round trip ticket</a:t>
                      </a:r>
                      <a:b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includes a carbon offset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$385.00 round trip ticket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0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64F1-53C1-4677-B82E-C99CA7969341}" type="slidenum">
              <a:rPr lang="en-US" smtClean="0"/>
              <a:t>3</a:t>
            </a:fld>
            <a:endParaRPr lang="en-US"/>
          </a:p>
        </p:txBody>
      </p:sp>
      <p:pic>
        <p:nvPicPr>
          <p:cNvPr id="13314" name="Picture 2" descr="C:\Users\Dave\Desktop\organ-do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" y="2743834"/>
            <a:ext cx="8367971" cy="48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Organ Donation</a:t>
            </a:r>
          </a:p>
        </p:txBody>
      </p:sp>
    </p:spTree>
    <p:extLst>
      <p:ext uri="{BB962C8B-B14F-4D97-AF65-F5344CB8AC3E}">
        <p14:creationId xmlns:p14="http://schemas.microsoft.com/office/powerpoint/2010/main" val="4131593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Do you think the carbon tax [offset] included in Ticket A should be made mandatory for all airline tickets sold in the US? </a:t>
            </a:r>
            <a:r>
              <a:rPr lang="en-US" altLang="en-US" sz="2400" dirty="0"/>
              <a:t>(-3 = </a:t>
            </a:r>
            <a:r>
              <a:rPr lang="en-US" altLang="en-US" sz="2400" i="1" dirty="0"/>
              <a:t>Definitely</a:t>
            </a:r>
            <a:r>
              <a:rPr lang="en-US" altLang="en-US" sz="2400" dirty="0"/>
              <a:t> </a:t>
            </a:r>
            <a:r>
              <a:rPr lang="en-US" altLang="en-US" sz="2400" i="1" dirty="0"/>
              <a:t>Not</a:t>
            </a:r>
            <a:r>
              <a:rPr lang="en-US" altLang="en-US" sz="2400" dirty="0"/>
              <a:t> to 3 = </a:t>
            </a:r>
            <a:r>
              <a:rPr lang="en-US" altLang="en-US" sz="2400" i="1" dirty="0"/>
              <a:t>Definitely</a:t>
            </a:r>
            <a:r>
              <a:rPr lang="en-US" altLang="en-US" sz="2400" dirty="0"/>
              <a:t>) 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dirty="0"/>
              <a:t>Predictions?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Attribute Framing: Methods</a:t>
            </a:r>
          </a:p>
        </p:txBody>
      </p:sp>
      <p:pic>
        <p:nvPicPr>
          <p:cNvPr id="6146" name="Picture 2" descr="Free Qantas Airlines Plane on Air Stock Photo">
            <a:extLst>
              <a:ext uri="{FF2B5EF4-FFF2-40B4-BE49-F238E27FC236}">
                <a16:creationId xmlns:a16="http://schemas.microsoft.com/office/drawing/2014/main" id="{D2F4C0B4-7398-1B48-21B8-C4A7D0BCC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11612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96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Attribute Framing: Results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954088" y="1978025"/>
            <a:ext cx="7153275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458913" y="3575050"/>
            <a:ext cx="687387" cy="2668588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3843338" y="3803650"/>
            <a:ext cx="687387" cy="2439988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6227763" y="3905250"/>
            <a:ext cx="687387" cy="2338388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2146300" y="3776663"/>
            <a:ext cx="677863" cy="2466975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4530725" y="5024438"/>
            <a:ext cx="679450" cy="1219200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6915150" y="5821363"/>
            <a:ext cx="679450" cy="422275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 flipV="1">
            <a:off x="1797050" y="3281363"/>
            <a:ext cx="0" cy="293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>
            <a:off x="1770063" y="3281363"/>
            <a:ext cx="6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 flipV="1">
            <a:off x="4181475" y="3500438"/>
            <a:ext cx="0" cy="3032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4154488" y="3500438"/>
            <a:ext cx="650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0" name="Line 14"/>
          <p:cNvSpPr>
            <a:spLocks noChangeShapeType="1"/>
          </p:cNvSpPr>
          <p:nvPr/>
        </p:nvSpPr>
        <p:spPr bwMode="auto">
          <a:xfrm flipV="1">
            <a:off x="6567488" y="3519488"/>
            <a:ext cx="0" cy="3857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>
            <a:off x="6538913" y="3519488"/>
            <a:ext cx="650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1797050" y="3575050"/>
            <a:ext cx="0" cy="301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>
            <a:off x="1770063" y="3876675"/>
            <a:ext cx="6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4181475" y="3803650"/>
            <a:ext cx="0" cy="3127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>
            <a:off x="4154488" y="4116388"/>
            <a:ext cx="650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6567488" y="3905250"/>
            <a:ext cx="0" cy="384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7" name="Line 21"/>
          <p:cNvSpPr>
            <a:spLocks noChangeShapeType="1"/>
          </p:cNvSpPr>
          <p:nvPr/>
        </p:nvSpPr>
        <p:spPr bwMode="auto">
          <a:xfrm>
            <a:off x="6538913" y="4289425"/>
            <a:ext cx="650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8" name="Line 22"/>
          <p:cNvSpPr>
            <a:spLocks noChangeShapeType="1"/>
          </p:cNvSpPr>
          <p:nvPr/>
        </p:nvSpPr>
        <p:spPr bwMode="auto">
          <a:xfrm flipV="1">
            <a:off x="2486025" y="3463925"/>
            <a:ext cx="0" cy="3127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9" name="Line 23"/>
          <p:cNvSpPr>
            <a:spLocks noChangeShapeType="1"/>
          </p:cNvSpPr>
          <p:nvPr/>
        </p:nvSpPr>
        <p:spPr bwMode="auto">
          <a:xfrm>
            <a:off x="2457450" y="3463925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 flipV="1">
            <a:off x="4870450" y="4721225"/>
            <a:ext cx="0" cy="3032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4841875" y="4721225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 flipV="1">
            <a:off x="7254875" y="5583238"/>
            <a:ext cx="0" cy="2381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3" name="Line 27"/>
          <p:cNvSpPr>
            <a:spLocks noChangeShapeType="1"/>
          </p:cNvSpPr>
          <p:nvPr/>
        </p:nvSpPr>
        <p:spPr bwMode="auto">
          <a:xfrm>
            <a:off x="7227888" y="5583238"/>
            <a:ext cx="6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4" name="Line 28"/>
          <p:cNvSpPr>
            <a:spLocks noChangeShapeType="1"/>
          </p:cNvSpPr>
          <p:nvPr/>
        </p:nvSpPr>
        <p:spPr bwMode="auto">
          <a:xfrm>
            <a:off x="2486025" y="3776663"/>
            <a:ext cx="0" cy="320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5" name="Line 29"/>
          <p:cNvSpPr>
            <a:spLocks noChangeShapeType="1"/>
          </p:cNvSpPr>
          <p:nvPr/>
        </p:nvSpPr>
        <p:spPr bwMode="auto">
          <a:xfrm>
            <a:off x="2457450" y="4097338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6" name="Line 30"/>
          <p:cNvSpPr>
            <a:spLocks noChangeShapeType="1"/>
          </p:cNvSpPr>
          <p:nvPr/>
        </p:nvSpPr>
        <p:spPr bwMode="auto">
          <a:xfrm>
            <a:off x="4870450" y="5024438"/>
            <a:ext cx="0" cy="301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7" name="Line 31"/>
          <p:cNvSpPr>
            <a:spLocks noChangeShapeType="1"/>
          </p:cNvSpPr>
          <p:nvPr/>
        </p:nvSpPr>
        <p:spPr bwMode="auto">
          <a:xfrm>
            <a:off x="4841875" y="5326063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8" name="Line 32"/>
          <p:cNvSpPr>
            <a:spLocks noChangeShapeType="1"/>
          </p:cNvSpPr>
          <p:nvPr/>
        </p:nvSpPr>
        <p:spPr bwMode="auto">
          <a:xfrm>
            <a:off x="7254875" y="5821363"/>
            <a:ext cx="0" cy="2301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29" name="Line 33"/>
          <p:cNvSpPr>
            <a:spLocks noChangeShapeType="1"/>
          </p:cNvSpPr>
          <p:nvPr/>
        </p:nvSpPr>
        <p:spPr bwMode="auto">
          <a:xfrm>
            <a:off x="7227888" y="6051550"/>
            <a:ext cx="6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0" name="Line 34"/>
          <p:cNvSpPr>
            <a:spLocks noChangeShapeType="1"/>
          </p:cNvSpPr>
          <p:nvPr/>
        </p:nvSpPr>
        <p:spPr bwMode="auto">
          <a:xfrm>
            <a:off x="954088" y="1978025"/>
            <a:ext cx="0" cy="4265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1" name="Line 35"/>
          <p:cNvSpPr>
            <a:spLocks noChangeShapeType="1"/>
          </p:cNvSpPr>
          <p:nvPr/>
        </p:nvSpPr>
        <p:spPr bwMode="auto">
          <a:xfrm>
            <a:off x="889000" y="6243638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2" name="Line 36"/>
          <p:cNvSpPr>
            <a:spLocks noChangeShapeType="1"/>
          </p:cNvSpPr>
          <p:nvPr/>
        </p:nvSpPr>
        <p:spPr bwMode="auto">
          <a:xfrm>
            <a:off x="889000" y="5821363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3" name="Line 37"/>
          <p:cNvSpPr>
            <a:spLocks noChangeShapeType="1"/>
          </p:cNvSpPr>
          <p:nvPr/>
        </p:nvSpPr>
        <p:spPr bwMode="auto">
          <a:xfrm>
            <a:off x="889000" y="5391150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4" name="Line 38"/>
          <p:cNvSpPr>
            <a:spLocks noChangeShapeType="1"/>
          </p:cNvSpPr>
          <p:nvPr/>
        </p:nvSpPr>
        <p:spPr bwMode="auto">
          <a:xfrm>
            <a:off x="889000" y="4968875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5" name="Line 39"/>
          <p:cNvSpPr>
            <a:spLocks noChangeShapeType="1"/>
          </p:cNvSpPr>
          <p:nvPr/>
        </p:nvSpPr>
        <p:spPr bwMode="auto">
          <a:xfrm>
            <a:off x="889000" y="4537075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6" name="Line 40"/>
          <p:cNvSpPr>
            <a:spLocks noChangeShapeType="1"/>
          </p:cNvSpPr>
          <p:nvPr/>
        </p:nvSpPr>
        <p:spPr bwMode="auto">
          <a:xfrm>
            <a:off x="889000" y="4116388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7" name="Line 41"/>
          <p:cNvSpPr>
            <a:spLocks noChangeShapeType="1"/>
          </p:cNvSpPr>
          <p:nvPr/>
        </p:nvSpPr>
        <p:spPr bwMode="auto">
          <a:xfrm>
            <a:off x="889000" y="3684588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8" name="Line 42"/>
          <p:cNvSpPr>
            <a:spLocks noChangeShapeType="1"/>
          </p:cNvSpPr>
          <p:nvPr/>
        </p:nvSpPr>
        <p:spPr bwMode="auto">
          <a:xfrm>
            <a:off x="889000" y="3262313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39" name="Line 43"/>
          <p:cNvSpPr>
            <a:spLocks noChangeShapeType="1"/>
          </p:cNvSpPr>
          <p:nvPr/>
        </p:nvSpPr>
        <p:spPr bwMode="auto">
          <a:xfrm>
            <a:off x="889000" y="2832100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40" name="Line 44"/>
          <p:cNvSpPr>
            <a:spLocks noChangeShapeType="1"/>
          </p:cNvSpPr>
          <p:nvPr/>
        </p:nvSpPr>
        <p:spPr bwMode="auto">
          <a:xfrm>
            <a:off x="889000" y="2409825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41" name="Line 45"/>
          <p:cNvSpPr>
            <a:spLocks noChangeShapeType="1"/>
          </p:cNvSpPr>
          <p:nvPr/>
        </p:nvSpPr>
        <p:spPr bwMode="auto">
          <a:xfrm>
            <a:off x="889000" y="1978025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42" name="Line 46"/>
          <p:cNvSpPr>
            <a:spLocks noChangeShapeType="1"/>
          </p:cNvSpPr>
          <p:nvPr/>
        </p:nvSpPr>
        <p:spPr bwMode="auto">
          <a:xfrm>
            <a:off x="954088" y="6243638"/>
            <a:ext cx="715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43" name="Line 47"/>
          <p:cNvSpPr>
            <a:spLocks noChangeShapeType="1"/>
          </p:cNvSpPr>
          <p:nvPr/>
        </p:nvSpPr>
        <p:spPr bwMode="auto">
          <a:xfrm flipV="1">
            <a:off x="954088" y="6243638"/>
            <a:ext cx="0" cy="63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44" name="Line 48"/>
          <p:cNvSpPr>
            <a:spLocks noChangeShapeType="1"/>
          </p:cNvSpPr>
          <p:nvPr/>
        </p:nvSpPr>
        <p:spPr bwMode="auto">
          <a:xfrm flipV="1">
            <a:off x="3338513" y="6243638"/>
            <a:ext cx="0" cy="63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45" name="Line 49"/>
          <p:cNvSpPr>
            <a:spLocks noChangeShapeType="1"/>
          </p:cNvSpPr>
          <p:nvPr/>
        </p:nvSpPr>
        <p:spPr bwMode="auto">
          <a:xfrm flipV="1">
            <a:off x="5722938" y="6243638"/>
            <a:ext cx="0" cy="63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46" name="Line 50"/>
          <p:cNvSpPr>
            <a:spLocks noChangeShapeType="1"/>
          </p:cNvSpPr>
          <p:nvPr/>
        </p:nvSpPr>
        <p:spPr bwMode="auto">
          <a:xfrm flipV="1">
            <a:off x="8107363" y="6243638"/>
            <a:ext cx="0" cy="63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47" name="Rectangle 51"/>
          <p:cNvSpPr>
            <a:spLocks noChangeArrowheads="1"/>
          </p:cNvSpPr>
          <p:nvPr/>
        </p:nvSpPr>
        <p:spPr bwMode="auto">
          <a:xfrm>
            <a:off x="687388" y="6124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0</a:t>
            </a:r>
            <a:endParaRPr lang="en-US" altLang="en-US"/>
          </a:p>
        </p:txBody>
      </p:sp>
      <p:sp>
        <p:nvSpPr>
          <p:cNvPr id="183348" name="Rectangle 52"/>
          <p:cNvSpPr>
            <a:spLocks noChangeArrowheads="1"/>
          </p:cNvSpPr>
          <p:nvPr/>
        </p:nvSpPr>
        <p:spPr bwMode="auto">
          <a:xfrm>
            <a:off x="522288" y="57023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0.1</a:t>
            </a:r>
            <a:endParaRPr lang="en-US" altLang="en-US"/>
          </a:p>
        </p:txBody>
      </p:sp>
      <p:sp>
        <p:nvSpPr>
          <p:cNvPr id="183349" name="Rectangle 53"/>
          <p:cNvSpPr>
            <a:spLocks noChangeArrowheads="1"/>
          </p:cNvSpPr>
          <p:nvPr/>
        </p:nvSpPr>
        <p:spPr bwMode="auto">
          <a:xfrm>
            <a:off x="522288" y="527208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0.2</a:t>
            </a:r>
            <a:endParaRPr lang="en-US" altLang="en-US"/>
          </a:p>
        </p:txBody>
      </p:sp>
      <p:sp>
        <p:nvSpPr>
          <p:cNvPr id="183350" name="Rectangle 54"/>
          <p:cNvSpPr>
            <a:spLocks noChangeArrowheads="1"/>
          </p:cNvSpPr>
          <p:nvPr/>
        </p:nvSpPr>
        <p:spPr bwMode="auto">
          <a:xfrm>
            <a:off x="522288" y="4849813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0.3</a:t>
            </a:r>
            <a:endParaRPr lang="en-US" altLang="en-US"/>
          </a:p>
        </p:txBody>
      </p:sp>
      <p:sp>
        <p:nvSpPr>
          <p:cNvPr id="183351" name="Rectangle 55"/>
          <p:cNvSpPr>
            <a:spLocks noChangeArrowheads="1"/>
          </p:cNvSpPr>
          <p:nvPr/>
        </p:nvSpPr>
        <p:spPr bwMode="auto">
          <a:xfrm>
            <a:off x="522288" y="4418013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0.4</a:t>
            </a:r>
            <a:endParaRPr lang="en-US" altLang="en-US"/>
          </a:p>
        </p:txBody>
      </p:sp>
      <p:sp>
        <p:nvSpPr>
          <p:cNvPr id="183352" name="Rectangle 56"/>
          <p:cNvSpPr>
            <a:spLocks noChangeArrowheads="1"/>
          </p:cNvSpPr>
          <p:nvPr/>
        </p:nvSpPr>
        <p:spPr bwMode="auto">
          <a:xfrm>
            <a:off x="522288" y="399573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0.5</a:t>
            </a:r>
            <a:endParaRPr lang="en-US" altLang="en-US"/>
          </a:p>
        </p:txBody>
      </p:sp>
      <p:sp>
        <p:nvSpPr>
          <p:cNvPr id="183353" name="Rectangle 57"/>
          <p:cNvSpPr>
            <a:spLocks noChangeArrowheads="1"/>
          </p:cNvSpPr>
          <p:nvPr/>
        </p:nvSpPr>
        <p:spPr bwMode="auto">
          <a:xfrm>
            <a:off x="522288" y="3565525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0.6</a:t>
            </a:r>
            <a:endParaRPr lang="en-US" altLang="en-US"/>
          </a:p>
        </p:txBody>
      </p:sp>
      <p:sp>
        <p:nvSpPr>
          <p:cNvPr id="183354" name="Rectangle 58"/>
          <p:cNvSpPr>
            <a:spLocks noChangeArrowheads="1"/>
          </p:cNvSpPr>
          <p:nvPr/>
        </p:nvSpPr>
        <p:spPr bwMode="auto">
          <a:xfrm>
            <a:off x="522288" y="314325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0.7</a:t>
            </a:r>
            <a:endParaRPr lang="en-US" altLang="en-US"/>
          </a:p>
        </p:txBody>
      </p:sp>
      <p:sp>
        <p:nvSpPr>
          <p:cNvPr id="183355" name="Rectangle 59"/>
          <p:cNvSpPr>
            <a:spLocks noChangeArrowheads="1"/>
          </p:cNvSpPr>
          <p:nvPr/>
        </p:nvSpPr>
        <p:spPr bwMode="auto">
          <a:xfrm>
            <a:off x="522288" y="271303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0.8</a:t>
            </a:r>
            <a:endParaRPr lang="en-US" altLang="en-US"/>
          </a:p>
        </p:txBody>
      </p:sp>
      <p:sp>
        <p:nvSpPr>
          <p:cNvPr id="183356" name="Rectangle 60"/>
          <p:cNvSpPr>
            <a:spLocks noChangeArrowheads="1"/>
          </p:cNvSpPr>
          <p:nvPr/>
        </p:nvSpPr>
        <p:spPr bwMode="auto">
          <a:xfrm>
            <a:off x="522288" y="2290763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0.9</a:t>
            </a:r>
            <a:endParaRPr lang="en-US" altLang="en-US"/>
          </a:p>
        </p:txBody>
      </p:sp>
      <p:sp>
        <p:nvSpPr>
          <p:cNvPr id="183357" name="Rectangle 61"/>
          <p:cNvSpPr>
            <a:spLocks noChangeArrowheads="1"/>
          </p:cNvSpPr>
          <p:nvPr/>
        </p:nvSpPr>
        <p:spPr bwMode="auto">
          <a:xfrm>
            <a:off x="687388" y="1858963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1</a:t>
            </a:r>
            <a:endParaRPr lang="en-US" altLang="en-US"/>
          </a:p>
        </p:txBody>
      </p:sp>
      <p:sp>
        <p:nvSpPr>
          <p:cNvPr id="183358" name="Rectangle 62"/>
          <p:cNvSpPr>
            <a:spLocks noChangeArrowheads="1"/>
          </p:cNvSpPr>
          <p:nvPr/>
        </p:nvSpPr>
        <p:spPr bwMode="auto">
          <a:xfrm>
            <a:off x="1697038" y="6426200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Democrat</a:t>
            </a:r>
            <a:endParaRPr lang="en-US" altLang="en-US"/>
          </a:p>
        </p:txBody>
      </p:sp>
      <p:sp>
        <p:nvSpPr>
          <p:cNvPr id="183359" name="Rectangle 63"/>
          <p:cNvSpPr>
            <a:spLocks noChangeArrowheads="1"/>
          </p:cNvSpPr>
          <p:nvPr/>
        </p:nvSpPr>
        <p:spPr bwMode="auto">
          <a:xfrm>
            <a:off x="3952875" y="6426200"/>
            <a:ext cx="1206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Independent</a:t>
            </a:r>
            <a:endParaRPr lang="en-US" altLang="en-US"/>
          </a:p>
        </p:txBody>
      </p:sp>
      <p:sp>
        <p:nvSpPr>
          <p:cNvPr id="183360" name="Rectangle 64"/>
          <p:cNvSpPr>
            <a:spLocks noChangeArrowheads="1"/>
          </p:cNvSpPr>
          <p:nvPr/>
        </p:nvSpPr>
        <p:spPr bwMode="auto">
          <a:xfrm>
            <a:off x="6392863" y="6426200"/>
            <a:ext cx="1093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Republican</a:t>
            </a:r>
            <a:endParaRPr lang="en-US" altLang="en-US"/>
          </a:p>
        </p:txBody>
      </p:sp>
      <p:sp>
        <p:nvSpPr>
          <p:cNvPr id="183361" name="Rectangle 65"/>
          <p:cNvSpPr>
            <a:spLocks noChangeArrowheads="1"/>
          </p:cNvSpPr>
          <p:nvPr/>
        </p:nvSpPr>
        <p:spPr bwMode="auto">
          <a:xfrm rot="16200000">
            <a:off x="-1611312" y="3910013"/>
            <a:ext cx="385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Proportion Choosing the Costlier Ticket</a:t>
            </a:r>
            <a:endParaRPr lang="en-US" altLang="en-US"/>
          </a:p>
        </p:txBody>
      </p:sp>
      <p:sp>
        <p:nvSpPr>
          <p:cNvPr id="183362" name="Rectangle 66"/>
          <p:cNvSpPr>
            <a:spLocks noChangeArrowheads="1"/>
          </p:cNvSpPr>
          <p:nvPr/>
        </p:nvSpPr>
        <p:spPr bwMode="auto">
          <a:xfrm>
            <a:off x="8208963" y="3822700"/>
            <a:ext cx="842962" cy="5683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63" name="Rectangle 67"/>
          <p:cNvSpPr>
            <a:spLocks noChangeArrowheads="1"/>
          </p:cNvSpPr>
          <p:nvPr/>
        </p:nvSpPr>
        <p:spPr bwMode="auto">
          <a:xfrm>
            <a:off x="8272463" y="3922713"/>
            <a:ext cx="119062" cy="119062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64" name="Rectangle 68"/>
          <p:cNvSpPr>
            <a:spLocks noChangeArrowheads="1"/>
          </p:cNvSpPr>
          <p:nvPr/>
        </p:nvSpPr>
        <p:spPr bwMode="auto">
          <a:xfrm>
            <a:off x="8456613" y="3868738"/>
            <a:ext cx="544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00000"/>
                </a:solidFill>
              </a:rPr>
              <a:t>Offset</a:t>
            </a:r>
            <a:endParaRPr lang="en-US" altLang="en-US"/>
          </a:p>
        </p:txBody>
      </p:sp>
      <p:sp>
        <p:nvSpPr>
          <p:cNvPr id="183365" name="Rectangle 69"/>
          <p:cNvSpPr>
            <a:spLocks noChangeArrowheads="1"/>
          </p:cNvSpPr>
          <p:nvPr/>
        </p:nvSpPr>
        <p:spPr bwMode="auto">
          <a:xfrm>
            <a:off x="8272463" y="4206875"/>
            <a:ext cx="119062" cy="119063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66" name="Rectangle 70"/>
          <p:cNvSpPr>
            <a:spLocks noChangeArrowheads="1"/>
          </p:cNvSpPr>
          <p:nvPr/>
        </p:nvSpPr>
        <p:spPr bwMode="auto">
          <a:xfrm>
            <a:off x="8456613" y="4152900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00000"/>
                </a:solidFill>
              </a:rPr>
              <a:t>Tax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1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nimBg="1"/>
      <p:bldP spid="183301" grpId="0" animBg="1"/>
      <p:bldP spid="183303" grpId="0" animBg="1"/>
      <p:bldP spid="183304" grpId="0" animBg="1"/>
      <p:bldP spid="183306" grpId="0" animBg="1"/>
      <p:bldP spid="183307" grpId="0" animBg="1"/>
      <p:bldP spid="183308" grpId="0" animBg="1"/>
      <p:bldP spid="183309" grpId="0" animBg="1"/>
      <p:bldP spid="183312" grpId="0" animBg="1"/>
      <p:bldP spid="183313" grpId="0" animBg="1"/>
      <p:bldP spid="183314" grpId="0" animBg="1"/>
      <p:bldP spid="183315" grpId="0" animBg="1"/>
      <p:bldP spid="183318" grpId="0" animBg="1"/>
      <p:bldP spid="183319" grpId="0" animBg="1"/>
      <p:bldP spid="183320" grpId="0" animBg="1"/>
      <p:bldP spid="183321" grpId="0" animBg="1"/>
      <p:bldP spid="183324" grpId="0" animBg="1"/>
      <p:bldP spid="183325" grpId="0" animBg="1"/>
      <p:bldP spid="183326" grpId="0" animBg="1"/>
      <p:bldP spid="1833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Attribute Framing: Results</a:t>
            </a:r>
          </a:p>
        </p:txBody>
      </p:sp>
      <p:sp>
        <p:nvSpPr>
          <p:cNvPr id="47183" name="Rectangle 79"/>
          <p:cNvSpPr>
            <a:spLocks noChangeArrowheads="1"/>
          </p:cNvSpPr>
          <p:nvPr/>
        </p:nvSpPr>
        <p:spPr bwMode="auto">
          <a:xfrm>
            <a:off x="852488" y="1978025"/>
            <a:ext cx="725487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1" name="Rectangle 87"/>
          <p:cNvSpPr>
            <a:spLocks noChangeArrowheads="1"/>
          </p:cNvSpPr>
          <p:nvPr/>
        </p:nvSpPr>
        <p:spPr bwMode="auto">
          <a:xfrm>
            <a:off x="1366838" y="3473450"/>
            <a:ext cx="696912" cy="788988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2" name="Rectangle 88"/>
          <p:cNvSpPr>
            <a:spLocks noChangeArrowheads="1"/>
          </p:cNvSpPr>
          <p:nvPr/>
        </p:nvSpPr>
        <p:spPr bwMode="auto">
          <a:xfrm>
            <a:off x="3787775" y="3786188"/>
            <a:ext cx="687388" cy="476250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3" name="Rectangle 89"/>
          <p:cNvSpPr>
            <a:spLocks noChangeArrowheads="1"/>
          </p:cNvSpPr>
          <p:nvPr/>
        </p:nvSpPr>
        <p:spPr bwMode="auto">
          <a:xfrm>
            <a:off x="6199188" y="3582988"/>
            <a:ext cx="698500" cy="679450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4" name="Rectangle 90"/>
          <p:cNvSpPr>
            <a:spLocks noChangeArrowheads="1"/>
          </p:cNvSpPr>
          <p:nvPr/>
        </p:nvSpPr>
        <p:spPr bwMode="auto">
          <a:xfrm>
            <a:off x="2063750" y="3822700"/>
            <a:ext cx="687388" cy="439738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5" name="Rectangle 91"/>
          <p:cNvSpPr>
            <a:spLocks noChangeArrowheads="1"/>
          </p:cNvSpPr>
          <p:nvPr/>
        </p:nvSpPr>
        <p:spPr bwMode="auto">
          <a:xfrm>
            <a:off x="4475163" y="4262438"/>
            <a:ext cx="688975" cy="357187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6" name="Rectangle 92"/>
          <p:cNvSpPr>
            <a:spLocks noChangeArrowheads="1"/>
          </p:cNvSpPr>
          <p:nvPr/>
        </p:nvSpPr>
        <p:spPr bwMode="auto">
          <a:xfrm>
            <a:off x="6897688" y="4262438"/>
            <a:ext cx="687387" cy="981075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97" name="Line 93"/>
          <p:cNvSpPr>
            <a:spLocks noChangeShapeType="1"/>
          </p:cNvSpPr>
          <p:nvPr/>
        </p:nvSpPr>
        <p:spPr bwMode="auto">
          <a:xfrm flipV="1">
            <a:off x="1714500" y="3308350"/>
            <a:ext cx="0" cy="165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8" name="Line 94"/>
          <p:cNvSpPr>
            <a:spLocks noChangeShapeType="1"/>
          </p:cNvSpPr>
          <p:nvPr/>
        </p:nvSpPr>
        <p:spPr bwMode="auto">
          <a:xfrm>
            <a:off x="1687513" y="3308350"/>
            <a:ext cx="6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99" name="Line 95"/>
          <p:cNvSpPr>
            <a:spLocks noChangeShapeType="1"/>
          </p:cNvSpPr>
          <p:nvPr/>
        </p:nvSpPr>
        <p:spPr bwMode="auto">
          <a:xfrm flipV="1">
            <a:off x="4127500" y="3582988"/>
            <a:ext cx="0" cy="203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0" name="Line 96"/>
          <p:cNvSpPr>
            <a:spLocks noChangeShapeType="1"/>
          </p:cNvSpPr>
          <p:nvPr/>
        </p:nvSpPr>
        <p:spPr bwMode="auto">
          <a:xfrm>
            <a:off x="4098925" y="3582988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1" name="Line 97"/>
          <p:cNvSpPr>
            <a:spLocks noChangeShapeType="1"/>
          </p:cNvSpPr>
          <p:nvPr/>
        </p:nvSpPr>
        <p:spPr bwMode="auto">
          <a:xfrm flipV="1">
            <a:off x="6548438" y="3327400"/>
            <a:ext cx="0" cy="255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2" name="Line 98"/>
          <p:cNvSpPr>
            <a:spLocks noChangeShapeType="1"/>
          </p:cNvSpPr>
          <p:nvPr/>
        </p:nvSpPr>
        <p:spPr bwMode="auto">
          <a:xfrm>
            <a:off x="6521450" y="3327400"/>
            <a:ext cx="6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3" name="Line 99"/>
          <p:cNvSpPr>
            <a:spLocks noChangeShapeType="1"/>
          </p:cNvSpPr>
          <p:nvPr/>
        </p:nvSpPr>
        <p:spPr bwMode="auto">
          <a:xfrm>
            <a:off x="1714500" y="3473450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4" name="Line 100"/>
          <p:cNvSpPr>
            <a:spLocks noChangeShapeType="1"/>
          </p:cNvSpPr>
          <p:nvPr/>
        </p:nvSpPr>
        <p:spPr bwMode="auto">
          <a:xfrm>
            <a:off x="1687513" y="3629025"/>
            <a:ext cx="6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5" name="Line 101"/>
          <p:cNvSpPr>
            <a:spLocks noChangeShapeType="1"/>
          </p:cNvSpPr>
          <p:nvPr/>
        </p:nvSpPr>
        <p:spPr bwMode="auto">
          <a:xfrm>
            <a:off x="4127500" y="3786188"/>
            <a:ext cx="0" cy="192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6" name="Line 102"/>
          <p:cNvSpPr>
            <a:spLocks noChangeShapeType="1"/>
          </p:cNvSpPr>
          <p:nvPr/>
        </p:nvSpPr>
        <p:spPr bwMode="auto">
          <a:xfrm>
            <a:off x="4098925" y="3978275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7" name="Line 103"/>
          <p:cNvSpPr>
            <a:spLocks noChangeShapeType="1"/>
          </p:cNvSpPr>
          <p:nvPr/>
        </p:nvSpPr>
        <p:spPr bwMode="auto">
          <a:xfrm>
            <a:off x="6548438" y="3582988"/>
            <a:ext cx="0" cy="257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8" name="Line 104"/>
          <p:cNvSpPr>
            <a:spLocks noChangeShapeType="1"/>
          </p:cNvSpPr>
          <p:nvPr/>
        </p:nvSpPr>
        <p:spPr bwMode="auto">
          <a:xfrm>
            <a:off x="6521450" y="3840163"/>
            <a:ext cx="6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9" name="Line 105"/>
          <p:cNvSpPr>
            <a:spLocks noChangeShapeType="1"/>
          </p:cNvSpPr>
          <p:nvPr/>
        </p:nvSpPr>
        <p:spPr bwMode="auto">
          <a:xfrm flipV="1">
            <a:off x="2403475" y="3602038"/>
            <a:ext cx="0" cy="2206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0" name="Line 106"/>
          <p:cNvSpPr>
            <a:spLocks noChangeShapeType="1"/>
          </p:cNvSpPr>
          <p:nvPr/>
        </p:nvSpPr>
        <p:spPr bwMode="auto">
          <a:xfrm>
            <a:off x="2374900" y="3602038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1" name="Line 107"/>
          <p:cNvSpPr>
            <a:spLocks noChangeShapeType="1"/>
          </p:cNvSpPr>
          <p:nvPr/>
        </p:nvSpPr>
        <p:spPr bwMode="auto">
          <a:xfrm flipV="1">
            <a:off x="4814888" y="4391025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2" name="Line 108"/>
          <p:cNvSpPr>
            <a:spLocks noChangeShapeType="1"/>
          </p:cNvSpPr>
          <p:nvPr/>
        </p:nvSpPr>
        <p:spPr bwMode="auto">
          <a:xfrm>
            <a:off x="4787900" y="4391025"/>
            <a:ext cx="6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3" name="Line 109"/>
          <p:cNvSpPr>
            <a:spLocks noChangeShapeType="1"/>
          </p:cNvSpPr>
          <p:nvPr/>
        </p:nvSpPr>
        <p:spPr bwMode="auto">
          <a:xfrm flipV="1">
            <a:off x="7235825" y="5024438"/>
            <a:ext cx="0" cy="219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4" name="Line 110"/>
          <p:cNvSpPr>
            <a:spLocks noChangeShapeType="1"/>
          </p:cNvSpPr>
          <p:nvPr/>
        </p:nvSpPr>
        <p:spPr bwMode="auto">
          <a:xfrm>
            <a:off x="7208838" y="5024438"/>
            <a:ext cx="6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5" name="Line 111"/>
          <p:cNvSpPr>
            <a:spLocks noChangeShapeType="1"/>
          </p:cNvSpPr>
          <p:nvPr/>
        </p:nvSpPr>
        <p:spPr bwMode="auto">
          <a:xfrm>
            <a:off x="2403475" y="3822700"/>
            <a:ext cx="0" cy="2111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6" name="Line 112"/>
          <p:cNvSpPr>
            <a:spLocks noChangeShapeType="1"/>
          </p:cNvSpPr>
          <p:nvPr/>
        </p:nvSpPr>
        <p:spPr bwMode="auto">
          <a:xfrm>
            <a:off x="2374900" y="4033838"/>
            <a:ext cx="65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7" name="Line 113"/>
          <p:cNvSpPr>
            <a:spLocks noChangeShapeType="1"/>
          </p:cNvSpPr>
          <p:nvPr/>
        </p:nvSpPr>
        <p:spPr bwMode="auto">
          <a:xfrm>
            <a:off x="4814888" y="4619625"/>
            <a:ext cx="0" cy="2206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8" name="Line 114"/>
          <p:cNvSpPr>
            <a:spLocks noChangeShapeType="1"/>
          </p:cNvSpPr>
          <p:nvPr/>
        </p:nvSpPr>
        <p:spPr bwMode="auto">
          <a:xfrm>
            <a:off x="4787900" y="4840288"/>
            <a:ext cx="6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19" name="Line 115"/>
          <p:cNvSpPr>
            <a:spLocks noChangeShapeType="1"/>
          </p:cNvSpPr>
          <p:nvPr/>
        </p:nvSpPr>
        <p:spPr bwMode="auto">
          <a:xfrm>
            <a:off x="7235825" y="5243513"/>
            <a:ext cx="0" cy="2206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0" name="Line 116"/>
          <p:cNvSpPr>
            <a:spLocks noChangeShapeType="1"/>
          </p:cNvSpPr>
          <p:nvPr/>
        </p:nvSpPr>
        <p:spPr bwMode="auto">
          <a:xfrm>
            <a:off x="7208838" y="5464175"/>
            <a:ext cx="6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1" name="Line 117"/>
          <p:cNvSpPr>
            <a:spLocks noChangeShapeType="1"/>
          </p:cNvSpPr>
          <p:nvPr/>
        </p:nvSpPr>
        <p:spPr bwMode="auto">
          <a:xfrm>
            <a:off x="852488" y="1978025"/>
            <a:ext cx="0" cy="456882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2" name="Line 118"/>
          <p:cNvSpPr>
            <a:spLocks noChangeShapeType="1"/>
          </p:cNvSpPr>
          <p:nvPr/>
        </p:nvSpPr>
        <p:spPr bwMode="auto">
          <a:xfrm>
            <a:off x="788988" y="6546850"/>
            <a:ext cx="635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3" name="Line 119"/>
          <p:cNvSpPr>
            <a:spLocks noChangeShapeType="1"/>
          </p:cNvSpPr>
          <p:nvPr/>
        </p:nvSpPr>
        <p:spPr bwMode="auto">
          <a:xfrm>
            <a:off x="788988" y="5784850"/>
            <a:ext cx="635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4" name="Line 120"/>
          <p:cNvSpPr>
            <a:spLocks noChangeShapeType="1"/>
          </p:cNvSpPr>
          <p:nvPr/>
        </p:nvSpPr>
        <p:spPr bwMode="auto">
          <a:xfrm>
            <a:off x="788988" y="5024438"/>
            <a:ext cx="635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5" name="Line 121"/>
          <p:cNvSpPr>
            <a:spLocks noChangeShapeType="1"/>
          </p:cNvSpPr>
          <p:nvPr/>
        </p:nvSpPr>
        <p:spPr bwMode="auto">
          <a:xfrm>
            <a:off x="788988" y="4262438"/>
            <a:ext cx="635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6" name="Line 122"/>
          <p:cNvSpPr>
            <a:spLocks noChangeShapeType="1"/>
          </p:cNvSpPr>
          <p:nvPr/>
        </p:nvSpPr>
        <p:spPr bwMode="auto">
          <a:xfrm>
            <a:off x="788988" y="3500438"/>
            <a:ext cx="635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7" name="Line 123"/>
          <p:cNvSpPr>
            <a:spLocks noChangeShapeType="1"/>
          </p:cNvSpPr>
          <p:nvPr/>
        </p:nvSpPr>
        <p:spPr bwMode="auto">
          <a:xfrm>
            <a:off x="788988" y="2740025"/>
            <a:ext cx="635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8" name="Line 124"/>
          <p:cNvSpPr>
            <a:spLocks noChangeShapeType="1"/>
          </p:cNvSpPr>
          <p:nvPr/>
        </p:nvSpPr>
        <p:spPr bwMode="auto">
          <a:xfrm>
            <a:off x="788988" y="1978025"/>
            <a:ext cx="63500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29" name="Line 125"/>
          <p:cNvSpPr>
            <a:spLocks noChangeShapeType="1"/>
          </p:cNvSpPr>
          <p:nvPr/>
        </p:nvSpPr>
        <p:spPr bwMode="auto">
          <a:xfrm>
            <a:off x="852488" y="4262438"/>
            <a:ext cx="7254875" cy="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0" name="Line 126"/>
          <p:cNvSpPr>
            <a:spLocks noChangeShapeType="1"/>
          </p:cNvSpPr>
          <p:nvPr/>
        </p:nvSpPr>
        <p:spPr bwMode="auto">
          <a:xfrm flipV="1">
            <a:off x="852488" y="4262438"/>
            <a:ext cx="0" cy="635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1" name="Line 127"/>
          <p:cNvSpPr>
            <a:spLocks noChangeShapeType="1"/>
          </p:cNvSpPr>
          <p:nvPr/>
        </p:nvSpPr>
        <p:spPr bwMode="auto">
          <a:xfrm flipV="1">
            <a:off x="3275013" y="4262438"/>
            <a:ext cx="0" cy="635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2" name="Line 128"/>
          <p:cNvSpPr>
            <a:spLocks noChangeShapeType="1"/>
          </p:cNvSpPr>
          <p:nvPr/>
        </p:nvSpPr>
        <p:spPr bwMode="auto">
          <a:xfrm flipV="1">
            <a:off x="5686425" y="4262438"/>
            <a:ext cx="0" cy="635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3" name="Line 129"/>
          <p:cNvSpPr>
            <a:spLocks noChangeShapeType="1"/>
          </p:cNvSpPr>
          <p:nvPr/>
        </p:nvSpPr>
        <p:spPr bwMode="auto">
          <a:xfrm flipV="1">
            <a:off x="8107363" y="4262438"/>
            <a:ext cx="0" cy="635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34" name="Rectangle 130"/>
          <p:cNvSpPr>
            <a:spLocks noChangeArrowheads="1"/>
          </p:cNvSpPr>
          <p:nvPr/>
        </p:nvSpPr>
        <p:spPr bwMode="auto">
          <a:xfrm>
            <a:off x="522288" y="6426200"/>
            <a:ext cx="180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-3</a:t>
            </a:r>
            <a:endParaRPr lang="en-US" altLang="en-US"/>
          </a:p>
        </p:txBody>
      </p:sp>
      <p:sp>
        <p:nvSpPr>
          <p:cNvPr id="47235" name="Rectangle 131"/>
          <p:cNvSpPr>
            <a:spLocks noChangeArrowheads="1"/>
          </p:cNvSpPr>
          <p:nvPr/>
        </p:nvSpPr>
        <p:spPr bwMode="auto">
          <a:xfrm>
            <a:off x="522288" y="5665788"/>
            <a:ext cx="180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-2</a:t>
            </a:r>
            <a:endParaRPr lang="en-US" altLang="en-US"/>
          </a:p>
        </p:txBody>
      </p:sp>
      <p:sp>
        <p:nvSpPr>
          <p:cNvPr id="47236" name="Rectangle 132"/>
          <p:cNvSpPr>
            <a:spLocks noChangeArrowheads="1"/>
          </p:cNvSpPr>
          <p:nvPr/>
        </p:nvSpPr>
        <p:spPr bwMode="auto">
          <a:xfrm>
            <a:off x="522288" y="4903788"/>
            <a:ext cx="180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-1</a:t>
            </a:r>
            <a:endParaRPr lang="en-US" altLang="en-US"/>
          </a:p>
        </p:txBody>
      </p:sp>
      <p:sp>
        <p:nvSpPr>
          <p:cNvPr id="47237" name="Rectangle 133"/>
          <p:cNvSpPr>
            <a:spLocks noChangeArrowheads="1"/>
          </p:cNvSpPr>
          <p:nvPr/>
        </p:nvSpPr>
        <p:spPr bwMode="auto">
          <a:xfrm>
            <a:off x="587375" y="4143375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0</a:t>
            </a:r>
            <a:endParaRPr lang="en-US" altLang="en-US"/>
          </a:p>
        </p:txBody>
      </p:sp>
      <p:sp>
        <p:nvSpPr>
          <p:cNvPr id="47238" name="Rectangle 134"/>
          <p:cNvSpPr>
            <a:spLocks noChangeArrowheads="1"/>
          </p:cNvSpPr>
          <p:nvPr/>
        </p:nvSpPr>
        <p:spPr bwMode="auto">
          <a:xfrm>
            <a:off x="587375" y="3381375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1</a:t>
            </a:r>
            <a:endParaRPr lang="en-US" altLang="en-US"/>
          </a:p>
        </p:txBody>
      </p:sp>
      <p:sp>
        <p:nvSpPr>
          <p:cNvPr id="47239" name="Rectangle 135"/>
          <p:cNvSpPr>
            <a:spLocks noChangeArrowheads="1"/>
          </p:cNvSpPr>
          <p:nvPr/>
        </p:nvSpPr>
        <p:spPr bwMode="auto">
          <a:xfrm>
            <a:off x="587375" y="2620963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2</a:t>
            </a:r>
            <a:endParaRPr lang="en-US" altLang="en-US"/>
          </a:p>
        </p:txBody>
      </p:sp>
      <p:sp>
        <p:nvSpPr>
          <p:cNvPr id="47240" name="Rectangle 136"/>
          <p:cNvSpPr>
            <a:spLocks noChangeArrowheads="1"/>
          </p:cNvSpPr>
          <p:nvPr/>
        </p:nvSpPr>
        <p:spPr bwMode="auto">
          <a:xfrm>
            <a:off x="587375" y="1858963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3</a:t>
            </a:r>
            <a:endParaRPr lang="en-US" altLang="en-US"/>
          </a:p>
        </p:txBody>
      </p:sp>
      <p:sp>
        <p:nvSpPr>
          <p:cNvPr id="47241" name="Rectangle 137"/>
          <p:cNvSpPr>
            <a:spLocks noChangeArrowheads="1"/>
          </p:cNvSpPr>
          <p:nvPr/>
        </p:nvSpPr>
        <p:spPr bwMode="auto">
          <a:xfrm>
            <a:off x="1614488" y="6537325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Democrat</a:t>
            </a:r>
            <a:endParaRPr lang="en-US" altLang="en-US"/>
          </a:p>
        </p:txBody>
      </p:sp>
      <p:sp>
        <p:nvSpPr>
          <p:cNvPr id="47242" name="Rectangle 138"/>
          <p:cNvSpPr>
            <a:spLocks noChangeArrowheads="1"/>
          </p:cNvSpPr>
          <p:nvPr/>
        </p:nvSpPr>
        <p:spPr bwMode="auto">
          <a:xfrm>
            <a:off x="3906838" y="6537325"/>
            <a:ext cx="1206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Independent</a:t>
            </a:r>
            <a:endParaRPr lang="en-US" altLang="en-US"/>
          </a:p>
        </p:txBody>
      </p:sp>
      <p:sp>
        <p:nvSpPr>
          <p:cNvPr id="47243" name="Rectangle 139"/>
          <p:cNvSpPr>
            <a:spLocks noChangeArrowheads="1"/>
          </p:cNvSpPr>
          <p:nvPr/>
        </p:nvSpPr>
        <p:spPr bwMode="auto">
          <a:xfrm>
            <a:off x="6373813" y="6537325"/>
            <a:ext cx="1093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Republican</a:t>
            </a:r>
            <a:endParaRPr lang="en-US" altLang="en-US"/>
          </a:p>
        </p:txBody>
      </p:sp>
      <p:sp>
        <p:nvSpPr>
          <p:cNvPr id="47244" name="Rectangle 140"/>
          <p:cNvSpPr>
            <a:spLocks noChangeArrowheads="1"/>
          </p:cNvSpPr>
          <p:nvPr/>
        </p:nvSpPr>
        <p:spPr bwMode="auto">
          <a:xfrm rot="16200000">
            <a:off x="-1080293" y="4083844"/>
            <a:ext cx="278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000000"/>
                </a:solidFill>
              </a:rPr>
              <a:t>Mean Support for Regulation</a:t>
            </a:r>
            <a:endParaRPr lang="en-US" altLang="en-US"/>
          </a:p>
        </p:txBody>
      </p:sp>
      <p:sp>
        <p:nvSpPr>
          <p:cNvPr id="47245" name="Rectangle 141"/>
          <p:cNvSpPr>
            <a:spLocks noChangeArrowheads="1"/>
          </p:cNvSpPr>
          <p:nvPr/>
        </p:nvSpPr>
        <p:spPr bwMode="auto">
          <a:xfrm>
            <a:off x="8208963" y="3978275"/>
            <a:ext cx="842962" cy="5683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6" name="Rectangle 142"/>
          <p:cNvSpPr>
            <a:spLocks noChangeArrowheads="1"/>
          </p:cNvSpPr>
          <p:nvPr/>
        </p:nvSpPr>
        <p:spPr bwMode="auto">
          <a:xfrm>
            <a:off x="8272463" y="4078288"/>
            <a:ext cx="119062" cy="120650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7" name="Rectangle 143"/>
          <p:cNvSpPr>
            <a:spLocks noChangeArrowheads="1"/>
          </p:cNvSpPr>
          <p:nvPr/>
        </p:nvSpPr>
        <p:spPr bwMode="auto">
          <a:xfrm>
            <a:off x="8456613" y="4024313"/>
            <a:ext cx="544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00000"/>
                </a:solidFill>
              </a:rPr>
              <a:t>Offset</a:t>
            </a:r>
            <a:endParaRPr lang="en-US" altLang="en-US"/>
          </a:p>
        </p:txBody>
      </p:sp>
      <p:sp>
        <p:nvSpPr>
          <p:cNvPr id="47248" name="Rectangle 144"/>
          <p:cNvSpPr>
            <a:spLocks noChangeArrowheads="1"/>
          </p:cNvSpPr>
          <p:nvPr/>
        </p:nvSpPr>
        <p:spPr bwMode="auto">
          <a:xfrm>
            <a:off x="8272463" y="4364038"/>
            <a:ext cx="119062" cy="119062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49" name="Rectangle 145"/>
          <p:cNvSpPr>
            <a:spLocks noChangeArrowheads="1"/>
          </p:cNvSpPr>
          <p:nvPr/>
        </p:nvSpPr>
        <p:spPr bwMode="auto">
          <a:xfrm>
            <a:off x="8456613" y="4308475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600">
                <a:solidFill>
                  <a:srgbClr val="000000"/>
                </a:solidFill>
              </a:rPr>
              <a:t>Tax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139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Framing: Replication</a:t>
            </a:r>
          </a:p>
        </p:txBody>
      </p:sp>
      <p:pic>
        <p:nvPicPr>
          <p:cNvPr id="1026" name="Picture 2" descr="C:\Users\Dave\Desktop\Lectures\L21 - Prosocial Marketing and Sustainability\Suss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4826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85" y="6223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Sussman</a:t>
            </a:r>
            <a:r>
              <a:rPr lang="en-US" dirty="0"/>
              <a:t>, A. B., &amp; </a:t>
            </a:r>
            <a:r>
              <a:rPr lang="en-US" dirty="0" err="1"/>
              <a:t>Olivola</a:t>
            </a:r>
            <a:r>
              <a:rPr lang="en-US" dirty="0"/>
              <a:t>, C. Y. (2011). Axe the tax: taxes are disliked more than equivalent costs. </a:t>
            </a:r>
            <a:r>
              <a:rPr lang="en-US" i="1" dirty="0"/>
              <a:t>Journal of Marketing Research</a:t>
            </a:r>
            <a:r>
              <a:rPr lang="en-US" dirty="0"/>
              <a:t>, </a:t>
            </a:r>
            <a:r>
              <a:rPr lang="en-US" i="1" dirty="0"/>
              <a:t>48</a:t>
            </a:r>
            <a:r>
              <a:rPr lang="en-US" dirty="0"/>
              <a:t>(SPL), S91-S101.</a:t>
            </a:r>
          </a:p>
        </p:txBody>
      </p:sp>
    </p:spTree>
    <p:extLst>
      <p:ext uri="{BB962C8B-B14F-4D97-AF65-F5344CB8AC3E}">
        <p14:creationId xmlns:p14="http://schemas.microsoft.com/office/powerpoint/2010/main" val="75411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Framing: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the same attribute can be represented in two different ways</a:t>
            </a:r>
          </a:p>
          <a:p>
            <a:r>
              <a:rPr lang="en-US" dirty="0"/>
              <a:t>Choose your frames wisely </a:t>
            </a:r>
          </a:p>
          <a:p>
            <a:r>
              <a:rPr lang="en-US" dirty="0"/>
              <a:t>Frames that don’t matter to you might still matter to someone else</a:t>
            </a:r>
          </a:p>
        </p:txBody>
      </p:sp>
    </p:spTree>
    <p:extLst>
      <p:ext uri="{BB962C8B-B14F-4D97-AF65-F5344CB8AC3E}">
        <p14:creationId xmlns:p14="http://schemas.microsoft.com/office/powerpoint/2010/main" val="1286553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norms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What’s the best message for convince hotel guests to reuse towels? </a:t>
            </a:r>
          </a:p>
          <a:p>
            <a:r>
              <a:rPr lang="en-US" dirty="0"/>
              <a:t>“HELP SAVE THE ENVIRONMENT.” </a:t>
            </a:r>
          </a:p>
          <a:p>
            <a:r>
              <a:rPr lang="en-US" dirty="0"/>
              <a:t>35% reuse rate</a:t>
            </a:r>
          </a:p>
          <a:p>
            <a:r>
              <a:rPr lang="en-US" dirty="0"/>
              <a:t>“JOIN YOUR FELLOW GUESTS IN HELPING TO SAVE THE ENVIRONMENT.” </a:t>
            </a:r>
          </a:p>
          <a:p>
            <a:r>
              <a:rPr lang="en-US" dirty="0"/>
              <a:t>44% reuse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C143B-F945-43F1-8C6B-6E4FB099C89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616530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Cialdini</a:t>
            </a:r>
            <a:r>
              <a:rPr lang="en-US" dirty="0"/>
              <a:t>, Robert B. "Crafting normative messages to protect the environment." </a:t>
            </a:r>
            <a:r>
              <a:rPr lang="en-US" i="1" dirty="0"/>
              <a:t>Current directions in psychological science</a:t>
            </a:r>
            <a:r>
              <a:rPr lang="en-US" dirty="0"/>
              <a:t> 12.4 (2003): 105-109.</a:t>
            </a:r>
          </a:p>
        </p:txBody>
      </p:sp>
    </p:spTree>
    <p:extLst>
      <p:ext uri="{BB962C8B-B14F-4D97-AF65-F5344CB8AC3E}">
        <p14:creationId xmlns:p14="http://schemas.microsoft.com/office/powerpoint/2010/main" val="34873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/>
              <a:t>Descriptive vs Injunctive Social 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company in California</a:t>
            </a:r>
          </a:p>
          <a:p>
            <a:r>
              <a:rPr lang="en-US" dirty="0"/>
              <a:t>Monthly energy bill shows how you compare to your neighbors</a:t>
            </a:r>
          </a:p>
          <a:p>
            <a:r>
              <a:rPr lang="en-US" dirty="0"/>
              <a:t>Predictions?</a:t>
            </a:r>
          </a:p>
        </p:txBody>
      </p:sp>
    </p:spTree>
    <p:extLst>
      <p:ext uri="{BB962C8B-B14F-4D97-AF65-F5344CB8AC3E}">
        <p14:creationId xmlns:p14="http://schemas.microsoft.com/office/powerpoint/2010/main" val="755472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ve\Desktop\CB Seminar\Shult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48" y="76200"/>
            <a:ext cx="3561551" cy="679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321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Warming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convinced are you that global warming is happening? (1=“not at all”, 5=“completely”)</a:t>
            </a:r>
          </a:p>
          <a:p>
            <a:r>
              <a:rPr lang="en-US" dirty="0"/>
              <a:t>How concerned are you about global warming? (1=“not at all”, 5=“a great deal”)</a:t>
            </a:r>
          </a:p>
          <a:p>
            <a:r>
              <a:rPr lang="en-US" dirty="0"/>
              <a:t>18 minute distractor task</a:t>
            </a:r>
          </a:p>
          <a:p>
            <a:r>
              <a:rPr lang="en-US" dirty="0"/>
              <a:t>Is today warmer or cooler than usual for this time of year? </a:t>
            </a:r>
          </a:p>
          <a:p>
            <a:r>
              <a:rPr lang="en-US" dirty="0"/>
              <a:t>U.S. and Australian participants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Li, Y., Johnson, E. J., &amp; </a:t>
            </a:r>
            <a:r>
              <a:rPr lang="en-US" dirty="0" err="1"/>
              <a:t>Zaval</a:t>
            </a:r>
            <a:r>
              <a:rPr lang="en-US" dirty="0"/>
              <a:t>, L. (2011). Local warming daily temperature change influences belief in global warming. </a:t>
            </a:r>
            <a:r>
              <a:rPr lang="en-US" i="1" dirty="0"/>
              <a:t>Psychological Science, 22(4)</a:t>
            </a:r>
            <a:r>
              <a:rPr lang="en-US" dirty="0"/>
              <a:t>, 454-459.</a:t>
            </a:r>
          </a:p>
        </p:txBody>
      </p:sp>
    </p:spTree>
    <p:extLst>
      <p:ext uri="{BB962C8B-B14F-4D97-AF65-F5344CB8AC3E}">
        <p14:creationId xmlns:p14="http://schemas.microsoft.com/office/powerpoint/2010/main" val="1432463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116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Li, Y., Johnson, E. J., &amp; </a:t>
            </a:r>
            <a:r>
              <a:rPr lang="en-US" dirty="0" err="1"/>
              <a:t>Zaval</a:t>
            </a:r>
            <a:r>
              <a:rPr lang="en-US" dirty="0"/>
              <a:t>, L. (2011). Local warming daily temperature change influences belief in global warming. </a:t>
            </a:r>
            <a:r>
              <a:rPr lang="en-US" i="1" dirty="0"/>
              <a:t>Psychological Science, 22(4)</a:t>
            </a:r>
            <a:r>
              <a:rPr lang="en-US" dirty="0"/>
              <a:t>, 454-459.</a:t>
            </a:r>
          </a:p>
        </p:txBody>
      </p:sp>
      <p:pic>
        <p:nvPicPr>
          <p:cNvPr id="1026" name="Picture 2" descr="C:\Users\Dave\Desktop\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91"/>
            <a:ext cx="7696200" cy="618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3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freedom of choice, while “nudging” people in the right direction</a:t>
            </a:r>
          </a:p>
          <a:p>
            <a:r>
              <a:rPr lang="en-US" dirty="0"/>
              <a:t>“Libertarian paternalism”</a:t>
            </a:r>
          </a:p>
          <a:p>
            <a:r>
              <a:rPr lang="en-US" dirty="0"/>
              <a:t>Decision architecture</a:t>
            </a:r>
          </a:p>
          <a:p>
            <a:r>
              <a:rPr lang="en-US" dirty="0"/>
              <a:t>Carefully chosen defaults are an example of a nudge</a:t>
            </a:r>
          </a:p>
          <a:p>
            <a:r>
              <a:rPr lang="en-US" dirty="0"/>
              <a:t>Public policy tool (also useful in the private sector)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31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 want students to get tetanus vaccines. We distribute pamphlets</a:t>
            </a:r>
          </a:p>
          <a:p>
            <a:r>
              <a:rPr lang="en-US" dirty="0"/>
              <a:t>Fear appeal (yes or no): </a:t>
            </a:r>
            <a:br>
              <a:rPr lang="en-US" dirty="0"/>
            </a:br>
            <a:r>
              <a:rPr lang="en-US" dirty="0"/>
              <a:t>- scary adjectives</a:t>
            </a:r>
            <a:br>
              <a:rPr lang="en-US" dirty="0"/>
            </a:br>
            <a:r>
              <a:rPr lang="en-US" dirty="0"/>
              <a:t>- scary photos (“proved to be quite startling to the subjects”)</a:t>
            </a:r>
          </a:p>
          <a:p>
            <a:r>
              <a:rPr lang="en-US" dirty="0"/>
              <a:t>Action plan (yes or no): </a:t>
            </a:r>
            <a:br>
              <a:rPr lang="en-US" dirty="0"/>
            </a:br>
            <a:r>
              <a:rPr lang="en-US" dirty="0"/>
              <a:t>- map of University Health Service location</a:t>
            </a:r>
            <a:br>
              <a:rPr lang="en-US" dirty="0"/>
            </a:br>
            <a:r>
              <a:rPr lang="en-US" dirty="0"/>
              <a:t>- list of times when shots were available</a:t>
            </a:r>
            <a:br>
              <a:rPr lang="en-US" dirty="0"/>
            </a:br>
            <a:r>
              <a:rPr lang="en-US" dirty="0"/>
              <a:t>- request to look at your schedule and choose a time</a:t>
            </a:r>
          </a:p>
          <a:p>
            <a:r>
              <a:rPr lang="en-US" dirty="0"/>
              <a:t>All pamphlets say shots are effective and free</a:t>
            </a:r>
          </a:p>
          <a:p>
            <a:r>
              <a:rPr lang="en-US" dirty="0"/>
              <a:t>Who is more likely to get a shot? Predictions?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Leventhal</a:t>
            </a:r>
            <a:r>
              <a:rPr lang="en-US" dirty="0"/>
              <a:t>, H., Singer, R., &amp; Jones, S. (1965). Effects of fear and specificity of recommendation upon attitudes and behavior. </a:t>
            </a:r>
            <a:r>
              <a:rPr lang="en-US" i="1" dirty="0"/>
              <a:t>Journal of Personality and Social Psychology</a:t>
            </a:r>
            <a:r>
              <a:rPr lang="en-US" dirty="0"/>
              <a:t>, </a:t>
            </a:r>
            <a:r>
              <a:rPr lang="en-US" i="1" dirty="0"/>
              <a:t>2</a:t>
            </a:r>
            <a:r>
              <a:rPr lang="en-US" dirty="0"/>
              <a:t>(1), 20.</a:t>
            </a:r>
          </a:p>
        </p:txBody>
      </p:sp>
    </p:spTree>
    <p:extLst>
      <p:ext uri="{BB962C8B-B14F-4D97-AF65-F5344CB8AC3E}">
        <p14:creationId xmlns:p14="http://schemas.microsoft.com/office/powerpoint/2010/main" val="967738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Plan: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High fear vs low fear</a:t>
            </a:r>
            <a:br>
              <a:rPr lang="en-US" dirty="0"/>
            </a:br>
            <a:r>
              <a:rPr lang="en-US" dirty="0"/>
              <a:t>- High fear group thought shots were more important</a:t>
            </a:r>
            <a:br>
              <a:rPr lang="en-US" dirty="0"/>
            </a:br>
            <a:r>
              <a:rPr lang="en-US" dirty="0"/>
              <a:t>- High fear group reported stronger intention to get shots</a:t>
            </a:r>
            <a:br>
              <a:rPr lang="en-US" dirty="0"/>
            </a:br>
            <a:r>
              <a:rPr lang="en-US" dirty="0"/>
              <a:t>- High fear group were NOT more likely to get a shot</a:t>
            </a:r>
          </a:p>
          <a:p>
            <a:r>
              <a:rPr lang="en-US" dirty="0"/>
              <a:t>Action plan (with map) </a:t>
            </a:r>
            <a:r>
              <a:rPr lang="en-US" dirty="0" err="1"/>
              <a:t>vs</a:t>
            </a:r>
            <a:r>
              <a:rPr lang="en-US" dirty="0"/>
              <a:t> no plan</a:t>
            </a:r>
            <a:br>
              <a:rPr lang="en-US" dirty="0"/>
            </a:br>
            <a:r>
              <a:rPr lang="en-US" dirty="0"/>
              <a:t>- No plan: 3% got a shot (1 out of 30)</a:t>
            </a:r>
            <a:br>
              <a:rPr lang="en-US" dirty="0"/>
            </a:br>
            <a:r>
              <a:rPr lang="en-US" dirty="0"/>
              <a:t>- With plan: 28% got a shot (8 out of 29)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Leventhal</a:t>
            </a:r>
            <a:r>
              <a:rPr lang="en-US" dirty="0"/>
              <a:t>, H., Singer, R., &amp; Jones, S. (1965). Effects of fear and specificity of recommendation upon attitudes and behavior. </a:t>
            </a:r>
            <a:r>
              <a:rPr lang="en-US" i="1" dirty="0"/>
              <a:t>Journal of Personality and Social Psychology</a:t>
            </a:r>
            <a:r>
              <a:rPr lang="en-US" dirty="0"/>
              <a:t>, </a:t>
            </a:r>
            <a:r>
              <a:rPr lang="en-US" i="1" dirty="0"/>
              <a:t>2</a:t>
            </a:r>
            <a:r>
              <a:rPr lang="en-US" dirty="0"/>
              <a:t>(1), 20.</a:t>
            </a:r>
          </a:p>
        </p:txBody>
      </p:sp>
    </p:spTree>
    <p:extLst>
      <p:ext uri="{BB962C8B-B14F-4D97-AF65-F5344CB8AC3E}">
        <p14:creationId xmlns:p14="http://schemas.microsoft.com/office/powerpoint/2010/main" val="31793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Decisions about the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4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/>
              <a:t>The farther something is in the future, the less we care about it</a:t>
            </a:r>
          </a:p>
          <a:p>
            <a:r>
              <a:rPr lang="en-US" dirty="0"/>
              <a:t>Good things -&gt; now</a:t>
            </a:r>
          </a:p>
          <a:p>
            <a:r>
              <a:rPr lang="en-US" dirty="0"/>
              <a:t>Bad things -&gt; later</a:t>
            </a:r>
          </a:p>
          <a:p>
            <a:r>
              <a:rPr lang="en-US" dirty="0"/>
              <a:t>Would you rather receive $100 today, or $101 next year?</a:t>
            </a:r>
          </a:p>
          <a:p>
            <a:r>
              <a:rPr lang="en-US" dirty="0"/>
              <a:t>It is rational to discount future costs and benefits by the market interest rate (~6%), following an exponential formula (V=</a:t>
            </a:r>
            <a:r>
              <a:rPr lang="en-US" dirty="0" err="1"/>
              <a:t>Ae</a:t>
            </a:r>
            <a:r>
              <a:rPr lang="en-US" baseline="30000" dirty="0" err="1"/>
              <a:t>-kD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4390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Normative Model: </a:t>
            </a:r>
            <a:br>
              <a:rPr lang="en-US" dirty="0"/>
            </a:br>
            <a:r>
              <a:rPr lang="en-US" dirty="0"/>
              <a:t>Exponential Discounting</a:t>
            </a:r>
          </a:p>
        </p:txBody>
      </p:sp>
      <p:sp>
        <p:nvSpPr>
          <p:cNvPr id="76944" name="Rectangle 144"/>
          <p:cNvSpPr>
            <a:spLocks noChangeArrowheads="1"/>
          </p:cNvSpPr>
          <p:nvPr/>
        </p:nvSpPr>
        <p:spPr bwMode="auto">
          <a:xfrm>
            <a:off x="1770063" y="1881188"/>
            <a:ext cx="6181725" cy="3614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45" name="Line 145"/>
          <p:cNvSpPr>
            <a:spLocks noChangeShapeType="1"/>
          </p:cNvSpPr>
          <p:nvPr/>
        </p:nvSpPr>
        <p:spPr bwMode="auto">
          <a:xfrm>
            <a:off x="1770063" y="4889500"/>
            <a:ext cx="61817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46" name="Line 146"/>
          <p:cNvSpPr>
            <a:spLocks noChangeShapeType="1"/>
          </p:cNvSpPr>
          <p:nvPr/>
        </p:nvSpPr>
        <p:spPr bwMode="auto">
          <a:xfrm>
            <a:off x="1770063" y="4294188"/>
            <a:ext cx="61817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47" name="Line 147"/>
          <p:cNvSpPr>
            <a:spLocks noChangeShapeType="1"/>
          </p:cNvSpPr>
          <p:nvPr/>
        </p:nvSpPr>
        <p:spPr bwMode="auto">
          <a:xfrm>
            <a:off x="1770063" y="3687763"/>
            <a:ext cx="61817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48" name="Line 148"/>
          <p:cNvSpPr>
            <a:spLocks noChangeShapeType="1"/>
          </p:cNvSpPr>
          <p:nvPr/>
        </p:nvSpPr>
        <p:spPr bwMode="auto">
          <a:xfrm>
            <a:off x="1770063" y="3082925"/>
            <a:ext cx="61817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49" name="Line 149"/>
          <p:cNvSpPr>
            <a:spLocks noChangeShapeType="1"/>
          </p:cNvSpPr>
          <p:nvPr/>
        </p:nvSpPr>
        <p:spPr bwMode="auto">
          <a:xfrm>
            <a:off x="1770063" y="2487613"/>
            <a:ext cx="61817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50" name="Line 150"/>
          <p:cNvSpPr>
            <a:spLocks noChangeShapeType="1"/>
          </p:cNvSpPr>
          <p:nvPr/>
        </p:nvSpPr>
        <p:spPr bwMode="auto">
          <a:xfrm>
            <a:off x="1770063" y="1881188"/>
            <a:ext cx="61817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51" name="Rectangle 151"/>
          <p:cNvSpPr>
            <a:spLocks noChangeArrowheads="1"/>
          </p:cNvSpPr>
          <p:nvPr/>
        </p:nvSpPr>
        <p:spPr bwMode="auto">
          <a:xfrm>
            <a:off x="1770063" y="1881188"/>
            <a:ext cx="6181725" cy="3614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52" name="Line 152"/>
          <p:cNvSpPr>
            <a:spLocks noChangeShapeType="1"/>
          </p:cNvSpPr>
          <p:nvPr/>
        </p:nvSpPr>
        <p:spPr bwMode="auto">
          <a:xfrm>
            <a:off x="1770063" y="1881188"/>
            <a:ext cx="0" cy="36147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53" name="Line 153"/>
          <p:cNvSpPr>
            <a:spLocks noChangeShapeType="1"/>
          </p:cNvSpPr>
          <p:nvPr/>
        </p:nvSpPr>
        <p:spPr bwMode="auto">
          <a:xfrm>
            <a:off x="1687513" y="5495925"/>
            <a:ext cx="825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54" name="Line 154"/>
          <p:cNvSpPr>
            <a:spLocks noChangeShapeType="1"/>
          </p:cNvSpPr>
          <p:nvPr/>
        </p:nvSpPr>
        <p:spPr bwMode="auto">
          <a:xfrm>
            <a:off x="1687513" y="4889500"/>
            <a:ext cx="825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55" name="Line 155"/>
          <p:cNvSpPr>
            <a:spLocks noChangeShapeType="1"/>
          </p:cNvSpPr>
          <p:nvPr/>
        </p:nvSpPr>
        <p:spPr bwMode="auto">
          <a:xfrm>
            <a:off x="1687513" y="4294188"/>
            <a:ext cx="825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56" name="Line 156"/>
          <p:cNvSpPr>
            <a:spLocks noChangeShapeType="1"/>
          </p:cNvSpPr>
          <p:nvPr/>
        </p:nvSpPr>
        <p:spPr bwMode="auto">
          <a:xfrm>
            <a:off x="1687513" y="3687763"/>
            <a:ext cx="825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57" name="Line 157"/>
          <p:cNvSpPr>
            <a:spLocks noChangeShapeType="1"/>
          </p:cNvSpPr>
          <p:nvPr/>
        </p:nvSpPr>
        <p:spPr bwMode="auto">
          <a:xfrm>
            <a:off x="1687513" y="3082925"/>
            <a:ext cx="825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58" name="Line 158"/>
          <p:cNvSpPr>
            <a:spLocks noChangeShapeType="1"/>
          </p:cNvSpPr>
          <p:nvPr/>
        </p:nvSpPr>
        <p:spPr bwMode="auto">
          <a:xfrm>
            <a:off x="1687513" y="2487613"/>
            <a:ext cx="825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59" name="Line 159"/>
          <p:cNvSpPr>
            <a:spLocks noChangeShapeType="1"/>
          </p:cNvSpPr>
          <p:nvPr/>
        </p:nvSpPr>
        <p:spPr bwMode="auto">
          <a:xfrm>
            <a:off x="1687513" y="1881188"/>
            <a:ext cx="825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60" name="Line 160"/>
          <p:cNvSpPr>
            <a:spLocks noChangeShapeType="1"/>
          </p:cNvSpPr>
          <p:nvPr/>
        </p:nvSpPr>
        <p:spPr bwMode="auto">
          <a:xfrm>
            <a:off x="1770063" y="5495925"/>
            <a:ext cx="61817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61" name="Line 161"/>
          <p:cNvSpPr>
            <a:spLocks noChangeShapeType="1"/>
          </p:cNvSpPr>
          <p:nvPr/>
        </p:nvSpPr>
        <p:spPr bwMode="auto">
          <a:xfrm flipV="1">
            <a:off x="177006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62" name="Line 162"/>
          <p:cNvSpPr>
            <a:spLocks noChangeShapeType="1"/>
          </p:cNvSpPr>
          <p:nvPr/>
        </p:nvSpPr>
        <p:spPr bwMode="auto">
          <a:xfrm flipV="1">
            <a:off x="183515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63" name="Line 163"/>
          <p:cNvSpPr>
            <a:spLocks noChangeShapeType="1"/>
          </p:cNvSpPr>
          <p:nvPr/>
        </p:nvSpPr>
        <p:spPr bwMode="auto">
          <a:xfrm flipV="1">
            <a:off x="188912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64" name="Line 164"/>
          <p:cNvSpPr>
            <a:spLocks noChangeShapeType="1"/>
          </p:cNvSpPr>
          <p:nvPr/>
        </p:nvSpPr>
        <p:spPr bwMode="auto">
          <a:xfrm flipV="1">
            <a:off x="195421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65" name="Line 165"/>
          <p:cNvSpPr>
            <a:spLocks noChangeShapeType="1"/>
          </p:cNvSpPr>
          <p:nvPr/>
        </p:nvSpPr>
        <p:spPr bwMode="auto">
          <a:xfrm flipV="1">
            <a:off x="201771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66" name="Line 166"/>
          <p:cNvSpPr>
            <a:spLocks noChangeShapeType="1"/>
          </p:cNvSpPr>
          <p:nvPr/>
        </p:nvSpPr>
        <p:spPr bwMode="auto">
          <a:xfrm flipV="1">
            <a:off x="207327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67" name="Line 167"/>
          <p:cNvSpPr>
            <a:spLocks noChangeShapeType="1"/>
          </p:cNvSpPr>
          <p:nvPr/>
        </p:nvSpPr>
        <p:spPr bwMode="auto">
          <a:xfrm flipV="1">
            <a:off x="213677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68" name="Line 168"/>
          <p:cNvSpPr>
            <a:spLocks noChangeShapeType="1"/>
          </p:cNvSpPr>
          <p:nvPr/>
        </p:nvSpPr>
        <p:spPr bwMode="auto">
          <a:xfrm flipV="1">
            <a:off x="220186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69" name="Line 169"/>
          <p:cNvSpPr>
            <a:spLocks noChangeShapeType="1"/>
          </p:cNvSpPr>
          <p:nvPr/>
        </p:nvSpPr>
        <p:spPr bwMode="auto">
          <a:xfrm flipV="1">
            <a:off x="225742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70" name="Line 170"/>
          <p:cNvSpPr>
            <a:spLocks noChangeShapeType="1"/>
          </p:cNvSpPr>
          <p:nvPr/>
        </p:nvSpPr>
        <p:spPr bwMode="auto">
          <a:xfrm flipV="1">
            <a:off x="232092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71" name="Line 171"/>
          <p:cNvSpPr>
            <a:spLocks noChangeShapeType="1"/>
          </p:cNvSpPr>
          <p:nvPr/>
        </p:nvSpPr>
        <p:spPr bwMode="auto">
          <a:xfrm flipV="1">
            <a:off x="238442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72" name="Line 172"/>
          <p:cNvSpPr>
            <a:spLocks noChangeShapeType="1"/>
          </p:cNvSpPr>
          <p:nvPr/>
        </p:nvSpPr>
        <p:spPr bwMode="auto">
          <a:xfrm flipV="1">
            <a:off x="243998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73" name="Line 173"/>
          <p:cNvSpPr>
            <a:spLocks noChangeShapeType="1"/>
          </p:cNvSpPr>
          <p:nvPr/>
        </p:nvSpPr>
        <p:spPr bwMode="auto">
          <a:xfrm flipV="1">
            <a:off x="250507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74" name="Line 174"/>
          <p:cNvSpPr>
            <a:spLocks noChangeShapeType="1"/>
          </p:cNvSpPr>
          <p:nvPr/>
        </p:nvSpPr>
        <p:spPr bwMode="auto">
          <a:xfrm flipV="1">
            <a:off x="256857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75" name="Line 175"/>
          <p:cNvSpPr>
            <a:spLocks noChangeShapeType="1"/>
          </p:cNvSpPr>
          <p:nvPr/>
        </p:nvSpPr>
        <p:spPr bwMode="auto">
          <a:xfrm flipV="1">
            <a:off x="262413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76" name="Line 176"/>
          <p:cNvSpPr>
            <a:spLocks noChangeShapeType="1"/>
          </p:cNvSpPr>
          <p:nvPr/>
        </p:nvSpPr>
        <p:spPr bwMode="auto">
          <a:xfrm flipV="1">
            <a:off x="268763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77" name="Line 177"/>
          <p:cNvSpPr>
            <a:spLocks noChangeShapeType="1"/>
          </p:cNvSpPr>
          <p:nvPr/>
        </p:nvSpPr>
        <p:spPr bwMode="auto">
          <a:xfrm flipV="1">
            <a:off x="275272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78" name="Line 178"/>
          <p:cNvSpPr>
            <a:spLocks noChangeShapeType="1"/>
          </p:cNvSpPr>
          <p:nvPr/>
        </p:nvSpPr>
        <p:spPr bwMode="auto">
          <a:xfrm flipV="1">
            <a:off x="280670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79" name="Line 179"/>
          <p:cNvSpPr>
            <a:spLocks noChangeShapeType="1"/>
          </p:cNvSpPr>
          <p:nvPr/>
        </p:nvSpPr>
        <p:spPr bwMode="auto">
          <a:xfrm flipV="1">
            <a:off x="287178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80" name="Line 180"/>
          <p:cNvSpPr>
            <a:spLocks noChangeShapeType="1"/>
          </p:cNvSpPr>
          <p:nvPr/>
        </p:nvSpPr>
        <p:spPr bwMode="auto">
          <a:xfrm flipV="1">
            <a:off x="293528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81" name="Line 181"/>
          <p:cNvSpPr>
            <a:spLocks noChangeShapeType="1"/>
          </p:cNvSpPr>
          <p:nvPr/>
        </p:nvSpPr>
        <p:spPr bwMode="auto">
          <a:xfrm flipV="1">
            <a:off x="299085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82" name="Line 182"/>
          <p:cNvSpPr>
            <a:spLocks noChangeShapeType="1"/>
          </p:cNvSpPr>
          <p:nvPr/>
        </p:nvSpPr>
        <p:spPr bwMode="auto">
          <a:xfrm flipV="1">
            <a:off x="305435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83" name="Line 183"/>
          <p:cNvSpPr>
            <a:spLocks noChangeShapeType="1"/>
          </p:cNvSpPr>
          <p:nvPr/>
        </p:nvSpPr>
        <p:spPr bwMode="auto">
          <a:xfrm flipV="1">
            <a:off x="311943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84" name="Line 184"/>
          <p:cNvSpPr>
            <a:spLocks noChangeShapeType="1"/>
          </p:cNvSpPr>
          <p:nvPr/>
        </p:nvSpPr>
        <p:spPr bwMode="auto">
          <a:xfrm flipV="1">
            <a:off x="317341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85" name="Line 185"/>
          <p:cNvSpPr>
            <a:spLocks noChangeShapeType="1"/>
          </p:cNvSpPr>
          <p:nvPr/>
        </p:nvSpPr>
        <p:spPr bwMode="auto">
          <a:xfrm flipV="1">
            <a:off x="323850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86" name="Line 186"/>
          <p:cNvSpPr>
            <a:spLocks noChangeShapeType="1"/>
          </p:cNvSpPr>
          <p:nvPr/>
        </p:nvSpPr>
        <p:spPr bwMode="auto">
          <a:xfrm flipV="1">
            <a:off x="330200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87" name="Line 187"/>
          <p:cNvSpPr>
            <a:spLocks noChangeShapeType="1"/>
          </p:cNvSpPr>
          <p:nvPr/>
        </p:nvSpPr>
        <p:spPr bwMode="auto">
          <a:xfrm flipV="1">
            <a:off x="336708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88" name="Line 188"/>
          <p:cNvSpPr>
            <a:spLocks noChangeShapeType="1"/>
          </p:cNvSpPr>
          <p:nvPr/>
        </p:nvSpPr>
        <p:spPr bwMode="auto">
          <a:xfrm flipV="1">
            <a:off x="342106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89" name="Line 189"/>
          <p:cNvSpPr>
            <a:spLocks noChangeShapeType="1"/>
          </p:cNvSpPr>
          <p:nvPr/>
        </p:nvSpPr>
        <p:spPr bwMode="auto">
          <a:xfrm flipV="1">
            <a:off x="348615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90" name="Line 190"/>
          <p:cNvSpPr>
            <a:spLocks noChangeShapeType="1"/>
          </p:cNvSpPr>
          <p:nvPr/>
        </p:nvSpPr>
        <p:spPr bwMode="auto">
          <a:xfrm flipV="1">
            <a:off x="354965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91" name="Line 191"/>
          <p:cNvSpPr>
            <a:spLocks noChangeShapeType="1"/>
          </p:cNvSpPr>
          <p:nvPr/>
        </p:nvSpPr>
        <p:spPr bwMode="auto">
          <a:xfrm flipV="1">
            <a:off x="360521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92" name="Line 192"/>
          <p:cNvSpPr>
            <a:spLocks noChangeShapeType="1"/>
          </p:cNvSpPr>
          <p:nvPr/>
        </p:nvSpPr>
        <p:spPr bwMode="auto">
          <a:xfrm flipV="1">
            <a:off x="366871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93" name="Line 193"/>
          <p:cNvSpPr>
            <a:spLocks noChangeShapeType="1"/>
          </p:cNvSpPr>
          <p:nvPr/>
        </p:nvSpPr>
        <p:spPr bwMode="auto">
          <a:xfrm flipV="1">
            <a:off x="373380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94" name="Line 194"/>
          <p:cNvSpPr>
            <a:spLocks noChangeShapeType="1"/>
          </p:cNvSpPr>
          <p:nvPr/>
        </p:nvSpPr>
        <p:spPr bwMode="auto">
          <a:xfrm flipV="1">
            <a:off x="378777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95" name="Line 195"/>
          <p:cNvSpPr>
            <a:spLocks noChangeShapeType="1"/>
          </p:cNvSpPr>
          <p:nvPr/>
        </p:nvSpPr>
        <p:spPr bwMode="auto">
          <a:xfrm flipV="1">
            <a:off x="385286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96" name="Line 196"/>
          <p:cNvSpPr>
            <a:spLocks noChangeShapeType="1"/>
          </p:cNvSpPr>
          <p:nvPr/>
        </p:nvSpPr>
        <p:spPr bwMode="auto">
          <a:xfrm flipV="1">
            <a:off x="391636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97" name="Line 197"/>
          <p:cNvSpPr>
            <a:spLocks noChangeShapeType="1"/>
          </p:cNvSpPr>
          <p:nvPr/>
        </p:nvSpPr>
        <p:spPr bwMode="auto">
          <a:xfrm flipV="1">
            <a:off x="397192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98" name="Line 198"/>
          <p:cNvSpPr>
            <a:spLocks noChangeShapeType="1"/>
          </p:cNvSpPr>
          <p:nvPr/>
        </p:nvSpPr>
        <p:spPr bwMode="auto">
          <a:xfrm flipV="1">
            <a:off x="403542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99" name="Line 199"/>
          <p:cNvSpPr>
            <a:spLocks noChangeShapeType="1"/>
          </p:cNvSpPr>
          <p:nvPr/>
        </p:nvSpPr>
        <p:spPr bwMode="auto">
          <a:xfrm flipV="1">
            <a:off x="410051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00" name="Line 200"/>
          <p:cNvSpPr>
            <a:spLocks noChangeShapeType="1"/>
          </p:cNvSpPr>
          <p:nvPr/>
        </p:nvSpPr>
        <p:spPr bwMode="auto">
          <a:xfrm flipV="1">
            <a:off x="415607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01" name="Line 201"/>
          <p:cNvSpPr>
            <a:spLocks noChangeShapeType="1"/>
          </p:cNvSpPr>
          <p:nvPr/>
        </p:nvSpPr>
        <p:spPr bwMode="auto">
          <a:xfrm flipV="1">
            <a:off x="421957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02" name="Line 202"/>
          <p:cNvSpPr>
            <a:spLocks noChangeShapeType="1"/>
          </p:cNvSpPr>
          <p:nvPr/>
        </p:nvSpPr>
        <p:spPr bwMode="auto">
          <a:xfrm flipV="1">
            <a:off x="428307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03" name="Line 203"/>
          <p:cNvSpPr>
            <a:spLocks noChangeShapeType="1"/>
          </p:cNvSpPr>
          <p:nvPr/>
        </p:nvSpPr>
        <p:spPr bwMode="auto">
          <a:xfrm flipV="1">
            <a:off x="433863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04" name="Line 204"/>
          <p:cNvSpPr>
            <a:spLocks noChangeShapeType="1"/>
          </p:cNvSpPr>
          <p:nvPr/>
        </p:nvSpPr>
        <p:spPr bwMode="auto">
          <a:xfrm flipV="1">
            <a:off x="440213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05" name="Line 205"/>
          <p:cNvSpPr>
            <a:spLocks noChangeShapeType="1"/>
          </p:cNvSpPr>
          <p:nvPr/>
        </p:nvSpPr>
        <p:spPr bwMode="auto">
          <a:xfrm flipV="1">
            <a:off x="446722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06" name="Line 206"/>
          <p:cNvSpPr>
            <a:spLocks noChangeShapeType="1"/>
          </p:cNvSpPr>
          <p:nvPr/>
        </p:nvSpPr>
        <p:spPr bwMode="auto">
          <a:xfrm flipV="1">
            <a:off x="452278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07" name="Line 207"/>
          <p:cNvSpPr>
            <a:spLocks noChangeShapeType="1"/>
          </p:cNvSpPr>
          <p:nvPr/>
        </p:nvSpPr>
        <p:spPr bwMode="auto">
          <a:xfrm flipV="1">
            <a:off x="458628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08" name="Line 208"/>
          <p:cNvSpPr>
            <a:spLocks noChangeShapeType="1"/>
          </p:cNvSpPr>
          <p:nvPr/>
        </p:nvSpPr>
        <p:spPr bwMode="auto">
          <a:xfrm flipV="1">
            <a:off x="464978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09" name="Line 209"/>
          <p:cNvSpPr>
            <a:spLocks noChangeShapeType="1"/>
          </p:cNvSpPr>
          <p:nvPr/>
        </p:nvSpPr>
        <p:spPr bwMode="auto">
          <a:xfrm flipV="1">
            <a:off x="470535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10" name="Line 210"/>
          <p:cNvSpPr>
            <a:spLocks noChangeShapeType="1"/>
          </p:cNvSpPr>
          <p:nvPr/>
        </p:nvSpPr>
        <p:spPr bwMode="auto">
          <a:xfrm flipV="1">
            <a:off x="477043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11" name="Line 211"/>
          <p:cNvSpPr>
            <a:spLocks noChangeShapeType="1"/>
          </p:cNvSpPr>
          <p:nvPr/>
        </p:nvSpPr>
        <p:spPr bwMode="auto">
          <a:xfrm flipV="1">
            <a:off x="483393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12" name="Line 212"/>
          <p:cNvSpPr>
            <a:spLocks noChangeShapeType="1"/>
          </p:cNvSpPr>
          <p:nvPr/>
        </p:nvSpPr>
        <p:spPr bwMode="auto">
          <a:xfrm flipV="1">
            <a:off x="488950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13" name="Line 213"/>
          <p:cNvSpPr>
            <a:spLocks noChangeShapeType="1"/>
          </p:cNvSpPr>
          <p:nvPr/>
        </p:nvSpPr>
        <p:spPr bwMode="auto">
          <a:xfrm flipV="1">
            <a:off x="495300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14" name="Line 214"/>
          <p:cNvSpPr>
            <a:spLocks noChangeShapeType="1"/>
          </p:cNvSpPr>
          <p:nvPr/>
        </p:nvSpPr>
        <p:spPr bwMode="auto">
          <a:xfrm flipV="1">
            <a:off x="501808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15" name="Line 215"/>
          <p:cNvSpPr>
            <a:spLocks noChangeShapeType="1"/>
          </p:cNvSpPr>
          <p:nvPr/>
        </p:nvSpPr>
        <p:spPr bwMode="auto">
          <a:xfrm flipV="1">
            <a:off x="507206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16" name="Line 216"/>
          <p:cNvSpPr>
            <a:spLocks noChangeShapeType="1"/>
          </p:cNvSpPr>
          <p:nvPr/>
        </p:nvSpPr>
        <p:spPr bwMode="auto">
          <a:xfrm flipV="1">
            <a:off x="513715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17" name="Line 217"/>
          <p:cNvSpPr>
            <a:spLocks noChangeShapeType="1"/>
          </p:cNvSpPr>
          <p:nvPr/>
        </p:nvSpPr>
        <p:spPr bwMode="auto">
          <a:xfrm flipV="1">
            <a:off x="520065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18" name="Line 218"/>
          <p:cNvSpPr>
            <a:spLocks noChangeShapeType="1"/>
          </p:cNvSpPr>
          <p:nvPr/>
        </p:nvSpPr>
        <p:spPr bwMode="auto">
          <a:xfrm flipV="1">
            <a:off x="525621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19" name="Line 219"/>
          <p:cNvSpPr>
            <a:spLocks noChangeShapeType="1"/>
          </p:cNvSpPr>
          <p:nvPr/>
        </p:nvSpPr>
        <p:spPr bwMode="auto">
          <a:xfrm flipV="1">
            <a:off x="531971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20" name="Line 220"/>
          <p:cNvSpPr>
            <a:spLocks noChangeShapeType="1"/>
          </p:cNvSpPr>
          <p:nvPr/>
        </p:nvSpPr>
        <p:spPr bwMode="auto">
          <a:xfrm flipV="1">
            <a:off x="538480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21" name="Line 221"/>
          <p:cNvSpPr>
            <a:spLocks noChangeShapeType="1"/>
          </p:cNvSpPr>
          <p:nvPr/>
        </p:nvSpPr>
        <p:spPr bwMode="auto">
          <a:xfrm flipV="1">
            <a:off x="543877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22" name="Line 222"/>
          <p:cNvSpPr>
            <a:spLocks noChangeShapeType="1"/>
          </p:cNvSpPr>
          <p:nvPr/>
        </p:nvSpPr>
        <p:spPr bwMode="auto">
          <a:xfrm flipV="1">
            <a:off x="550386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23" name="Line 223"/>
          <p:cNvSpPr>
            <a:spLocks noChangeShapeType="1"/>
          </p:cNvSpPr>
          <p:nvPr/>
        </p:nvSpPr>
        <p:spPr bwMode="auto">
          <a:xfrm flipV="1">
            <a:off x="556736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24" name="Line 224"/>
          <p:cNvSpPr>
            <a:spLocks noChangeShapeType="1"/>
          </p:cNvSpPr>
          <p:nvPr/>
        </p:nvSpPr>
        <p:spPr bwMode="auto">
          <a:xfrm flipV="1">
            <a:off x="562292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25" name="Line 225"/>
          <p:cNvSpPr>
            <a:spLocks noChangeShapeType="1"/>
          </p:cNvSpPr>
          <p:nvPr/>
        </p:nvSpPr>
        <p:spPr bwMode="auto">
          <a:xfrm flipV="1">
            <a:off x="568642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26" name="Line 226"/>
          <p:cNvSpPr>
            <a:spLocks noChangeShapeType="1"/>
          </p:cNvSpPr>
          <p:nvPr/>
        </p:nvSpPr>
        <p:spPr bwMode="auto">
          <a:xfrm flipV="1">
            <a:off x="575151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27" name="Line 227"/>
          <p:cNvSpPr>
            <a:spLocks noChangeShapeType="1"/>
          </p:cNvSpPr>
          <p:nvPr/>
        </p:nvSpPr>
        <p:spPr bwMode="auto">
          <a:xfrm flipV="1">
            <a:off x="580548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28" name="Line 228"/>
          <p:cNvSpPr>
            <a:spLocks noChangeShapeType="1"/>
          </p:cNvSpPr>
          <p:nvPr/>
        </p:nvSpPr>
        <p:spPr bwMode="auto">
          <a:xfrm flipV="1">
            <a:off x="587057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29" name="Line 229"/>
          <p:cNvSpPr>
            <a:spLocks noChangeShapeType="1"/>
          </p:cNvSpPr>
          <p:nvPr/>
        </p:nvSpPr>
        <p:spPr bwMode="auto">
          <a:xfrm flipV="1">
            <a:off x="593407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30" name="Line 230"/>
          <p:cNvSpPr>
            <a:spLocks noChangeShapeType="1"/>
          </p:cNvSpPr>
          <p:nvPr/>
        </p:nvSpPr>
        <p:spPr bwMode="auto">
          <a:xfrm flipV="1">
            <a:off x="598963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31" name="Line 231"/>
          <p:cNvSpPr>
            <a:spLocks noChangeShapeType="1"/>
          </p:cNvSpPr>
          <p:nvPr/>
        </p:nvSpPr>
        <p:spPr bwMode="auto">
          <a:xfrm flipV="1">
            <a:off x="605313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32" name="Line 232"/>
          <p:cNvSpPr>
            <a:spLocks noChangeShapeType="1"/>
          </p:cNvSpPr>
          <p:nvPr/>
        </p:nvSpPr>
        <p:spPr bwMode="auto">
          <a:xfrm flipV="1">
            <a:off x="611822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33" name="Line 233"/>
          <p:cNvSpPr>
            <a:spLocks noChangeShapeType="1"/>
          </p:cNvSpPr>
          <p:nvPr/>
        </p:nvSpPr>
        <p:spPr bwMode="auto">
          <a:xfrm flipV="1">
            <a:off x="617378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34" name="Line 234"/>
          <p:cNvSpPr>
            <a:spLocks noChangeShapeType="1"/>
          </p:cNvSpPr>
          <p:nvPr/>
        </p:nvSpPr>
        <p:spPr bwMode="auto">
          <a:xfrm flipV="1">
            <a:off x="623728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35" name="Line 235"/>
          <p:cNvSpPr>
            <a:spLocks noChangeShapeType="1"/>
          </p:cNvSpPr>
          <p:nvPr/>
        </p:nvSpPr>
        <p:spPr bwMode="auto">
          <a:xfrm flipV="1">
            <a:off x="630078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36" name="Line 236"/>
          <p:cNvSpPr>
            <a:spLocks noChangeShapeType="1"/>
          </p:cNvSpPr>
          <p:nvPr/>
        </p:nvSpPr>
        <p:spPr bwMode="auto">
          <a:xfrm flipV="1">
            <a:off x="635635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37" name="Line 237"/>
          <p:cNvSpPr>
            <a:spLocks noChangeShapeType="1"/>
          </p:cNvSpPr>
          <p:nvPr/>
        </p:nvSpPr>
        <p:spPr bwMode="auto">
          <a:xfrm flipV="1">
            <a:off x="642143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38" name="Line 238"/>
          <p:cNvSpPr>
            <a:spLocks noChangeShapeType="1"/>
          </p:cNvSpPr>
          <p:nvPr/>
        </p:nvSpPr>
        <p:spPr bwMode="auto">
          <a:xfrm flipV="1">
            <a:off x="648493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39" name="Line 239"/>
          <p:cNvSpPr>
            <a:spLocks noChangeShapeType="1"/>
          </p:cNvSpPr>
          <p:nvPr/>
        </p:nvSpPr>
        <p:spPr bwMode="auto">
          <a:xfrm flipV="1">
            <a:off x="654843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40" name="Line 240"/>
          <p:cNvSpPr>
            <a:spLocks noChangeShapeType="1"/>
          </p:cNvSpPr>
          <p:nvPr/>
        </p:nvSpPr>
        <p:spPr bwMode="auto">
          <a:xfrm flipV="1">
            <a:off x="660400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41" name="Line 241"/>
          <p:cNvSpPr>
            <a:spLocks noChangeShapeType="1"/>
          </p:cNvSpPr>
          <p:nvPr/>
        </p:nvSpPr>
        <p:spPr bwMode="auto">
          <a:xfrm flipV="1">
            <a:off x="666908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42" name="Line 242"/>
          <p:cNvSpPr>
            <a:spLocks noChangeShapeType="1"/>
          </p:cNvSpPr>
          <p:nvPr/>
        </p:nvSpPr>
        <p:spPr bwMode="auto">
          <a:xfrm flipV="1">
            <a:off x="673258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43" name="Line 243"/>
          <p:cNvSpPr>
            <a:spLocks noChangeShapeType="1"/>
          </p:cNvSpPr>
          <p:nvPr/>
        </p:nvSpPr>
        <p:spPr bwMode="auto">
          <a:xfrm flipV="1">
            <a:off x="678815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44" name="Line 244"/>
          <p:cNvSpPr>
            <a:spLocks noChangeShapeType="1"/>
          </p:cNvSpPr>
          <p:nvPr/>
        </p:nvSpPr>
        <p:spPr bwMode="auto">
          <a:xfrm flipV="1">
            <a:off x="685165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45" name="Line 245"/>
          <p:cNvSpPr>
            <a:spLocks noChangeShapeType="1"/>
          </p:cNvSpPr>
          <p:nvPr/>
        </p:nvSpPr>
        <p:spPr bwMode="auto">
          <a:xfrm flipV="1">
            <a:off x="691673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46" name="Line 246"/>
          <p:cNvSpPr>
            <a:spLocks noChangeShapeType="1"/>
          </p:cNvSpPr>
          <p:nvPr/>
        </p:nvSpPr>
        <p:spPr bwMode="auto">
          <a:xfrm flipV="1">
            <a:off x="697071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47" name="Line 247"/>
          <p:cNvSpPr>
            <a:spLocks noChangeShapeType="1"/>
          </p:cNvSpPr>
          <p:nvPr/>
        </p:nvSpPr>
        <p:spPr bwMode="auto">
          <a:xfrm flipV="1">
            <a:off x="703580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48" name="Line 248"/>
          <p:cNvSpPr>
            <a:spLocks noChangeShapeType="1"/>
          </p:cNvSpPr>
          <p:nvPr/>
        </p:nvSpPr>
        <p:spPr bwMode="auto">
          <a:xfrm flipV="1">
            <a:off x="709930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49" name="Line 249"/>
          <p:cNvSpPr>
            <a:spLocks noChangeShapeType="1"/>
          </p:cNvSpPr>
          <p:nvPr/>
        </p:nvSpPr>
        <p:spPr bwMode="auto">
          <a:xfrm flipV="1">
            <a:off x="715486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50" name="Line 250"/>
          <p:cNvSpPr>
            <a:spLocks noChangeShapeType="1"/>
          </p:cNvSpPr>
          <p:nvPr/>
        </p:nvSpPr>
        <p:spPr bwMode="auto">
          <a:xfrm flipV="1">
            <a:off x="721836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51" name="Line 251"/>
          <p:cNvSpPr>
            <a:spLocks noChangeShapeType="1"/>
          </p:cNvSpPr>
          <p:nvPr/>
        </p:nvSpPr>
        <p:spPr bwMode="auto">
          <a:xfrm flipV="1">
            <a:off x="7283450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52" name="Line 252"/>
          <p:cNvSpPr>
            <a:spLocks noChangeShapeType="1"/>
          </p:cNvSpPr>
          <p:nvPr/>
        </p:nvSpPr>
        <p:spPr bwMode="auto">
          <a:xfrm flipV="1">
            <a:off x="733742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53" name="Line 253"/>
          <p:cNvSpPr>
            <a:spLocks noChangeShapeType="1"/>
          </p:cNvSpPr>
          <p:nvPr/>
        </p:nvSpPr>
        <p:spPr bwMode="auto">
          <a:xfrm flipV="1">
            <a:off x="740251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54" name="Line 254"/>
          <p:cNvSpPr>
            <a:spLocks noChangeShapeType="1"/>
          </p:cNvSpPr>
          <p:nvPr/>
        </p:nvSpPr>
        <p:spPr bwMode="auto">
          <a:xfrm flipV="1">
            <a:off x="746601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55" name="Line 255"/>
          <p:cNvSpPr>
            <a:spLocks noChangeShapeType="1"/>
          </p:cNvSpPr>
          <p:nvPr/>
        </p:nvSpPr>
        <p:spPr bwMode="auto">
          <a:xfrm flipV="1">
            <a:off x="752157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56" name="Line 256"/>
          <p:cNvSpPr>
            <a:spLocks noChangeShapeType="1"/>
          </p:cNvSpPr>
          <p:nvPr/>
        </p:nvSpPr>
        <p:spPr bwMode="auto">
          <a:xfrm flipV="1">
            <a:off x="758507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57" name="Line 257"/>
          <p:cNvSpPr>
            <a:spLocks noChangeShapeType="1"/>
          </p:cNvSpPr>
          <p:nvPr/>
        </p:nvSpPr>
        <p:spPr bwMode="auto">
          <a:xfrm flipV="1">
            <a:off x="7650163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58" name="Line 258"/>
          <p:cNvSpPr>
            <a:spLocks noChangeShapeType="1"/>
          </p:cNvSpPr>
          <p:nvPr/>
        </p:nvSpPr>
        <p:spPr bwMode="auto">
          <a:xfrm flipV="1">
            <a:off x="770413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59" name="Line 259"/>
          <p:cNvSpPr>
            <a:spLocks noChangeShapeType="1"/>
          </p:cNvSpPr>
          <p:nvPr/>
        </p:nvSpPr>
        <p:spPr bwMode="auto">
          <a:xfrm flipV="1">
            <a:off x="776922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60" name="Line 260"/>
          <p:cNvSpPr>
            <a:spLocks noChangeShapeType="1"/>
          </p:cNvSpPr>
          <p:nvPr/>
        </p:nvSpPr>
        <p:spPr bwMode="auto">
          <a:xfrm flipV="1">
            <a:off x="7832725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61" name="Line 261"/>
          <p:cNvSpPr>
            <a:spLocks noChangeShapeType="1"/>
          </p:cNvSpPr>
          <p:nvPr/>
        </p:nvSpPr>
        <p:spPr bwMode="auto">
          <a:xfrm flipV="1">
            <a:off x="788828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62" name="Line 262"/>
          <p:cNvSpPr>
            <a:spLocks noChangeShapeType="1"/>
          </p:cNvSpPr>
          <p:nvPr/>
        </p:nvSpPr>
        <p:spPr bwMode="auto">
          <a:xfrm flipV="1">
            <a:off x="7951788" y="5495925"/>
            <a:ext cx="0" cy="825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63" name="Freeform 263"/>
          <p:cNvSpPr>
            <a:spLocks/>
          </p:cNvSpPr>
          <p:nvPr/>
        </p:nvSpPr>
        <p:spPr bwMode="auto">
          <a:xfrm>
            <a:off x="1798638" y="2487613"/>
            <a:ext cx="6126162" cy="2851150"/>
          </a:xfrm>
          <a:custGeom>
            <a:avLst/>
            <a:gdLst>
              <a:gd name="T0" fmla="*/ 7 w 668"/>
              <a:gd name="T1" fmla="*/ 9 h 311"/>
              <a:gd name="T2" fmla="*/ 20 w 668"/>
              <a:gd name="T3" fmla="*/ 28 h 311"/>
              <a:gd name="T4" fmla="*/ 34 w 668"/>
              <a:gd name="T5" fmla="*/ 45 h 311"/>
              <a:gd name="T6" fmla="*/ 47 w 668"/>
              <a:gd name="T7" fmla="*/ 61 h 311"/>
              <a:gd name="T8" fmla="*/ 60 w 668"/>
              <a:gd name="T9" fmla="*/ 77 h 311"/>
              <a:gd name="T10" fmla="*/ 74 w 668"/>
              <a:gd name="T11" fmla="*/ 91 h 311"/>
              <a:gd name="T12" fmla="*/ 87 w 668"/>
              <a:gd name="T13" fmla="*/ 105 h 311"/>
              <a:gd name="T14" fmla="*/ 100 w 668"/>
              <a:gd name="T15" fmla="*/ 118 h 311"/>
              <a:gd name="T16" fmla="*/ 114 w 668"/>
              <a:gd name="T17" fmla="*/ 130 h 311"/>
              <a:gd name="T18" fmla="*/ 127 w 668"/>
              <a:gd name="T19" fmla="*/ 142 h 311"/>
              <a:gd name="T20" fmla="*/ 140 w 668"/>
              <a:gd name="T21" fmla="*/ 152 h 311"/>
              <a:gd name="T22" fmla="*/ 154 w 668"/>
              <a:gd name="T23" fmla="*/ 163 h 311"/>
              <a:gd name="T24" fmla="*/ 167 w 668"/>
              <a:gd name="T25" fmla="*/ 172 h 311"/>
              <a:gd name="T26" fmla="*/ 181 w 668"/>
              <a:gd name="T27" fmla="*/ 181 h 311"/>
              <a:gd name="T28" fmla="*/ 194 w 668"/>
              <a:gd name="T29" fmla="*/ 190 h 311"/>
              <a:gd name="T30" fmla="*/ 207 w 668"/>
              <a:gd name="T31" fmla="*/ 198 h 311"/>
              <a:gd name="T32" fmla="*/ 221 w 668"/>
              <a:gd name="T33" fmla="*/ 205 h 311"/>
              <a:gd name="T34" fmla="*/ 234 w 668"/>
              <a:gd name="T35" fmla="*/ 212 h 311"/>
              <a:gd name="T36" fmla="*/ 247 w 668"/>
              <a:gd name="T37" fmla="*/ 219 h 311"/>
              <a:gd name="T38" fmla="*/ 261 w 668"/>
              <a:gd name="T39" fmla="*/ 225 h 311"/>
              <a:gd name="T40" fmla="*/ 274 w 668"/>
              <a:gd name="T41" fmla="*/ 231 h 311"/>
              <a:gd name="T42" fmla="*/ 287 w 668"/>
              <a:gd name="T43" fmla="*/ 237 h 311"/>
              <a:gd name="T44" fmla="*/ 301 w 668"/>
              <a:gd name="T45" fmla="*/ 242 h 311"/>
              <a:gd name="T46" fmla="*/ 314 w 668"/>
              <a:gd name="T47" fmla="*/ 247 h 311"/>
              <a:gd name="T48" fmla="*/ 327 w 668"/>
              <a:gd name="T49" fmla="*/ 252 h 311"/>
              <a:gd name="T50" fmla="*/ 341 w 668"/>
              <a:gd name="T51" fmla="*/ 256 h 311"/>
              <a:gd name="T52" fmla="*/ 354 w 668"/>
              <a:gd name="T53" fmla="*/ 260 h 311"/>
              <a:gd name="T54" fmla="*/ 367 w 668"/>
              <a:gd name="T55" fmla="*/ 264 h 311"/>
              <a:gd name="T56" fmla="*/ 381 w 668"/>
              <a:gd name="T57" fmla="*/ 268 h 311"/>
              <a:gd name="T58" fmla="*/ 394 w 668"/>
              <a:gd name="T59" fmla="*/ 271 h 311"/>
              <a:gd name="T60" fmla="*/ 407 w 668"/>
              <a:gd name="T61" fmla="*/ 275 h 311"/>
              <a:gd name="T62" fmla="*/ 421 w 668"/>
              <a:gd name="T63" fmla="*/ 278 h 311"/>
              <a:gd name="T64" fmla="*/ 434 w 668"/>
              <a:gd name="T65" fmla="*/ 281 h 311"/>
              <a:gd name="T66" fmla="*/ 447 w 668"/>
              <a:gd name="T67" fmla="*/ 283 h 311"/>
              <a:gd name="T68" fmla="*/ 461 w 668"/>
              <a:gd name="T69" fmla="*/ 286 h 311"/>
              <a:gd name="T70" fmla="*/ 474 w 668"/>
              <a:gd name="T71" fmla="*/ 288 h 311"/>
              <a:gd name="T72" fmla="*/ 487 w 668"/>
              <a:gd name="T73" fmla="*/ 291 h 311"/>
              <a:gd name="T74" fmla="*/ 501 w 668"/>
              <a:gd name="T75" fmla="*/ 293 h 311"/>
              <a:gd name="T76" fmla="*/ 514 w 668"/>
              <a:gd name="T77" fmla="*/ 295 h 311"/>
              <a:gd name="T78" fmla="*/ 528 w 668"/>
              <a:gd name="T79" fmla="*/ 297 h 311"/>
              <a:gd name="T80" fmla="*/ 541 w 668"/>
              <a:gd name="T81" fmla="*/ 299 h 311"/>
              <a:gd name="T82" fmla="*/ 554 w 668"/>
              <a:gd name="T83" fmla="*/ 300 h 311"/>
              <a:gd name="T84" fmla="*/ 568 w 668"/>
              <a:gd name="T85" fmla="*/ 302 h 311"/>
              <a:gd name="T86" fmla="*/ 581 w 668"/>
              <a:gd name="T87" fmla="*/ 303 h 311"/>
              <a:gd name="T88" fmla="*/ 594 w 668"/>
              <a:gd name="T89" fmla="*/ 305 h 311"/>
              <a:gd name="T90" fmla="*/ 608 w 668"/>
              <a:gd name="T91" fmla="*/ 306 h 311"/>
              <a:gd name="T92" fmla="*/ 621 w 668"/>
              <a:gd name="T93" fmla="*/ 307 h 311"/>
              <a:gd name="T94" fmla="*/ 634 w 668"/>
              <a:gd name="T95" fmla="*/ 309 h 311"/>
              <a:gd name="T96" fmla="*/ 648 w 668"/>
              <a:gd name="T97" fmla="*/ 310 h 311"/>
              <a:gd name="T98" fmla="*/ 661 w 668"/>
              <a:gd name="T9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68" h="311">
                <a:moveTo>
                  <a:pt x="0" y="0"/>
                </a:moveTo>
                <a:lnTo>
                  <a:pt x="7" y="9"/>
                </a:lnTo>
                <a:lnTo>
                  <a:pt x="14" y="19"/>
                </a:lnTo>
                <a:lnTo>
                  <a:pt x="20" y="28"/>
                </a:lnTo>
                <a:lnTo>
                  <a:pt x="27" y="37"/>
                </a:lnTo>
                <a:lnTo>
                  <a:pt x="34" y="45"/>
                </a:lnTo>
                <a:lnTo>
                  <a:pt x="40" y="53"/>
                </a:lnTo>
                <a:lnTo>
                  <a:pt x="47" y="61"/>
                </a:lnTo>
                <a:lnTo>
                  <a:pt x="54" y="69"/>
                </a:lnTo>
                <a:lnTo>
                  <a:pt x="60" y="77"/>
                </a:lnTo>
                <a:lnTo>
                  <a:pt x="67" y="84"/>
                </a:lnTo>
                <a:lnTo>
                  <a:pt x="74" y="91"/>
                </a:lnTo>
                <a:lnTo>
                  <a:pt x="80" y="98"/>
                </a:lnTo>
                <a:lnTo>
                  <a:pt x="87" y="105"/>
                </a:lnTo>
                <a:lnTo>
                  <a:pt x="94" y="112"/>
                </a:lnTo>
                <a:lnTo>
                  <a:pt x="100" y="118"/>
                </a:lnTo>
                <a:lnTo>
                  <a:pt x="107" y="124"/>
                </a:lnTo>
                <a:lnTo>
                  <a:pt x="114" y="130"/>
                </a:lnTo>
                <a:lnTo>
                  <a:pt x="120" y="136"/>
                </a:lnTo>
                <a:lnTo>
                  <a:pt x="127" y="142"/>
                </a:lnTo>
                <a:lnTo>
                  <a:pt x="134" y="147"/>
                </a:lnTo>
                <a:lnTo>
                  <a:pt x="140" y="152"/>
                </a:lnTo>
                <a:lnTo>
                  <a:pt x="147" y="158"/>
                </a:lnTo>
                <a:lnTo>
                  <a:pt x="154" y="163"/>
                </a:lnTo>
                <a:lnTo>
                  <a:pt x="160" y="167"/>
                </a:lnTo>
                <a:lnTo>
                  <a:pt x="167" y="172"/>
                </a:lnTo>
                <a:lnTo>
                  <a:pt x="174" y="177"/>
                </a:lnTo>
                <a:lnTo>
                  <a:pt x="181" y="181"/>
                </a:lnTo>
                <a:lnTo>
                  <a:pt x="187" y="185"/>
                </a:lnTo>
                <a:lnTo>
                  <a:pt x="194" y="190"/>
                </a:lnTo>
                <a:lnTo>
                  <a:pt x="201" y="194"/>
                </a:lnTo>
                <a:lnTo>
                  <a:pt x="207" y="198"/>
                </a:lnTo>
                <a:lnTo>
                  <a:pt x="214" y="201"/>
                </a:lnTo>
                <a:lnTo>
                  <a:pt x="221" y="205"/>
                </a:lnTo>
                <a:lnTo>
                  <a:pt x="227" y="209"/>
                </a:lnTo>
                <a:lnTo>
                  <a:pt x="234" y="212"/>
                </a:lnTo>
                <a:lnTo>
                  <a:pt x="241" y="216"/>
                </a:lnTo>
                <a:lnTo>
                  <a:pt x="247" y="219"/>
                </a:lnTo>
                <a:lnTo>
                  <a:pt x="254" y="222"/>
                </a:lnTo>
                <a:lnTo>
                  <a:pt x="261" y="225"/>
                </a:lnTo>
                <a:lnTo>
                  <a:pt x="267" y="228"/>
                </a:lnTo>
                <a:lnTo>
                  <a:pt x="274" y="231"/>
                </a:lnTo>
                <a:lnTo>
                  <a:pt x="281" y="234"/>
                </a:lnTo>
                <a:lnTo>
                  <a:pt x="287" y="237"/>
                </a:lnTo>
                <a:lnTo>
                  <a:pt x="294" y="240"/>
                </a:lnTo>
                <a:lnTo>
                  <a:pt x="301" y="242"/>
                </a:lnTo>
                <a:lnTo>
                  <a:pt x="307" y="245"/>
                </a:lnTo>
                <a:lnTo>
                  <a:pt x="314" y="247"/>
                </a:lnTo>
                <a:lnTo>
                  <a:pt x="321" y="249"/>
                </a:lnTo>
                <a:lnTo>
                  <a:pt x="327" y="252"/>
                </a:lnTo>
                <a:lnTo>
                  <a:pt x="334" y="254"/>
                </a:lnTo>
                <a:lnTo>
                  <a:pt x="341" y="256"/>
                </a:lnTo>
                <a:lnTo>
                  <a:pt x="347" y="258"/>
                </a:lnTo>
                <a:lnTo>
                  <a:pt x="354" y="260"/>
                </a:lnTo>
                <a:lnTo>
                  <a:pt x="361" y="262"/>
                </a:lnTo>
                <a:lnTo>
                  <a:pt x="367" y="264"/>
                </a:lnTo>
                <a:lnTo>
                  <a:pt x="374" y="266"/>
                </a:lnTo>
                <a:lnTo>
                  <a:pt x="381" y="268"/>
                </a:lnTo>
                <a:lnTo>
                  <a:pt x="387" y="270"/>
                </a:lnTo>
                <a:lnTo>
                  <a:pt x="394" y="271"/>
                </a:lnTo>
                <a:lnTo>
                  <a:pt x="401" y="273"/>
                </a:lnTo>
                <a:lnTo>
                  <a:pt x="407" y="275"/>
                </a:lnTo>
                <a:lnTo>
                  <a:pt x="414" y="276"/>
                </a:lnTo>
                <a:lnTo>
                  <a:pt x="421" y="278"/>
                </a:lnTo>
                <a:lnTo>
                  <a:pt x="427" y="279"/>
                </a:lnTo>
                <a:lnTo>
                  <a:pt x="434" y="281"/>
                </a:lnTo>
                <a:lnTo>
                  <a:pt x="441" y="282"/>
                </a:lnTo>
                <a:lnTo>
                  <a:pt x="447" y="283"/>
                </a:lnTo>
                <a:lnTo>
                  <a:pt x="454" y="285"/>
                </a:lnTo>
                <a:lnTo>
                  <a:pt x="461" y="286"/>
                </a:lnTo>
                <a:lnTo>
                  <a:pt x="467" y="287"/>
                </a:lnTo>
                <a:lnTo>
                  <a:pt x="474" y="288"/>
                </a:lnTo>
                <a:lnTo>
                  <a:pt x="481" y="290"/>
                </a:lnTo>
                <a:lnTo>
                  <a:pt x="487" y="291"/>
                </a:lnTo>
                <a:lnTo>
                  <a:pt x="494" y="292"/>
                </a:lnTo>
                <a:lnTo>
                  <a:pt x="501" y="293"/>
                </a:lnTo>
                <a:lnTo>
                  <a:pt x="508" y="294"/>
                </a:lnTo>
                <a:lnTo>
                  <a:pt x="514" y="295"/>
                </a:lnTo>
                <a:lnTo>
                  <a:pt x="521" y="296"/>
                </a:lnTo>
                <a:lnTo>
                  <a:pt x="528" y="297"/>
                </a:lnTo>
                <a:lnTo>
                  <a:pt x="534" y="298"/>
                </a:lnTo>
                <a:lnTo>
                  <a:pt x="541" y="299"/>
                </a:lnTo>
                <a:lnTo>
                  <a:pt x="548" y="299"/>
                </a:lnTo>
                <a:lnTo>
                  <a:pt x="554" y="300"/>
                </a:lnTo>
                <a:lnTo>
                  <a:pt x="561" y="301"/>
                </a:lnTo>
                <a:lnTo>
                  <a:pt x="568" y="302"/>
                </a:lnTo>
                <a:lnTo>
                  <a:pt x="574" y="303"/>
                </a:lnTo>
                <a:lnTo>
                  <a:pt x="581" y="303"/>
                </a:lnTo>
                <a:lnTo>
                  <a:pt x="588" y="304"/>
                </a:lnTo>
                <a:lnTo>
                  <a:pt x="594" y="305"/>
                </a:lnTo>
                <a:lnTo>
                  <a:pt x="601" y="306"/>
                </a:lnTo>
                <a:lnTo>
                  <a:pt x="608" y="306"/>
                </a:lnTo>
                <a:lnTo>
                  <a:pt x="614" y="307"/>
                </a:lnTo>
                <a:lnTo>
                  <a:pt x="621" y="307"/>
                </a:lnTo>
                <a:lnTo>
                  <a:pt x="628" y="308"/>
                </a:lnTo>
                <a:lnTo>
                  <a:pt x="634" y="309"/>
                </a:lnTo>
                <a:lnTo>
                  <a:pt x="641" y="309"/>
                </a:lnTo>
                <a:lnTo>
                  <a:pt x="648" y="310"/>
                </a:lnTo>
                <a:lnTo>
                  <a:pt x="654" y="310"/>
                </a:lnTo>
                <a:lnTo>
                  <a:pt x="661" y="311"/>
                </a:lnTo>
                <a:lnTo>
                  <a:pt x="668" y="311"/>
                </a:lnTo>
              </a:path>
            </a:pathLst>
          </a:custGeom>
          <a:noFill/>
          <a:ln w="76200" cmpd="sng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64" name="Rectangle 264"/>
          <p:cNvSpPr>
            <a:spLocks noChangeArrowheads="1"/>
          </p:cNvSpPr>
          <p:nvPr/>
        </p:nvSpPr>
        <p:spPr bwMode="auto">
          <a:xfrm>
            <a:off x="1422400" y="5348288"/>
            <a:ext cx="1362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0</a:t>
            </a:r>
            <a:endParaRPr lang="en-US">
              <a:latin typeface="Tahoma" pitchFamily="34" charset="0"/>
            </a:endParaRPr>
          </a:p>
        </p:txBody>
      </p:sp>
      <p:sp>
        <p:nvSpPr>
          <p:cNvPr id="77065" name="Rectangle 265"/>
          <p:cNvSpPr>
            <a:spLocks noChangeArrowheads="1"/>
          </p:cNvSpPr>
          <p:nvPr/>
        </p:nvSpPr>
        <p:spPr bwMode="auto">
          <a:xfrm>
            <a:off x="1201738" y="4743450"/>
            <a:ext cx="3398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0.2</a:t>
            </a:r>
            <a:endParaRPr lang="en-US">
              <a:latin typeface="Tahoma" pitchFamily="34" charset="0"/>
            </a:endParaRPr>
          </a:p>
        </p:txBody>
      </p:sp>
      <p:sp>
        <p:nvSpPr>
          <p:cNvPr id="77066" name="Rectangle 266"/>
          <p:cNvSpPr>
            <a:spLocks noChangeArrowheads="1"/>
          </p:cNvSpPr>
          <p:nvPr/>
        </p:nvSpPr>
        <p:spPr bwMode="auto">
          <a:xfrm>
            <a:off x="1201738" y="4146550"/>
            <a:ext cx="3398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0.4</a:t>
            </a:r>
            <a:endParaRPr lang="en-US">
              <a:latin typeface="Tahoma" pitchFamily="34" charset="0"/>
            </a:endParaRPr>
          </a:p>
        </p:txBody>
      </p:sp>
      <p:sp>
        <p:nvSpPr>
          <p:cNvPr id="77067" name="Rectangle 267"/>
          <p:cNvSpPr>
            <a:spLocks noChangeArrowheads="1"/>
          </p:cNvSpPr>
          <p:nvPr/>
        </p:nvSpPr>
        <p:spPr bwMode="auto">
          <a:xfrm>
            <a:off x="1201738" y="3541713"/>
            <a:ext cx="3398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0.6</a:t>
            </a:r>
            <a:endParaRPr lang="en-US">
              <a:latin typeface="Tahoma" pitchFamily="34" charset="0"/>
            </a:endParaRPr>
          </a:p>
        </p:txBody>
      </p:sp>
      <p:sp>
        <p:nvSpPr>
          <p:cNvPr id="77068" name="Rectangle 268"/>
          <p:cNvSpPr>
            <a:spLocks noChangeArrowheads="1"/>
          </p:cNvSpPr>
          <p:nvPr/>
        </p:nvSpPr>
        <p:spPr bwMode="auto">
          <a:xfrm>
            <a:off x="1201738" y="2936875"/>
            <a:ext cx="3398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0.8</a:t>
            </a:r>
            <a:endParaRPr lang="en-US">
              <a:latin typeface="Tahoma" pitchFamily="34" charset="0"/>
            </a:endParaRPr>
          </a:p>
        </p:txBody>
      </p:sp>
      <p:sp>
        <p:nvSpPr>
          <p:cNvPr id="77069" name="Rectangle 269"/>
          <p:cNvSpPr>
            <a:spLocks noChangeArrowheads="1"/>
          </p:cNvSpPr>
          <p:nvPr/>
        </p:nvSpPr>
        <p:spPr bwMode="auto">
          <a:xfrm>
            <a:off x="1422400" y="2339975"/>
            <a:ext cx="1362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1</a:t>
            </a:r>
            <a:endParaRPr lang="en-US">
              <a:latin typeface="Tahoma" pitchFamily="34" charset="0"/>
            </a:endParaRPr>
          </a:p>
        </p:txBody>
      </p:sp>
      <p:sp>
        <p:nvSpPr>
          <p:cNvPr id="77070" name="Rectangle 270"/>
          <p:cNvSpPr>
            <a:spLocks noChangeArrowheads="1"/>
          </p:cNvSpPr>
          <p:nvPr/>
        </p:nvSpPr>
        <p:spPr bwMode="auto">
          <a:xfrm>
            <a:off x="1201738" y="1735138"/>
            <a:ext cx="3398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1.2</a:t>
            </a:r>
            <a:endParaRPr lang="en-US">
              <a:latin typeface="Tahoma" pitchFamily="34" charset="0"/>
            </a:endParaRPr>
          </a:p>
        </p:txBody>
      </p:sp>
      <p:sp>
        <p:nvSpPr>
          <p:cNvPr id="77071" name="Rectangle 271"/>
          <p:cNvSpPr>
            <a:spLocks noChangeArrowheads="1"/>
          </p:cNvSpPr>
          <p:nvPr/>
        </p:nvSpPr>
        <p:spPr bwMode="auto">
          <a:xfrm>
            <a:off x="1725613" y="5734050"/>
            <a:ext cx="1362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0</a:t>
            </a:r>
            <a:endParaRPr lang="en-US">
              <a:latin typeface="Tahoma" pitchFamily="34" charset="0"/>
            </a:endParaRPr>
          </a:p>
        </p:txBody>
      </p:sp>
      <p:sp>
        <p:nvSpPr>
          <p:cNvPr id="77072" name="Rectangle 272"/>
          <p:cNvSpPr>
            <a:spLocks noChangeArrowheads="1"/>
          </p:cNvSpPr>
          <p:nvPr/>
        </p:nvSpPr>
        <p:spPr bwMode="auto">
          <a:xfrm>
            <a:off x="2339975" y="5734050"/>
            <a:ext cx="1362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5</a:t>
            </a:r>
            <a:endParaRPr lang="en-US">
              <a:latin typeface="Tahoma" pitchFamily="34" charset="0"/>
            </a:endParaRPr>
          </a:p>
        </p:txBody>
      </p:sp>
      <p:sp>
        <p:nvSpPr>
          <p:cNvPr id="77073" name="Rectangle 273"/>
          <p:cNvSpPr>
            <a:spLocks noChangeArrowheads="1"/>
          </p:cNvSpPr>
          <p:nvPr/>
        </p:nvSpPr>
        <p:spPr bwMode="auto">
          <a:xfrm>
            <a:off x="2879725" y="5734050"/>
            <a:ext cx="2725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10</a:t>
            </a:r>
            <a:endParaRPr lang="en-US">
              <a:latin typeface="Tahoma" pitchFamily="34" charset="0"/>
            </a:endParaRPr>
          </a:p>
        </p:txBody>
      </p:sp>
      <p:sp>
        <p:nvSpPr>
          <p:cNvPr id="77074" name="Rectangle 274"/>
          <p:cNvSpPr>
            <a:spLocks noChangeArrowheads="1"/>
          </p:cNvSpPr>
          <p:nvPr/>
        </p:nvSpPr>
        <p:spPr bwMode="auto">
          <a:xfrm>
            <a:off x="3495675" y="5734050"/>
            <a:ext cx="2725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15</a:t>
            </a:r>
            <a:endParaRPr lang="en-US">
              <a:latin typeface="Tahoma" pitchFamily="34" charset="0"/>
            </a:endParaRPr>
          </a:p>
        </p:txBody>
      </p:sp>
      <p:sp>
        <p:nvSpPr>
          <p:cNvPr id="77075" name="Rectangle 275"/>
          <p:cNvSpPr>
            <a:spLocks noChangeArrowheads="1"/>
          </p:cNvSpPr>
          <p:nvPr/>
        </p:nvSpPr>
        <p:spPr bwMode="auto">
          <a:xfrm>
            <a:off x="4100513" y="5734050"/>
            <a:ext cx="2725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20</a:t>
            </a:r>
            <a:endParaRPr lang="en-US">
              <a:latin typeface="Tahoma" pitchFamily="34" charset="0"/>
            </a:endParaRPr>
          </a:p>
        </p:txBody>
      </p:sp>
      <p:sp>
        <p:nvSpPr>
          <p:cNvPr id="77076" name="Rectangle 276"/>
          <p:cNvSpPr>
            <a:spLocks noChangeArrowheads="1"/>
          </p:cNvSpPr>
          <p:nvPr/>
        </p:nvSpPr>
        <p:spPr bwMode="auto">
          <a:xfrm>
            <a:off x="4714875" y="5734050"/>
            <a:ext cx="2725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25</a:t>
            </a:r>
            <a:endParaRPr lang="en-US">
              <a:latin typeface="Tahoma" pitchFamily="34" charset="0"/>
            </a:endParaRPr>
          </a:p>
        </p:txBody>
      </p:sp>
      <p:sp>
        <p:nvSpPr>
          <p:cNvPr id="77077" name="Rectangle 277"/>
          <p:cNvSpPr>
            <a:spLocks noChangeArrowheads="1"/>
          </p:cNvSpPr>
          <p:nvPr/>
        </p:nvSpPr>
        <p:spPr bwMode="auto">
          <a:xfrm>
            <a:off x="5329238" y="5734050"/>
            <a:ext cx="2725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30</a:t>
            </a:r>
            <a:endParaRPr lang="en-US">
              <a:latin typeface="Tahoma" pitchFamily="34" charset="0"/>
            </a:endParaRPr>
          </a:p>
        </p:txBody>
      </p:sp>
      <p:sp>
        <p:nvSpPr>
          <p:cNvPr id="77078" name="Rectangle 278"/>
          <p:cNvSpPr>
            <a:spLocks noChangeArrowheads="1"/>
          </p:cNvSpPr>
          <p:nvPr/>
        </p:nvSpPr>
        <p:spPr bwMode="auto">
          <a:xfrm>
            <a:off x="5934075" y="5734050"/>
            <a:ext cx="2725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35</a:t>
            </a:r>
            <a:endParaRPr lang="en-US">
              <a:latin typeface="Tahoma" pitchFamily="34" charset="0"/>
            </a:endParaRPr>
          </a:p>
        </p:txBody>
      </p:sp>
      <p:sp>
        <p:nvSpPr>
          <p:cNvPr id="77079" name="Rectangle 279"/>
          <p:cNvSpPr>
            <a:spLocks noChangeArrowheads="1"/>
          </p:cNvSpPr>
          <p:nvPr/>
        </p:nvSpPr>
        <p:spPr bwMode="auto">
          <a:xfrm>
            <a:off x="6548438" y="5734050"/>
            <a:ext cx="2725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40</a:t>
            </a:r>
            <a:endParaRPr lang="en-US">
              <a:latin typeface="Tahoma" pitchFamily="34" charset="0"/>
            </a:endParaRPr>
          </a:p>
        </p:txBody>
      </p:sp>
      <p:sp>
        <p:nvSpPr>
          <p:cNvPr id="77080" name="Rectangle 280"/>
          <p:cNvSpPr>
            <a:spLocks noChangeArrowheads="1"/>
          </p:cNvSpPr>
          <p:nvPr/>
        </p:nvSpPr>
        <p:spPr bwMode="auto">
          <a:xfrm>
            <a:off x="7162800" y="5734050"/>
            <a:ext cx="2725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45</a:t>
            </a:r>
            <a:endParaRPr lang="en-US">
              <a:latin typeface="Tahoma" pitchFamily="34" charset="0"/>
            </a:endParaRPr>
          </a:p>
        </p:txBody>
      </p:sp>
      <p:sp>
        <p:nvSpPr>
          <p:cNvPr id="77081" name="Rectangle 281"/>
          <p:cNvSpPr>
            <a:spLocks noChangeArrowheads="1"/>
          </p:cNvSpPr>
          <p:nvPr/>
        </p:nvSpPr>
        <p:spPr bwMode="auto">
          <a:xfrm>
            <a:off x="7778750" y="5734050"/>
            <a:ext cx="2725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/>
              <a:t>50</a:t>
            </a:r>
            <a:endParaRPr lang="en-US">
              <a:latin typeface="Tahoma" pitchFamily="34" charset="0"/>
            </a:endParaRPr>
          </a:p>
        </p:txBody>
      </p:sp>
      <p:sp>
        <p:nvSpPr>
          <p:cNvPr id="77082" name="Rectangle 282"/>
          <p:cNvSpPr>
            <a:spLocks noChangeArrowheads="1"/>
          </p:cNvSpPr>
          <p:nvPr/>
        </p:nvSpPr>
        <p:spPr bwMode="auto">
          <a:xfrm>
            <a:off x="3879850" y="6183313"/>
            <a:ext cx="17216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 b="1"/>
              <a:t>Delay (in years)</a:t>
            </a:r>
            <a:endParaRPr lang="en-US">
              <a:latin typeface="Tahoma" pitchFamily="34" charset="0"/>
            </a:endParaRPr>
          </a:p>
        </p:txBody>
      </p:sp>
      <p:sp>
        <p:nvSpPr>
          <p:cNvPr id="77083" name="Rectangle 283"/>
          <p:cNvSpPr>
            <a:spLocks noChangeArrowheads="1"/>
          </p:cNvSpPr>
          <p:nvPr/>
        </p:nvSpPr>
        <p:spPr bwMode="auto">
          <a:xfrm rot="16200000">
            <a:off x="-319413" y="3519830"/>
            <a:ext cx="24835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 b="1"/>
              <a:t>Present Value of 1 Util</a:t>
            </a:r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99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Rational Reasons to </a:t>
            </a:r>
            <a:br>
              <a:rPr lang="en-US" dirty="0"/>
            </a:br>
            <a:r>
              <a:rPr lang="en-US" dirty="0"/>
              <a:t>Discount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Uncertainty about the world</a:t>
            </a:r>
          </a:p>
          <a:p>
            <a:r>
              <a:rPr lang="en-US" dirty="0"/>
              <a:t>Uncertainty about your future self (could die tomorrow)</a:t>
            </a:r>
          </a:p>
          <a:p>
            <a:r>
              <a:rPr lang="en-US" dirty="0"/>
              <a:t>Opportunity cost (e.g., investment)</a:t>
            </a:r>
          </a:p>
          <a:p>
            <a:r>
              <a:rPr lang="en-US" dirty="0"/>
              <a:t>Increasing future wealth (give to the “poor” present)</a:t>
            </a:r>
          </a:p>
          <a:p>
            <a:r>
              <a:rPr lang="en-US" dirty="0"/>
              <a:t>Pure time preference (which avoids the “infinite investment” problem)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2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Half the class, please close your eyes!</a:t>
            </a:r>
          </a:p>
        </p:txBody>
      </p:sp>
    </p:spTree>
    <p:extLst>
      <p:ext uri="{BB962C8B-B14F-4D97-AF65-F5344CB8AC3E}">
        <p14:creationId xmlns:p14="http://schemas.microsoft.com/office/powerpoint/2010/main" val="2222727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 Receive $67 dollars today</a:t>
            </a:r>
            <a:br>
              <a:rPr lang="en-US" dirty="0"/>
            </a:br>
            <a:r>
              <a:rPr lang="en-US" dirty="0"/>
              <a:t>B) Receive $68 next week</a:t>
            </a:r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45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A) Receive $67 in 52 weeks</a:t>
            </a:r>
            <a:br>
              <a:rPr lang="en-US" dirty="0"/>
            </a:br>
            <a:r>
              <a:rPr lang="en-US" dirty="0"/>
              <a:t>B) Receive $68 in 53 weeks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38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 Receive $67 dollars today</a:t>
            </a:r>
            <a:br>
              <a:rPr lang="en-US" dirty="0"/>
            </a:br>
            <a:r>
              <a:rPr lang="en-US" dirty="0"/>
              <a:t>B) Receive $68 next week</a:t>
            </a:r>
          </a:p>
          <a:p>
            <a:endParaRPr lang="en-US" dirty="0"/>
          </a:p>
          <a:p>
            <a:r>
              <a:rPr lang="en-US" dirty="0"/>
              <a:t>A) Receive $67 in 52 weeks</a:t>
            </a:r>
            <a:br>
              <a:rPr lang="en-US" dirty="0"/>
            </a:br>
            <a:r>
              <a:rPr lang="en-US" dirty="0"/>
              <a:t>B) Receive $68 in 53 weeks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7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Why do they work? </a:t>
            </a:r>
          </a:p>
          <a:p>
            <a:r>
              <a:rPr lang="en-US" dirty="0"/>
              <a:t>Laziness</a:t>
            </a:r>
          </a:p>
          <a:p>
            <a:r>
              <a:rPr lang="en-US" dirty="0"/>
              <a:t>Implied endorsement</a:t>
            </a:r>
          </a:p>
          <a:p>
            <a:r>
              <a:rPr lang="en-US" dirty="0"/>
              <a:t>Status quo bias (loss aversion)</a:t>
            </a:r>
          </a:p>
          <a:p>
            <a:endParaRPr lang="en-US" dirty="0"/>
          </a:p>
          <a:p>
            <a:r>
              <a:rPr lang="en-US" dirty="0"/>
              <a:t>What defaults do you think we should set, or change, in Canada? </a:t>
            </a:r>
          </a:p>
          <a:p>
            <a:r>
              <a:rPr lang="en-US" dirty="0"/>
              <a:t>How about a default application to a local community college?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64F1-53C1-4677-B82E-C99CA7969341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" y="6350000"/>
            <a:ext cx="807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Johnson, E., &amp; Goldstein, D. (2003). Do defaults save lives?. </a:t>
            </a:r>
            <a:r>
              <a:rPr lang="en-US" i="1" dirty="0"/>
              <a:t>Science</a:t>
            </a:r>
            <a:r>
              <a:rPr lang="en-US" dirty="0"/>
              <a:t>, </a:t>
            </a:r>
            <a:r>
              <a:rPr lang="en-US" i="1" dirty="0"/>
              <a:t>302</a:t>
            </a:r>
            <a:r>
              <a:rPr lang="en-US" dirty="0"/>
              <a:t>, 1338-1339.</a:t>
            </a:r>
          </a:p>
        </p:txBody>
      </p:sp>
    </p:spTree>
    <p:extLst>
      <p:ext uri="{BB962C8B-B14F-4D97-AF65-F5344CB8AC3E}">
        <p14:creationId xmlns:p14="http://schemas.microsoft.com/office/powerpoint/2010/main" val="33927571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Descriptive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114800" cy="4190999"/>
          </a:xfrm>
        </p:spPr>
        <p:txBody>
          <a:bodyPr>
            <a:normAutofit fontScale="92500" lnSpcReduction="10000"/>
          </a:bodyPr>
          <a:lstStyle/>
          <a:p>
            <a:r>
              <a:rPr lang="en-US" sz="3300" dirty="0">
                <a:latin typeface="Calibri" pitchFamily="34" charset="0"/>
                <a:cs typeface="Calibri" pitchFamily="34" charset="0"/>
              </a:rPr>
              <a:t>Humans, pigeons, and rats all discount hyperbolically </a:t>
            </a:r>
            <a:r>
              <a:rPr lang="en-US" sz="2100" dirty="0">
                <a:latin typeface="Calibri" pitchFamily="34" charset="0"/>
                <a:cs typeface="Calibri" pitchFamily="34" charset="0"/>
              </a:rPr>
              <a:t>(Mazur 1987)</a:t>
            </a:r>
            <a:endParaRPr lang="en-US" sz="3300" dirty="0">
              <a:latin typeface="Calibri" pitchFamily="34" charset="0"/>
              <a:cs typeface="Calibri" pitchFamily="34" charset="0"/>
            </a:endParaRPr>
          </a:p>
          <a:p>
            <a:r>
              <a:rPr lang="en-US" sz="3300" dirty="0">
                <a:latin typeface="Calibri" pitchFamily="34" charset="0"/>
                <a:cs typeface="Calibri" pitchFamily="34" charset="0"/>
              </a:rPr>
              <a:t>Very high discount rates (often over 30% or even 300%)</a:t>
            </a:r>
          </a:p>
          <a:p>
            <a:r>
              <a:rPr lang="en-US" sz="3300" dirty="0">
                <a:latin typeface="Calibri" pitchFamily="34" charset="0"/>
                <a:cs typeface="Calibri" pitchFamily="34" charset="0"/>
              </a:rPr>
              <a:t>Preference reversals and inconsistencies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46624"/>
              </p:ext>
            </p:extLst>
          </p:nvPr>
        </p:nvGraphicFramePr>
        <p:xfrm>
          <a:off x="4953000" y="2286000"/>
          <a:ext cx="4800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524000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V=A/(1+kD)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3185742"/>
            <a:ext cx="553998" cy="80631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Value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EF98A-9779-4B3E-8D92-11A51908C6C0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63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DCD0-FAFE-41A9-A6E0-9EA85369A896}" type="slidenum">
              <a:rPr lang="en-US">
                <a:solidFill>
                  <a:schemeClr val="tx1"/>
                </a:solidFill>
              </a:rPr>
              <a:pPr/>
              <a:t>51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Exponential vs. Hyperbolic Discounting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320800" y="1943100"/>
            <a:ext cx="592455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1320800" y="4826000"/>
            <a:ext cx="59245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1320800" y="4254500"/>
            <a:ext cx="59245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1320800" y="3675063"/>
            <a:ext cx="59245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1320800" y="3094038"/>
            <a:ext cx="59245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1320800" y="2522538"/>
            <a:ext cx="59245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1320800" y="1943100"/>
            <a:ext cx="59245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1320800" y="1943100"/>
            <a:ext cx="5924550" cy="346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1320800" y="1943100"/>
            <a:ext cx="0" cy="346233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1243013" y="5405438"/>
            <a:ext cx="777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1243013" y="4826000"/>
            <a:ext cx="777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1243013" y="4254500"/>
            <a:ext cx="777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1243013" y="3675063"/>
            <a:ext cx="777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243013" y="3094038"/>
            <a:ext cx="777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>
            <a:off x="1243013" y="2522538"/>
            <a:ext cx="777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1243013" y="1943100"/>
            <a:ext cx="777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>
            <a:off x="1320800" y="5405438"/>
            <a:ext cx="59245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 flipV="1">
            <a:off x="132080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 flipV="1">
            <a:off x="138271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 flipV="1">
            <a:off x="143510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 flipV="1">
            <a:off x="149701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 flipV="1">
            <a:off x="155892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46" name="Line 26"/>
          <p:cNvSpPr>
            <a:spLocks noChangeShapeType="1"/>
          </p:cNvSpPr>
          <p:nvPr/>
        </p:nvSpPr>
        <p:spPr bwMode="auto">
          <a:xfrm flipV="1">
            <a:off x="161131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47" name="Line 27"/>
          <p:cNvSpPr>
            <a:spLocks noChangeShapeType="1"/>
          </p:cNvSpPr>
          <p:nvPr/>
        </p:nvSpPr>
        <p:spPr bwMode="auto">
          <a:xfrm flipV="1">
            <a:off x="167322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48" name="Line 28"/>
          <p:cNvSpPr>
            <a:spLocks noChangeShapeType="1"/>
          </p:cNvSpPr>
          <p:nvPr/>
        </p:nvSpPr>
        <p:spPr bwMode="auto">
          <a:xfrm flipV="1">
            <a:off x="173513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49" name="Line 29"/>
          <p:cNvSpPr>
            <a:spLocks noChangeShapeType="1"/>
          </p:cNvSpPr>
          <p:nvPr/>
        </p:nvSpPr>
        <p:spPr bwMode="auto">
          <a:xfrm flipV="1">
            <a:off x="178752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50" name="Line 30"/>
          <p:cNvSpPr>
            <a:spLocks noChangeShapeType="1"/>
          </p:cNvSpPr>
          <p:nvPr/>
        </p:nvSpPr>
        <p:spPr bwMode="auto">
          <a:xfrm flipV="1">
            <a:off x="184943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51" name="Line 31"/>
          <p:cNvSpPr>
            <a:spLocks noChangeShapeType="1"/>
          </p:cNvSpPr>
          <p:nvPr/>
        </p:nvSpPr>
        <p:spPr bwMode="auto">
          <a:xfrm flipV="1">
            <a:off x="190976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52" name="Line 32"/>
          <p:cNvSpPr>
            <a:spLocks noChangeShapeType="1"/>
          </p:cNvSpPr>
          <p:nvPr/>
        </p:nvSpPr>
        <p:spPr bwMode="auto">
          <a:xfrm flipV="1">
            <a:off x="196373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53" name="Line 33"/>
          <p:cNvSpPr>
            <a:spLocks noChangeShapeType="1"/>
          </p:cNvSpPr>
          <p:nvPr/>
        </p:nvSpPr>
        <p:spPr bwMode="auto">
          <a:xfrm flipV="1">
            <a:off x="202406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54" name="Line 34"/>
          <p:cNvSpPr>
            <a:spLocks noChangeShapeType="1"/>
          </p:cNvSpPr>
          <p:nvPr/>
        </p:nvSpPr>
        <p:spPr bwMode="auto">
          <a:xfrm flipV="1">
            <a:off x="208597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55" name="Line 35"/>
          <p:cNvSpPr>
            <a:spLocks noChangeShapeType="1"/>
          </p:cNvSpPr>
          <p:nvPr/>
        </p:nvSpPr>
        <p:spPr bwMode="auto">
          <a:xfrm flipV="1">
            <a:off x="213836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56" name="Line 36"/>
          <p:cNvSpPr>
            <a:spLocks noChangeShapeType="1"/>
          </p:cNvSpPr>
          <p:nvPr/>
        </p:nvSpPr>
        <p:spPr bwMode="auto">
          <a:xfrm flipV="1">
            <a:off x="220027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57" name="Line 37"/>
          <p:cNvSpPr>
            <a:spLocks noChangeShapeType="1"/>
          </p:cNvSpPr>
          <p:nvPr/>
        </p:nvSpPr>
        <p:spPr bwMode="auto">
          <a:xfrm flipV="1">
            <a:off x="226218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58" name="Line 38"/>
          <p:cNvSpPr>
            <a:spLocks noChangeShapeType="1"/>
          </p:cNvSpPr>
          <p:nvPr/>
        </p:nvSpPr>
        <p:spPr bwMode="auto">
          <a:xfrm flipV="1">
            <a:off x="231457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59" name="Line 39"/>
          <p:cNvSpPr>
            <a:spLocks noChangeShapeType="1"/>
          </p:cNvSpPr>
          <p:nvPr/>
        </p:nvSpPr>
        <p:spPr bwMode="auto">
          <a:xfrm flipV="1">
            <a:off x="237648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60" name="Line 40"/>
          <p:cNvSpPr>
            <a:spLocks noChangeShapeType="1"/>
          </p:cNvSpPr>
          <p:nvPr/>
        </p:nvSpPr>
        <p:spPr bwMode="auto">
          <a:xfrm flipV="1">
            <a:off x="243840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61" name="Line 41"/>
          <p:cNvSpPr>
            <a:spLocks noChangeShapeType="1"/>
          </p:cNvSpPr>
          <p:nvPr/>
        </p:nvSpPr>
        <p:spPr bwMode="auto">
          <a:xfrm flipV="1">
            <a:off x="249078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62" name="Line 42"/>
          <p:cNvSpPr>
            <a:spLocks noChangeShapeType="1"/>
          </p:cNvSpPr>
          <p:nvPr/>
        </p:nvSpPr>
        <p:spPr bwMode="auto">
          <a:xfrm flipV="1">
            <a:off x="255270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63" name="Line 43"/>
          <p:cNvSpPr>
            <a:spLocks noChangeShapeType="1"/>
          </p:cNvSpPr>
          <p:nvPr/>
        </p:nvSpPr>
        <p:spPr bwMode="auto">
          <a:xfrm flipV="1">
            <a:off x="261302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64" name="Line 44"/>
          <p:cNvSpPr>
            <a:spLocks noChangeShapeType="1"/>
          </p:cNvSpPr>
          <p:nvPr/>
        </p:nvSpPr>
        <p:spPr bwMode="auto">
          <a:xfrm flipV="1">
            <a:off x="266541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65" name="Line 45"/>
          <p:cNvSpPr>
            <a:spLocks noChangeShapeType="1"/>
          </p:cNvSpPr>
          <p:nvPr/>
        </p:nvSpPr>
        <p:spPr bwMode="auto">
          <a:xfrm flipV="1">
            <a:off x="272732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66" name="Line 46"/>
          <p:cNvSpPr>
            <a:spLocks noChangeShapeType="1"/>
          </p:cNvSpPr>
          <p:nvPr/>
        </p:nvSpPr>
        <p:spPr bwMode="auto">
          <a:xfrm flipV="1">
            <a:off x="278923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67" name="Line 47"/>
          <p:cNvSpPr>
            <a:spLocks noChangeShapeType="1"/>
          </p:cNvSpPr>
          <p:nvPr/>
        </p:nvSpPr>
        <p:spPr bwMode="auto">
          <a:xfrm flipV="1">
            <a:off x="285115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68" name="Line 48"/>
          <p:cNvSpPr>
            <a:spLocks noChangeShapeType="1"/>
          </p:cNvSpPr>
          <p:nvPr/>
        </p:nvSpPr>
        <p:spPr bwMode="auto">
          <a:xfrm flipV="1">
            <a:off x="290353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69" name="Line 49"/>
          <p:cNvSpPr>
            <a:spLocks noChangeShapeType="1"/>
          </p:cNvSpPr>
          <p:nvPr/>
        </p:nvSpPr>
        <p:spPr bwMode="auto">
          <a:xfrm flipV="1">
            <a:off x="296545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70" name="Line 50"/>
          <p:cNvSpPr>
            <a:spLocks noChangeShapeType="1"/>
          </p:cNvSpPr>
          <p:nvPr/>
        </p:nvSpPr>
        <p:spPr bwMode="auto">
          <a:xfrm flipV="1">
            <a:off x="302577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71" name="Line 51"/>
          <p:cNvSpPr>
            <a:spLocks noChangeShapeType="1"/>
          </p:cNvSpPr>
          <p:nvPr/>
        </p:nvSpPr>
        <p:spPr bwMode="auto">
          <a:xfrm flipV="1">
            <a:off x="307975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72" name="Line 52"/>
          <p:cNvSpPr>
            <a:spLocks noChangeShapeType="1"/>
          </p:cNvSpPr>
          <p:nvPr/>
        </p:nvSpPr>
        <p:spPr bwMode="auto">
          <a:xfrm flipV="1">
            <a:off x="314007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73" name="Line 53"/>
          <p:cNvSpPr>
            <a:spLocks noChangeShapeType="1"/>
          </p:cNvSpPr>
          <p:nvPr/>
        </p:nvSpPr>
        <p:spPr bwMode="auto">
          <a:xfrm flipV="1">
            <a:off x="320198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74" name="Line 54"/>
          <p:cNvSpPr>
            <a:spLocks noChangeShapeType="1"/>
          </p:cNvSpPr>
          <p:nvPr/>
        </p:nvSpPr>
        <p:spPr bwMode="auto">
          <a:xfrm flipV="1">
            <a:off x="325437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75" name="Line 55"/>
          <p:cNvSpPr>
            <a:spLocks noChangeShapeType="1"/>
          </p:cNvSpPr>
          <p:nvPr/>
        </p:nvSpPr>
        <p:spPr bwMode="auto">
          <a:xfrm flipV="1">
            <a:off x="331628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76" name="Line 56"/>
          <p:cNvSpPr>
            <a:spLocks noChangeShapeType="1"/>
          </p:cNvSpPr>
          <p:nvPr/>
        </p:nvSpPr>
        <p:spPr bwMode="auto">
          <a:xfrm flipV="1">
            <a:off x="337820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77" name="Line 57"/>
          <p:cNvSpPr>
            <a:spLocks noChangeShapeType="1"/>
          </p:cNvSpPr>
          <p:nvPr/>
        </p:nvSpPr>
        <p:spPr bwMode="auto">
          <a:xfrm flipV="1">
            <a:off x="343058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78" name="Line 58"/>
          <p:cNvSpPr>
            <a:spLocks noChangeShapeType="1"/>
          </p:cNvSpPr>
          <p:nvPr/>
        </p:nvSpPr>
        <p:spPr bwMode="auto">
          <a:xfrm flipV="1">
            <a:off x="349250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79" name="Line 59"/>
          <p:cNvSpPr>
            <a:spLocks noChangeShapeType="1"/>
          </p:cNvSpPr>
          <p:nvPr/>
        </p:nvSpPr>
        <p:spPr bwMode="auto">
          <a:xfrm flipV="1">
            <a:off x="355441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80" name="Line 60"/>
          <p:cNvSpPr>
            <a:spLocks noChangeShapeType="1"/>
          </p:cNvSpPr>
          <p:nvPr/>
        </p:nvSpPr>
        <p:spPr bwMode="auto">
          <a:xfrm flipV="1">
            <a:off x="360680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81" name="Line 61"/>
          <p:cNvSpPr>
            <a:spLocks noChangeShapeType="1"/>
          </p:cNvSpPr>
          <p:nvPr/>
        </p:nvSpPr>
        <p:spPr bwMode="auto">
          <a:xfrm flipV="1">
            <a:off x="366871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82" name="Line 62"/>
          <p:cNvSpPr>
            <a:spLocks noChangeShapeType="1"/>
          </p:cNvSpPr>
          <p:nvPr/>
        </p:nvSpPr>
        <p:spPr bwMode="auto">
          <a:xfrm flipV="1">
            <a:off x="372903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83" name="Line 63"/>
          <p:cNvSpPr>
            <a:spLocks noChangeShapeType="1"/>
          </p:cNvSpPr>
          <p:nvPr/>
        </p:nvSpPr>
        <p:spPr bwMode="auto">
          <a:xfrm flipV="1">
            <a:off x="378301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84" name="Line 64"/>
          <p:cNvSpPr>
            <a:spLocks noChangeShapeType="1"/>
          </p:cNvSpPr>
          <p:nvPr/>
        </p:nvSpPr>
        <p:spPr bwMode="auto">
          <a:xfrm flipV="1">
            <a:off x="384333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85" name="Line 65"/>
          <p:cNvSpPr>
            <a:spLocks noChangeShapeType="1"/>
          </p:cNvSpPr>
          <p:nvPr/>
        </p:nvSpPr>
        <p:spPr bwMode="auto">
          <a:xfrm flipV="1">
            <a:off x="390525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86" name="Line 66"/>
          <p:cNvSpPr>
            <a:spLocks noChangeShapeType="1"/>
          </p:cNvSpPr>
          <p:nvPr/>
        </p:nvSpPr>
        <p:spPr bwMode="auto">
          <a:xfrm flipV="1">
            <a:off x="395763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87" name="Line 67"/>
          <p:cNvSpPr>
            <a:spLocks noChangeShapeType="1"/>
          </p:cNvSpPr>
          <p:nvPr/>
        </p:nvSpPr>
        <p:spPr bwMode="auto">
          <a:xfrm flipV="1">
            <a:off x="401955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88" name="Line 68"/>
          <p:cNvSpPr>
            <a:spLocks noChangeShapeType="1"/>
          </p:cNvSpPr>
          <p:nvPr/>
        </p:nvSpPr>
        <p:spPr bwMode="auto">
          <a:xfrm flipV="1">
            <a:off x="408146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89" name="Line 69"/>
          <p:cNvSpPr>
            <a:spLocks noChangeShapeType="1"/>
          </p:cNvSpPr>
          <p:nvPr/>
        </p:nvSpPr>
        <p:spPr bwMode="auto">
          <a:xfrm flipV="1">
            <a:off x="413385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90" name="Line 70"/>
          <p:cNvSpPr>
            <a:spLocks noChangeShapeType="1"/>
          </p:cNvSpPr>
          <p:nvPr/>
        </p:nvSpPr>
        <p:spPr bwMode="auto">
          <a:xfrm flipV="1">
            <a:off x="419576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91" name="Line 71"/>
          <p:cNvSpPr>
            <a:spLocks noChangeShapeType="1"/>
          </p:cNvSpPr>
          <p:nvPr/>
        </p:nvSpPr>
        <p:spPr bwMode="auto">
          <a:xfrm flipV="1">
            <a:off x="425767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92" name="Line 72"/>
          <p:cNvSpPr>
            <a:spLocks noChangeShapeType="1"/>
          </p:cNvSpPr>
          <p:nvPr/>
        </p:nvSpPr>
        <p:spPr bwMode="auto">
          <a:xfrm flipV="1">
            <a:off x="431006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93" name="Line 73"/>
          <p:cNvSpPr>
            <a:spLocks noChangeShapeType="1"/>
          </p:cNvSpPr>
          <p:nvPr/>
        </p:nvSpPr>
        <p:spPr bwMode="auto">
          <a:xfrm flipV="1">
            <a:off x="437197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94" name="Line 74"/>
          <p:cNvSpPr>
            <a:spLocks noChangeShapeType="1"/>
          </p:cNvSpPr>
          <p:nvPr/>
        </p:nvSpPr>
        <p:spPr bwMode="auto">
          <a:xfrm flipV="1">
            <a:off x="443230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95" name="Line 75"/>
          <p:cNvSpPr>
            <a:spLocks noChangeShapeType="1"/>
          </p:cNvSpPr>
          <p:nvPr/>
        </p:nvSpPr>
        <p:spPr bwMode="auto">
          <a:xfrm flipV="1">
            <a:off x="448627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96" name="Line 76"/>
          <p:cNvSpPr>
            <a:spLocks noChangeShapeType="1"/>
          </p:cNvSpPr>
          <p:nvPr/>
        </p:nvSpPr>
        <p:spPr bwMode="auto">
          <a:xfrm flipV="1">
            <a:off x="454660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97" name="Line 77"/>
          <p:cNvSpPr>
            <a:spLocks noChangeShapeType="1"/>
          </p:cNvSpPr>
          <p:nvPr/>
        </p:nvSpPr>
        <p:spPr bwMode="auto">
          <a:xfrm flipV="1">
            <a:off x="460851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98" name="Line 78"/>
          <p:cNvSpPr>
            <a:spLocks noChangeShapeType="1"/>
          </p:cNvSpPr>
          <p:nvPr/>
        </p:nvSpPr>
        <p:spPr bwMode="auto">
          <a:xfrm flipV="1">
            <a:off x="466090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1999" name="Line 79"/>
          <p:cNvSpPr>
            <a:spLocks noChangeShapeType="1"/>
          </p:cNvSpPr>
          <p:nvPr/>
        </p:nvSpPr>
        <p:spPr bwMode="auto">
          <a:xfrm flipV="1">
            <a:off x="472281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00" name="Line 80"/>
          <p:cNvSpPr>
            <a:spLocks noChangeShapeType="1"/>
          </p:cNvSpPr>
          <p:nvPr/>
        </p:nvSpPr>
        <p:spPr bwMode="auto">
          <a:xfrm flipV="1">
            <a:off x="478472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01" name="Line 81"/>
          <p:cNvSpPr>
            <a:spLocks noChangeShapeType="1"/>
          </p:cNvSpPr>
          <p:nvPr/>
        </p:nvSpPr>
        <p:spPr bwMode="auto">
          <a:xfrm flipV="1">
            <a:off x="483711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02" name="Line 82"/>
          <p:cNvSpPr>
            <a:spLocks noChangeShapeType="1"/>
          </p:cNvSpPr>
          <p:nvPr/>
        </p:nvSpPr>
        <p:spPr bwMode="auto">
          <a:xfrm flipV="1">
            <a:off x="489902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03" name="Line 83"/>
          <p:cNvSpPr>
            <a:spLocks noChangeShapeType="1"/>
          </p:cNvSpPr>
          <p:nvPr/>
        </p:nvSpPr>
        <p:spPr bwMode="auto">
          <a:xfrm flipV="1">
            <a:off x="496093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04" name="Line 84"/>
          <p:cNvSpPr>
            <a:spLocks noChangeShapeType="1"/>
          </p:cNvSpPr>
          <p:nvPr/>
        </p:nvSpPr>
        <p:spPr bwMode="auto">
          <a:xfrm flipV="1">
            <a:off x="501332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05" name="Line 85"/>
          <p:cNvSpPr>
            <a:spLocks noChangeShapeType="1"/>
          </p:cNvSpPr>
          <p:nvPr/>
        </p:nvSpPr>
        <p:spPr bwMode="auto">
          <a:xfrm flipV="1">
            <a:off x="507523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06" name="Line 86"/>
          <p:cNvSpPr>
            <a:spLocks noChangeShapeType="1"/>
          </p:cNvSpPr>
          <p:nvPr/>
        </p:nvSpPr>
        <p:spPr bwMode="auto">
          <a:xfrm flipV="1">
            <a:off x="513556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07" name="Line 87"/>
          <p:cNvSpPr>
            <a:spLocks noChangeShapeType="1"/>
          </p:cNvSpPr>
          <p:nvPr/>
        </p:nvSpPr>
        <p:spPr bwMode="auto">
          <a:xfrm flipV="1">
            <a:off x="518953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08" name="Line 88"/>
          <p:cNvSpPr>
            <a:spLocks noChangeShapeType="1"/>
          </p:cNvSpPr>
          <p:nvPr/>
        </p:nvSpPr>
        <p:spPr bwMode="auto">
          <a:xfrm flipV="1">
            <a:off x="524986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09" name="Line 89"/>
          <p:cNvSpPr>
            <a:spLocks noChangeShapeType="1"/>
          </p:cNvSpPr>
          <p:nvPr/>
        </p:nvSpPr>
        <p:spPr bwMode="auto">
          <a:xfrm flipV="1">
            <a:off x="531177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10" name="Line 90"/>
          <p:cNvSpPr>
            <a:spLocks noChangeShapeType="1"/>
          </p:cNvSpPr>
          <p:nvPr/>
        </p:nvSpPr>
        <p:spPr bwMode="auto">
          <a:xfrm flipV="1">
            <a:off x="536416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11" name="Line 91"/>
          <p:cNvSpPr>
            <a:spLocks noChangeShapeType="1"/>
          </p:cNvSpPr>
          <p:nvPr/>
        </p:nvSpPr>
        <p:spPr bwMode="auto">
          <a:xfrm flipV="1">
            <a:off x="542607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12" name="Line 92"/>
          <p:cNvSpPr>
            <a:spLocks noChangeShapeType="1"/>
          </p:cNvSpPr>
          <p:nvPr/>
        </p:nvSpPr>
        <p:spPr bwMode="auto">
          <a:xfrm flipV="1">
            <a:off x="548798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13" name="Line 93"/>
          <p:cNvSpPr>
            <a:spLocks noChangeShapeType="1"/>
          </p:cNvSpPr>
          <p:nvPr/>
        </p:nvSpPr>
        <p:spPr bwMode="auto">
          <a:xfrm flipV="1">
            <a:off x="554037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14" name="Line 94"/>
          <p:cNvSpPr>
            <a:spLocks noChangeShapeType="1"/>
          </p:cNvSpPr>
          <p:nvPr/>
        </p:nvSpPr>
        <p:spPr bwMode="auto">
          <a:xfrm flipV="1">
            <a:off x="560228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15" name="Line 95"/>
          <p:cNvSpPr>
            <a:spLocks noChangeShapeType="1"/>
          </p:cNvSpPr>
          <p:nvPr/>
        </p:nvSpPr>
        <p:spPr bwMode="auto">
          <a:xfrm flipV="1">
            <a:off x="566261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16" name="Line 96"/>
          <p:cNvSpPr>
            <a:spLocks noChangeShapeType="1"/>
          </p:cNvSpPr>
          <p:nvPr/>
        </p:nvSpPr>
        <p:spPr bwMode="auto">
          <a:xfrm flipV="1">
            <a:off x="571658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17" name="Line 97"/>
          <p:cNvSpPr>
            <a:spLocks noChangeShapeType="1"/>
          </p:cNvSpPr>
          <p:nvPr/>
        </p:nvSpPr>
        <p:spPr bwMode="auto">
          <a:xfrm flipV="1">
            <a:off x="577691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18" name="Line 98"/>
          <p:cNvSpPr>
            <a:spLocks noChangeShapeType="1"/>
          </p:cNvSpPr>
          <p:nvPr/>
        </p:nvSpPr>
        <p:spPr bwMode="auto">
          <a:xfrm flipV="1">
            <a:off x="583882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19" name="Line 99"/>
          <p:cNvSpPr>
            <a:spLocks noChangeShapeType="1"/>
          </p:cNvSpPr>
          <p:nvPr/>
        </p:nvSpPr>
        <p:spPr bwMode="auto">
          <a:xfrm flipV="1">
            <a:off x="590073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20" name="Line 100"/>
          <p:cNvSpPr>
            <a:spLocks noChangeShapeType="1"/>
          </p:cNvSpPr>
          <p:nvPr/>
        </p:nvSpPr>
        <p:spPr bwMode="auto">
          <a:xfrm flipV="1">
            <a:off x="595312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21" name="Line 101"/>
          <p:cNvSpPr>
            <a:spLocks noChangeShapeType="1"/>
          </p:cNvSpPr>
          <p:nvPr/>
        </p:nvSpPr>
        <p:spPr bwMode="auto">
          <a:xfrm flipV="1">
            <a:off x="601503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22" name="Line 102"/>
          <p:cNvSpPr>
            <a:spLocks noChangeShapeType="1"/>
          </p:cNvSpPr>
          <p:nvPr/>
        </p:nvSpPr>
        <p:spPr bwMode="auto">
          <a:xfrm flipV="1">
            <a:off x="607695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23" name="Line 103"/>
          <p:cNvSpPr>
            <a:spLocks noChangeShapeType="1"/>
          </p:cNvSpPr>
          <p:nvPr/>
        </p:nvSpPr>
        <p:spPr bwMode="auto">
          <a:xfrm flipV="1">
            <a:off x="612933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24" name="Line 104"/>
          <p:cNvSpPr>
            <a:spLocks noChangeShapeType="1"/>
          </p:cNvSpPr>
          <p:nvPr/>
        </p:nvSpPr>
        <p:spPr bwMode="auto">
          <a:xfrm flipV="1">
            <a:off x="619125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25" name="Line 105"/>
          <p:cNvSpPr>
            <a:spLocks noChangeShapeType="1"/>
          </p:cNvSpPr>
          <p:nvPr/>
        </p:nvSpPr>
        <p:spPr bwMode="auto">
          <a:xfrm flipV="1">
            <a:off x="625157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26" name="Line 106"/>
          <p:cNvSpPr>
            <a:spLocks noChangeShapeType="1"/>
          </p:cNvSpPr>
          <p:nvPr/>
        </p:nvSpPr>
        <p:spPr bwMode="auto">
          <a:xfrm flipV="1">
            <a:off x="630555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27" name="Line 107"/>
          <p:cNvSpPr>
            <a:spLocks noChangeShapeType="1"/>
          </p:cNvSpPr>
          <p:nvPr/>
        </p:nvSpPr>
        <p:spPr bwMode="auto">
          <a:xfrm flipV="1">
            <a:off x="636587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28" name="Line 108"/>
          <p:cNvSpPr>
            <a:spLocks noChangeShapeType="1"/>
          </p:cNvSpPr>
          <p:nvPr/>
        </p:nvSpPr>
        <p:spPr bwMode="auto">
          <a:xfrm flipV="1">
            <a:off x="642778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29" name="Line 109"/>
          <p:cNvSpPr>
            <a:spLocks noChangeShapeType="1"/>
          </p:cNvSpPr>
          <p:nvPr/>
        </p:nvSpPr>
        <p:spPr bwMode="auto">
          <a:xfrm flipV="1">
            <a:off x="6480175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30" name="Line 110"/>
          <p:cNvSpPr>
            <a:spLocks noChangeShapeType="1"/>
          </p:cNvSpPr>
          <p:nvPr/>
        </p:nvSpPr>
        <p:spPr bwMode="auto">
          <a:xfrm flipV="1">
            <a:off x="654208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31" name="Line 111"/>
          <p:cNvSpPr>
            <a:spLocks noChangeShapeType="1"/>
          </p:cNvSpPr>
          <p:nvPr/>
        </p:nvSpPr>
        <p:spPr bwMode="auto">
          <a:xfrm flipV="1">
            <a:off x="660400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32" name="Line 112"/>
          <p:cNvSpPr>
            <a:spLocks noChangeShapeType="1"/>
          </p:cNvSpPr>
          <p:nvPr/>
        </p:nvSpPr>
        <p:spPr bwMode="auto">
          <a:xfrm flipV="1">
            <a:off x="665638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33" name="Line 113"/>
          <p:cNvSpPr>
            <a:spLocks noChangeShapeType="1"/>
          </p:cNvSpPr>
          <p:nvPr/>
        </p:nvSpPr>
        <p:spPr bwMode="auto">
          <a:xfrm flipV="1">
            <a:off x="671830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34" name="Line 114"/>
          <p:cNvSpPr>
            <a:spLocks noChangeShapeType="1"/>
          </p:cNvSpPr>
          <p:nvPr/>
        </p:nvSpPr>
        <p:spPr bwMode="auto">
          <a:xfrm flipV="1">
            <a:off x="678021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35" name="Line 115"/>
          <p:cNvSpPr>
            <a:spLocks noChangeShapeType="1"/>
          </p:cNvSpPr>
          <p:nvPr/>
        </p:nvSpPr>
        <p:spPr bwMode="auto">
          <a:xfrm flipV="1">
            <a:off x="683260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36" name="Line 116"/>
          <p:cNvSpPr>
            <a:spLocks noChangeShapeType="1"/>
          </p:cNvSpPr>
          <p:nvPr/>
        </p:nvSpPr>
        <p:spPr bwMode="auto">
          <a:xfrm flipV="1">
            <a:off x="689451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37" name="Line 117"/>
          <p:cNvSpPr>
            <a:spLocks noChangeShapeType="1"/>
          </p:cNvSpPr>
          <p:nvPr/>
        </p:nvSpPr>
        <p:spPr bwMode="auto">
          <a:xfrm flipV="1">
            <a:off x="695483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38" name="Line 118"/>
          <p:cNvSpPr>
            <a:spLocks noChangeShapeType="1"/>
          </p:cNvSpPr>
          <p:nvPr/>
        </p:nvSpPr>
        <p:spPr bwMode="auto">
          <a:xfrm flipV="1">
            <a:off x="7008813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39" name="Line 119"/>
          <p:cNvSpPr>
            <a:spLocks noChangeShapeType="1"/>
          </p:cNvSpPr>
          <p:nvPr/>
        </p:nvSpPr>
        <p:spPr bwMode="auto">
          <a:xfrm flipV="1">
            <a:off x="706913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40" name="Line 120"/>
          <p:cNvSpPr>
            <a:spLocks noChangeShapeType="1"/>
          </p:cNvSpPr>
          <p:nvPr/>
        </p:nvSpPr>
        <p:spPr bwMode="auto">
          <a:xfrm flipV="1">
            <a:off x="713105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41" name="Line 121"/>
          <p:cNvSpPr>
            <a:spLocks noChangeShapeType="1"/>
          </p:cNvSpPr>
          <p:nvPr/>
        </p:nvSpPr>
        <p:spPr bwMode="auto">
          <a:xfrm flipV="1">
            <a:off x="7183438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42" name="Line 122"/>
          <p:cNvSpPr>
            <a:spLocks noChangeShapeType="1"/>
          </p:cNvSpPr>
          <p:nvPr/>
        </p:nvSpPr>
        <p:spPr bwMode="auto">
          <a:xfrm flipV="1">
            <a:off x="7245350" y="5405438"/>
            <a:ext cx="0" cy="793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43" name="Freeform 123"/>
          <p:cNvSpPr>
            <a:spLocks/>
          </p:cNvSpPr>
          <p:nvPr/>
        </p:nvSpPr>
        <p:spPr bwMode="auto">
          <a:xfrm>
            <a:off x="1347788" y="2522538"/>
            <a:ext cx="5870575" cy="2733675"/>
          </a:xfrm>
          <a:custGeom>
            <a:avLst/>
            <a:gdLst>
              <a:gd name="T0" fmla="*/ 7 w 668"/>
              <a:gd name="T1" fmla="*/ 9 h 311"/>
              <a:gd name="T2" fmla="*/ 20 w 668"/>
              <a:gd name="T3" fmla="*/ 28 h 311"/>
              <a:gd name="T4" fmla="*/ 34 w 668"/>
              <a:gd name="T5" fmla="*/ 45 h 311"/>
              <a:gd name="T6" fmla="*/ 47 w 668"/>
              <a:gd name="T7" fmla="*/ 61 h 311"/>
              <a:gd name="T8" fmla="*/ 60 w 668"/>
              <a:gd name="T9" fmla="*/ 77 h 311"/>
              <a:gd name="T10" fmla="*/ 74 w 668"/>
              <a:gd name="T11" fmla="*/ 91 h 311"/>
              <a:gd name="T12" fmla="*/ 87 w 668"/>
              <a:gd name="T13" fmla="*/ 105 h 311"/>
              <a:gd name="T14" fmla="*/ 100 w 668"/>
              <a:gd name="T15" fmla="*/ 118 h 311"/>
              <a:gd name="T16" fmla="*/ 114 w 668"/>
              <a:gd name="T17" fmla="*/ 130 h 311"/>
              <a:gd name="T18" fmla="*/ 127 w 668"/>
              <a:gd name="T19" fmla="*/ 142 h 311"/>
              <a:gd name="T20" fmla="*/ 140 w 668"/>
              <a:gd name="T21" fmla="*/ 152 h 311"/>
              <a:gd name="T22" fmla="*/ 154 w 668"/>
              <a:gd name="T23" fmla="*/ 163 h 311"/>
              <a:gd name="T24" fmla="*/ 167 w 668"/>
              <a:gd name="T25" fmla="*/ 172 h 311"/>
              <a:gd name="T26" fmla="*/ 181 w 668"/>
              <a:gd name="T27" fmla="*/ 181 h 311"/>
              <a:gd name="T28" fmla="*/ 194 w 668"/>
              <a:gd name="T29" fmla="*/ 190 h 311"/>
              <a:gd name="T30" fmla="*/ 207 w 668"/>
              <a:gd name="T31" fmla="*/ 198 h 311"/>
              <a:gd name="T32" fmla="*/ 221 w 668"/>
              <a:gd name="T33" fmla="*/ 205 h 311"/>
              <a:gd name="T34" fmla="*/ 234 w 668"/>
              <a:gd name="T35" fmla="*/ 212 h 311"/>
              <a:gd name="T36" fmla="*/ 247 w 668"/>
              <a:gd name="T37" fmla="*/ 219 h 311"/>
              <a:gd name="T38" fmla="*/ 261 w 668"/>
              <a:gd name="T39" fmla="*/ 225 h 311"/>
              <a:gd name="T40" fmla="*/ 274 w 668"/>
              <a:gd name="T41" fmla="*/ 231 h 311"/>
              <a:gd name="T42" fmla="*/ 287 w 668"/>
              <a:gd name="T43" fmla="*/ 237 h 311"/>
              <a:gd name="T44" fmla="*/ 301 w 668"/>
              <a:gd name="T45" fmla="*/ 242 h 311"/>
              <a:gd name="T46" fmla="*/ 314 w 668"/>
              <a:gd name="T47" fmla="*/ 247 h 311"/>
              <a:gd name="T48" fmla="*/ 327 w 668"/>
              <a:gd name="T49" fmla="*/ 252 h 311"/>
              <a:gd name="T50" fmla="*/ 341 w 668"/>
              <a:gd name="T51" fmla="*/ 256 h 311"/>
              <a:gd name="T52" fmla="*/ 354 w 668"/>
              <a:gd name="T53" fmla="*/ 260 h 311"/>
              <a:gd name="T54" fmla="*/ 367 w 668"/>
              <a:gd name="T55" fmla="*/ 264 h 311"/>
              <a:gd name="T56" fmla="*/ 381 w 668"/>
              <a:gd name="T57" fmla="*/ 268 h 311"/>
              <a:gd name="T58" fmla="*/ 394 w 668"/>
              <a:gd name="T59" fmla="*/ 271 h 311"/>
              <a:gd name="T60" fmla="*/ 407 w 668"/>
              <a:gd name="T61" fmla="*/ 275 h 311"/>
              <a:gd name="T62" fmla="*/ 421 w 668"/>
              <a:gd name="T63" fmla="*/ 278 h 311"/>
              <a:gd name="T64" fmla="*/ 434 w 668"/>
              <a:gd name="T65" fmla="*/ 281 h 311"/>
              <a:gd name="T66" fmla="*/ 447 w 668"/>
              <a:gd name="T67" fmla="*/ 283 h 311"/>
              <a:gd name="T68" fmla="*/ 461 w 668"/>
              <a:gd name="T69" fmla="*/ 286 h 311"/>
              <a:gd name="T70" fmla="*/ 474 w 668"/>
              <a:gd name="T71" fmla="*/ 288 h 311"/>
              <a:gd name="T72" fmla="*/ 487 w 668"/>
              <a:gd name="T73" fmla="*/ 291 h 311"/>
              <a:gd name="T74" fmla="*/ 501 w 668"/>
              <a:gd name="T75" fmla="*/ 293 h 311"/>
              <a:gd name="T76" fmla="*/ 514 w 668"/>
              <a:gd name="T77" fmla="*/ 295 h 311"/>
              <a:gd name="T78" fmla="*/ 528 w 668"/>
              <a:gd name="T79" fmla="*/ 297 h 311"/>
              <a:gd name="T80" fmla="*/ 541 w 668"/>
              <a:gd name="T81" fmla="*/ 299 h 311"/>
              <a:gd name="T82" fmla="*/ 554 w 668"/>
              <a:gd name="T83" fmla="*/ 300 h 311"/>
              <a:gd name="T84" fmla="*/ 568 w 668"/>
              <a:gd name="T85" fmla="*/ 302 h 311"/>
              <a:gd name="T86" fmla="*/ 581 w 668"/>
              <a:gd name="T87" fmla="*/ 303 h 311"/>
              <a:gd name="T88" fmla="*/ 594 w 668"/>
              <a:gd name="T89" fmla="*/ 305 h 311"/>
              <a:gd name="T90" fmla="*/ 608 w 668"/>
              <a:gd name="T91" fmla="*/ 306 h 311"/>
              <a:gd name="T92" fmla="*/ 621 w 668"/>
              <a:gd name="T93" fmla="*/ 307 h 311"/>
              <a:gd name="T94" fmla="*/ 634 w 668"/>
              <a:gd name="T95" fmla="*/ 309 h 311"/>
              <a:gd name="T96" fmla="*/ 648 w 668"/>
              <a:gd name="T97" fmla="*/ 310 h 311"/>
              <a:gd name="T98" fmla="*/ 661 w 668"/>
              <a:gd name="T9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68" h="311">
                <a:moveTo>
                  <a:pt x="0" y="0"/>
                </a:moveTo>
                <a:lnTo>
                  <a:pt x="7" y="9"/>
                </a:lnTo>
                <a:lnTo>
                  <a:pt x="14" y="19"/>
                </a:lnTo>
                <a:lnTo>
                  <a:pt x="20" y="28"/>
                </a:lnTo>
                <a:lnTo>
                  <a:pt x="27" y="37"/>
                </a:lnTo>
                <a:lnTo>
                  <a:pt x="34" y="45"/>
                </a:lnTo>
                <a:lnTo>
                  <a:pt x="40" y="53"/>
                </a:lnTo>
                <a:lnTo>
                  <a:pt x="47" y="61"/>
                </a:lnTo>
                <a:lnTo>
                  <a:pt x="54" y="69"/>
                </a:lnTo>
                <a:lnTo>
                  <a:pt x="60" y="77"/>
                </a:lnTo>
                <a:lnTo>
                  <a:pt x="67" y="84"/>
                </a:lnTo>
                <a:lnTo>
                  <a:pt x="74" y="91"/>
                </a:lnTo>
                <a:lnTo>
                  <a:pt x="80" y="98"/>
                </a:lnTo>
                <a:lnTo>
                  <a:pt x="87" y="105"/>
                </a:lnTo>
                <a:lnTo>
                  <a:pt x="94" y="112"/>
                </a:lnTo>
                <a:lnTo>
                  <a:pt x="100" y="118"/>
                </a:lnTo>
                <a:lnTo>
                  <a:pt x="107" y="124"/>
                </a:lnTo>
                <a:lnTo>
                  <a:pt x="114" y="130"/>
                </a:lnTo>
                <a:lnTo>
                  <a:pt x="120" y="136"/>
                </a:lnTo>
                <a:lnTo>
                  <a:pt x="127" y="142"/>
                </a:lnTo>
                <a:lnTo>
                  <a:pt x="134" y="147"/>
                </a:lnTo>
                <a:lnTo>
                  <a:pt x="140" y="152"/>
                </a:lnTo>
                <a:lnTo>
                  <a:pt x="147" y="158"/>
                </a:lnTo>
                <a:lnTo>
                  <a:pt x="154" y="163"/>
                </a:lnTo>
                <a:lnTo>
                  <a:pt x="160" y="167"/>
                </a:lnTo>
                <a:lnTo>
                  <a:pt x="167" y="172"/>
                </a:lnTo>
                <a:lnTo>
                  <a:pt x="174" y="177"/>
                </a:lnTo>
                <a:lnTo>
                  <a:pt x="181" y="181"/>
                </a:lnTo>
                <a:lnTo>
                  <a:pt x="187" y="185"/>
                </a:lnTo>
                <a:lnTo>
                  <a:pt x="194" y="190"/>
                </a:lnTo>
                <a:lnTo>
                  <a:pt x="201" y="194"/>
                </a:lnTo>
                <a:lnTo>
                  <a:pt x="207" y="198"/>
                </a:lnTo>
                <a:lnTo>
                  <a:pt x="214" y="201"/>
                </a:lnTo>
                <a:lnTo>
                  <a:pt x="221" y="205"/>
                </a:lnTo>
                <a:lnTo>
                  <a:pt x="227" y="209"/>
                </a:lnTo>
                <a:lnTo>
                  <a:pt x="234" y="212"/>
                </a:lnTo>
                <a:lnTo>
                  <a:pt x="241" y="216"/>
                </a:lnTo>
                <a:lnTo>
                  <a:pt x="247" y="219"/>
                </a:lnTo>
                <a:lnTo>
                  <a:pt x="254" y="222"/>
                </a:lnTo>
                <a:lnTo>
                  <a:pt x="261" y="225"/>
                </a:lnTo>
                <a:lnTo>
                  <a:pt x="267" y="228"/>
                </a:lnTo>
                <a:lnTo>
                  <a:pt x="274" y="231"/>
                </a:lnTo>
                <a:lnTo>
                  <a:pt x="281" y="234"/>
                </a:lnTo>
                <a:lnTo>
                  <a:pt x="287" y="237"/>
                </a:lnTo>
                <a:lnTo>
                  <a:pt x="294" y="240"/>
                </a:lnTo>
                <a:lnTo>
                  <a:pt x="301" y="242"/>
                </a:lnTo>
                <a:lnTo>
                  <a:pt x="307" y="245"/>
                </a:lnTo>
                <a:lnTo>
                  <a:pt x="314" y="247"/>
                </a:lnTo>
                <a:lnTo>
                  <a:pt x="321" y="249"/>
                </a:lnTo>
                <a:lnTo>
                  <a:pt x="327" y="252"/>
                </a:lnTo>
                <a:lnTo>
                  <a:pt x="334" y="254"/>
                </a:lnTo>
                <a:lnTo>
                  <a:pt x="341" y="256"/>
                </a:lnTo>
                <a:lnTo>
                  <a:pt x="347" y="258"/>
                </a:lnTo>
                <a:lnTo>
                  <a:pt x="354" y="260"/>
                </a:lnTo>
                <a:lnTo>
                  <a:pt x="361" y="262"/>
                </a:lnTo>
                <a:lnTo>
                  <a:pt x="367" y="264"/>
                </a:lnTo>
                <a:lnTo>
                  <a:pt x="374" y="266"/>
                </a:lnTo>
                <a:lnTo>
                  <a:pt x="381" y="268"/>
                </a:lnTo>
                <a:lnTo>
                  <a:pt x="387" y="270"/>
                </a:lnTo>
                <a:lnTo>
                  <a:pt x="394" y="271"/>
                </a:lnTo>
                <a:lnTo>
                  <a:pt x="401" y="273"/>
                </a:lnTo>
                <a:lnTo>
                  <a:pt x="407" y="275"/>
                </a:lnTo>
                <a:lnTo>
                  <a:pt x="414" y="276"/>
                </a:lnTo>
                <a:lnTo>
                  <a:pt x="421" y="278"/>
                </a:lnTo>
                <a:lnTo>
                  <a:pt x="427" y="279"/>
                </a:lnTo>
                <a:lnTo>
                  <a:pt x="434" y="281"/>
                </a:lnTo>
                <a:lnTo>
                  <a:pt x="441" y="282"/>
                </a:lnTo>
                <a:lnTo>
                  <a:pt x="447" y="283"/>
                </a:lnTo>
                <a:lnTo>
                  <a:pt x="454" y="285"/>
                </a:lnTo>
                <a:lnTo>
                  <a:pt x="461" y="286"/>
                </a:lnTo>
                <a:lnTo>
                  <a:pt x="467" y="287"/>
                </a:lnTo>
                <a:lnTo>
                  <a:pt x="474" y="288"/>
                </a:lnTo>
                <a:lnTo>
                  <a:pt x="481" y="290"/>
                </a:lnTo>
                <a:lnTo>
                  <a:pt x="487" y="291"/>
                </a:lnTo>
                <a:lnTo>
                  <a:pt x="494" y="292"/>
                </a:lnTo>
                <a:lnTo>
                  <a:pt x="501" y="293"/>
                </a:lnTo>
                <a:lnTo>
                  <a:pt x="508" y="294"/>
                </a:lnTo>
                <a:lnTo>
                  <a:pt x="514" y="295"/>
                </a:lnTo>
                <a:lnTo>
                  <a:pt x="521" y="296"/>
                </a:lnTo>
                <a:lnTo>
                  <a:pt x="528" y="297"/>
                </a:lnTo>
                <a:lnTo>
                  <a:pt x="534" y="298"/>
                </a:lnTo>
                <a:lnTo>
                  <a:pt x="541" y="299"/>
                </a:lnTo>
                <a:lnTo>
                  <a:pt x="548" y="299"/>
                </a:lnTo>
                <a:lnTo>
                  <a:pt x="554" y="300"/>
                </a:lnTo>
                <a:lnTo>
                  <a:pt x="561" y="301"/>
                </a:lnTo>
                <a:lnTo>
                  <a:pt x="568" y="302"/>
                </a:lnTo>
                <a:lnTo>
                  <a:pt x="574" y="303"/>
                </a:lnTo>
                <a:lnTo>
                  <a:pt x="581" y="303"/>
                </a:lnTo>
                <a:lnTo>
                  <a:pt x="588" y="304"/>
                </a:lnTo>
                <a:lnTo>
                  <a:pt x="594" y="305"/>
                </a:lnTo>
                <a:lnTo>
                  <a:pt x="601" y="306"/>
                </a:lnTo>
                <a:lnTo>
                  <a:pt x="608" y="306"/>
                </a:lnTo>
                <a:lnTo>
                  <a:pt x="614" y="307"/>
                </a:lnTo>
                <a:lnTo>
                  <a:pt x="621" y="307"/>
                </a:lnTo>
                <a:lnTo>
                  <a:pt x="628" y="308"/>
                </a:lnTo>
                <a:lnTo>
                  <a:pt x="634" y="309"/>
                </a:lnTo>
                <a:lnTo>
                  <a:pt x="641" y="309"/>
                </a:lnTo>
                <a:lnTo>
                  <a:pt x="648" y="310"/>
                </a:lnTo>
                <a:lnTo>
                  <a:pt x="654" y="310"/>
                </a:lnTo>
                <a:lnTo>
                  <a:pt x="661" y="311"/>
                </a:lnTo>
                <a:lnTo>
                  <a:pt x="668" y="311"/>
                </a:lnTo>
              </a:path>
            </a:pathLst>
          </a:custGeom>
          <a:noFill/>
          <a:ln w="76200">
            <a:solidFill>
              <a:srgbClr val="3366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44" name="Freeform 124"/>
          <p:cNvSpPr>
            <a:spLocks/>
          </p:cNvSpPr>
          <p:nvPr/>
        </p:nvSpPr>
        <p:spPr bwMode="auto">
          <a:xfrm>
            <a:off x="1347788" y="2522538"/>
            <a:ext cx="5870575" cy="2698750"/>
          </a:xfrm>
          <a:custGeom>
            <a:avLst/>
            <a:gdLst>
              <a:gd name="T0" fmla="*/ 7 w 668"/>
              <a:gd name="T1" fmla="*/ 42 h 307"/>
              <a:gd name="T2" fmla="*/ 20 w 668"/>
              <a:gd name="T3" fmla="*/ 102 h 307"/>
              <a:gd name="T4" fmla="*/ 34 w 668"/>
              <a:gd name="T5" fmla="*/ 140 h 307"/>
              <a:gd name="T6" fmla="*/ 47 w 668"/>
              <a:gd name="T7" fmla="*/ 168 h 307"/>
              <a:gd name="T8" fmla="*/ 60 w 668"/>
              <a:gd name="T9" fmla="*/ 188 h 307"/>
              <a:gd name="T10" fmla="*/ 74 w 668"/>
              <a:gd name="T11" fmla="*/ 204 h 307"/>
              <a:gd name="T12" fmla="*/ 87 w 668"/>
              <a:gd name="T13" fmla="*/ 217 h 307"/>
              <a:gd name="T14" fmla="*/ 100 w 668"/>
              <a:gd name="T15" fmla="*/ 227 h 307"/>
              <a:gd name="T16" fmla="*/ 114 w 668"/>
              <a:gd name="T17" fmla="*/ 236 h 307"/>
              <a:gd name="T18" fmla="*/ 127 w 668"/>
              <a:gd name="T19" fmla="*/ 243 h 307"/>
              <a:gd name="T20" fmla="*/ 140 w 668"/>
              <a:gd name="T21" fmla="*/ 249 h 307"/>
              <a:gd name="T22" fmla="*/ 154 w 668"/>
              <a:gd name="T23" fmla="*/ 254 h 307"/>
              <a:gd name="T24" fmla="*/ 167 w 668"/>
              <a:gd name="T25" fmla="*/ 259 h 307"/>
              <a:gd name="T26" fmla="*/ 181 w 668"/>
              <a:gd name="T27" fmla="*/ 263 h 307"/>
              <a:gd name="T28" fmla="*/ 194 w 668"/>
              <a:gd name="T29" fmla="*/ 267 h 307"/>
              <a:gd name="T30" fmla="*/ 207 w 668"/>
              <a:gd name="T31" fmla="*/ 270 h 307"/>
              <a:gd name="T32" fmla="*/ 221 w 668"/>
              <a:gd name="T33" fmla="*/ 273 h 307"/>
              <a:gd name="T34" fmla="*/ 234 w 668"/>
              <a:gd name="T35" fmla="*/ 275 h 307"/>
              <a:gd name="T36" fmla="*/ 247 w 668"/>
              <a:gd name="T37" fmla="*/ 278 h 307"/>
              <a:gd name="T38" fmla="*/ 261 w 668"/>
              <a:gd name="T39" fmla="*/ 280 h 307"/>
              <a:gd name="T40" fmla="*/ 274 w 668"/>
              <a:gd name="T41" fmla="*/ 282 h 307"/>
              <a:gd name="T42" fmla="*/ 287 w 668"/>
              <a:gd name="T43" fmla="*/ 284 h 307"/>
              <a:gd name="T44" fmla="*/ 301 w 668"/>
              <a:gd name="T45" fmla="*/ 286 h 307"/>
              <a:gd name="T46" fmla="*/ 314 w 668"/>
              <a:gd name="T47" fmla="*/ 287 h 307"/>
              <a:gd name="T48" fmla="*/ 327 w 668"/>
              <a:gd name="T49" fmla="*/ 289 h 307"/>
              <a:gd name="T50" fmla="*/ 341 w 668"/>
              <a:gd name="T51" fmla="*/ 290 h 307"/>
              <a:gd name="T52" fmla="*/ 354 w 668"/>
              <a:gd name="T53" fmla="*/ 291 h 307"/>
              <a:gd name="T54" fmla="*/ 367 w 668"/>
              <a:gd name="T55" fmla="*/ 293 h 307"/>
              <a:gd name="T56" fmla="*/ 381 w 668"/>
              <a:gd name="T57" fmla="*/ 294 h 307"/>
              <a:gd name="T58" fmla="*/ 394 w 668"/>
              <a:gd name="T59" fmla="*/ 295 h 307"/>
              <a:gd name="T60" fmla="*/ 407 w 668"/>
              <a:gd name="T61" fmla="*/ 296 h 307"/>
              <a:gd name="T62" fmla="*/ 421 w 668"/>
              <a:gd name="T63" fmla="*/ 297 h 307"/>
              <a:gd name="T64" fmla="*/ 434 w 668"/>
              <a:gd name="T65" fmla="*/ 297 h 307"/>
              <a:gd name="T66" fmla="*/ 447 w 668"/>
              <a:gd name="T67" fmla="*/ 298 h 307"/>
              <a:gd name="T68" fmla="*/ 461 w 668"/>
              <a:gd name="T69" fmla="*/ 299 h 307"/>
              <a:gd name="T70" fmla="*/ 474 w 668"/>
              <a:gd name="T71" fmla="*/ 300 h 307"/>
              <a:gd name="T72" fmla="*/ 487 w 668"/>
              <a:gd name="T73" fmla="*/ 301 h 307"/>
              <a:gd name="T74" fmla="*/ 501 w 668"/>
              <a:gd name="T75" fmla="*/ 301 h 307"/>
              <a:gd name="T76" fmla="*/ 514 w 668"/>
              <a:gd name="T77" fmla="*/ 302 h 307"/>
              <a:gd name="T78" fmla="*/ 528 w 668"/>
              <a:gd name="T79" fmla="*/ 302 h 307"/>
              <a:gd name="T80" fmla="*/ 541 w 668"/>
              <a:gd name="T81" fmla="*/ 303 h 307"/>
              <a:gd name="T82" fmla="*/ 554 w 668"/>
              <a:gd name="T83" fmla="*/ 304 h 307"/>
              <a:gd name="T84" fmla="*/ 568 w 668"/>
              <a:gd name="T85" fmla="*/ 304 h 307"/>
              <a:gd name="T86" fmla="*/ 581 w 668"/>
              <a:gd name="T87" fmla="*/ 305 h 307"/>
              <a:gd name="T88" fmla="*/ 594 w 668"/>
              <a:gd name="T89" fmla="*/ 305 h 307"/>
              <a:gd name="T90" fmla="*/ 608 w 668"/>
              <a:gd name="T91" fmla="*/ 306 h 307"/>
              <a:gd name="T92" fmla="*/ 621 w 668"/>
              <a:gd name="T93" fmla="*/ 306 h 307"/>
              <a:gd name="T94" fmla="*/ 634 w 668"/>
              <a:gd name="T95" fmla="*/ 306 h 307"/>
              <a:gd name="T96" fmla="*/ 648 w 668"/>
              <a:gd name="T97" fmla="*/ 307 h 307"/>
              <a:gd name="T98" fmla="*/ 661 w 668"/>
              <a:gd name="T99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68" h="307">
                <a:moveTo>
                  <a:pt x="0" y="0"/>
                </a:moveTo>
                <a:lnTo>
                  <a:pt x="7" y="42"/>
                </a:lnTo>
                <a:lnTo>
                  <a:pt x="14" y="75"/>
                </a:lnTo>
                <a:lnTo>
                  <a:pt x="20" y="102"/>
                </a:lnTo>
                <a:lnTo>
                  <a:pt x="27" y="123"/>
                </a:lnTo>
                <a:lnTo>
                  <a:pt x="34" y="140"/>
                </a:lnTo>
                <a:lnTo>
                  <a:pt x="40" y="155"/>
                </a:lnTo>
                <a:lnTo>
                  <a:pt x="47" y="168"/>
                </a:lnTo>
                <a:lnTo>
                  <a:pt x="54" y="179"/>
                </a:lnTo>
                <a:lnTo>
                  <a:pt x="60" y="188"/>
                </a:lnTo>
                <a:lnTo>
                  <a:pt x="67" y="197"/>
                </a:lnTo>
                <a:lnTo>
                  <a:pt x="74" y="204"/>
                </a:lnTo>
                <a:lnTo>
                  <a:pt x="80" y="211"/>
                </a:lnTo>
                <a:lnTo>
                  <a:pt x="87" y="217"/>
                </a:lnTo>
                <a:lnTo>
                  <a:pt x="94" y="222"/>
                </a:lnTo>
                <a:lnTo>
                  <a:pt x="100" y="227"/>
                </a:lnTo>
                <a:lnTo>
                  <a:pt x="107" y="231"/>
                </a:lnTo>
                <a:lnTo>
                  <a:pt x="114" y="236"/>
                </a:lnTo>
                <a:lnTo>
                  <a:pt x="120" y="239"/>
                </a:lnTo>
                <a:lnTo>
                  <a:pt x="127" y="243"/>
                </a:lnTo>
                <a:lnTo>
                  <a:pt x="134" y="246"/>
                </a:lnTo>
                <a:lnTo>
                  <a:pt x="140" y="249"/>
                </a:lnTo>
                <a:lnTo>
                  <a:pt x="147" y="252"/>
                </a:lnTo>
                <a:lnTo>
                  <a:pt x="154" y="254"/>
                </a:lnTo>
                <a:lnTo>
                  <a:pt x="160" y="257"/>
                </a:lnTo>
                <a:lnTo>
                  <a:pt x="167" y="259"/>
                </a:lnTo>
                <a:lnTo>
                  <a:pt x="174" y="261"/>
                </a:lnTo>
                <a:lnTo>
                  <a:pt x="181" y="263"/>
                </a:lnTo>
                <a:lnTo>
                  <a:pt x="187" y="265"/>
                </a:lnTo>
                <a:lnTo>
                  <a:pt x="194" y="267"/>
                </a:lnTo>
                <a:lnTo>
                  <a:pt x="201" y="268"/>
                </a:lnTo>
                <a:lnTo>
                  <a:pt x="207" y="270"/>
                </a:lnTo>
                <a:lnTo>
                  <a:pt x="214" y="271"/>
                </a:lnTo>
                <a:lnTo>
                  <a:pt x="221" y="273"/>
                </a:lnTo>
                <a:lnTo>
                  <a:pt x="227" y="274"/>
                </a:lnTo>
                <a:lnTo>
                  <a:pt x="234" y="275"/>
                </a:lnTo>
                <a:lnTo>
                  <a:pt x="241" y="277"/>
                </a:lnTo>
                <a:lnTo>
                  <a:pt x="247" y="278"/>
                </a:lnTo>
                <a:lnTo>
                  <a:pt x="254" y="279"/>
                </a:lnTo>
                <a:lnTo>
                  <a:pt x="261" y="280"/>
                </a:lnTo>
                <a:lnTo>
                  <a:pt x="267" y="281"/>
                </a:lnTo>
                <a:lnTo>
                  <a:pt x="274" y="282"/>
                </a:lnTo>
                <a:lnTo>
                  <a:pt x="281" y="283"/>
                </a:lnTo>
                <a:lnTo>
                  <a:pt x="287" y="284"/>
                </a:lnTo>
                <a:lnTo>
                  <a:pt x="294" y="285"/>
                </a:lnTo>
                <a:lnTo>
                  <a:pt x="301" y="286"/>
                </a:lnTo>
                <a:lnTo>
                  <a:pt x="307" y="286"/>
                </a:lnTo>
                <a:lnTo>
                  <a:pt x="314" y="287"/>
                </a:lnTo>
                <a:lnTo>
                  <a:pt x="321" y="288"/>
                </a:lnTo>
                <a:lnTo>
                  <a:pt x="327" y="289"/>
                </a:lnTo>
                <a:lnTo>
                  <a:pt x="334" y="289"/>
                </a:lnTo>
                <a:lnTo>
                  <a:pt x="341" y="290"/>
                </a:lnTo>
                <a:lnTo>
                  <a:pt x="347" y="291"/>
                </a:lnTo>
                <a:lnTo>
                  <a:pt x="354" y="291"/>
                </a:lnTo>
                <a:lnTo>
                  <a:pt x="361" y="292"/>
                </a:lnTo>
                <a:lnTo>
                  <a:pt x="367" y="293"/>
                </a:lnTo>
                <a:lnTo>
                  <a:pt x="374" y="293"/>
                </a:lnTo>
                <a:lnTo>
                  <a:pt x="381" y="294"/>
                </a:lnTo>
                <a:lnTo>
                  <a:pt x="387" y="294"/>
                </a:lnTo>
                <a:lnTo>
                  <a:pt x="394" y="295"/>
                </a:lnTo>
                <a:lnTo>
                  <a:pt x="401" y="295"/>
                </a:lnTo>
                <a:lnTo>
                  <a:pt x="407" y="296"/>
                </a:lnTo>
                <a:lnTo>
                  <a:pt x="414" y="296"/>
                </a:lnTo>
                <a:lnTo>
                  <a:pt x="421" y="297"/>
                </a:lnTo>
                <a:lnTo>
                  <a:pt x="427" y="297"/>
                </a:lnTo>
                <a:lnTo>
                  <a:pt x="434" y="297"/>
                </a:lnTo>
                <a:lnTo>
                  <a:pt x="441" y="298"/>
                </a:lnTo>
                <a:lnTo>
                  <a:pt x="447" y="298"/>
                </a:lnTo>
                <a:lnTo>
                  <a:pt x="454" y="299"/>
                </a:lnTo>
                <a:lnTo>
                  <a:pt x="461" y="299"/>
                </a:lnTo>
                <a:lnTo>
                  <a:pt x="467" y="299"/>
                </a:lnTo>
                <a:lnTo>
                  <a:pt x="474" y="300"/>
                </a:lnTo>
                <a:lnTo>
                  <a:pt x="481" y="300"/>
                </a:lnTo>
                <a:lnTo>
                  <a:pt x="487" y="301"/>
                </a:lnTo>
                <a:lnTo>
                  <a:pt x="494" y="301"/>
                </a:lnTo>
                <a:lnTo>
                  <a:pt x="501" y="301"/>
                </a:lnTo>
                <a:lnTo>
                  <a:pt x="508" y="302"/>
                </a:lnTo>
                <a:lnTo>
                  <a:pt x="514" y="302"/>
                </a:lnTo>
                <a:lnTo>
                  <a:pt x="521" y="302"/>
                </a:lnTo>
                <a:lnTo>
                  <a:pt x="528" y="302"/>
                </a:lnTo>
                <a:lnTo>
                  <a:pt x="534" y="303"/>
                </a:lnTo>
                <a:lnTo>
                  <a:pt x="541" y="303"/>
                </a:lnTo>
                <a:lnTo>
                  <a:pt x="548" y="303"/>
                </a:lnTo>
                <a:lnTo>
                  <a:pt x="554" y="304"/>
                </a:lnTo>
                <a:lnTo>
                  <a:pt x="561" y="304"/>
                </a:lnTo>
                <a:lnTo>
                  <a:pt x="568" y="304"/>
                </a:lnTo>
                <a:lnTo>
                  <a:pt x="574" y="304"/>
                </a:lnTo>
                <a:lnTo>
                  <a:pt x="581" y="305"/>
                </a:lnTo>
                <a:lnTo>
                  <a:pt x="588" y="305"/>
                </a:lnTo>
                <a:lnTo>
                  <a:pt x="594" y="305"/>
                </a:lnTo>
                <a:lnTo>
                  <a:pt x="601" y="305"/>
                </a:lnTo>
                <a:lnTo>
                  <a:pt x="608" y="306"/>
                </a:lnTo>
                <a:lnTo>
                  <a:pt x="614" y="306"/>
                </a:lnTo>
                <a:lnTo>
                  <a:pt x="621" y="306"/>
                </a:lnTo>
                <a:lnTo>
                  <a:pt x="628" y="306"/>
                </a:lnTo>
                <a:lnTo>
                  <a:pt x="634" y="306"/>
                </a:lnTo>
                <a:lnTo>
                  <a:pt x="641" y="307"/>
                </a:lnTo>
                <a:lnTo>
                  <a:pt x="648" y="307"/>
                </a:lnTo>
                <a:lnTo>
                  <a:pt x="654" y="307"/>
                </a:lnTo>
                <a:lnTo>
                  <a:pt x="661" y="307"/>
                </a:lnTo>
                <a:lnTo>
                  <a:pt x="668" y="307"/>
                </a:lnTo>
              </a:path>
            </a:pathLst>
          </a:custGeom>
          <a:noFill/>
          <a:ln w="76200">
            <a:solidFill>
              <a:srgbClr val="33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45" name="Rectangle 125"/>
          <p:cNvSpPr>
            <a:spLocks noChangeArrowheads="1"/>
          </p:cNvSpPr>
          <p:nvPr/>
        </p:nvSpPr>
        <p:spPr bwMode="auto">
          <a:xfrm>
            <a:off x="987425" y="526573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0</a:t>
            </a:r>
            <a:endParaRPr lang="en-US"/>
          </a:p>
        </p:txBody>
      </p:sp>
      <p:sp>
        <p:nvSpPr>
          <p:cNvPr id="82046" name="Rectangle 126"/>
          <p:cNvSpPr>
            <a:spLocks noChangeArrowheads="1"/>
          </p:cNvSpPr>
          <p:nvPr/>
        </p:nvSpPr>
        <p:spPr bwMode="auto">
          <a:xfrm>
            <a:off x="776288" y="4684713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0.2</a:t>
            </a:r>
            <a:endParaRPr lang="en-US"/>
          </a:p>
        </p:txBody>
      </p:sp>
      <p:sp>
        <p:nvSpPr>
          <p:cNvPr id="82047" name="Rectangle 127"/>
          <p:cNvSpPr>
            <a:spLocks noChangeArrowheads="1"/>
          </p:cNvSpPr>
          <p:nvPr/>
        </p:nvSpPr>
        <p:spPr bwMode="auto">
          <a:xfrm>
            <a:off x="776288" y="4114800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0.4</a:t>
            </a:r>
            <a:endParaRPr lang="en-US"/>
          </a:p>
        </p:txBody>
      </p:sp>
      <p:sp>
        <p:nvSpPr>
          <p:cNvPr id="82048" name="Rectangle 128"/>
          <p:cNvSpPr>
            <a:spLocks noChangeArrowheads="1"/>
          </p:cNvSpPr>
          <p:nvPr/>
        </p:nvSpPr>
        <p:spPr bwMode="auto">
          <a:xfrm>
            <a:off x="776288" y="353377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0.6</a:t>
            </a:r>
            <a:endParaRPr lang="en-US"/>
          </a:p>
        </p:txBody>
      </p:sp>
      <p:sp>
        <p:nvSpPr>
          <p:cNvPr id="82049" name="Rectangle 129"/>
          <p:cNvSpPr>
            <a:spLocks noChangeArrowheads="1"/>
          </p:cNvSpPr>
          <p:nvPr/>
        </p:nvSpPr>
        <p:spPr bwMode="auto">
          <a:xfrm>
            <a:off x="776288" y="2954338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0.8</a:t>
            </a:r>
            <a:endParaRPr lang="en-US"/>
          </a:p>
        </p:txBody>
      </p:sp>
      <p:sp>
        <p:nvSpPr>
          <p:cNvPr id="82050" name="Rectangle 130"/>
          <p:cNvSpPr>
            <a:spLocks noChangeArrowheads="1"/>
          </p:cNvSpPr>
          <p:nvPr/>
        </p:nvSpPr>
        <p:spPr bwMode="auto">
          <a:xfrm>
            <a:off x="987425" y="238283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1</a:t>
            </a:r>
            <a:endParaRPr lang="en-US"/>
          </a:p>
        </p:txBody>
      </p:sp>
      <p:sp>
        <p:nvSpPr>
          <p:cNvPr id="82051" name="Rectangle 131"/>
          <p:cNvSpPr>
            <a:spLocks noChangeArrowheads="1"/>
          </p:cNvSpPr>
          <p:nvPr/>
        </p:nvSpPr>
        <p:spPr bwMode="auto">
          <a:xfrm>
            <a:off x="776288" y="1801813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1.2</a:t>
            </a:r>
            <a:endParaRPr lang="en-US"/>
          </a:p>
        </p:txBody>
      </p:sp>
      <p:sp>
        <p:nvSpPr>
          <p:cNvPr id="82052" name="Rectangle 132"/>
          <p:cNvSpPr>
            <a:spLocks noChangeArrowheads="1"/>
          </p:cNvSpPr>
          <p:nvPr/>
        </p:nvSpPr>
        <p:spPr bwMode="auto">
          <a:xfrm>
            <a:off x="1277938" y="5634038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0</a:t>
            </a:r>
            <a:endParaRPr lang="en-US"/>
          </a:p>
        </p:txBody>
      </p:sp>
      <p:sp>
        <p:nvSpPr>
          <p:cNvPr id="82053" name="Rectangle 133"/>
          <p:cNvSpPr>
            <a:spLocks noChangeArrowheads="1"/>
          </p:cNvSpPr>
          <p:nvPr/>
        </p:nvSpPr>
        <p:spPr bwMode="auto">
          <a:xfrm>
            <a:off x="1866900" y="563403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5</a:t>
            </a:r>
            <a:endParaRPr lang="en-US"/>
          </a:p>
        </p:txBody>
      </p:sp>
      <p:sp>
        <p:nvSpPr>
          <p:cNvPr id="82054" name="Rectangle 134"/>
          <p:cNvSpPr>
            <a:spLocks noChangeArrowheads="1"/>
          </p:cNvSpPr>
          <p:nvPr/>
        </p:nvSpPr>
        <p:spPr bwMode="auto">
          <a:xfrm>
            <a:off x="2384425" y="56340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10</a:t>
            </a:r>
            <a:endParaRPr lang="en-US"/>
          </a:p>
        </p:txBody>
      </p:sp>
      <p:sp>
        <p:nvSpPr>
          <p:cNvPr id="82055" name="Rectangle 135"/>
          <p:cNvSpPr>
            <a:spLocks noChangeArrowheads="1"/>
          </p:cNvSpPr>
          <p:nvPr/>
        </p:nvSpPr>
        <p:spPr bwMode="auto">
          <a:xfrm>
            <a:off x="2973388" y="56340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15</a:t>
            </a:r>
            <a:endParaRPr lang="en-US"/>
          </a:p>
        </p:txBody>
      </p:sp>
      <p:sp>
        <p:nvSpPr>
          <p:cNvPr id="82056" name="Rectangle 136"/>
          <p:cNvSpPr>
            <a:spLocks noChangeArrowheads="1"/>
          </p:cNvSpPr>
          <p:nvPr/>
        </p:nvSpPr>
        <p:spPr bwMode="auto">
          <a:xfrm>
            <a:off x="3554413" y="56340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20</a:t>
            </a:r>
            <a:endParaRPr lang="en-US"/>
          </a:p>
        </p:txBody>
      </p:sp>
      <p:sp>
        <p:nvSpPr>
          <p:cNvPr id="82057" name="Rectangle 137"/>
          <p:cNvSpPr>
            <a:spLocks noChangeArrowheads="1"/>
          </p:cNvSpPr>
          <p:nvPr/>
        </p:nvSpPr>
        <p:spPr bwMode="auto">
          <a:xfrm>
            <a:off x="4143375" y="56340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25</a:t>
            </a:r>
            <a:endParaRPr lang="en-US"/>
          </a:p>
        </p:txBody>
      </p:sp>
      <p:sp>
        <p:nvSpPr>
          <p:cNvPr id="82058" name="Rectangle 138"/>
          <p:cNvSpPr>
            <a:spLocks noChangeArrowheads="1"/>
          </p:cNvSpPr>
          <p:nvPr/>
        </p:nvSpPr>
        <p:spPr bwMode="auto">
          <a:xfrm>
            <a:off x="4732338" y="56340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30</a:t>
            </a:r>
            <a:endParaRPr lang="en-US"/>
          </a:p>
        </p:txBody>
      </p:sp>
      <p:sp>
        <p:nvSpPr>
          <p:cNvPr id="82059" name="Rectangle 139"/>
          <p:cNvSpPr>
            <a:spLocks noChangeArrowheads="1"/>
          </p:cNvSpPr>
          <p:nvPr/>
        </p:nvSpPr>
        <p:spPr bwMode="auto">
          <a:xfrm>
            <a:off x="5311775" y="56340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35</a:t>
            </a:r>
            <a:endParaRPr lang="en-US"/>
          </a:p>
        </p:txBody>
      </p:sp>
      <p:sp>
        <p:nvSpPr>
          <p:cNvPr id="82060" name="Rectangle 140"/>
          <p:cNvSpPr>
            <a:spLocks noChangeArrowheads="1"/>
          </p:cNvSpPr>
          <p:nvPr/>
        </p:nvSpPr>
        <p:spPr bwMode="auto">
          <a:xfrm>
            <a:off x="5900738" y="56340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40</a:t>
            </a:r>
            <a:endParaRPr lang="en-US"/>
          </a:p>
        </p:txBody>
      </p:sp>
      <p:sp>
        <p:nvSpPr>
          <p:cNvPr id="82061" name="Rectangle 141"/>
          <p:cNvSpPr>
            <a:spLocks noChangeArrowheads="1"/>
          </p:cNvSpPr>
          <p:nvPr/>
        </p:nvSpPr>
        <p:spPr bwMode="auto">
          <a:xfrm>
            <a:off x="6489700" y="56340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45</a:t>
            </a:r>
            <a:endParaRPr lang="en-US"/>
          </a:p>
        </p:txBody>
      </p:sp>
      <p:sp>
        <p:nvSpPr>
          <p:cNvPr id="82062" name="Rectangle 142"/>
          <p:cNvSpPr>
            <a:spLocks noChangeArrowheads="1"/>
          </p:cNvSpPr>
          <p:nvPr/>
        </p:nvSpPr>
        <p:spPr bwMode="auto">
          <a:xfrm>
            <a:off x="7078663" y="56340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latin typeface="Arial" charset="0"/>
              </a:rPr>
              <a:t>50</a:t>
            </a:r>
            <a:endParaRPr lang="en-US"/>
          </a:p>
        </p:txBody>
      </p:sp>
      <p:sp>
        <p:nvSpPr>
          <p:cNvPr id="82063" name="Rectangle 143"/>
          <p:cNvSpPr>
            <a:spLocks noChangeArrowheads="1"/>
          </p:cNvSpPr>
          <p:nvPr/>
        </p:nvSpPr>
        <p:spPr bwMode="auto">
          <a:xfrm>
            <a:off x="3343275" y="6065838"/>
            <a:ext cx="1874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latin typeface="Arial" charset="0"/>
              </a:rPr>
              <a:t>Delay (in years)</a:t>
            </a:r>
            <a:endParaRPr lang="en-US"/>
          </a:p>
        </p:txBody>
      </p:sp>
      <p:sp>
        <p:nvSpPr>
          <p:cNvPr id="82064" name="Rectangle 144"/>
          <p:cNvSpPr>
            <a:spLocks noChangeArrowheads="1"/>
          </p:cNvSpPr>
          <p:nvPr/>
        </p:nvSpPr>
        <p:spPr bwMode="auto">
          <a:xfrm rot="16200000">
            <a:off x="-832644" y="3526632"/>
            <a:ext cx="2678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latin typeface="Arial" charset="0"/>
              </a:rPr>
              <a:t>Present Value of 1 Util</a:t>
            </a:r>
            <a:endParaRPr lang="en-US"/>
          </a:p>
        </p:txBody>
      </p:sp>
      <p:sp>
        <p:nvSpPr>
          <p:cNvPr id="82065" name="Rectangle 145"/>
          <p:cNvSpPr>
            <a:spLocks noChangeArrowheads="1"/>
          </p:cNvSpPr>
          <p:nvPr/>
        </p:nvSpPr>
        <p:spPr bwMode="auto">
          <a:xfrm>
            <a:off x="7342188" y="3208338"/>
            <a:ext cx="1485900" cy="677862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66" name="Line 146"/>
          <p:cNvSpPr>
            <a:spLocks noChangeShapeType="1"/>
          </p:cNvSpPr>
          <p:nvPr/>
        </p:nvSpPr>
        <p:spPr bwMode="auto">
          <a:xfrm>
            <a:off x="7412038" y="3375025"/>
            <a:ext cx="211137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67" name="Rectangle 147"/>
          <p:cNvSpPr>
            <a:spLocks noChangeArrowheads="1"/>
          </p:cNvSpPr>
          <p:nvPr/>
        </p:nvSpPr>
        <p:spPr bwMode="auto">
          <a:xfrm>
            <a:off x="7675563" y="3270250"/>
            <a:ext cx="114294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latin typeface="Arial" charset="0"/>
              </a:rPr>
              <a:t>Exponential</a:t>
            </a:r>
            <a:endParaRPr lang="en-US"/>
          </a:p>
        </p:txBody>
      </p:sp>
      <p:sp>
        <p:nvSpPr>
          <p:cNvPr id="82068" name="Line 148"/>
          <p:cNvSpPr>
            <a:spLocks noChangeShapeType="1"/>
          </p:cNvSpPr>
          <p:nvPr/>
        </p:nvSpPr>
        <p:spPr bwMode="auto">
          <a:xfrm>
            <a:off x="7412038" y="3683000"/>
            <a:ext cx="211137" cy="0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2069" name="Rectangle 149"/>
          <p:cNvSpPr>
            <a:spLocks noChangeArrowheads="1"/>
          </p:cNvSpPr>
          <p:nvPr/>
        </p:nvSpPr>
        <p:spPr bwMode="auto">
          <a:xfrm>
            <a:off x="7675563" y="3578225"/>
            <a:ext cx="10307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latin typeface="Arial" charset="0"/>
              </a:rPr>
              <a:t>Hyperbolic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605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e\Documents\Job Stuff\Philips Incandescent A-19 Light Bulb.g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6" y="2091417"/>
            <a:ext cx="1676400" cy="255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e\Documents\Job Stuff\h_texas_spiralCFL_15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030337"/>
            <a:ext cx="1457331" cy="269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4694" y="4849557"/>
            <a:ext cx="117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$0.87 now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1093" y="4876800"/>
            <a:ext cx="117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$3.29 now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0532" y="6463802"/>
            <a:ext cx="459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Hardisty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Orlove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Krantz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Small, &amp;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Milch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2012)</a:t>
            </a:r>
            <a:endParaRPr lang="en-US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6553200" y="6245229"/>
            <a:ext cx="2133600" cy="4762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047C29A-9228-462E-AB8E-97353F26967E}" type="slidenum">
              <a:rPr lang="en-US" smtClean="0">
                <a:latin typeface="Calibri" pitchFamily="34" charset="0"/>
                <a:cs typeface="Calibri" pitchFamily="34" charset="0"/>
              </a:rPr>
              <a:pPr algn="r">
                <a:defRPr/>
              </a:pPr>
              <a:t>52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C:\Users\Dave\Documents\Job Stuff\E27_led_bul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20" y="1951658"/>
            <a:ext cx="3124680" cy="289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33560" y="4891309"/>
            <a:ext cx="128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$17.50 now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33560" y="1661004"/>
            <a:ext cx="118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9 watt LED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5714" y="1676400"/>
            <a:ext cx="127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14 watt CFL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279" y="1676400"/>
            <a:ext cx="218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60 watt incandescent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4157" y="5105400"/>
            <a:ext cx="113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$443 later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1400" y="5134617"/>
            <a:ext cx="113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$109 later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93866" y="5134617"/>
            <a:ext cx="102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$61 later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Discounting: Implications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6302" y="97000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Immediate cost vs. 10-year cost</a:t>
            </a:r>
          </a:p>
        </p:txBody>
      </p:sp>
    </p:spTree>
    <p:extLst>
      <p:ext uri="{BB962C8B-B14F-4D97-AF65-F5344CB8AC3E}">
        <p14:creationId xmlns:p14="http://schemas.microsoft.com/office/powerpoint/2010/main" val="11114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Slack </a:t>
            </a:r>
            <a:r>
              <a:rPr lang="en-US" sz="3600" dirty="0"/>
              <a:t>(</a:t>
            </a:r>
            <a:r>
              <a:rPr lang="en-US" sz="3600" dirty="0" err="1"/>
              <a:t>Zauberman</a:t>
            </a:r>
            <a:r>
              <a:rPr lang="en-US" sz="3600" dirty="0"/>
              <a:t> 2005)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“Think about your activities today and your available spare time. Now consider your likely activities and available spare time for the same day of the week a month from now. On which day do you expect to have more spare time?”</a:t>
            </a:r>
          </a:p>
          <a:p>
            <a:r>
              <a:rPr lang="en-US" dirty="0"/>
              <a:t>“Think about your expenses today and your available spare money. Now consider your likely expenses and available spare money for the same day of the week a month from now. On which day do you expect to have more financial reserves?”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352" y="6169448"/>
            <a:ext cx="895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Zauberman</a:t>
            </a:r>
            <a:r>
              <a:rPr lang="en-US" dirty="0"/>
              <a:t>, G., &amp; Lynch Jr, J. G. (2005). Resource slack and propensity to discount delayed investments of time versus money. </a:t>
            </a:r>
            <a:r>
              <a:rPr lang="en-US" i="1" dirty="0"/>
              <a:t>Journal of Experimental Psychology: General</a:t>
            </a:r>
            <a:r>
              <a:rPr lang="en-US" dirty="0"/>
              <a:t>, </a:t>
            </a:r>
            <a:r>
              <a:rPr lang="en-US" i="1" dirty="0"/>
              <a:t>134</a:t>
            </a:r>
            <a:r>
              <a:rPr lang="en-US" dirty="0"/>
              <a:t>(1), 23.</a:t>
            </a:r>
          </a:p>
        </p:txBody>
      </p:sp>
    </p:spTree>
    <p:extLst>
      <p:ext uri="{BB962C8B-B14F-4D97-AF65-F5344CB8AC3E}">
        <p14:creationId xmlns:p14="http://schemas.microsoft.com/office/powerpoint/2010/main" val="15106632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Slack </a:t>
            </a:r>
            <a:r>
              <a:rPr lang="en-US" sz="3600" dirty="0"/>
              <a:t>(</a:t>
            </a:r>
            <a:r>
              <a:rPr lang="en-US" sz="3600" dirty="0" err="1"/>
              <a:t>Zauberman</a:t>
            </a:r>
            <a:r>
              <a:rPr lang="en-US" sz="3600" dirty="0"/>
              <a:t> 2005)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 = much more time [money] available today </a:t>
            </a:r>
            <a:br>
              <a:rPr lang="en-US" dirty="0"/>
            </a:br>
            <a:r>
              <a:rPr lang="en-US" dirty="0"/>
              <a:t>10 = much more time [money] available next month</a:t>
            </a:r>
          </a:p>
          <a:p>
            <a:r>
              <a:rPr lang="en-US" dirty="0"/>
              <a:t>For both time (M = 8.2, SD = 2.9) and money (M = 7.0, SD = 2.9), respondents believed that the resource would be more available in a month than today.</a:t>
            </a:r>
          </a:p>
          <a:p>
            <a:r>
              <a:rPr lang="en-US" dirty="0"/>
              <a:t>“Yes... damn!” effect</a:t>
            </a:r>
          </a:p>
          <a:p>
            <a:r>
              <a:rPr lang="en-US" dirty="0"/>
              <a:t>Resource slack predicted discount rates, as well as hyperbolic discounting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352" y="6169448"/>
            <a:ext cx="895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Zauberman</a:t>
            </a:r>
            <a:r>
              <a:rPr lang="en-US" dirty="0"/>
              <a:t>, G., &amp; Lynch Jr, J. G. (2005). Resource slack and propensity to discount delayed investments of time versus money. </a:t>
            </a:r>
            <a:r>
              <a:rPr lang="en-US" i="1" dirty="0"/>
              <a:t>Journal of Experimental Psychology: General</a:t>
            </a:r>
            <a:r>
              <a:rPr lang="en-US" dirty="0"/>
              <a:t>, </a:t>
            </a:r>
            <a:r>
              <a:rPr lang="en-US" i="1" dirty="0"/>
              <a:t>134</a:t>
            </a:r>
            <a:r>
              <a:rPr lang="en-US" dirty="0"/>
              <a:t>(1), 23.</a:t>
            </a:r>
          </a:p>
        </p:txBody>
      </p:sp>
    </p:spTree>
    <p:extLst>
      <p:ext uri="{BB962C8B-B14F-4D97-AF65-F5344CB8AC3E}">
        <p14:creationId xmlns:p14="http://schemas.microsoft.com/office/powerpoint/2010/main" val="3447559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Slack: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Consumers are more likely to agree to donate time or money in the future than today</a:t>
            </a:r>
          </a:p>
          <a:p>
            <a:r>
              <a:rPr lang="en-US" dirty="0"/>
              <a:t>May contribute to debt problems</a:t>
            </a:r>
          </a:p>
        </p:txBody>
      </p:sp>
      <p:pic>
        <p:nvPicPr>
          <p:cNvPr id="7170" name="Picture 2" descr="C:\Users\Dave\Desktop\Guaranteed_Payday_Loans-Cash_Money_Sto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4677309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806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Rebates</a:t>
            </a:r>
            <a:br>
              <a:rPr lang="en-US" dirty="0"/>
            </a:br>
            <a:r>
              <a:rPr lang="en-US" sz="3100" dirty="0"/>
              <a:t>(Tim Silk)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Consumers only send in the rebate ~50% of the time</a:t>
            </a:r>
          </a:p>
          <a:p>
            <a:r>
              <a:rPr lang="en-US" dirty="0"/>
              <a:t>Longer redemption period -&gt; </a:t>
            </a:r>
            <a:r>
              <a:rPr lang="en-US" i="1" dirty="0"/>
              <a:t>less</a:t>
            </a:r>
            <a:r>
              <a:rPr lang="en-US" dirty="0"/>
              <a:t> redemption</a:t>
            </a:r>
          </a:p>
          <a:p>
            <a:endParaRPr lang="en-US" dirty="0"/>
          </a:p>
        </p:txBody>
      </p:sp>
      <p:pic>
        <p:nvPicPr>
          <p:cNvPr id="2050" name="Picture 2" descr="C:\Users\Dave\Desktop\Corona_Beer_Rebate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21676"/>
            <a:ext cx="4284663" cy="31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735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Policy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consumers need to be protected from themselves?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8642" y="2604935"/>
            <a:ext cx="1858158" cy="41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e\Desktop\coke-c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47757"/>
            <a:ext cx="1910093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ve\Desktop\MCD_ili_4C_POS_NS_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75155"/>
            <a:ext cx="2530475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728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immediate rebates</a:t>
            </a:r>
          </a:p>
          <a:p>
            <a:r>
              <a:rPr lang="en-US" dirty="0"/>
              <a:t>Advance ordering of school lunches</a:t>
            </a:r>
          </a:p>
          <a:p>
            <a:r>
              <a:rPr lang="en-US" dirty="0"/>
              <a:t>Cell-phone contracts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10601" cy="1143000"/>
          </a:xfrm>
        </p:spPr>
        <p:txBody>
          <a:bodyPr>
            <a:normAutofit/>
          </a:bodyPr>
          <a:lstStyle/>
          <a:p>
            <a:r>
              <a:rPr lang="en-US" dirty="0"/>
              <a:t>Regulate Yourself?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short papers due over the course of the semester, plus one final project</a:t>
            </a:r>
          </a:p>
          <a:p>
            <a:r>
              <a:rPr lang="en-US" dirty="0"/>
              <a:t>No choice deadlines (evenly spaced) vs self-imposed deadlines</a:t>
            </a:r>
          </a:p>
          <a:p>
            <a:r>
              <a:rPr lang="en-US" dirty="0"/>
              <a:t>Short paper grades: 89 </a:t>
            </a:r>
            <a:r>
              <a:rPr lang="en-US" dirty="0" err="1"/>
              <a:t>vs</a:t>
            </a:r>
            <a:r>
              <a:rPr lang="en-US" dirty="0"/>
              <a:t> 86</a:t>
            </a:r>
          </a:p>
          <a:p>
            <a:r>
              <a:rPr lang="en-US" dirty="0"/>
              <a:t>Final assignment grades: 86 vs 77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1" y="6096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Ariely</a:t>
            </a:r>
            <a:r>
              <a:rPr lang="en-US" dirty="0"/>
              <a:t>, D., &amp; </a:t>
            </a:r>
            <a:r>
              <a:rPr lang="en-US" dirty="0" err="1"/>
              <a:t>Wertenbroch</a:t>
            </a:r>
            <a:r>
              <a:rPr lang="en-US" dirty="0"/>
              <a:t>, K. (2002). Procrastination, deadlines, and performance: Self-control by </a:t>
            </a:r>
            <a:r>
              <a:rPr lang="en-US" dirty="0" err="1"/>
              <a:t>precommitment</a:t>
            </a:r>
            <a:r>
              <a:rPr lang="en-US" dirty="0"/>
              <a:t>. Psychological Science, 13(3), 219-224.</a:t>
            </a:r>
          </a:p>
        </p:txBody>
      </p:sp>
    </p:spTree>
    <p:extLst>
      <p:ext uri="{BB962C8B-B14F-4D97-AF65-F5344CB8AC3E}">
        <p14:creationId xmlns:p14="http://schemas.microsoft.com/office/powerpoint/2010/main" val="21220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Nudging consumers towards:</a:t>
            </a:r>
          </a:p>
          <a:p>
            <a:r>
              <a:rPr lang="en-US" dirty="0"/>
              <a:t>Healthier eating</a:t>
            </a:r>
          </a:p>
          <a:p>
            <a:r>
              <a:rPr lang="en-US" dirty="0"/>
              <a:t>Public Health and Environmental Decision Making</a:t>
            </a:r>
          </a:p>
          <a:p>
            <a:r>
              <a:rPr lang="en-US" dirty="0"/>
              <a:t>Decisions about the future (e.g., saving for retirement)</a:t>
            </a:r>
          </a:p>
        </p:txBody>
      </p:sp>
    </p:spTree>
    <p:extLst>
      <p:ext uri="{BB962C8B-B14F-4D97-AF65-F5344CB8AC3E}">
        <p14:creationId xmlns:p14="http://schemas.microsoft.com/office/powerpoint/2010/main" val="35465214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 things required: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Clearly defined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Meaningful losses at stake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referee</a:t>
            </a:r>
          </a:p>
          <a:p>
            <a:endParaRPr lang="en-US" dirty="0"/>
          </a:p>
          <a:p>
            <a:r>
              <a:rPr lang="en-US" dirty="0"/>
              <a:t>Have you used one?</a:t>
            </a:r>
          </a:p>
          <a:p>
            <a:r>
              <a:rPr lang="en-US" dirty="0"/>
              <a:t>See stickk.com</a:t>
            </a:r>
          </a:p>
          <a:p>
            <a:endParaRPr lang="en-US" dirty="0"/>
          </a:p>
        </p:txBody>
      </p:sp>
      <p:pic>
        <p:nvPicPr>
          <p:cNvPr id="3074" name="Picture 2" descr="C:\Users\Dave\Desktop\weight-loss-plate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76" y="3886200"/>
            <a:ext cx="4313324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553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Consumer Demand for </a:t>
            </a:r>
            <a:br>
              <a:rPr lang="en-US" dirty="0"/>
            </a:br>
            <a:r>
              <a:rPr lang="en-US" dirty="0"/>
              <a:t>Commitment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Consumers chose between liquid vs Illiquid savings accounts (22% interest)</a:t>
            </a:r>
          </a:p>
          <a:p>
            <a:pPr marL="0" indent="0">
              <a:buNone/>
            </a:pPr>
            <a:r>
              <a:rPr lang="en-US" dirty="0"/>
              <a:t>Illiquid account conditions: </a:t>
            </a:r>
          </a:p>
          <a:p>
            <a:r>
              <a:rPr lang="en-US" dirty="0"/>
              <a:t>10% early withdrawal penalty: 39%</a:t>
            </a:r>
          </a:p>
          <a:p>
            <a:r>
              <a:rPr lang="en-US" dirty="0"/>
              <a:t>20% early withdrawal penalty: 45%</a:t>
            </a:r>
          </a:p>
          <a:p>
            <a:r>
              <a:rPr lang="en-US" dirty="0"/>
              <a:t>No early withdrawals: 56%</a:t>
            </a:r>
          </a:p>
          <a:p>
            <a:r>
              <a:rPr lang="en-US" dirty="0"/>
              <a:t>10% early withdrawal penalty and 21% interest: 28%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593467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Beshears</a:t>
            </a:r>
            <a:r>
              <a:rPr lang="en-US" dirty="0"/>
              <a:t>, J., Choi, J. J., </a:t>
            </a:r>
            <a:r>
              <a:rPr lang="en-US" dirty="0" err="1"/>
              <a:t>Laibson</a:t>
            </a:r>
            <a:r>
              <a:rPr lang="en-US" dirty="0"/>
              <a:t>, D., </a:t>
            </a:r>
            <a:r>
              <a:rPr lang="en-US" dirty="0" err="1"/>
              <a:t>Madrian</a:t>
            </a:r>
            <a:r>
              <a:rPr lang="en-US" dirty="0"/>
              <a:t>, B., &amp; </a:t>
            </a:r>
            <a:r>
              <a:rPr lang="en-US" dirty="0" err="1"/>
              <a:t>Sakong</a:t>
            </a:r>
            <a:r>
              <a:rPr lang="en-US" dirty="0"/>
              <a:t>, J. (2011). Self control and liquidity: How to design a commitment contract. </a:t>
            </a:r>
            <a:r>
              <a:rPr lang="en-US" i="1" dirty="0"/>
              <a:t>RAND Corporation Publications Department Working Papers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47531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Delay of Gratification: </a:t>
            </a:r>
            <a:br>
              <a:rPr lang="en-US" dirty="0"/>
            </a:br>
            <a:r>
              <a:rPr lang="en-US" dirty="0"/>
              <a:t>Individual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Mischel’s</a:t>
            </a:r>
            <a:r>
              <a:rPr lang="en-US" dirty="0"/>
              <a:t> “marshmallow” study:</a:t>
            </a:r>
          </a:p>
          <a:p>
            <a:r>
              <a:rPr lang="en-US" dirty="0"/>
              <a:t>4-year chose between 1 candy now or 2 candies “later” </a:t>
            </a:r>
          </a:p>
          <a:p>
            <a:r>
              <a:rPr lang="en-US" dirty="0"/>
              <a:t>How long could they wait? </a:t>
            </a:r>
          </a:p>
          <a:p>
            <a:pPr marL="0" indent="0">
              <a:buNone/>
            </a:pPr>
            <a:r>
              <a:rPr lang="en-US" dirty="0"/>
              <a:t>This predicted future:</a:t>
            </a:r>
          </a:p>
          <a:p>
            <a:r>
              <a:rPr lang="en-US" dirty="0"/>
              <a:t>Academic and social competence</a:t>
            </a:r>
          </a:p>
          <a:p>
            <a:r>
              <a:rPr lang="en-US" dirty="0"/>
              <a:t>Coping ability, SAT scores</a:t>
            </a:r>
          </a:p>
          <a:p>
            <a:r>
              <a:rPr lang="en-US" dirty="0"/>
              <a:t>BMI</a:t>
            </a:r>
          </a:p>
          <a:p>
            <a:endParaRPr lang="en-US" dirty="0"/>
          </a:p>
        </p:txBody>
      </p:sp>
      <p:pic>
        <p:nvPicPr>
          <p:cNvPr id="4" name="Picture 2" descr="http://4.bp.blogspot.com/_Hb-IRNh9WXo/TFv_Y25f2UI/AAAAAAAAA0s/e1prkcEP3pY/s320/movie-cl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733800"/>
            <a:ext cx="2450836" cy="22139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Mischel</a:t>
            </a:r>
            <a:r>
              <a:rPr lang="en-US" dirty="0"/>
              <a:t>, W., </a:t>
            </a:r>
            <a:r>
              <a:rPr lang="en-US" dirty="0" err="1"/>
              <a:t>Shoda</a:t>
            </a:r>
            <a:r>
              <a:rPr lang="en-US" dirty="0"/>
              <a:t>, Y., &amp; Rodriguez, M. I. (1989). Delay of gratification in children. </a:t>
            </a:r>
            <a:r>
              <a:rPr lang="en-US" i="1" dirty="0"/>
              <a:t>Science</a:t>
            </a:r>
            <a:r>
              <a:rPr lang="en-US" dirty="0"/>
              <a:t>, </a:t>
            </a:r>
            <a:r>
              <a:rPr lang="en-US" i="1" dirty="0"/>
              <a:t>244</a:t>
            </a:r>
            <a:r>
              <a:rPr lang="en-US" dirty="0"/>
              <a:t>(4907), 933-938.</a:t>
            </a:r>
          </a:p>
        </p:txBody>
      </p:sp>
    </p:spTree>
    <p:extLst>
      <p:ext uri="{BB962C8B-B14F-4D97-AF65-F5344CB8AC3E}">
        <p14:creationId xmlns:p14="http://schemas.microsoft.com/office/powerpoint/2010/main" val="378255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Self-Control: Replication (2011)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754563"/>
          </a:xfrm>
        </p:spPr>
        <p:txBody>
          <a:bodyPr>
            <a:normAutofit/>
          </a:bodyPr>
          <a:lstStyle/>
          <a:p>
            <a:r>
              <a:rPr lang="en-US" dirty="0"/>
              <a:t>Self-control of 1,000 children rated at ages 3-11, controlling for family background</a:t>
            </a:r>
          </a:p>
          <a:p>
            <a:pPr marL="0" indent="0">
              <a:buNone/>
            </a:pPr>
            <a:r>
              <a:rPr lang="en-US" dirty="0"/>
              <a:t>Those with better self control later had  (at age 32): </a:t>
            </a:r>
          </a:p>
          <a:p>
            <a:r>
              <a:rPr lang="en-US" dirty="0"/>
              <a:t>Better physical health</a:t>
            </a:r>
          </a:p>
          <a:p>
            <a:r>
              <a:rPr lang="en-US" dirty="0"/>
              <a:t>Less substance dependence</a:t>
            </a:r>
          </a:p>
          <a:p>
            <a:r>
              <a:rPr lang="en-US" dirty="0"/>
              <a:t>Higher SES and income</a:t>
            </a:r>
          </a:p>
          <a:p>
            <a:r>
              <a:rPr lang="en-US" dirty="0"/>
              <a:t>Less criminal convictions</a:t>
            </a:r>
          </a:p>
          <a:p>
            <a:r>
              <a:rPr lang="en-US" dirty="0"/>
              <a:t>Less single-parent child-rearing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Moffitt, T. E., </a:t>
            </a:r>
            <a:r>
              <a:rPr lang="en-US" dirty="0" err="1"/>
              <a:t>Arseneault</a:t>
            </a:r>
            <a:r>
              <a:rPr lang="en-US" dirty="0"/>
              <a:t>, L., </a:t>
            </a:r>
            <a:r>
              <a:rPr lang="en-US" dirty="0" err="1"/>
              <a:t>Belsky</a:t>
            </a:r>
            <a:r>
              <a:rPr lang="en-US" dirty="0"/>
              <a:t>, D., Dickson, N., </a:t>
            </a:r>
            <a:r>
              <a:rPr lang="en-US" dirty="0" err="1"/>
              <a:t>Hancox</a:t>
            </a:r>
            <a:r>
              <a:rPr lang="en-US" dirty="0"/>
              <a:t>, R. J., Harrington, H., ... &amp; </a:t>
            </a:r>
            <a:r>
              <a:rPr lang="en-US" dirty="0" err="1"/>
              <a:t>Caspi</a:t>
            </a:r>
            <a:r>
              <a:rPr lang="en-US" dirty="0"/>
              <a:t>, A. (2011). A gradient of childhood self-control predicts health, wealth, and public safety. </a:t>
            </a:r>
            <a:r>
              <a:rPr lang="en-US" i="1" dirty="0"/>
              <a:t>Proceedings of the National Academy of Sciences</a:t>
            </a:r>
            <a:r>
              <a:rPr lang="en-US" dirty="0"/>
              <a:t>, </a:t>
            </a:r>
            <a:r>
              <a:rPr lang="en-US" i="1" dirty="0"/>
              <a:t>108</a:t>
            </a:r>
            <a:r>
              <a:rPr lang="en-US" dirty="0"/>
              <a:t>(7), 2693-2698.</a:t>
            </a:r>
          </a:p>
        </p:txBody>
      </p:sp>
    </p:spTree>
    <p:extLst>
      <p:ext uri="{BB962C8B-B14F-4D97-AF65-F5344CB8AC3E}">
        <p14:creationId xmlns:p14="http://schemas.microsoft.com/office/powerpoint/2010/main" val="29685851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Save More Tomorrow (</a:t>
            </a:r>
            <a:r>
              <a:rPr lang="en-US" dirty="0" err="1"/>
              <a:t>SMarT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Lag between sign-up and start-up </a:t>
            </a:r>
            <a:r>
              <a:rPr lang="en-US" sz="2400" dirty="0"/>
              <a:t>(hyperbolic discounting, money slack, CLT)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contribution with first paycheck after a raise</a:t>
            </a:r>
            <a:r>
              <a:rPr lang="en-US" sz="2400" dirty="0"/>
              <a:t> (loss aversion, money slack)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Contributions increase with each raise up to a pre-set maximum </a:t>
            </a:r>
            <a:r>
              <a:rPr lang="en-US" sz="2400" dirty="0"/>
              <a:t>(procrastination/inertia/status-quo bias)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Default in, opt out </a:t>
            </a:r>
            <a:r>
              <a:rPr lang="en-US" sz="2400" dirty="0"/>
              <a:t>(laziness, implicit endorsement, loss aversion, time slack)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213728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Thaler</a:t>
            </a:r>
            <a:r>
              <a:rPr lang="en-US" dirty="0"/>
              <a:t>, R. H., &amp; </a:t>
            </a:r>
            <a:r>
              <a:rPr lang="en-US" dirty="0" err="1"/>
              <a:t>Benartzi</a:t>
            </a:r>
            <a:r>
              <a:rPr lang="en-US" dirty="0"/>
              <a:t>, S. (2004). Save More Tomorrow™: Using behavioral economics to increase employee saving. Journal of political Economy, 112(S1), S164-S187.</a:t>
            </a:r>
          </a:p>
        </p:txBody>
      </p:sp>
    </p:spTree>
    <p:extLst>
      <p:ext uri="{BB962C8B-B14F-4D97-AF65-F5344CB8AC3E}">
        <p14:creationId xmlns:p14="http://schemas.microsoft.com/office/powerpoint/2010/main" val="35145210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Save More Tomorrow (</a:t>
            </a:r>
            <a:r>
              <a:rPr lang="en-US" dirty="0" err="1"/>
              <a:t>SMarT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Baseline: 6.2% savings</a:t>
            </a:r>
          </a:p>
          <a:p>
            <a:r>
              <a:rPr lang="en-US" dirty="0"/>
              <a:t>Financial consultant: 8.8%</a:t>
            </a:r>
          </a:p>
          <a:p>
            <a:r>
              <a:rPr lang="en-US" dirty="0" err="1"/>
              <a:t>SMarT</a:t>
            </a:r>
            <a:r>
              <a:rPr lang="en-US" dirty="0"/>
              <a:t>: 13.6%</a:t>
            </a:r>
          </a:p>
          <a:p>
            <a:r>
              <a:rPr lang="en-US" dirty="0"/>
              <a:t>If adopted by 15 large companies, could lead to $125 billion annual increase in savings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213728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Thaler</a:t>
            </a:r>
            <a:r>
              <a:rPr lang="en-US" dirty="0"/>
              <a:t>, R. H., &amp; </a:t>
            </a:r>
            <a:r>
              <a:rPr lang="en-US" dirty="0" err="1"/>
              <a:t>Benartzi</a:t>
            </a:r>
            <a:r>
              <a:rPr lang="en-US" dirty="0"/>
              <a:t>, S. (2004). Save More Tomorrow™: Using behavioral economics to increase employee saving. Journal of political Economy, 112(S1), S164-S187.</a:t>
            </a:r>
          </a:p>
        </p:txBody>
      </p:sp>
    </p:spTree>
    <p:extLst>
      <p:ext uri="{BB962C8B-B14F-4D97-AF65-F5344CB8AC3E}">
        <p14:creationId xmlns:p14="http://schemas.microsoft.com/office/powerpoint/2010/main" val="401944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Planning Fallacy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4324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People underestimate their own completion times (but not others’)</a:t>
            </a:r>
          </a:p>
          <a:p>
            <a:r>
              <a:rPr lang="en-US" dirty="0"/>
              <a:t>People focus on plan-based future scenarios</a:t>
            </a:r>
          </a:p>
          <a:p>
            <a:r>
              <a:rPr lang="en-US" dirty="0"/>
              <a:t>People attribute past delays to transitory factors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93467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Buehler, R., Griffin, D., &amp; Ross, M. (1994). Exploring the" planning fallacy": Why people underestimate their task completion times. Journal of personality and social psychology, 67(3), 366.</a:t>
            </a:r>
          </a:p>
        </p:txBody>
      </p:sp>
      <p:pic>
        <p:nvPicPr>
          <p:cNvPr id="3075" name="Picture 3" descr="C:\Users\Dave\Desktop\infinity-tim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38100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Planning Fallacy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4324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Solutions: </a:t>
            </a:r>
          </a:p>
          <a:p>
            <a:r>
              <a:rPr lang="en-US" dirty="0"/>
              <a:t>Compare to previous similar projects</a:t>
            </a:r>
          </a:p>
          <a:p>
            <a:r>
              <a:rPr lang="en-US" dirty="0"/>
              <a:t>Get others to estimate for you</a:t>
            </a:r>
          </a:p>
          <a:p>
            <a:r>
              <a:rPr lang="en-US" dirty="0"/>
              <a:t>Take a third person view when imagining yourself doing the task</a:t>
            </a:r>
          </a:p>
          <a:p>
            <a:r>
              <a:rPr lang="en-US" dirty="0"/>
              <a:t>Commitment devices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93467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Buehler, R., Griffin, D., &amp; Ross, M. (1994). Exploring the" planning fallacy": Why people underestimate their task completion times. Journal of personality and social psychology, 67(3), 366.</a:t>
            </a:r>
          </a:p>
        </p:txBody>
      </p:sp>
    </p:spTree>
    <p:extLst>
      <p:ext uri="{BB962C8B-B14F-4D97-AF65-F5344CB8AC3E}">
        <p14:creationId xmlns:p14="http://schemas.microsoft.com/office/powerpoint/2010/main" val="308865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 Fallacy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spend more than they predict they will</a:t>
            </a:r>
          </a:p>
          <a:p>
            <a:r>
              <a:rPr lang="en-US" dirty="0"/>
              <a:t>Savings goals influence predictions, but not actual spending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14" y="6135469"/>
            <a:ext cx="904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Peetz</a:t>
            </a:r>
            <a:r>
              <a:rPr lang="en-US" dirty="0"/>
              <a:t>, J., &amp; Buehler, R. (2009). Is there a budget fallacy? The role of savings goals in the prediction of personal spending. Personality and Social Psychology Bulletin, 35(12), 1579-1591.</a:t>
            </a:r>
          </a:p>
        </p:txBody>
      </p:sp>
    </p:spTree>
    <p:extLst>
      <p:ext uri="{BB962C8B-B14F-4D97-AF65-F5344CB8AC3E}">
        <p14:creationId xmlns:p14="http://schemas.microsoft.com/office/powerpoint/2010/main" val="5384290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prefer improving sequences </a:t>
            </a:r>
            <a:br>
              <a:rPr lang="en-US" dirty="0"/>
            </a:br>
            <a:r>
              <a:rPr lang="en-US" dirty="0"/>
              <a:t>(e.g., income, vacation package)</a:t>
            </a:r>
          </a:p>
          <a:p>
            <a:r>
              <a:rPr lang="en-US" dirty="0"/>
              <a:t>This is </a:t>
            </a:r>
            <a:r>
              <a:rPr lang="en-US" i="1" dirty="0"/>
              <a:t>opposite</a:t>
            </a:r>
            <a:r>
              <a:rPr lang="en-US" dirty="0"/>
              <a:t> of what discounting models would predict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019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Loewenstein</a:t>
            </a:r>
            <a:r>
              <a:rPr lang="en-US" dirty="0"/>
              <a:t>, G. F., &amp; </a:t>
            </a:r>
            <a:r>
              <a:rPr lang="en-US" dirty="0" err="1"/>
              <a:t>Prelec</a:t>
            </a:r>
            <a:r>
              <a:rPr lang="en-US" dirty="0"/>
              <a:t>, D. (1993). Preferences for sequences of outcomes. </a:t>
            </a:r>
            <a:r>
              <a:rPr lang="en-US" i="1" dirty="0"/>
              <a:t>Psychological review</a:t>
            </a:r>
            <a:r>
              <a:rPr lang="en-US" dirty="0"/>
              <a:t>, </a:t>
            </a:r>
            <a:r>
              <a:rPr lang="en-US" i="1" dirty="0"/>
              <a:t>100</a:t>
            </a:r>
            <a:r>
              <a:rPr lang="en-US" dirty="0"/>
              <a:t>(1), 91.</a:t>
            </a:r>
          </a:p>
        </p:txBody>
      </p:sp>
      <p:pic>
        <p:nvPicPr>
          <p:cNvPr id="4098" name="Picture 2" descr="C:\Users\Dave\Desktop\increase-efficiency-graph-300x2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390900"/>
            <a:ext cx="2857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9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Healthier eating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011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Choice Bracketing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When making multiple choices:</a:t>
            </a:r>
          </a:p>
          <a:p>
            <a:r>
              <a:rPr lang="en-US" i="1" dirty="0"/>
              <a:t>Broad bracketing </a:t>
            </a:r>
            <a:r>
              <a:rPr lang="en-US" dirty="0"/>
              <a:t>means assessing the consequences of all of them taken together</a:t>
            </a:r>
          </a:p>
          <a:p>
            <a:r>
              <a:rPr lang="en-US" i="1" dirty="0"/>
              <a:t>Narrow bracketing </a:t>
            </a:r>
            <a:r>
              <a:rPr lang="en-US" dirty="0"/>
              <a:t>means making each choice in isolation</a:t>
            </a:r>
          </a:p>
          <a:p>
            <a:r>
              <a:rPr lang="en-US" dirty="0"/>
              <a:t>Often people make more prudent choices when using broad bracketing</a:t>
            </a:r>
          </a:p>
          <a:p>
            <a:r>
              <a:rPr lang="en-US" dirty="0"/>
              <a:t>Example: deciding whether to wear a seat-belt “this one time” vs “every time”</a:t>
            </a:r>
          </a:p>
          <a:p>
            <a:endParaRPr lang="en-US" dirty="0"/>
          </a:p>
        </p:txBody>
      </p:sp>
      <p:pic>
        <p:nvPicPr>
          <p:cNvPr id="13314" name="Picture 2" descr="Free From above of crop unrecognizable male driver fastening seat belt while sitting in car in daytime Stock Photo">
            <a:extLst>
              <a:ext uri="{FF2B5EF4-FFF2-40B4-BE49-F238E27FC236}">
                <a16:creationId xmlns:a16="http://schemas.microsoft.com/office/drawing/2014/main" id="{D8028557-5C8D-22D1-E305-1E94EE053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2" b="22222"/>
          <a:stretch/>
        </p:blipFill>
        <p:spPr bwMode="auto">
          <a:xfrm>
            <a:off x="6553200" y="5410200"/>
            <a:ext cx="21187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695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bracketing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Low-income people buy more lottery tickets when buying one at a time than when deciding once how many to purchase </a:t>
            </a:r>
            <a:r>
              <a:rPr lang="en-US" sz="2400" dirty="0"/>
              <a:t>(</a:t>
            </a:r>
            <a:r>
              <a:rPr lang="en-US" sz="2400" dirty="0" err="1"/>
              <a:t>Haisley</a:t>
            </a:r>
            <a:r>
              <a:rPr lang="en-US" sz="2400" dirty="0"/>
              <a:t> 2008)</a:t>
            </a:r>
          </a:p>
          <a:p>
            <a:r>
              <a:rPr lang="en-US" dirty="0"/>
              <a:t>Broad bracketing can be helpful for impulse control (e.g., alcoholics anonymous) </a:t>
            </a:r>
            <a:br>
              <a:rPr lang="en-US" dirty="0"/>
            </a:br>
            <a:r>
              <a:rPr lang="en-US" sz="2000" dirty="0"/>
              <a:t>(Ainslie, 2005)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409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Broad bracketing creates sequences </a:t>
            </a:r>
            <a:r>
              <a:rPr lang="en-US" sz="2700" dirty="0"/>
              <a:t>(Loewenstein &amp; </a:t>
            </a:r>
            <a:r>
              <a:rPr lang="en-US" sz="2700" dirty="0" err="1"/>
              <a:t>Prelec</a:t>
            </a:r>
            <a:r>
              <a:rPr lang="en-US" sz="2700" dirty="0"/>
              <a:t> 1993)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Narrow: Fine French meal in one month or two? Most prefer sooner. </a:t>
            </a:r>
          </a:p>
          <a:p>
            <a:r>
              <a:rPr lang="en-US" dirty="0"/>
              <a:t>Broad: Eat French meal in one month and at home in two months, or eat at home in one month and French meal in two? </a:t>
            </a:r>
          </a:p>
          <a:p>
            <a:r>
              <a:rPr lang="en-US" dirty="0"/>
              <a:t>Choice bracketing shifts discount rates from positive to negative</a:t>
            </a:r>
          </a:p>
        </p:txBody>
      </p:sp>
      <p:pic>
        <p:nvPicPr>
          <p:cNvPr id="14338" name="Picture 2" descr="Free Person Holding Stainless Steel Fork Stock Photo">
            <a:extLst>
              <a:ext uri="{FF2B5EF4-FFF2-40B4-BE49-F238E27FC236}">
                <a16:creationId xmlns:a16="http://schemas.microsoft.com/office/drawing/2014/main" id="{0CB65FF5-ABAC-AEE2-F134-80FA1D537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b="17778"/>
          <a:stretch/>
        </p:blipFill>
        <p:spPr bwMode="auto">
          <a:xfrm>
            <a:off x="5791201" y="4813300"/>
            <a:ext cx="26670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386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“diversification bias”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Choosing 3 snacks (1 per week) in advance, 64% chose a different snack for each week; choosing 1 snack each week, 9% chose a different snack each week </a:t>
            </a:r>
            <a:r>
              <a:rPr lang="en-US" sz="2000" dirty="0"/>
              <a:t>(Simonson 1990)</a:t>
            </a:r>
          </a:p>
          <a:p>
            <a:r>
              <a:rPr lang="en-US" dirty="0"/>
              <a:t>The more yogurt consumers buy at once, the more rare flavors they buy </a:t>
            </a:r>
            <a:r>
              <a:rPr lang="en-US" sz="2000" dirty="0"/>
              <a:t>(Simonson &amp; </a:t>
            </a:r>
            <a:r>
              <a:rPr lang="en-US" sz="2000" dirty="0" err="1"/>
              <a:t>Winer</a:t>
            </a:r>
            <a:r>
              <a:rPr lang="en-US" sz="2000" dirty="0"/>
              <a:t> 1992)</a:t>
            </a:r>
          </a:p>
          <a:p>
            <a:r>
              <a:rPr lang="en-US" dirty="0"/>
              <a:t>Also shown with children and Halloween candy (Read &amp; Loewenstein 1995) and audio tracks</a:t>
            </a:r>
          </a:p>
        </p:txBody>
      </p:sp>
      <p:pic>
        <p:nvPicPr>
          <p:cNvPr id="15362" name="Picture 2" descr="Free Silver Display Shelf on Brown Sectional Table Stock Photo">
            <a:extLst>
              <a:ext uri="{FF2B5EF4-FFF2-40B4-BE49-F238E27FC236}">
                <a16:creationId xmlns:a16="http://schemas.microsoft.com/office/drawing/2014/main" id="{09EEABF5-7453-3372-64AD-1D40AC741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20"/>
          <a:stretch/>
        </p:blipFill>
        <p:spPr bwMode="auto">
          <a:xfrm>
            <a:off x="7391400" y="5405087"/>
            <a:ext cx="1600200" cy="144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89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can we nudge consumers to: </a:t>
            </a:r>
          </a:p>
          <a:p>
            <a:r>
              <a:rPr lang="en-US" dirty="0"/>
              <a:t>Eat healthier?</a:t>
            </a:r>
          </a:p>
          <a:p>
            <a:r>
              <a:rPr lang="en-US" dirty="0"/>
              <a:t>Be more sustainable?</a:t>
            </a:r>
          </a:p>
          <a:p>
            <a:r>
              <a:rPr lang="en-US" dirty="0"/>
              <a:t>Improve public health?</a:t>
            </a:r>
          </a:p>
          <a:p>
            <a:r>
              <a:rPr lang="en-US" dirty="0"/>
              <a:t>Save more for retirement?</a:t>
            </a:r>
          </a:p>
        </p:txBody>
      </p:sp>
    </p:spTree>
    <p:extLst>
      <p:ext uri="{BB962C8B-B14F-4D97-AF65-F5344CB8AC3E}">
        <p14:creationId xmlns:p14="http://schemas.microsoft.com/office/powerpoint/2010/main" val="9793027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1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Mindless eating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r>
              <a:rPr lang="en-US" dirty="0"/>
              <a:t>How many food related decisions do you make each day? </a:t>
            </a:r>
          </a:p>
          <a:p>
            <a:r>
              <a:rPr lang="en-US" dirty="0"/>
              <a:t>Answer: on average, over 200 </a:t>
            </a:r>
          </a:p>
          <a:p>
            <a:r>
              <a:rPr lang="en-US" dirty="0"/>
              <a:t>Example: Which breakfast cereal to have? How much to pour? Have another bowl? Add sugar? Skim milk or 2%? How much milk? </a:t>
            </a:r>
          </a:p>
        </p:txBody>
      </p:sp>
      <p:pic>
        <p:nvPicPr>
          <p:cNvPr id="1026" name="Picture 2" descr="C:\Users\Dave\Desktop\61ualtkQW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61" y="1600200"/>
            <a:ext cx="246446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211669"/>
            <a:ext cx="834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Wansink</a:t>
            </a:r>
            <a:r>
              <a:rPr lang="en-US" dirty="0"/>
              <a:t>, Brian. </a:t>
            </a:r>
            <a:r>
              <a:rPr lang="en-US" i="1" dirty="0"/>
              <a:t>Mindless eating: Why we eat more than we think</a:t>
            </a:r>
            <a:r>
              <a:rPr lang="en-US" dirty="0"/>
              <a:t>. Random House Digital, Inc., 2007.</a:t>
            </a:r>
          </a:p>
        </p:txBody>
      </p:sp>
    </p:spTree>
    <p:extLst>
      <p:ext uri="{BB962C8B-B14F-4D97-AF65-F5344CB8AC3E}">
        <p14:creationId xmlns:p14="http://schemas.microsoft.com/office/powerpoint/2010/main" val="377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Portion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Movie-goers were given free popcorn</a:t>
            </a:r>
          </a:p>
          <a:p>
            <a:r>
              <a:rPr lang="en-US" dirty="0"/>
              <a:t>Buckets were medium (120g) or large (240g)</a:t>
            </a:r>
          </a:p>
          <a:p>
            <a:r>
              <a:rPr lang="en-US" dirty="0"/>
              <a:t>Popcorn was fresh or stale (14 days old)</a:t>
            </a:r>
          </a:p>
          <a:p>
            <a:r>
              <a:rPr lang="en-US" dirty="0"/>
              <a:t>How much do you think people ate? </a:t>
            </a:r>
          </a:p>
        </p:txBody>
      </p:sp>
      <p:pic>
        <p:nvPicPr>
          <p:cNvPr id="3074" name="Picture 2" descr="C:\Users\Dave\Desktop\popcorn-box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09804"/>
            <a:ext cx="2286000" cy="232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14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3204</TotalTime>
  <Words>4529</Words>
  <Application>Microsoft Macintosh PowerPoint</Application>
  <PresentationFormat>On-screen Show (4:3)</PresentationFormat>
  <Paragraphs>493</Paragraphs>
  <Slides>75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Arial</vt:lpstr>
      <vt:lpstr>Calibri</vt:lpstr>
      <vt:lpstr>Tahoma</vt:lpstr>
      <vt:lpstr>Office Theme</vt:lpstr>
      <vt:lpstr>Future Entrepreneurs and Leaders Program</vt:lpstr>
      <vt:lpstr>Hello!</vt:lpstr>
      <vt:lpstr>Organ Donation</vt:lpstr>
      <vt:lpstr>Nudges</vt:lpstr>
      <vt:lpstr>Defaults</vt:lpstr>
      <vt:lpstr>Outline</vt:lpstr>
      <vt:lpstr>Healthier eating</vt:lpstr>
      <vt:lpstr>Mindless eating</vt:lpstr>
      <vt:lpstr>Portion size</vt:lpstr>
      <vt:lpstr>Popcorn liking</vt:lpstr>
      <vt:lpstr>Popcorn consumption</vt:lpstr>
      <vt:lpstr>Food container size</vt:lpstr>
      <vt:lpstr>Visual Biases: Eyes vs. Stomach</vt:lpstr>
      <vt:lpstr>PowerPoint Presentation</vt:lpstr>
      <vt:lpstr>Cue for satiation: what’s left?</vt:lpstr>
      <vt:lpstr>Chicken Wings:  Another satiation cue example</vt:lpstr>
      <vt:lpstr>Group dynamics</vt:lpstr>
      <vt:lpstr>Convenience</vt:lpstr>
      <vt:lpstr>Other contextual food factors</vt:lpstr>
      <vt:lpstr>Food Nudges:  Review and Application</vt:lpstr>
      <vt:lpstr>Public Health and Environmental Decision Making</vt:lpstr>
      <vt:lpstr>Questionnaire – Disease</vt:lpstr>
      <vt:lpstr>Questionnaire – Disease</vt:lpstr>
      <vt:lpstr>Questionnaire – Disease</vt:lpstr>
      <vt:lpstr>Questionnaire – Disease</vt:lpstr>
      <vt:lpstr>Attribute Framing</vt:lpstr>
      <vt:lpstr>Attribute Framing: Methods</vt:lpstr>
      <vt:lpstr>Attribute Framing: Methods</vt:lpstr>
      <vt:lpstr>Attribute Framing: Methods</vt:lpstr>
      <vt:lpstr>Attribute Framing: Methods</vt:lpstr>
      <vt:lpstr>Attribute Framing: Results</vt:lpstr>
      <vt:lpstr>Attribute Framing: Results</vt:lpstr>
      <vt:lpstr>Attribute Framing: Replication</vt:lpstr>
      <vt:lpstr>Attribute Framing: Summary</vt:lpstr>
      <vt:lpstr>Social norms</vt:lpstr>
      <vt:lpstr>Descriptive vs Injunctive Social Norms</vt:lpstr>
      <vt:lpstr>PowerPoint Presentation</vt:lpstr>
      <vt:lpstr>Local Warming</vt:lpstr>
      <vt:lpstr>PowerPoint Presentation</vt:lpstr>
      <vt:lpstr>Action Plan: Methods</vt:lpstr>
      <vt:lpstr>Action Plan: Results</vt:lpstr>
      <vt:lpstr>Decisions about the future</vt:lpstr>
      <vt:lpstr>Temporal Discounting</vt:lpstr>
      <vt:lpstr>Normative Model:  Exponential Discounting</vt:lpstr>
      <vt:lpstr>Rational Reasons to  Discount the Future</vt:lpstr>
      <vt:lpstr>Experiment</vt:lpstr>
      <vt:lpstr>Experiment</vt:lpstr>
      <vt:lpstr>Experiment</vt:lpstr>
      <vt:lpstr>Experiment</vt:lpstr>
      <vt:lpstr>Descriptive Model</vt:lpstr>
      <vt:lpstr>Exponential vs. Hyperbolic Discounting</vt:lpstr>
      <vt:lpstr>PowerPoint Presentation</vt:lpstr>
      <vt:lpstr>Resource Slack (Zauberman 2005)</vt:lpstr>
      <vt:lpstr>Resource Slack (Zauberman 2005)</vt:lpstr>
      <vt:lpstr>Resource Slack: Implications</vt:lpstr>
      <vt:lpstr>Rebates (Tim Silk)</vt:lpstr>
      <vt:lpstr>Public Policy Implications</vt:lpstr>
      <vt:lpstr>Regulations?</vt:lpstr>
      <vt:lpstr>Regulate Yourself? </vt:lpstr>
      <vt:lpstr>Commitment Devices</vt:lpstr>
      <vt:lpstr>Consumer Demand for  Commitment Devices</vt:lpstr>
      <vt:lpstr>Delay of Gratification:  Individual Differences</vt:lpstr>
      <vt:lpstr>Self-Control: Replication (2011)</vt:lpstr>
      <vt:lpstr>Save More Tomorrow (SMarT)</vt:lpstr>
      <vt:lpstr>Save More Tomorrow (SMarT)</vt:lpstr>
      <vt:lpstr>Planning Fallacy</vt:lpstr>
      <vt:lpstr>Planning Fallacy</vt:lpstr>
      <vt:lpstr>Budgeting Fallacy</vt:lpstr>
      <vt:lpstr>Sequences</vt:lpstr>
      <vt:lpstr>Choice Bracketing</vt:lpstr>
      <vt:lpstr>Broad bracketing</vt:lpstr>
      <vt:lpstr>Broad bracketing creates sequences (Loewenstein &amp; Prelec 1993)</vt:lpstr>
      <vt:lpstr>The “diversification bias”</vt:lpstr>
      <vt:lpstr>Review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Entrepreneurs and Leaders Program</dc:title>
  <dc:creator>Dave</dc:creator>
  <cp:lastModifiedBy>jcheng08@student.ubc.ca</cp:lastModifiedBy>
  <cp:revision>27</cp:revision>
  <dcterms:created xsi:type="dcterms:W3CDTF">2006-08-16T00:00:00Z</dcterms:created>
  <dcterms:modified xsi:type="dcterms:W3CDTF">2022-10-30T04:25:53Z</dcterms:modified>
</cp:coreProperties>
</file>