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53" r:id="rId2"/>
    <p:sldId id="547" r:id="rId3"/>
    <p:sldId id="555" r:id="rId4"/>
    <p:sldId id="558" r:id="rId5"/>
    <p:sldId id="587" r:id="rId6"/>
    <p:sldId id="557" r:id="rId7"/>
    <p:sldId id="567" r:id="rId8"/>
    <p:sldId id="561" r:id="rId9"/>
    <p:sldId id="568" r:id="rId10"/>
    <p:sldId id="562" r:id="rId11"/>
    <p:sldId id="565" r:id="rId12"/>
    <p:sldId id="564" r:id="rId13"/>
    <p:sldId id="566" r:id="rId14"/>
    <p:sldId id="569" r:id="rId15"/>
    <p:sldId id="582" r:id="rId16"/>
    <p:sldId id="573" r:id="rId17"/>
    <p:sldId id="574" r:id="rId18"/>
    <p:sldId id="571" r:id="rId19"/>
    <p:sldId id="577" r:id="rId20"/>
    <p:sldId id="572" r:id="rId21"/>
    <p:sldId id="594" r:id="rId22"/>
    <p:sldId id="589" r:id="rId23"/>
    <p:sldId id="579" r:id="rId24"/>
    <p:sldId id="595" r:id="rId25"/>
    <p:sldId id="596" r:id="rId26"/>
    <p:sldId id="593" r:id="rId27"/>
    <p:sldId id="580" r:id="rId28"/>
    <p:sldId id="592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52035FC-5859-4291-9F4C-41D625D5A007}">
          <p14:sldIdLst>
            <p14:sldId id="553"/>
            <p14:sldId id="547"/>
            <p14:sldId id="555"/>
            <p14:sldId id="558"/>
            <p14:sldId id="587"/>
            <p14:sldId id="557"/>
            <p14:sldId id="567"/>
            <p14:sldId id="561"/>
            <p14:sldId id="568"/>
            <p14:sldId id="562"/>
            <p14:sldId id="565"/>
            <p14:sldId id="564"/>
            <p14:sldId id="566"/>
            <p14:sldId id="569"/>
            <p14:sldId id="582"/>
            <p14:sldId id="573"/>
            <p14:sldId id="574"/>
            <p14:sldId id="571"/>
            <p14:sldId id="577"/>
            <p14:sldId id="572"/>
            <p14:sldId id="594"/>
            <p14:sldId id="589"/>
            <p14:sldId id="579"/>
            <p14:sldId id="595"/>
            <p14:sldId id="596"/>
            <p14:sldId id="593"/>
            <p14:sldId id="580"/>
            <p14:sldId id="5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BDF91"/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5" autoAdjust="0"/>
    <p:restoredTop sz="73885" autoAdjust="0"/>
  </p:normalViewPr>
  <p:slideViewPr>
    <p:cSldViewPr>
      <p:cViewPr varScale="1">
        <p:scale>
          <a:sx n="66" d="100"/>
          <a:sy n="66" d="100"/>
        </p:scale>
        <p:origin x="21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6" y="-90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ndrewlai50\Desktop\Steven%20Charts%2001.10%20\UBC%20Student%2010%20Ranks%20Merged%20SPSS%2001.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ndrewlai50\Desktop\Steven%20Charts%2001.10%20\Mturk%20Data%20File%20Cleaned%20SPSS%2001.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andrewlai50\Desktop\Steven%20Charts%2001.10%20\UBC%20Student%2010%20Ranks%20Merged%20SPSS%2001.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Avg Utility vs. Rank</a:t>
            </a:r>
          </a:p>
          <a:p>
            <a:pPr>
              <a:defRPr/>
            </a:pPr>
            <a:r>
              <a:rPr lang="en-US"/>
              <a:t>UBC Students 10</a:t>
            </a:r>
          </a:p>
        </c:rich>
      </c:tx>
      <c:layout>
        <c:manualLayout>
          <c:xMode val="edge"/>
          <c:yMode val="edge"/>
          <c:x val="0.35991507430997882"/>
          <c:y val="1.451378809869375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726398849825"/>
          <c:y val="0.16888243831640101"/>
          <c:w val="0.83239029038567602"/>
          <c:h val="0.6862603567877669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Graph!$E$428:$E$437</c:f>
                <c:numCache>
                  <c:formatCode>General</c:formatCode>
                  <c:ptCount val="10"/>
                  <c:pt idx="1">
                    <c:v>2.6193029961273401E-2</c:v>
                  </c:pt>
                  <c:pt idx="2">
                    <c:v>2.5854293736124301E-2</c:v>
                  </c:pt>
                  <c:pt idx="4">
                    <c:v>2.32355476971263E-2</c:v>
                  </c:pt>
                  <c:pt idx="7">
                    <c:v>2.0879655483029301E-2</c:v>
                  </c:pt>
                  <c:pt idx="8">
                    <c:v>2.0628609953133498E-2</c:v>
                  </c:pt>
                </c:numCache>
              </c:numRef>
            </c:plus>
            <c:minus>
              <c:numRef>
                <c:f>Graph!$E$428:$E$437</c:f>
                <c:numCache>
                  <c:formatCode>General</c:formatCode>
                  <c:ptCount val="10"/>
                  <c:pt idx="1">
                    <c:v>2.6193029961273401E-2</c:v>
                  </c:pt>
                  <c:pt idx="2">
                    <c:v>2.5854293736124301E-2</c:v>
                  </c:pt>
                  <c:pt idx="4">
                    <c:v>2.32355476971263E-2</c:v>
                  </c:pt>
                  <c:pt idx="7">
                    <c:v>2.0879655483029301E-2</c:v>
                  </c:pt>
                  <c:pt idx="8">
                    <c:v>2.0628609953133498E-2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Graph!$B$428:$B$437</c:f>
              <c:numCache>
                <c:formatCode>General</c:formatCode>
                <c:ptCount val="10"/>
                <c:pt idx="0">
                  <c:v>1</c:v>
                </c:pt>
                <c:pt idx="1">
                  <c:v>0.61378250591016503</c:v>
                </c:pt>
                <c:pt idx="2">
                  <c:v>0.50397163120567501</c:v>
                </c:pt>
                <c:pt idx="4">
                  <c:v>0.40196217494089798</c:v>
                </c:pt>
                <c:pt idx="7">
                  <c:v>0.20791962174940901</c:v>
                </c:pt>
                <c:pt idx="8">
                  <c:v>0.160283687943263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87-49E5-9E5F-D60B00F0E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750144"/>
        <c:axId val="180892800"/>
      </c:lineChart>
      <c:catAx>
        <c:axId val="175750144"/>
        <c:scaling>
          <c:orientation val="maxMin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Rank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0892800"/>
        <c:crosses val="autoZero"/>
        <c:auto val="1"/>
        <c:lblAlgn val="ctr"/>
        <c:lblOffset val="100"/>
        <c:noMultiLvlLbl val="0"/>
      </c:catAx>
      <c:valAx>
        <c:axId val="180892800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Utility</a:t>
                </a:r>
              </a:p>
            </c:rich>
          </c:tx>
          <c:layout>
            <c:manualLayout>
              <c:xMode val="edge"/>
              <c:yMode val="edge"/>
              <c:x val="6.4569545182810379E-3"/>
              <c:y val="0.421764413875383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757501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Average Rank Utility by Gender</a:t>
            </a:r>
          </a:p>
          <a:p>
            <a:pPr>
              <a:defRPr/>
            </a:pPr>
            <a:r>
              <a:rPr lang="en-US"/>
              <a:t>Mturk 6 Ranks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5500292266960093E-2"/>
          <c:y val="0.192268370607029"/>
          <c:w val="0.84510005845339198"/>
          <c:h val="0.56562803451485499"/>
        </c:manualLayout>
      </c:layout>
      <c:lineChart>
        <c:grouping val="standard"/>
        <c:varyColors val="0"/>
        <c:ser>
          <c:idx val="0"/>
          <c:order val="0"/>
          <c:tx>
            <c:strRef>
              <c:f>'Graph by Gender'!$B$1963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'Graph by Gender'!$H$1964:$H$1969</c:f>
                <c:numCache>
                  <c:formatCode>General</c:formatCode>
                  <c:ptCount val="6"/>
                  <c:pt idx="1">
                    <c:v>1.68370431827582E-2</c:v>
                  </c:pt>
                  <c:pt idx="2">
                    <c:v>1.55155676122967E-2</c:v>
                  </c:pt>
                  <c:pt idx="3">
                    <c:v>1.3413461370441301E-2</c:v>
                  </c:pt>
                  <c:pt idx="4">
                    <c:v>1.2307314661452899E-2</c:v>
                  </c:pt>
                </c:numCache>
              </c:numRef>
            </c:plus>
            <c:minus>
              <c:numRef>
                <c:f>'Graph by Gender'!$H$1964:$H$1969</c:f>
                <c:numCache>
                  <c:formatCode>General</c:formatCode>
                  <c:ptCount val="6"/>
                  <c:pt idx="1">
                    <c:v>1.68370431827582E-2</c:v>
                  </c:pt>
                  <c:pt idx="2">
                    <c:v>1.55155676122967E-2</c:v>
                  </c:pt>
                  <c:pt idx="3">
                    <c:v>1.3413461370441301E-2</c:v>
                  </c:pt>
                  <c:pt idx="4">
                    <c:v>1.2307314661452899E-2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'Graph by Gender'!$B$1964:$B$1969</c:f>
              <c:numCache>
                <c:formatCode>General</c:formatCode>
                <c:ptCount val="6"/>
                <c:pt idx="0">
                  <c:v>1</c:v>
                </c:pt>
                <c:pt idx="1">
                  <c:v>0.54706862745098195</c:v>
                </c:pt>
                <c:pt idx="2">
                  <c:v>0.393901960784314</c:v>
                </c:pt>
                <c:pt idx="3">
                  <c:v>0.25920588235294101</c:v>
                </c:pt>
                <c:pt idx="4">
                  <c:v>0.18583333333333399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3C-4E52-BD04-337D5AE01595}"/>
            </c:ext>
          </c:extLst>
        </c:ser>
        <c:ser>
          <c:idx val="1"/>
          <c:order val="1"/>
          <c:tx>
            <c:strRef>
              <c:f>'Graph by Gender'!$C$1963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'Graph by Gender'!$I$1964:$I$1969</c:f>
                <c:numCache>
                  <c:formatCode>General</c:formatCode>
                  <c:ptCount val="6"/>
                  <c:pt idx="1">
                    <c:v>1.5877868693593099E-2</c:v>
                  </c:pt>
                  <c:pt idx="2">
                    <c:v>1.5222497899202899E-2</c:v>
                  </c:pt>
                  <c:pt idx="3">
                    <c:v>1.3768247363296E-2</c:v>
                  </c:pt>
                  <c:pt idx="4">
                    <c:v>1.29583991173684E-2</c:v>
                  </c:pt>
                </c:numCache>
              </c:numRef>
            </c:plus>
            <c:minus>
              <c:numRef>
                <c:f>'Graph by Gender'!$I$1964:$I$1969</c:f>
                <c:numCache>
                  <c:formatCode>General</c:formatCode>
                  <c:ptCount val="6"/>
                  <c:pt idx="1">
                    <c:v>1.5877868693593099E-2</c:v>
                  </c:pt>
                  <c:pt idx="2">
                    <c:v>1.5222497899202899E-2</c:v>
                  </c:pt>
                  <c:pt idx="3">
                    <c:v>1.3768247363296E-2</c:v>
                  </c:pt>
                  <c:pt idx="4">
                    <c:v>1.29583991173684E-2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'Graph by Gender'!$C$1964:$C$1969</c:f>
              <c:numCache>
                <c:formatCode>General</c:formatCode>
                <c:ptCount val="6"/>
                <c:pt idx="0">
                  <c:v>1</c:v>
                </c:pt>
                <c:pt idx="1">
                  <c:v>0.58898936170212901</c:v>
                </c:pt>
                <c:pt idx="2">
                  <c:v>0.45517021276595798</c:v>
                </c:pt>
                <c:pt idx="3">
                  <c:v>0.33660638297872297</c:v>
                </c:pt>
                <c:pt idx="4">
                  <c:v>0.255648936170213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3C-4E52-BD04-337D5AE01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58592"/>
        <c:axId val="181360512"/>
      </c:lineChart>
      <c:catAx>
        <c:axId val="181358592"/>
        <c:scaling>
          <c:orientation val="maxMin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Rank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1360512"/>
        <c:crosses val="autoZero"/>
        <c:auto val="1"/>
        <c:lblAlgn val="ctr"/>
        <c:lblOffset val="100"/>
        <c:noMultiLvlLbl val="0"/>
      </c:catAx>
      <c:valAx>
        <c:axId val="181360512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Utility</a:t>
                </a:r>
              </a:p>
            </c:rich>
          </c:tx>
          <c:layout>
            <c:manualLayout>
              <c:xMode val="edge"/>
              <c:yMode val="edge"/>
              <c:x val="0"/>
              <c:y val="0.4064663871716656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13585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Average Rank Utility by Gender</a:t>
            </a:r>
          </a:p>
          <a:p>
            <a:pPr>
              <a:defRPr/>
            </a:pPr>
            <a:r>
              <a:rPr lang="en-US"/>
              <a:t>UBC Students 10 Ranks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832709720546203E-2"/>
          <c:y val="0.184698412698413"/>
          <c:w val="0.88325430379636904"/>
          <c:h val="0.59060817397825305"/>
        </c:manualLayout>
      </c:layout>
      <c:lineChart>
        <c:grouping val="standard"/>
        <c:varyColors val="0"/>
        <c:ser>
          <c:idx val="0"/>
          <c:order val="0"/>
          <c:tx>
            <c:strRef>
              <c:f>'Gender Graph'!$B$426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'Gender Graph'!$H$427:$H$436</c:f>
                <c:numCache>
                  <c:formatCode>General</c:formatCode>
                  <c:ptCount val="10"/>
                  <c:pt idx="1">
                    <c:v>4.6845667880248597E-2</c:v>
                  </c:pt>
                  <c:pt idx="2">
                    <c:v>4.6126633719021801E-2</c:v>
                  </c:pt>
                  <c:pt idx="4">
                    <c:v>3.8897759912961898E-2</c:v>
                  </c:pt>
                  <c:pt idx="7">
                    <c:v>3.0192943886451998E-2</c:v>
                  </c:pt>
                  <c:pt idx="8">
                    <c:v>2.84260171845967E-2</c:v>
                  </c:pt>
                </c:numCache>
              </c:numRef>
            </c:plus>
            <c:minus>
              <c:numRef>
                <c:f>'Gender Graph'!$H$427:$H$436</c:f>
                <c:numCache>
                  <c:formatCode>General</c:formatCode>
                  <c:ptCount val="10"/>
                  <c:pt idx="1">
                    <c:v>4.6845667880248597E-2</c:v>
                  </c:pt>
                  <c:pt idx="2">
                    <c:v>4.6126633719021801E-2</c:v>
                  </c:pt>
                  <c:pt idx="4">
                    <c:v>3.8897759912961898E-2</c:v>
                  </c:pt>
                  <c:pt idx="7">
                    <c:v>3.0192943886451998E-2</c:v>
                  </c:pt>
                  <c:pt idx="8">
                    <c:v>2.84260171845967E-2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'Gender Graph'!$B$427:$B$436</c:f>
              <c:numCache>
                <c:formatCode>General</c:formatCode>
                <c:ptCount val="10"/>
                <c:pt idx="0">
                  <c:v>1</c:v>
                </c:pt>
                <c:pt idx="1">
                  <c:v>0.60266233766233701</c:v>
                </c:pt>
                <c:pt idx="2">
                  <c:v>0.45629870129870098</c:v>
                </c:pt>
                <c:pt idx="4">
                  <c:v>0.347012987012987</c:v>
                </c:pt>
                <c:pt idx="7">
                  <c:v>0.146558441558441</c:v>
                </c:pt>
                <c:pt idx="8">
                  <c:v>0.11266233766233701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6F-4F4D-8863-6E8F63EA797B}"/>
            </c:ext>
          </c:extLst>
        </c:ser>
        <c:ser>
          <c:idx val="1"/>
          <c:order val="1"/>
          <c:tx>
            <c:strRef>
              <c:f>'Gender Graph'!$C$426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'Gender Graph'!$I$427:$I$436</c:f>
                <c:numCache>
                  <c:formatCode>General</c:formatCode>
                  <c:ptCount val="10"/>
                  <c:pt idx="1">
                    <c:v>3.1304081612196701E-2</c:v>
                  </c:pt>
                  <c:pt idx="2">
                    <c:v>3.05025938137897E-2</c:v>
                  </c:pt>
                  <c:pt idx="4">
                    <c:v>2.8343312707386999E-2</c:v>
                  </c:pt>
                  <c:pt idx="7">
                    <c:v>2.7072910281712999E-2</c:v>
                  </c:pt>
                  <c:pt idx="8">
                    <c:v>2.7573813528639302E-2</c:v>
                  </c:pt>
                </c:numCache>
              </c:numRef>
            </c:plus>
            <c:minus>
              <c:numRef>
                <c:f>'Gender Graph'!$I$427:$I$436</c:f>
                <c:numCache>
                  <c:formatCode>General</c:formatCode>
                  <c:ptCount val="10"/>
                  <c:pt idx="1">
                    <c:v>3.1304081612196701E-2</c:v>
                  </c:pt>
                  <c:pt idx="2">
                    <c:v>3.05025938137897E-2</c:v>
                  </c:pt>
                  <c:pt idx="4">
                    <c:v>2.8343312707386999E-2</c:v>
                  </c:pt>
                  <c:pt idx="7">
                    <c:v>2.7072910281712999E-2</c:v>
                  </c:pt>
                  <c:pt idx="8">
                    <c:v>2.7573813528639302E-2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'Gender Graph'!$C$427:$C$436</c:f>
              <c:numCache>
                <c:formatCode>General</c:formatCode>
                <c:ptCount val="10"/>
                <c:pt idx="0">
                  <c:v>1</c:v>
                </c:pt>
                <c:pt idx="1">
                  <c:v>0.62014869888475799</c:v>
                </c:pt>
                <c:pt idx="2">
                  <c:v>0.53126394052044601</c:v>
                </c:pt>
                <c:pt idx="4">
                  <c:v>0.43342007434944202</c:v>
                </c:pt>
                <c:pt idx="7">
                  <c:v>0.24304832713754601</c:v>
                </c:pt>
                <c:pt idx="8">
                  <c:v>0.187546468401487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6F-4F4D-8863-6E8F63EA7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426048"/>
        <c:axId val="181432320"/>
      </c:lineChart>
      <c:catAx>
        <c:axId val="181426048"/>
        <c:scaling>
          <c:orientation val="maxMin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Rank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1432320"/>
        <c:crosses val="autoZero"/>
        <c:auto val="1"/>
        <c:lblAlgn val="ctr"/>
        <c:lblOffset val="100"/>
        <c:noMultiLvlLbl val="0"/>
      </c:catAx>
      <c:valAx>
        <c:axId val="181432320"/>
        <c:scaling>
          <c:orientation val="minMax"/>
          <c:max val="1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Utility</a:t>
                </a:r>
              </a:p>
            </c:rich>
          </c:tx>
          <c:layout>
            <c:manualLayout>
              <c:xMode val="edge"/>
              <c:yMode val="edge"/>
              <c:x val="1.7100831146106732E-3"/>
              <c:y val="0.364209532274191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814260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8AC542D8-4DDD-4A83-BB8B-851308F69D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8914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618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Images from </a:t>
            </a:r>
            <a:r>
              <a:rPr lang="en-US" altLang="en-US" dirty="0" err="1"/>
              <a:t>unsplash.com</a:t>
            </a:r>
            <a:endParaRPr lang="en-US" alt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06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0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01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19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39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0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31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73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7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13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6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9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76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44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3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533400" y="914400"/>
            <a:ext cx="8229600" cy="23622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6CB4F1-E69D-4458-B775-B121381A0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529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Sauder School of Business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A16CE4-BC5C-48AF-8C64-723060D5F775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AF58-8E6B-482E-A624-22EA1A7D0AD4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5516-340B-459A-81CA-6701DA508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2EC6-6DD3-49B3-BF8C-6ABC28314F44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A575-3527-424C-A005-428A5216F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1B48-5D5B-4828-ABEE-38CD2F80C8C1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EB02-20BD-4C4F-B59A-1CA3F89D9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3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C7FEBF-A170-470C-A369-F0D066FB5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200400" y="6488113"/>
            <a:ext cx="3200400" cy="369887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229600" cy="914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6CB4F1-E69D-4458-B775-B121381A0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6529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Sauder School of Business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A9F7EC-D060-4035-BFC6-DB0A590EEA5E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" y="6564313"/>
            <a:ext cx="4572000" cy="369887"/>
          </a:xfrm>
          <a:prstGeom prst="rect">
            <a:avLst/>
          </a:prstGeom>
          <a:noFill/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Reza Skandari : Patient Testing and Treatment Timing</a:t>
            </a:r>
            <a:b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</a:b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5" name="Picture 1" descr="C:\Users\Auto\Desktop\355-UB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0239"/>
            <a:ext cx="2238375" cy="70176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1714-4A55-41A3-9576-30E090705AB1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F621-4695-46C1-8607-7F4A48817B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95E42D-A85C-40D1-8548-9514A34DB3D9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58546F-1E4E-426D-9940-5EB4B4A74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B2461E-E5BF-4948-8D8E-667E28C76D32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25B14B-C98E-4C14-96E7-18DD3A29C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495D02-8CEB-44BD-ACD3-C7CD864E514F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ABFDA-DAF0-4496-8136-3108F5781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8AEF90-3BB0-4065-8920-A204B0B115FF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C05FB1-C35B-4870-BC50-C1BF2D042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2993-99BC-43FB-82E4-B1AD0D061AE5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A947-F0B9-4AC8-B617-2CA04D3999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B81CFF-891C-42A3-BC2A-BFDF2B8A2AE3}" type="datetime7">
              <a:rPr lang="en-US" smtClean="0"/>
              <a:pPr>
                <a:defRPr/>
              </a:pPr>
              <a:t>Oct-22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CB6DE-1033-4C2C-8280-139BC16F7C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66" r:id="rId4"/>
    <p:sldLayoutId id="2147483673" r:id="rId5"/>
    <p:sldLayoutId id="2147483674" r:id="rId6"/>
    <p:sldLayoutId id="2147483675" r:id="rId7"/>
    <p:sldLayoutId id="214748367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10600" cy="1981200"/>
          </a:xfrm>
        </p:spPr>
        <p:txBody>
          <a:bodyPr>
            <a:normAutofit/>
          </a:bodyPr>
          <a:lstStyle/>
          <a:p>
            <a:r>
              <a:rPr lang="en-US" sz="3600" dirty="0"/>
              <a:t>The Victory Effect: </a:t>
            </a:r>
            <a:br>
              <a:rPr lang="en-US" sz="3600" dirty="0"/>
            </a:br>
            <a:r>
              <a:rPr lang="en-US" sz="3600" dirty="0"/>
              <a:t>Is First-Place Seeking Stronger than </a:t>
            </a:r>
            <a:br>
              <a:rPr lang="en-US" sz="3600" dirty="0"/>
            </a:br>
            <a:r>
              <a:rPr lang="en-US" sz="3600" dirty="0"/>
              <a:t>Last-Place Aversion?</a:t>
            </a:r>
            <a:endParaRPr lang="en-US" sz="2800" dirty="0"/>
          </a:p>
        </p:txBody>
      </p:sp>
      <p:sp>
        <p:nvSpPr>
          <p:cNvPr id="4" name="Title 15"/>
          <p:cNvSpPr txBox="1">
            <a:spLocks/>
          </p:cNvSpPr>
          <p:nvPr/>
        </p:nvSpPr>
        <p:spPr bwMode="auto">
          <a:xfrm>
            <a:off x="287524" y="3352800"/>
            <a:ext cx="8640960" cy="310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2000" dirty="0"/>
              <a:t>Steven </a:t>
            </a:r>
            <a:r>
              <a:rPr lang="en-US" sz="2000" dirty="0" err="1"/>
              <a:t>Shechter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David J. Hardisty*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lvl="0" algn="ctr"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UBC Sauder</a:t>
            </a:r>
          </a:p>
          <a:p>
            <a:pPr lvl="0" algn="ctr">
              <a:lnSpc>
                <a:spcPct val="150000"/>
              </a:lnSpc>
              <a:defRPr/>
            </a:pPr>
            <a:endParaRPr lang="en-US" sz="1000" dirty="0"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*Presenting author</a:t>
            </a:r>
          </a:p>
          <a:p>
            <a:pPr lvl="0" algn="ctr">
              <a:lnSpc>
                <a:spcPct val="150000"/>
              </a:lnSpc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Funding from the Social Sciences and Humanities Research Council (SSRHC) of Canada</a:t>
            </a:r>
          </a:p>
        </p:txBody>
      </p:sp>
    </p:spTree>
    <p:extLst>
      <p:ext uri="{BB962C8B-B14F-4D97-AF65-F5344CB8AC3E}">
        <p14:creationId xmlns:p14="http://schemas.microsoft.com/office/powerpoint/2010/main" val="226472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788" y="1031518"/>
            <a:ext cx="8656612" cy="563856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utility vs. rank, UBC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0259341"/>
              </p:ext>
            </p:extLst>
          </p:nvPr>
        </p:nvGraphicFramePr>
        <p:xfrm>
          <a:off x="143508" y="1088740"/>
          <a:ext cx="8316924" cy="528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0206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by rank and gender, </a:t>
            </a:r>
            <a:r>
              <a:rPr lang="en-US" dirty="0" err="1"/>
              <a:t>MTurk</a:t>
            </a:r>
            <a:r>
              <a:rPr lang="en-US" dirty="0"/>
              <a:t>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666958"/>
              </p:ext>
            </p:extLst>
          </p:nvPr>
        </p:nvGraphicFramePr>
        <p:xfrm>
          <a:off x="304800" y="1066800"/>
          <a:ext cx="8382000" cy="505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737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by rank and gender, UBC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97564701"/>
              </p:ext>
            </p:extLst>
          </p:nvPr>
        </p:nvGraphicFramePr>
        <p:xfrm>
          <a:off x="0" y="908720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08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760943"/>
              </p:ext>
            </p:extLst>
          </p:nvPr>
        </p:nvGraphicFramePr>
        <p:xfrm>
          <a:off x="361618" y="1376772"/>
          <a:ext cx="8553782" cy="2196244"/>
        </p:xfrm>
        <a:graphic>
          <a:graphicData uri="http://schemas.openxmlformats.org/drawingml/2006/table">
            <a:tbl>
              <a:tblPr firstRow="1" firstCol="1" bandRow="1"/>
              <a:tblGrid>
                <a:gridCol w="716778">
                  <a:extLst>
                    <a:ext uri="{9D8B030D-6E8A-4147-A177-3AD203B41FA5}">
                      <a16:colId xmlns:a16="http://schemas.microsoft.com/office/drawing/2014/main" val="3945602056"/>
                    </a:ext>
                  </a:extLst>
                </a:gridCol>
                <a:gridCol w="2197460">
                  <a:extLst>
                    <a:ext uri="{9D8B030D-6E8A-4147-A177-3AD203B41FA5}">
                      <a16:colId xmlns:a16="http://schemas.microsoft.com/office/drawing/2014/main" val="3680099105"/>
                    </a:ext>
                  </a:extLst>
                </a:gridCol>
                <a:gridCol w="1692188">
                  <a:extLst>
                    <a:ext uri="{9D8B030D-6E8A-4147-A177-3AD203B41FA5}">
                      <a16:colId xmlns:a16="http://schemas.microsoft.com/office/drawing/2014/main" val="52607308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785178517"/>
                    </a:ext>
                  </a:extLst>
                </a:gridCol>
                <a:gridCol w="638728">
                  <a:extLst>
                    <a:ext uri="{9D8B030D-6E8A-4147-A177-3AD203B41FA5}">
                      <a16:colId xmlns:a16="http://schemas.microsoft.com/office/drawing/2014/main" val="3004425046"/>
                    </a:ext>
                  </a:extLst>
                </a:gridCol>
                <a:gridCol w="1652444">
                  <a:extLst>
                    <a:ext uri="{9D8B030D-6E8A-4147-A177-3AD203B41FA5}">
                      <a16:colId xmlns:a16="http://schemas.microsoft.com/office/drawing/2014/main" val="1235127531"/>
                    </a:ext>
                  </a:extLst>
                </a:gridCol>
              </a:tblGrid>
              <a:tr h="13873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Utility Second &gt;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Utility Second-to-Last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Risk-seeking at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Second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(RSS)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Risk-averse at Second-to-Last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(RASTL)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Both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Drop from First &gt;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Drop to Last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987861"/>
                  </a:ext>
                </a:extLst>
              </a:tr>
              <a:tr h="3765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1a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87%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59414"/>
                  </a:ext>
                </a:extLst>
              </a:tr>
              <a:tr h="432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91%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90273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 at individual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19447"/>
              </p:ext>
            </p:extLst>
          </p:nvPr>
        </p:nvGraphicFramePr>
        <p:xfrm>
          <a:off x="1505101" y="4240319"/>
          <a:ext cx="6266815" cy="2196465"/>
        </p:xfrm>
        <a:graphic>
          <a:graphicData uri="http://schemas.openxmlformats.org/drawingml/2006/table">
            <a:tbl>
              <a:tblPr firstRow="1" firstCol="1" bandRow="1"/>
              <a:tblGrid>
                <a:gridCol w="713105">
                  <a:extLst>
                    <a:ext uri="{9D8B030D-6E8A-4147-A177-3AD203B41FA5}">
                      <a16:colId xmlns:a16="http://schemas.microsoft.com/office/drawing/2014/main" val="3603057636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val="3805216740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2705874123"/>
                    </a:ext>
                  </a:extLst>
                </a:gridCol>
                <a:gridCol w="1656080">
                  <a:extLst>
                    <a:ext uri="{9D8B030D-6E8A-4147-A177-3AD203B41FA5}">
                      <a16:colId xmlns:a16="http://schemas.microsoft.com/office/drawing/2014/main" val="3736587466"/>
                    </a:ext>
                  </a:extLst>
                </a:gridCol>
              </a:tblGrid>
              <a:tr h="1387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 Second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Utility</a:t>
                      </a:r>
                      <a:r>
                        <a:rPr lang="en-US" sz="1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Second-to-Last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 RSS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 RASTL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 from First –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Drop to Last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7768504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1a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.35 (.34, .36)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.07</a:t>
                      </a:r>
                      <a:r>
                        <a:rPr lang="en-US" sz="18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(.04,.10)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.21 (.20,.23)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588426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1b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.45 (.42, .48)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.12 (.06,.17)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.23(.19,.26)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6869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6270" y="10074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Proportions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4401" y="3825044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Magnitudes </a:t>
            </a:r>
            <a:r>
              <a:rPr lang="en-US" dirty="0"/>
              <a:t>(average and 95% CI)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59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708"/>
            <a:ext cx="8915400" cy="762000"/>
          </a:xfrm>
        </p:spPr>
        <p:txBody>
          <a:bodyPr/>
          <a:lstStyle/>
          <a:p>
            <a:r>
              <a:rPr lang="en-US" dirty="0"/>
              <a:t>Study 2: Performance as a function of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26273" y="1124744"/>
            <a:ext cx="6585142" cy="56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competitions run in the lab</a:t>
            </a:r>
          </a:p>
          <a:p>
            <a:pPr lvl="1"/>
            <a:r>
              <a:rPr lang="en-US" dirty="0"/>
              <a:t>Study 2a: Stepping competition</a:t>
            </a:r>
          </a:p>
          <a:p>
            <a:pPr lvl="1"/>
            <a:r>
              <a:rPr lang="en-US" dirty="0"/>
              <a:t>Study 2b: Puzzle competition</a:t>
            </a:r>
          </a:p>
          <a:p>
            <a:r>
              <a:rPr lang="en-US" dirty="0"/>
              <a:t>Two rounds, separated by 1 week</a:t>
            </a:r>
          </a:p>
          <a:p>
            <a:pPr lvl="1"/>
            <a:r>
              <a:rPr lang="en-US" dirty="0"/>
              <a:t>Step as much as you can in each 5-min round</a:t>
            </a:r>
          </a:p>
          <a:p>
            <a:pPr lvl="1"/>
            <a:r>
              <a:rPr lang="en-US" dirty="0"/>
              <a:t>Output measure: Round 2 – Round 1 score</a:t>
            </a:r>
          </a:p>
          <a:p>
            <a:r>
              <a:rPr lang="en-US" dirty="0"/>
              <a:t>Treatment group: Shown anonymized leaderboard (rank, # steps) prior to Round 2</a:t>
            </a:r>
          </a:p>
          <a:p>
            <a:r>
              <a:rPr lang="en-US" dirty="0"/>
              <a:t>Control group: Not in a group competition.  Just shown their own Round 1 # of steps prior to Round 2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0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Hypothesis 4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sz="2400" dirty="0"/>
              <a:t>a) Individuals near first and last place after one round will demonstrate greater improvement in the second round, relative to other ranks.</a:t>
            </a:r>
          </a:p>
          <a:p>
            <a:pPr marL="457200" lvl="1" indent="0">
              <a:buNone/>
            </a:pPr>
            <a:r>
              <a:rPr lang="en-US" sz="2400" dirty="0"/>
              <a:t>b) Furthermore, the performance gains of those near first place will be greater than the performance gains of those near last place.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 hypothesis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7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99592" y="1016732"/>
            <a:ext cx="7323585" cy="51908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Step instructions (treatment group)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8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2: Step instructions (control group)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7300" y="944724"/>
            <a:ext cx="745911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73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788" y="1031518"/>
            <a:ext cx="8656612" cy="563856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0745"/>
              </p:ext>
            </p:extLst>
          </p:nvPr>
        </p:nvGraphicFramePr>
        <p:xfrm>
          <a:off x="647564" y="1700809"/>
          <a:ext cx="8136903" cy="1822763"/>
        </p:xfrm>
        <a:graphic>
          <a:graphicData uri="http://schemas.openxmlformats.org/drawingml/2006/table">
            <a:tbl>
              <a:tblPr firstRow="1" firstCol="1" bandRow="1"/>
              <a:tblGrid>
                <a:gridCol w="708736">
                  <a:extLst>
                    <a:ext uri="{9D8B030D-6E8A-4147-A177-3AD203B41FA5}">
                      <a16:colId xmlns:a16="http://schemas.microsoft.com/office/drawing/2014/main" val="3061638341"/>
                    </a:ext>
                  </a:extLst>
                </a:gridCol>
                <a:gridCol w="1451504">
                  <a:extLst>
                    <a:ext uri="{9D8B030D-6E8A-4147-A177-3AD203B41FA5}">
                      <a16:colId xmlns:a16="http://schemas.microsoft.com/office/drawing/2014/main" val="2827484981"/>
                    </a:ext>
                  </a:extLst>
                </a:gridCol>
                <a:gridCol w="1012800">
                  <a:extLst>
                    <a:ext uri="{9D8B030D-6E8A-4147-A177-3AD203B41FA5}">
                      <a16:colId xmlns:a16="http://schemas.microsoft.com/office/drawing/2014/main" val="302237799"/>
                    </a:ext>
                  </a:extLst>
                </a:gridCol>
                <a:gridCol w="1183444">
                  <a:extLst>
                    <a:ext uri="{9D8B030D-6E8A-4147-A177-3AD203B41FA5}">
                      <a16:colId xmlns:a16="http://schemas.microsoft.com/office/drawing/2014/main" val="427022055"/>
                    </a:ext>
                  </a:extLst>
                </a:gridCol>
                <a:gridCol w="537772">
                  <a:extLst>
                    <a:ext uri="{9D8B030D-6E8A-4147-A177-3AD203B41FA5}">
                      <a16:colId xmlns:a16="http://schemas.microsoft.com/office/drawing/2014/main" val="1316461560"/>
                    </a:ext>
                  </a:extLst>
                </a:gridCol>
                <a:gridCol w="871456">
                  <a:extLst>
                    <a:ext uri="{9D8B030D-6E8A-4147-A177-3AD203B41FA5}">
                      <a16:colId xmlns:a16="http://schemas.microsoft.com/office/drawing/2014/main" val="4073395295"/>
                    </a:ext>
                  </a:extLst>
                </a:gridCol>
                <a:gridCol w="797328">
                  <a:extLst>
                    <a:ext uri="{9D8B030D-6E8A-4147-A177-3AD203B41FA5}">
                      <a16:colId xmlns:a16="http://schemas.microsoft.com/office/drawing/2014/main" val="1492579292"/>
                    </a:ext>
                  </a:extLst>
                </a:gridCol>
                <a:gridCol w="753936">
                  <a:extLst>
                    <a:ext uri="{9D8B030D-6E8A-4147-A177-3AD203B41FA5}">
                      <a16:colId xmlns:a16="http://schemas.microsoft.com/office/drawing/2014/main" val="2745620806"/>
                    </a:ext>
                  </a:extLst>
                </a:gridCol>
                <a:gridCol w="819927">
                  <a:extLst>
                    <a:ext uri="{9D8B030D-6E8A-4147-A177-3AD203B41FA5}">
                      <a16:colId xmlns:a16="http://schemas.microsoft.com/office/drawing/2014/main" val="2948663310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Contestants per group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Contest 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Condition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female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Avg age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Avg male comp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Avg female comp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168382"/>
                  </a:ext>
                </a:extLst>
              </a:tr>
              <a:tr h="6281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Treatment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349495"/>
                  </a:ext>
                </a:extLst>
              </a:tr>
              <a:tr h="314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Control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900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80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708"/>
            <a:ext cx="8915400" cy="762000"/>
          </a:xfrm>
        </p:spPr>
        <p:txBody>
          <a:bodyPr/>
          <a:lstStyle/>
          <a:p>
            <a:r>
              <a:rPr lang="en-US" dirty="0"/>
              <a:t>Step study aggregate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 descr="C:\Users\Pei\AppData\Local\Microsoft\Windows\INetCache\Content.Word\1&amp;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6" y="1556792"/>
            <a:ext cx="4176464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Pei\AppData\Local\Microsoft\Windows\INetCache\Content.Word\3&amp;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2852"/>
            <a:ext cx="3996444" cy="3882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15716" y="569573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 1 steps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2140" y="5695736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Round 2 steps</a:t>
            </a:r>
          </a:p>
        </p:txBody>
      </p:sp>
    </p:spTree>
    <p:extLst>
      <p:ext uri="{BB962C8B-B14F-4D97-AF65-F5344CB8AC3E}">
        <p14:creationId xmlns:p14="http://schemas.microsoft.com/office/powerpoint/2010/main" val="289873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35596" y="1016732"/>
            <a:ext cx="4356484" cy="3235604"/>
            <a:chOff x="359532" y="980728"/>
            <a:chExt cx="3974616" cy="29835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532" y="1448780"/>
              <a:ext cx="1774676" cy="1774676"/>
            </a:xfrm>
            <a:prstGeom prst="rect">
              <a:avLst/>
            </a:prstGeom>
          </p:spPr>
        </p:pic>
        <p:pic>
          <p:nvPicPr>
            <p:cNvPr id="22530" name="Picture 2" descr="Image result for fitbit leaderboa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1780" y="980728"/>
              <a:ext cx="1742368" cy="2983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foursquare may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1" y="908720"/>
            <a:ext cx="3048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644" y="2159106"/>
            <a:ext cx="6776698" cy="409328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95324" y="1016732"/>
            <a:ext cx="5916005" cy="4663582"/>
            <a:chOff x="-4754403" y="5259353"/>
            <a:chExt cx="5916005" cy="46635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4754403" y="5259353"/>
              <a:ext cx="5916005" cy="46635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4754403" y="5267898"/>
              <a:ext cx="1013671" cy="321342"/>
            </a:xfrm>
            <a:prstGeom prst="rect">
              <a:avLst/>
            </a:prstGeom>
          </p:spPr>
        </p:pic>
      </p:grpSp>
      <p:pic>
        <p:nvPicPr>
          <p:cNvPr id="11" name="Picture 2" descr="C:\Users\Dave\Desktop\maxresdefaul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590674"/>
            <a:ext cx="7193407" cy="404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5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../../../../../../../Desktop/Rplot01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8740"/>
            <a:ext cx="5710961" cy="52429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study diff. scores as a function of R1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519772" y="1484784"/>
            <a:ext cx="4068452" cy="4320480"/>
            <a:chOff x="2519772" y="1484784"/>
            <a:chExt cx="4068452" cy="4320480"/>
          </a:xfrm>
        </p:grpSpPr>
        <p:sp>
          <p:nvSpPr>
            <p:cNvPr id="2" name="Rectangle 1"/>
            <p:cNvSpPr/>
            <p:nvPr/>
          </p:nvSpPr>
          <p:spPr>
            <a:xfrm>
              <a:off x="6192180" y="4005064"/>
              <a:ext cx="39604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2100" y="3320988"/>
              <a:ext cx="39604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16016" y="2636912"/>
              <a:ext cx="396044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95936" y="1736812"/>
              <a:ext cx="396044" cy="2484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5856" y="1808820"/>
              <a:ext cx="396044" cy="24842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9772" y="1484784"/>
              <a:ext cx="396044" cy="2628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39752" y="1501043"/>
            <a:ext cx="4069536" cy="2035969"/>
            <a:chOff x="2339752" y="1501043"/>
            <a:chExt cx="4069536" cy="2035969"/>
          </a:xfrm>
        </p:grpSpPr>
        <p:sp>
          <p:nvSpPr>
            <p:cNvPr id="18" name="TextBox 17"/>
            <p:cNvSpPr txBox="1"/>
            <p:nvPr/>
          </p:nvSpPr>
          <p:spPr>
            <a:xfrm>
              <a:off x="5976156" y="3229235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.02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9992" y="282506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.14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56076" y="321634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.25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9912" y="2276872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.02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31840" y="2185119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.58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39752" y="1501043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.96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0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study diff. scores as a function of R1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2826" y="1088741"/>
            <a:ext cx="5506157" cy="5292588"/>
            <a:chOff x="0" y="0"/>
            <a:chExt cx="3019425" cy="3019425"/>
          </a:xfrm>
        </p:grpSpPr>
        <p:pic>
          <p:nvPicPr>
            <p:cNvPr id="6" name="Picture 5" descr="Rplot.jpe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19425" cy="301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4"/>
            <p:cNvSpPr txBox="1"/>
            <p:nvPr/>
          </p:nvSpPr>
          <p:spPr>
            <a:xfrm>
              <a:off x="2014543" y="1334718"/>
              <a:ext cx="544195" cy="17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 = .01</a:t>
              </a:r>
              <a:endParaRPr lang="en-US" sz="1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1246535" y="901950"/>
              <a:ext cx="525145" cy="17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 &lt; .01</a:t>
              </a:r>
              <a:endParaRPr lang="en-US" sz="1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430547" y="779565"/>
              <a:ext cx="566420" cy="175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p = 0.65</a:t>
              </a:r>
              <a:endParaRPr lang="en-US" sz="140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655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43254" y="1102804"/>
            <a:ext cx="8028892" cy="56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“how competitive” one is drive both Round 1 rank and step differential?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6512" y="0"/>
            <a:ext cx="9324528" cy="762000"/>
          </a:xfrm>
        </p:spPr>
        <p:txBody>
          <a:bodyPr/>
          <a:lstStyle/>
          <a:p>
            <a:r>
              <a:rPr lang="en-US" dirty="0"/>
              <a:t>Alternative explanation: Competitiveness level?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636" y="2600908"/>
          <a:ext cx="6840760" cy="787070"/>
        </p:xfrm>
        <a:graphic>
          <a:graphicData uri="http://schemas.openxmlformats.org/drawingml/2006/table">
            <a:tbl>
              <a:tblPr firstRow="1" firstCol="1" bandRow="1"/>
              <a:tblGrid>
                <a:gridCol w="2570450">
                  <a:extLst>
                    <a:ext uri="{9D8B030D-6E8A-4147-A177-3AD203B41FA5}">
                      <a16:colId xmlns:a16="http://schemas.microsoft.com/office/drawing/2014/main" val="4024695758"/>
                    </a:ext>
                  </a:extLst>
                </a:gridCol>
                <a:gridCol w="1534006">
                  <a:extLst>
                    <a:ext uri="{9D8B030D-6E8A-4147-A177-3AD203B41FA5}">
                      <a16:colId xmlns:a16="http://schemas.microsoft.com/office/drawing/2014/main" val="253868545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3526142068"/>
                    </a:ext>
                  </a:extLst>
                </a:gridCol>
              </a:tblGrid>
              <a:tr h="4088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Round 1 Rank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 – Round 1 steps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95734"/>
                  </a:ext>
                </a:extLst>
              </a:tr>
              <a:tr h="378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Competitiveness level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39794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74757" y="3537012"/>
            <a:ext cx="3153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Correlations for treatment group</a:t>
            </a:r>
          </a:p>
        </p:txBody>
      </p:sp>
    </p:spTree>
    <p:extLst>
      <p:ext uri="{BB962C8B-B14F-4D97-AF65-F5344CB8AC3E}">
        <p14:creationId xmlns:p14="http://schemas.microsoft.com/office/powerpoint/2010/main" val="7525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708"/>
            <a:ext cx="8915400" cy="762000"/>
          </a:xfrm>
        </p:spPr>
        <p:txBody>
          <a:bodyPr/>
          <a:lstStyle/>
          <a:p>
            <a:r>
              <a:rPr lang="en-US" dirty="0"/>
              <a:t>Step study results by 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 descr="../../../../../../../Desktop/Rplot02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268760"/>
            <a:ext cx="4500500" cy="466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../../../../Desktop/Rplot03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41361"/>
            <a:ext cx="4716016" cy="4810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852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708"/>
            <a:ext cx="8915400" cy="762000"/>
          </a:xfrm>
        </p:spPr>
        <p:txBody>
          <a:bodyPr/>
          <a:lstStyle/>
          <a:p>
            <a:r>
              <a:rPr lang="en-US" dirty="0"/>
              <a:t>Step study results by 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9532" y="1052736"/>
            <a:ext cx="8532948" cy="4968552"/>
            <a:chOff x="0" y="0"/>
            <a:chExt cx="5902859" cy="3171570"/>
          </a:xfrm>
        </p:grpSpPr>
        <p:pic>
          <p:nvPicPr>
            <p:cNvPr id="8" name="Picture 7" descr="Rplot01.jpe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53"/>
              <a:ext cx="2866016" cy="31263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 descr="Rplot02.jpe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21" y="0"/>
              <a:ext cx="2835838" cy="31715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oup 10"/>
            <p:cNvGrpSpPr/>
            <p:nvPr/>
          </p:nvGrpSpPr>
          <p:grpSpPr>
            <a:xfrm>
              <a:off x="424568" y="533027"/>
              <a:ext cx="1928682" cy="1038379"/>
              <a:chOff x="424568" y="533027"/>
              <a:chExt cx="1928682" cy="1038379"/>
            </a:xfrm>
          </p:grpSpPr>
          <p:sp>
            <p:nvSpPr>
              <p:cNvPr id="16" name="TextBox 4"/>
              <p:cNvSpPr txBox="1"/>
              <p:nvPr/>
            </p:nvSpPr>
            <p:spPr>
              <a:xfrm>
                <a:off x="1846256" y="1355962"/>
                <a:ext cx="506994" cy="2154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 &lt; .01</a:t>
                </a:r>
                <a:endParaRPr lang="en-US" sz="2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" name="TextBox 5"/>
              <p:cNvSpPr txBox="1"/>
              <p:nvPr/>
            </p:nvSpPr>
            <p:spPr>
              <a:xfrm>
                <a:off x="1145773" y="533027"/>
                <a:ext cx="561453" cy="2154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 = .20</a:t>
                </a:r>
                <a:endParaRPr lang="en-US" sz="2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TextBox 6"/>
              <p:cNvSpPr txBox="1"/>
              <p:nvPr/>
            </p:nvSpPr>
            <p:spPr>
              <a:xfrm>
                <a:off x="424568" y="960507"/>
                <a:ext cx="573054" cy="2154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 = .19</a:t>
                </a:r>
                <a:endParaRPr lang="en-US" sz="24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503551" y="692334"/>
              <a:ext cx="1909078" cy="866801"/>
              <a:chOff x="3502934" y="692334"/>
              <a:chExt cx="1862164" cy="86680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858104" y="1343691"/>
                <a:ext cx="506994" cy="2154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 = .90</a:t>
                </a:r>
                <a:endParaRPr lang="en-US" sz="2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182526" y="1006764"/>
                <a:ext cx="506994" cy="2154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 = .01</a:t>
                </a:r>
                <a:endParaRPr lang="en-US" sz="2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02934" y="692334"/>
                <a:ext cx="506994" cy="2154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 = .94</a:t>
                </a:r>
                <a:endParaRPr lang="en-US" sz="24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3604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Measured performance on a measure of intelligence (Raven’s Progressive Matrixes) at T1 and T2</a:t>
            </a:r>
          </a:p>
          <a:p>
            <a:r>
              <a:rPr lang="en-US" dirty="0"/>
              <a:t>Replicated Study 2a, but weaker effects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2b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6" descr="Image result for ravens puzz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18" y="2600908"/>
            <a:ext cx="3573681" cy="36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5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intrinsically care about ranks</a:t>
            </a:r>
          </a:p>
          <a:p>
            <a:r>
              <a:rPr lang="en-US" dirty="0"/>
              <a:t>Risk-seeking for first place, risk averse to avoid last place</a:t>
            </a:r>
          </a:p>
          <a:p>
            <a:r>
              <a:rPr lang="en-US" dirty="0"/>
              <a:t>First-place seeking is stronger than last place aversion</a:t>
            </a:r>
          </a:p>
          <a:p>
            <a:r>
              <a:rPr lang="en-US" dirty="0"/>
              <a:t>Slightly stronger rank effects for males than females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91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708"/>
            <a:ext cx="8915400" cy="762000"/>
          </a:xfrm>
        </p:spPr>
        <p:txBody>
          <a:bodyPr/>
          <a:lstStyle/>
          <a:p>
            <a:r>
              <a:rPr lang="en-US" dirty="0"/>
              <a:t>Further research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43254" y="1045582"/>
            <a:ext cx="8197198" cy="56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does distance behind/ahead affect performance change?</a:t>
            </a:r>
          </a:p>
          <a:p>
            <a:r>
              <a:rPr lang="en-US" dirty="0"/>
              <a:t>How do groups competing against each other react to rank feedback?</a:t>
            </a:r>
          </a:p>
          <a:p>
            <a:r>
              <a:rPr lang="en-US" dirty="0"/>
              <a:t>Would using real names on leaderboards bring about </a:t>
            </a:r>
            <a:r>
              <a:rPr lang="en-US"/>
              <a:t>last-place aversion?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02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6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72716"/>
            <a:ext cx="8648700" cy="5774232"/>
          </a:xfrm>
        </p:spPr>
        <p:txBody>
          <a:bodyPr/>
          <a:lstStyle/>
          <a:p>
            <a:r>
              <a:rPr lang="en-US" dirty="0"/>
              <a:t>Empirical studies</a:t>
            </a:r>
          </a:p>
          <a:p>
            <a:pPr lvl="1"/>
            <a:r>
              <a:rPr lang="en-US" dirty="0"/>
              <a:t>Strong motivating effect of PGA prize money on golf performance (Ehrenberg and </a:t>
            </a:r>
            <a:r>
              <a:rPr lang="en-US" dirty="0" err="1"/>
              <a:t>Bognanno</a:t>
            </a:r>
            <a:r>
              <a:rPr lang="en-US" dirty="0"/>
              <a:t>, 1990)</a:t>
            </a:r>
          </a:p>
          <a:p>
            <a:pPr lvl="1"/>
            <a:r>
              <a:rPr lang="en-US" dirty="0"/>
              <a:t>Rank feedback improves employee productivity (</a:t>
            </a:r>
            <a:r>
              <a:rPr lang="en-US" dirty="0" err="1"/>
              <a:t>Blanes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Vidal and </a:t>
            </a:r>
            <a:r>
              <a:rPr lang="en-US" dirty="0" err="1"/>
              <a:t>Nossol</a:t>
            </a:r>
            <a:r>
              <a:rPr lang="en-US" dirty="0"/>
              <a:t>, 2011)</a:t>
            </a:r>
          </a:p>
          <a:p>
            <a:pPr lvl="1"/>
            <a:r>
              <a:rPr lang="en-US" dirty="0"/>
              <a:t>Larger competition group sizes reduces performance in software development contests (Boudreau at al., 2011)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Behavioral studies</a:t>
            </a:r>
          </a:p>
          <a:p>
            <a:pPr lvl="1"/>
            <a:r>
              <a:rPr lang="en-US" dirty="0"/>
              <a:t>Gender similarities in a non-competitive task, but differences when competing against each other (</a:t>
            </a:r>
            <a:r>
              <a:rPr lang="en-US" dirty="0" err="1"/>
              <a:t>Gneezy</a:t>
            </a:r>
            <a:r>
              <a:rPr lang="en-US" dirty="0"/>
              <a:t>, </a:t>
            </a:r>
            <a:r>
              <a:rPr lang="en-US" dirty="0" err="1"/>
              <a:t>Niederle</a:t>
            </a:r>
            <a:r>
              <a:rPr lang="en-US" dirty="0"/>
              <a:t>, and </a:t>
            </a:r>
            <a:r>
              <a:rPr lang="en-US" dirty="0" err="1"/>
              <a:t>Rustichini</a:t>
            </a:r>
            <a:r>
              <a:rPr lang="en-US" dirty="0"/>
              <a:t>, 2003)</a:t>
            </a:r>
          </a:p>
          <a:p>
            <a:pPr lvl="1"/>
            <a:r>
              <a:rPr lang="en-US" dirty="0"/>
              <a:t>Men embrace competition vs. women shy away from it (</a:t>
            </a:r>
            <a:r>
              <a:rPr lang="en-US" dirty="0" err="1"/>
              <a:t>Niederle</a:t>
            </a:r>
            <a:r>
              <a:rPr lang="en-US" dirty="0"/>
              <a:t> and </a:t>
            </a:r>
            <a:r>
              <a:rPr lang="en-US" dirty="0" err="1"/>
              <a:t>Vesterlund</a:t>
            </a:r>
            <a:r>
              <a:rPr lang="en-US" dirty="0"/>
              <a:t>, 2007)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8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638564"/>
          </a:xfrm>
        </p:spPr>
        <p:txBody>
          <a:bodyPr/>
          <a:lstStyle/>
          <a:p>
            <a:r>
              <a:rPr lang="en-US" dirty="0"/>
              <a:t>Behavioral studies</a:t>
            </a:r>
          </a:p>
          <a:p>
            <a:pPr lvl="1"/>
            <a:r>
              <a:rPr lang="en-US" dirty="0"/>
              <a:t>Social comparisons shown during a step-count experiment led to more steps taken in remainder of experiment, relative to controls that only saw their own step counts (Chapman et al., 2016)</a:t>
            </a:r>
          </a:p>
          <a:p>
            <a:pPr lvl="1"/>
            <a:r>
              <a:rPr lang="en-US" dirty="0"/>
              <a:t>Last-place aversion (</a:t>
            </a:r>
            <a:r>
              <a:rPr lang="en-US" dirty="0" err="1"/>
              <a:t>Kuziemko</a:t>
            </a:r>
            <a:r>
              <a:rPr lang="en-US" dirty="0"/>
              <a:t> et al., 2013)</a:t>
            </a:r>
          </a:p>
          <a:p>
            <a:pPr lvl="2"/>
            <a:r>
              <a:rPr lang="en-US" sz="2000" dirty="0"/>
              <a:t>Individuals randomly assigned to groups of 6</a:t>
            </a:r>
          </a:p>
          <a:p>
            <a:pPr lvl="2"/>
            <a:r>
              <a:rPr lang="en-US" sz="2000" dirty="0"/>
              <a:t>Each individual randomly endowed with one of 6 amounts of money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800" dirty="0"/>
              <a:t>$1.75, $2.00, $2.25 … , $3.00</a:t>
            </a:r>
          </a:p>
          <a:p>
            <a:pPr lvl="2"/>
            <a:r>
              <a:rPr lang="en-US" sz="2000" dirty="0"/>
              <a:t>Asked to choose: </a:t>
            </a:r>
          </a:p>
          <a:p>
            <a:pPr marL="1714500" lvl="3" indent="-342900">
              <a:buAutoNum type="alphaLcParenR"/>
            </a:pPr>
            <a:r>
              <a:rPr lang="en-US" sz="1800" dirty="0"/>
              <a:t>Win $0.13 with 100% chance</a:t>
            </a:r>
          </a:p>
          <a:p>
            <a:pPr marL="1714500" lvl="3" indent="-342900">
              <a:buAutoNum type="alphaLcParenR"/>
            </a:pPr>
            <a:r>
              <a:rPr lang="en-US" sz="1800" dirty="0"/>
              <a:t>Win $0.50 with 75% chance and lose $1.00 with 25% chance</a:t>
            </a:r>
          </a:p>
          <a:p>
            <a:pPr lvl="2"/>
            <a:r>
              <a:rPr lang="en-US" sz="2000" dirty="0"/>
              <a:t>Main finding: individuals with $1.75 chose gamble significantly higher proportion of time than other amounts.</a:t>
            </a:r>
          </a:p>
          <a:p>
            <a:pPr lvl="2"/>
            <a:r>
              <a:rPr lang="en-US" sz="2000" dirty="0"/>
              <a:t>Did not find support for first-place seeking behavior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638564"/>
          </a:xfrm>
        </p:spPr>
        <p:txBody>
          <a:bodyPr/>
          <a:lstStyle/>
          <a:p>
            <a:r>
              <a:rPr lang="en-US" dirty="0"/>
              <a:t>We examine utility (Study 1) and performance (Study 2) as a function of specific rank outcomes in a competition</a:t>
            </a:r>
          </a:p>
          <a:p>
            <a:r>
              <a:rPr lang="en-US" dirty="0"/>
              <a:t>We focus on </a:t>
            </a:r>
            <a:r>
              <a:rPr lang="en-US" i="1" dirty="0"/>
              <a:t>intrinsic</a:t>
            </a:r>
            <a:r>
              <a:rPr lang="en-US" dirty="0"/>
              <a:t> motivation of rank</a:t>
            </a:r>
          </a:p>
          <a:p>
            <a:pPr lvl="1"/>
            <a:r>
              <a:rPr lang="en-US" sz="2200" dirty="0"/>
              <a:t>No prizes awarded</a:t>
            </a:r>
          </a:p>
          <a:p>
            <a:pPr lvl="1"/>
            <a:r>
              <a:rPr lang="en-US" sz="2200" dirty="0"/>
              <a:t>Anonymous display of rank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 in our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4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1: Utility as a function of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1124744"/>
            <a:ext cx="8136904" cy="492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6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788" y="1031518"/>
            <a:ext cx="8656612" cy="563856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hypotheses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11188" y="1183918"/>
            <a:ext cx="8656612" cy="56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Hypothesis 1</a:t>
            </a:r>
            <a:r>
              <a:rPr lang="en-US" dirty="0"/>
              <a:t>: Individuals care about rank in contests without prizes.  Specifically, their utility curves are decreasing in rank.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Hypothesis 2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sz="2400" dirty="0"/>
              <a:t>a) Individuals are risk-seeking when in second place</a:t>
            </a:r>
          </a:p>
          <a:p>
            <a:pPr marL="457200" lvl="1" indent="0">
              <a:buNone/>
            </a:pPr>
            <a:r>
              <a:rPr lang="en-US" sz="2400" dirty="0"/>
              <a:t>b) Individuals are risk-averse when in second-to-last place.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u="sng" dirty="0"/>
              <a:t>Hypothesis 3</a:t>
            </a:r>
            <a:r>
              <a:rPr lang="en-US" dirty="0"/>
              <a:t>: Individuals experience a greater decrease in utility from first to second place, compared to the decrease in utility from second-to-last to last place.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u="sng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23208"/>
              </p:ext>
            </p:extLst>
          </p:nvPr>
        </p:nvGraphicFramePr>
        <p:xfrm>
          <a:off x="215516" y="1196752"/>
          <a:ext cx="8712967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4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2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8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72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Study label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Subject pool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contestants per group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Sample size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% male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Avg age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Avg male comp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Avg female comp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1a.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MTurk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1001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1b.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MTurk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1960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4.4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1c.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UBC undergrads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423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44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utility vs. rank, </a:t>
            </a:r>
            <a:r>
              <a:rPr lang="en-US" dirty="0" err="1"/>
              <a:t>MTurk</a:t>
            </a:r>
            <a:r>
              <a:rPr lang="en-US" dirty="0"/>
              <a:t>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44724"/>
            <a:ext cx="7524836" cy="554804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50450" y="5301208"/>
            <a:ext cx="2093658" cy="408526"/>
            <a:chOff x="3450450" y="5301208"/>
            <a:chExt cx="2093658" cy="40852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72000" y="5373216"/>
              <a:ext cx="972108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450450" y="5373216"/>
              <a:ext cx="972108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902324" y="5340402"/>
              <a:ext cx="569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+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2204" y="5301208"/>
              <a:ext cx="569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-</a:t>
              </a:r>
            </a:p>
          </p:txBody>
        </p:sp>
      </p:grpSp>
      <p:pic>
        <p:nvPicPr>
          <p:cNvPr id="15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5576" y="944724"/>
            <a:ext cx="7477671" cy="551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36064</TotalTime>
  <Words>1119</Words>
  <Application>Microsoft Macintosh PowerPoint</Application>
  <PresentationFormat>On-screen Show (4:3)</PresentationFormat>
  <Paragraphs>286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Beamer</vt:lpstr>
      <vt:lpstr>The Victory Effect:  Is First-Place Seeking Stronger than  Last-Place Aversion?</vt:lpstr>
      <vt:lpstr>Gamification</vt:lpstr>
      <vt:lpstr>Related literature</vt:lpstr>
      <vt:lpstr>Related literature</vt:lpstr>
      <vt:lpstr>What’s new in our study</vt:lpstr>
      <vt:lpstr>Study 1: Utility as a function of rank</vt:lpstr>
      <vt:lpstr>Study 1 hypotheses</vt:lpstr>
      <vt:lpstr>Study 1 overview</vt:lpstr>
      <vt:lpstr>Average utility vs. rank, MTurk 6</vt:lpstr>
      <vt:lpstr>Average utility vs. rank, UBC 10</vt:lpstr>
      <vt:lpstr>Utility by rank and gender, MTurk 6</vt:lpstr>
      <vt:lpstr>Utility by rank and gender, UBC 10</vt:lpstr>
      <vt:lpstr>Summary of results at individual level</vt:lpstr>
      <vt:lpstr>Study 2: Performance as a function of rank</vt:lpstr>
      <vt:lpstr>Study 2 hypothesis</vt:lpstr>
      <vt:lpstr>Study 2: Step instructions (treatment group)</vt:lpstr>
      <vt:lpstr>Study 2: Step instructions (control group)</vt:lpstr>
      <vt:lpstr>Study 2 overview</vt:lpstr>
      <vt:lpstr>Step study aggregate results</vt:lpstr>
      <vt:lpstr>Step study diff. scores as a function of R1 rank</vt:lpstr>
      <vt:lpstr>Step study diff. scores as a function of R1 rank</vt:lpstr>
      <vt:lpstr>Alternative explanation: Competitiveness level?</vt:lpstr>
      <vt:lpstr>Step study results by gender</vt:lpstr>
      <vt:lpstr>Step study results by gender</vt:lpstr>
      <vt:lpstr>Study 2b </vt:lpstr>
      <vt:lpstr>Summary</vt:lpstr>
      <vt:lpstr>Further research questions</vt:lpstr>
      <vt:lpstr>Thank you!</vt:lpstr>
    </vt:vector>
  </TitlesOfParts>
  <Company>The 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Testing and Treatment Timing Case Study: CKD Internal Report</dc:title>
  <dc:creator>Auto</dc:creator>
  <cp:lastModifiedBy>olinbeck@student.ubc.ca</cp:lastModifiedBy>
  <cp:revision>1484</cp:revision>
  <cp:lastPrinted>2011-08-29T18:08:48Z</cp:lastPrinted>
  <dcterms:created xsi:type="dcterms:W3CDTF">2011-07-15T03:04:52Z</dcterms:created>
  <dcterms:modified xsi:type="dcterms:W3CDTF">2022-10-27T17:28:02Z</dcterms:modified>
</cp:coreProperties>
</file>