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9144000"/>
  <p:notesSz cx="6858000" cy="9144000"/>
  <p:embeddedFontLst>
    <p:embeddedFont>
      <p:font typeface="Gill Sans"/>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2" roundtripDataSignature="AMtx7mgatrc08p0ZWzSSXI++VkBN3ch1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GillSans-bold.fntdata"/><Relationship Id="rId50" Type="http://schemas.openxmlformats.org/officeDocument/2006/relationships/font" Target="fonts/GillSans-regular.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Images from unsplash.com</a:t>
            </a:r>
            <a:endParaRPr/>
          </a:p>
          <a:p>
            <a:pPr indent="0" lvl="0" marL="0" rtl="0" algn="l">
              <a:spcBef>
                <a:spcPts val="36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9" name="Google Shape;15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Immediately following the manipulation, participants in the four experimental conditions gave responses on our main dependent variable. </a:t>
            </a:r>
            <a:endParaRPr/>
          </a:p>
          <a:p>
            <a:pPr indent="0" lvl="0" marL="0" rtl="0" algn="l">
              <a:spcBef>
                <a:spcPts val="360"/>
              </a:spcBef>
              <a:spcAft>
                <a:spcPts val="0"/>
              </a:spcAft>
              <a:buNone/>
            </a:pPr>
            <a:r>
              <a:rPr lang="en-US"/>
              <a:t>-Which was a gauge of their willingness to purchase pro-environmental flights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1" name="Google Shape;17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8" name="Google Shape;1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90" name="Google Shape;1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02" name="Google Shape;20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14" name="Google Shape;21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26" name="Google Shape;22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each of the two flight pairs participants indicated the likelihood that they would purchase flight B (the flight which included the carbon fee) instead of flight A on scale of 1 – definitely not, to 7- definitely. We aggregated scores on this item for each of the two flight pair choices in study one, and this composite measure was our main dependent variable indicating a willingness to purchase pro-environmental flights.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
        <p:nvSpPr>
          <p:cNvPr id="237" name="Google Shape;23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each of the two flight pairs participants indicated the likelihood that they would purchase flight B (the flight which included the carbon fee) instead of flight A on scale of 1 – definitely not, to 7- definitely. We aggregated scores on this item for each of the two flight pair choices in study one, and this composite measure was our main dependent variable indicating a willingness to purchase pro-environmental flights.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48" name="Google Shape;24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Immediately following the manipulation, participants in the four experimental conditions gave responses on our main dependent variable. </a:t>
            </a:r>
            <a:endParaRPr/>
          </a:p>
          <a:p>
            <a:pPr indent="0" lvl="0" marL="0" rtl="0" algn="l">
              <a:spcBef>
                <a:spcPts val="360"/>
              </a:spcBef>
              <a:spcAft>
                <a:spcPts val="0"/>
              </a:spcAft>
              <a:buNone/>
            </a:pPr>
            <a:r>
              <a:rPr lang="en-US"/>
              <a:t>-Which was a gauge of their willingness to purchase pro-environmental flights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57" name="Google Shape;25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69" name="Google Shape;26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87" name="Google Shape;28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8" name="Google Shape;28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participants in all six conditions completed </a:t>
            </a:r>
            <a:endParaRPr/>
          </a:p>
          <a:p>
            <a:pPr indent="0" lvl="0" marL="0" rtl="0" algn="l">
              <a:spcBef>
                <a:spcPts val="360"/>
              </a:spcBef>
              <a:spcAft>
                <a:spcPts val="0"/>
              </a:spcAft>
              <a:buNone/>
            </a:pPr>
            <a:r>
              <a:rPr lang="en-US"/>
              <a:t>-A demographic questionnaire which assessed things like sex, age, income, and political orientation. In our paper we do some additional analyses with these variables and uncover some potential differences in effects between democrats and republicans, but in the interest of time I won’t go into those analyses here.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94" name="Google Shape;29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Is the shorter upstream offset labelling more effective than other shorter policies which label a carbon fee differently? </a:t>
            </a:r>
            <a:endParaRPr/>
          </a:p>
          <a:p>
            <a:pPr indent="0" lvl="0" marL="0" rtl="0" algn="l">
              <a:spcBef>
                <a:spcPts val="360"/>
              </a:spcBef>
              <a:spcAft>
                <a:spcPts val="0"/>
              </a:spcAft>
              <a:buNone/>
            </a:pPr>
            <a:r>
              <a:rPr lang="en-US"/>
              <a:t>-It appears so! Preference for flights carrying a $14.00 carbon fee in the Shorter Upstream Offset condition was significantly greater when compared to the Shorter Upstream Tax condition, Shorter Downstream Offset condition, and Shorter Downstream Tax condition. This preference in the Shorter Upstream Offset condition was also significantly greater when compared to the No-Information Control condition in which participants did not read a proposed regulatory policy and no information was given regarding the carbon fee. Finally, individuals in the Upstream Offset condition were marginally more likely to prefer flights carrying a carbon fee when compared to the No-Fee Control condition in which the $14.00 carbon fee was not even applied. </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6" name="Google Shape;30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12" name="Google Shape;31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1 individuals who had read a brief description of a proposed regulation for a carbon fee described as a “carbon offset on aviation fuel production and importation” consistently reported a greater preference to purchase flights carrying a $14.00 carbon fee (versus similarly priced flights with no carbon fee) than, </a:t>
            </a:r>
            <a:endParaRPr/>
          </a:p>
          <a:p>
            <a:pPr indent="0" lvl="0" marL="0" rtl="0" algn="l">
              <a:spcBef>
                <a:spcPts val="360"/>
              </a:spcBef>
              <a:spcAft>
                <a:spcPts val="0"/>
              </a:spcAft>
              <a:buNone/>
            </a:pPr>
            <a:r>
              <a:rPr lang="en-US"/>
              <a:t>-individuals who read other brief descriptions describing the carbon fee under different frames and/or at a different stream </a:t>
            </a:r>
            <a:endParaRPr/>
          </a:p>
          <a:p>
            <a:pPr indent="0" lvl="0" marL="0" rtl="0" algn="l">
              <a:spcBef>
                <a:spcPts val="360"/>
              </a:spcBef>
              <a:spcAft>
                <a:spcPts val="0"/>
              </a:spcAft>
              <a:buNone/>
            </a:pPr>
            <a:r>
              <a:rPr lang="en-US"/>
              <a:t>-individuals who did not read any description of an additional carbon fee and for whom this $14.00 fee was embedded in the cost of the flight, and </a:t>
            </a:r>
            <a:endParaRPr/>
          </a:p>
          <a:p>
            <a:pPr indent="0" lvl="0" marL="0" rtl="0" algn="l">
              <a:spcBef>
                <a:spcPts val="360"/>
              </a:spcBef>
              <a:spcAft>
                <a:spcPts val="0"/>
              </a:spcAft>
              <a:buNone/>
            </a:pPr>
            <a:r>
              <a:rPr lang="en-US"/>
              <a:t>-individuals who did not read any description of an additional carbon fee and for whom this $14.00 fee was not even applied to the cost of the flight.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4" name="Google Shape;32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30" name="Google Shape;33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3, a large sample of participants was recruited through Amazon Mechanical Turk and participated online. Participants were randomly assigned to one of three conditions</a:t>
            </a:r>
            <a:endParaRPr/>
          </a:p>
          <a:p>
            <a:pPr indent="0" lvl="0" marL="0" rtl="0" algn="l">
              <a:spcBef>
                <a:spcPts val="36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42" name="Google Shape;34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0" name="Google Shape;36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from unsplash.com</a:t>
            </a:r>
            <a:endParaRPr/>
          </a:p>
          <a:p>
            <a:pPr indent="0" lvl="0" marL="0" rtl="0" algn="l">
              <a:spcBef>
                <a:spcPts val="0"/>
              </a:spcBef>
              <a:spcAft>
                <a:spcPts val="0"/>
              </a:spcAft>
              <a:buNone/>
            </a:pPr>
            <a:r>
              <a:rPr lang="en-US"/>
              <a:t>International Civil Aviation Organization (ICAO) is a UN specialized agency, established by States in 1944. </a:t>
            </a:r>
            <a:endParaRPr/>
          </a:p>
          <a:p>
            <a:pPr indent="0" lvl="0" marL="0" rtl="0" algn="l">
              <a:spcBef>
                <a:spcPts val="360"/>
              </a:spcBef>
              <a:spcAft>
                <a:spcPts val="0"/>
              </a:spcAft>
              <a:buNone/>
            </a:pPr>
            <a:r>
              <a:rPr lang="en-US"/>
              <a:t>Carbon Offsetting and Reduction Scheme for International Aviation (CORSIA)</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66" name="Google Shape;36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we replicate the findings of our previous 2 studies? The “upstream offset” condition inspired greater pro-environmental flight preference than the “upstream tax” and marginally greater pro-environmental flight preference than the “downstream offset” conditions; </a:t>
            </a:r>
            <a:r>
              <a:rPr i="1" lang="en-US"/>
              <a:t>t</a:t>
            </a:r>
            <a:r>
              <a:rPr lang="en-US"/>
              <a:t>(796) = 3.00, </a:t>
            </a:r>
            <a:r>
              <a:rPr i="1" lang="en-US"/>
              <a:t>d </a:t>
            </a:r>
            <a:r>
              <a:rPr lang="en-US"/>
              <a:t>= 0.21, </a:t>
            </a:r>
            <a:r>
              <a:rPr i="1" lang="en-US"/>
              <a:t>p </a:t>
            </a:r>
            <a:r>
              <a:rPr lang="en-US"/>
              <a:t>= .003, and </a:t>
            </a:r>
            <a:r>
              <a:rPr i="1" lang="en-US"/>
              <a:t>t</a:t>
            </a:r>
            <a:r>
              <a:rPr lang="en-US"/>
              <a:t>(835) = 1.90, </a:t>
            </a:r>
            <a:r>
              <a:rPr i="1" lang="en-US"/>
              <a:t>d </a:t>
            </a:r>
            <a:r>
              <a:rPr lang="en-US"/>
              <a:t>= 0.13, </a:t>
            </a:r>
            <a:r>
              <a:rPr i="1" lang="en-US"/>
              <a:t>p </a:t>
            </a:r>
            <a:r>
              <a:rPr lang="en-US"/>
              <a:t>= .058, respectively. </a:t>
            </a:r>
            <a:endParaRPr/>
          </a:p>
          <a:p>
            <a:pPr indent="0" lvl="0" marL="0" rtl="0" algn="l">
              <a:spcBef>
                <a:spcPts val="36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5" name="Google Shape;3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1" name="Google Shape;381;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88" name="Google Shape;38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9" name="Google Shape;38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support of the implementation of the carbon regulatory program on a national level differ by condition? </a:t>
            </a:r>
            <a:r>
              <a:rPr lang="en-US"/>
              <a:t>Policy support in the “upstream offset” condition was marginally greater when compared to the “upstream tax”, </a:t>
            </a:r>
            <a:r>
              <a:rPr i="1" lang="en-US"/>
              <a:t>t</a:t>
            </a:r>
            <a:r>
              <a:rPr lang="en-US"/>
              <a:t>(796) = 1.79, </a:t>
            </a:r>
            <a:r>
              <a:rPr i="1" lang="en-US"/>
              <a:t>d </a:t>
            </a:r>
            <a:r>
              <a:rPr lang="en-US"/>
              <a:t>= 0.13, </a:t>
            </a:r>
            <a:r>
              <a:rPr i="1" lang="en-US"/>
              <a:t>p </a:t>
            </a:r>
            <a:r>
              <a:rPr lang="en-US"/>
              <a:t>= .073, and significantly greater when compared to the “downstream offset” conditions, </a:t>
            </a:r>
            <a:r>
              <a:rPr i="1" lang="en-US"/>
              <a:t>t</a:t>
            </a:r>
            <a:r>
              <a:rPr lang="en-US"/>
              <a:t>(835) = 3.46, </a:t>
            </a:r>
            <a:r>
              <a:rPr i="1" lang="en-US"/>
              <a:t>d </a:t>
            </a:r>
            <a:r>
              <a:rPr lang="en-US"/>
              <a:t>= 0.24, </a:t>
            </a:r>
            <a:r>
              <a:rPr i="1" lang="en-US"/>
              <a:t>p </a:t>
            </a:r>
            <a:r>
              <a:rPr lang="en-US"/>
              <a:t>= .001.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7" name="Google Shape;39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3" name="Google Shape;40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09" name="Google Shape;40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0" name="Google Shape;41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expectations that the carbon regulatory program would have a significant impact on climate change differ between condition? Yes. </a:t>
            </a:r>
            <a:r>
              <a:rPr lang="en-US"/>
              <a:t>Perceived environmental impact in the “upstream offset” condition was significantly greater when compared to the “upstream tax”, </a:t>
            </a:r>
            <a:r>
              <a:rPr i="1" lang="en-US"/>
              <a:t>t</a:t>
            </a:r>
            <a:r>
              <a:rPr lang="en-US"/>
              <a:t>(796) = 2.79, </a:t>
            </a:r>
            <a:r>
              <a:rPr i="1" lang="en-US"/>
              <a:t>d </a:t>
            </a:r>
            <a:r>
              <a:rPr lang="en-US"/>
              <a:t>= 0.20, </a:t>
            </a:r>
            <a:r>
              <a:rPr i="1" lang="en-US"/>
              <a:t>p </a:t>
            </a:r>
            <a:r>
              <a:rPr lang="en-US"/>
              <a:t>= .005, and the “downstream offset” conditions, </a:t>
            </a:r>
            <a:r>
              <a:rPr i="1" lang="en-US"/>
              <a:t>t</a:t>
            </a:r>
            <a:r>
              <a:rPr lang="en-US"/>
              <a:t>(835) = 2.70, </a:t>
            </a:r>
            <a:r>
              <a:rPr i="1" lang="en-US"/>
              <a:t>d </a:t>
            </a:r>
            <a:r>
              <a:rPr lang="en-US"/>
              <a:t>= 0.18, </a:t>
            </a:r>
            <a:r>
              <a:rPr i="1" lang="en-US"/>
              <a:t>p </a:t>
            </a:r>
            <a:r>
              <a:rPr lang="en-US"/>
              <a:t>= .007.</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18" name="Google Shape;41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9" name="Google Shape;419;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expectations that the carbon regulatory program would ensure that those who are responsible for carbon emission pollution are the ones who pay to reduce it differ by condition? Yes. </a:t>
            </a:r>
            <a:r>
              <a:rPr lang="en-US"/>
              <a:t>Perceived carbon emissions accountability in the “upstream offset” condition was not statistically different when compared to the “upstream tax” condition, </a:t>
            </a:r>
            <a:r>
              <a:rPr i="1" lang="en-US"/>
              <a:t>t</a:t>
            </a:r>
            <a:r>
              <a:rPr lang="en-US"/>
              <a:t>(796) = 1.27, </a:t>
            </a:r>
            <a:r>
              <a:rPr i="1" lang="en-US"/>
              <a:t>d </a:t>
            </a:r>
            <a:r>
              <a:rPr lang="en-US"/>
              <a:t>= 0.09, </a:t>
            </a:r>
            <a:r>
              <a:rPr i="1" lang="en-US"/>
              <a:t>p </a:t>
            </a:r>
            <a:r>
              <a:rPr lang="en-US"/>
              <a:t>= .21, but was significantly greater when compared to the “downstream offset” condition, </a:t>
            </a:r>
            <a:r>
              <a:rPr i="1" lang="en-US"/>
              <a:t>t</a:t>
            </a:r>
            <a:r>
              <a:rPr lang="en-US"/>
              <a:t>(835) = 4.14, </a:t>
            </a:r>
            <a:r>
              <a:rPr i="1" lang="en-US"/>
              <a:t>d </a:t>
            </a:r>
            <a:r>
              <a:rPr lang="en-US"/>
              <a:t>= 0.288, </a:t>
            </a:r>
            <a:r>
              <a:rPr i="1" lang="en-US"/>
              <a:t>p </a:t>
            </a:r>
            <a:r>
              <a:rPr lang="en-US"/>
              <a:t>&lt; .001.</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27" name="Google Shape;427;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8" name="Google Shape;428;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First, focussing only on the two “upstream” conditions, we tested whether perceived environmental impact and/or perceived carbon emissions accountability mediated the relationship between condition (coded -1= upstream tax and 1= upstream offset) and pro-environmental flight preference. Results showed that condition was related to pro-environmental flight preference indirectly through perceived environmental impact, indirect effect = 0.07 (SE = 0.03), 95% CI = [.02, .13], but not perceived carbon emissions accountability, indirect effect = 0.02 (SE = 0.01), 95% CI = [-.007, .05]. With the 5-flight pair choice composite as a measure of pro-environmental flight preference, this indirect effect was marginally significant (among the subsample for whom this analysis was possible), indirect effect = 0.07 (SE = 0.03), 95% CI = [-.02, .17].</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35" name="Google Shape;43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6" name="Google Shape;43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focussing only on the two “offset” conditions (coded -1= downstream offset and 1= upstream offset), results showed that condition was related to pro-environmental flight preference indirectly through perceived environmental impact, indirect effect = 0.07 (SE = 0.02), 95% CI = [.02, .12], </a:t>
            </a:r>
            <a:r>
              <a:rPr i="1" lang="en-US"/>
              <a:t>and </a:t>
            </a:r>
            <a:r>
              <a:rPr lang="en-US"/>
              <a:t>perceived carbon emissions accountability, indirect effect = 0.04 (SE = 0.02), 95% CI = [.02, .08].</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8" name="Google Shape;1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from unsplash.com</a:t>
            </a:r>
            <a:endParaRPr/>
          </a:p>
          <a:p>
            <a:pPr indent="0" lvl="0" marL="0" rtl="0" algn="l">
              <a:spcBef>
                <a:spcPts val="0"/>
              </a:spcBef>
              <a:spcAft>
                <a:spcPts val="0"/>
              </a:spcAft>
              <a:buNone/>
            </a:pPr>
            <a:r>
              <a:rPr lang="en-US"/>
              <a:t>Policy makers have various options for choosing a point of regulation in the case of fossil fuel emissions where emissions are directly proportional to the carbon content of the fuel. </a:t>
            </a:r>
            <a:endParaRPr/>
          </a:p>
          <a:p>
            <a:pPr indent="0" lvl="0" marL="0" rtl="0" algn="l">
              <a:spcBef>
                <a:spcPts val="360"/>
              </a:spcBef>
              <a:spcAft>
                <a:spcPts val="0"/>
              </a:spcAft>
              <a:buNone/>
            </a:pPr>
            <a:r>
              <a:rPr lang="en-US"/>
              <a:t>-They may choose to set an upstream point of regulation such as when compliance responsibilities fall on the miners, producers, and importers of carbon.</a:t>
            </a:r>
            <a:endParaRPr/>
          </a:p>
          <a:p>
            <a:pPr indent="0" lvl="0" marL="0" rtl="0" algn="l">
              <a:spcBef>
                <a:spcPts val="360"/>
              </a:spcBef>
              <a:spcAft>
                <a:spcPts val="0"/>
              </a:spcAft>
              <a:buNone/>
            </a:pPr>
            <a:r>
              <a:rPr lang="en-US"/>
              <a:t>-Or they may choose to set a downstream point of regulation such as when compliance responsibilities fall on the consumer.</a:t>
            </a:r>
            <a:endParaRPr/>
          </a:p>
          <a:p>
            <a:pPr indent="0" lvl="0" marL="0" rtl="0" algn="l">
              <a:spcBef>
                <a:spcPts val="360"/>
              </a:spcBef>
              <a:spcAft>
                <a:spcPts val="0"/>
              </a:spcAft>
              <a:buNone/>
            </a:pPr>
            <a:r>
              <a:rPr lang="en-US"/>
              <a:t>-In theory, producers and importers regulated upstream will pass the carbon price through to consumers, sending a price signal which would increase the cost of carbon-consuming goods and services, thus reducing demand. Similarly, consumers facing a downstream carbon price may respond by reducing their demand; producers will then see the same reduction in profits as if they had faced the carbon price upstream and correspondingly passed on the cost to consumers. So theoretically, setting the point of regulation upstream or downstream should have similar economic effects for all parties involved. </a:t>
            </a:r>
            <a:endParaRPr/>
          </a:p>
          <a:p>
            <a:pPr indent="0" lvl="0" marL="0" rtl="0" algn="l">
              <a:spcBef>
                <a:spcPts val="360"/>
              </a:spcBef>
              <a:spcAft>
                <a:spcPts val="0"/>
              </a:spcAft>
              <a:buNone/>
            </a:pPr>
            <a:r>
              <a:rPr lang="en-US"/>
              <a:t>-Thus given their theoretical equivalence, an important, previously unexplored question becomes, which “stream” do consumers prefer? Put differently, would consumers’ willingness to pay an additional carbon fee differ if it was labelled as upstream versus downstream? Current thinking among policy makers is that a downstream point of regulation may make the price increase more salient to consumers, however, this claim is largely anecdotal. </a:t>
            </a:r>
            <a:endParaRPr/>
          </a:p>
          <a:p>
            <a:pPr indent="0" lvl="0" marL="0" rtl="0" algn="l">
              <a:spcBef>
                <a:spcPts val="36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43" name="Google Shape;44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4" name="Google Shape;44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we tested whether perceived environmental impact and/or perceived carbon emissions accountability mediated the relationship between condition and policy support, focussing first on the two “upstream” conditions (coded -1= upstream tax and 1= upstream offset). Results showed that condition was related to policy indirectly through perceived environmental impact, indirect effect = 0.11 (SE = 0.04), 95% CI = [.04, .19], but not perceived carbon emissions accountability, indirect effect = 0.02 (SE = 0.01), 95% CI = [-.009, .04].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1" name="Google Shape;45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2" name="Google Shape;452;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focussing only on the two “offset” conditions (coded -1= downstream offset and 1= upstream offset), results showed that condition was related to policy support indirectly through perceived environmental impact, indirect effect = 0.10 (SE = 0.04), 95% CI = [.02, .17], </a:t>
            </a:r>
            <a:r>
              <a:rPr i="1" lang="en-US"/>
              <a:t>and </a:t>
            </a:r>
            <a:r>
              <a:rPr lang="en-US"/>
              <a:t>perceived carbon emissions accountability, indirect effect = 0.07 (SE = 0.02), 95% CI = [.03, .11].</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9" name="Google Shape;45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0" name="Google Shape;460;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77" name="Google Shape;477;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8" name="Google Shape;478;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from unsplash.com</a:t>
            </a:r>
            <a:endParaRPr/>
          </a:p>
          <a:p>
            <a:pPr indent="0" lvl="0" marL="0" rtl="0" algn="l">
              <a:spcBef>
                <a:spcPts val="0"/>
              </a:spcBef>
              <a:spcAft>
                <a:spcPts val="0"/>
              </a:spcAft>
              <a:buNone/>
            </a:pPr>
            <a:r>
              <a:rPr lang="en-US"/>
              <a:t>I encourage anyone who is interested to check out our frequently updated working paper describing these findings which is currently one of the top-ten most downloaded papers on the SSRN framework.</a:t>
            </a:r>
            <a:endParaRPr/>
          </a:p>
          <a:p>
            <a:pPr indent="0" lvl="0" marL="0" rtl="0" algn="l">
              <a:spcBef>
                <a:spcPts val="360"/>
              </a:spcBef>
              <a:spcAft>
                <a:spcPts val="0"/>
              </a:spcAft>
              <a:buNone/>
            </a:pPr>
            <a:r>
              <a:rPr lang="en-US"/>
              <a:t>-The current findings have major real-world policy implications for the new market-based measure adopted for the international civil aviation sector, which has an offsetting program as a central feature. Our research suggests that airlines might wish to highlight their carbon offset purchases for their customers in order to increase customer receptivity. </a:t>
            </a:r>
            <a:endParaRPr/>
          </a:p>
          <a:p>
            <a:pPr indent="0" lvl="0" marL="0" rtl="0" algn="l">
              <a:spcBef>
                <a:spcPts val="360"/>
              </a:spcBef>
              <a:spcAft>
                <a:spcPts val="0"/>
              </a:spcAft>
              <a:buNone/>
            </a:pPr>
            <a:r>
              <a:rPr lang="en-US"/>
              <a:t>-If the effectiveness of upstream offset regulatory policy labelling is found to generalize beyond the aviation sector to other domains, then these findings could have other important implications for other pro-environmental behavior more broadly. </a:t>
            </a:r>
            <a:endParaRPr/>
          </a:p>
          <a:p>
            <a:pPr indent="0" lvl="0" marL="0" rtl="0" algn="l">
              <a:spcBef>
                <a:spcPts val="360"/>
              </a:spcBef>
              <a:spcAft>
                <a:spcPts val="0"/>
              </a:spcAft>
              <a:buNone/>
            </a:pPr>
            <a:r>
              <a:rPr lang="en-US"/>
              <a:t>-And that would be 100% good; </a:t>
            </a:r>
            <a:endParaRPr/>
          </a:p>
          <a:p>
            <a:pPr indent="0" lvl="0" marL="0" rtl="0" algn="l">
              <a:spcBef>
                <a:spcPts val="360"/>
              </a:spcBef>
              <a:spcAft>
                <a:spcPts val="0"/>
              </a:spcAft>
              <a:buNone/>
            </a:pPr>
            <a:r>
              <a:rPr lang="en-US"/>
              <a:t>-0% bad; and win however you want to frame it.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87" name="Google Shape;48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8" name="Google Shape;488;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9" name="Google Shape;11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from unsplash.com</a:t>
            </a:r>
            <a:endParaRPr/>
          </a:p>
          <a:p>
            <a:pPr indent="0" lvl="0" marL="0" rtl="0" algn="l">
              <a:spcBef>
                <a:spcPts val="0"/>
              </a:spcBef>
              <a:spcAft>
                <a:spcPts val="0"/>
              </a:spcAft>
              <a:buNone/>
            </a:pPr>
            <a:r>
              <a:rPr lang="en-US"/>
              <a:t>I’ll now talk about some background research which informed this work starting with some work on attribute framing. Attribute framing refers to specific labelling, wording, phrasing that can impact how one perceives something.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Attribute framing can be easily understood with an example from previous literature. In a classic study, consumers were given a delicious hamburger, tasted it and were asked how much they would be willing to pay for it. Consumers were willing to pay more for a burger labeled as </a:t>
            </a:r>
            <a:endParaRPr/>
          </a:p>
          <a:p>
            <a:pPr indent="0" lvl="0" marL="0" rtl="0" algn="l">
              <a:spcBef>
                <a:spcPts val="360"/>
              </a:spcBef>
              <a:spcAft>
                <a:spcPts val="0"/>
              </a:spcAft>
              <a:buNone/>
            </a:pPr>
            <a:r>
              <a:rPr lang="en-US"/>
              <a:t>-75% meat than one labeled </a:t>
            </a:r>
            <a:endParaRPr/>
          </a:p>
          <a:p>
            <a:pPr indent="0" lvl="0" marL="0" rtl="0" algn="l">
              <a:spcBef>
                <a:spcPts val="360"/>
              </a:spcBef>
              <a:spcAft>
                <a:spcPts val="0"/>
              </a:spcAft>
              <a:buNone/>
            </a:pPr>
            <a:r>
              <a:rPr lang="en-US"/>
              <a:t>-25% fat, even though it was the exact same hamburger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0" name="Google Shape;13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from unsplash.com</a:t>
            </a:r>
            <a:endParaRPr/>
          </a:p>
          <a:p>
            <a:pPr indent="0" lvl="0" marL="0" rtl="0" algn="l">
              <a:spcBef>
                <a:spcPts val="0"/>
              </a:spcBef>
              <a:spcAft>
                <a:spcPts val="0"/>
              </a:spcAft>
              <a:buNone/>
            </a:pPr>
            <a:r>
              <a:rPr lang="en-US"/>
              <a:t>A similar principle guides research from Dave Hardisty and others in the pro-environmental domain.</a:t>
            </a:r>
            <a:endParaRPr/>
          </a:p>
          <a:p>
            <a:pPr indent="0" lvl="0" marL="0" rtl="0" algn="l">
              <a:spcBef>
                <a:spcPts val="360"/>
              </a:spcBef>
              <a:spcAft>
                <a:spcPts val="0"/>
              </a:spcAft>
              <a:buNone/>
            </a:pPr>
            <a:r>
              <a:rPr lang="en-US"/>
              <a:t>- Some of their previous work has shown that costs labeled as "taxes" are more odious to consumers than other equivalent financial costs, and this is particularly true for political conservatives </a:t>
            </a:r>
            <a:endParaRPr/>
          </a:p>
          <a:p>
            <a:pPr indent="0" lvl="0" marL="0" rtl="0" algn="l">
              <a:spcBef>
                <a:spcPts val="360"/>
              </a:spcBef>
              <a:spcAft>
                <a:spcPts val="0"/>
              </a:spcAft>
              <a:buNone/>
            </a:pPr>
            <a:r>
              <a:rPr lang="en-US"/>
              <a:t>- Specifically, when choosing between otherwise identical products or services, where one option included a surcharge for emitted carbon dioxide, Americans were more likely to prefer to purchase products and services when the environmental cost was labelled as an offset rather than a tax.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9" name="Google Shape;1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In a series of studies, the current research tests consumer perceptions of an airplane carbon fee under several different labels. Specifically, we test whether participants’ willingness to pay an additional carbon fee on their airplane flights will vary if that fee is described as </a:t>
            </a:r>
            <a:endParaRPr/>
          </a:p>
          <a:p>
            <a:pPr indent="0" lvl="0" marL="0" rtl="0" algn="l">
              <a:spcBef>
                <a:spcPts val="360"/>
              </a:spcBef>
              <a:spcAft>
                <a:spcPts val="0"/>
              </a:spcAft>
              <a:buNone/>
            </a:pPr>
            <a:r>
              <a:rPr lang="en-US">
                <a:latin typeface="Arial"/>
                <a:ea typeface="Arial"/>
                <a:cs typeface="Arial"/>
                <a:sym typeface="Arial"/>
              </a:rPr>
              <a:t>- Upstream vs. Downstream.</a:t>
            </a:r>
            <a:endParaRPr/>
          </a:p>
          <a:p>
            <a:pPr indent="0" lvl="0" marL="0" rtl="0" algn="l">
              <a:spcBef>
                <a:spcPts val="360"/>
              </a:spcBef>
              <a:spcAft>
                <a:spcPts val="0"/>
              </a:spcAft>
              <a:buNone/>
            </a:pPr>
            <a:r>
              <a:rPr lang="en-US">
                <a:latin typeface="Arial"/>
                <a:ea typeface="Arial"/>
                <a:cs typeface="Arial"/>
                <a:sym typeface="Arial"/>
              </a:rPr>
              <a:t>- And/or will vary if that fee is described as a tax or an offset. </a:t>
            </a:r>
            <a:endParaRPr/>
          </a:p>
          <a:p>
            <a:pPr indent="-171450" lvl="0" marL="171450" rtl="0" algn="l">
              <a:spcBef>
                <a:spcPts val="360"/>
              </a:spcBef>
              <a:spcAft>
                <a:spcPts val="0"/>
              </a:spcAft>
              <a:buClr>
                <a:schemeClr val="dk1"/>
              </a:buClr>
              <a:buSzPts val="1200"/>
              <a:buFont typeface="Arial"/>
              <a:buChar char="-"/>
            </a:pPr>
            <a:r>
              <a:rPr lang="en-US">
                <a:latin typeface="Arial"/>
                <a:ea typeface="Arial"/>
                <a:cs typeface="Arial"/>
                <a:sym typeface="Arial"/>
              </a:rPr>
              <a:t>Based on the idea that an upstream point of regulation will make the price increase less salient, and previous research outside of the aviation industry suggesting that consumers are more accepting of fees labelled as offsets. We hypothesized that consumers may be most accepting of a carbon fee labelled as an Upstream Offset.</a:t>
            </a:r>
            <a:endParaRPr/>
          </a:p>
          <a:p>
            <a:pPr indent="-171450" lvl="0" marL="171450" rtl="0" algn="l">
              <a:spcBef>
                <a:spcPts val="360"/>
              </a:spcBef>
              <a:spcAft>
                <a:spcPts val="0"/>
              </a:spcAft>
              <a:buClr>
                <a:schemeClr val="dk1"/>
              </a:buClr>
              <a:buSzPts val="1200"/>
              <a:buFont typeface="Arial"/>
              <a:buChar char="-"/>
            </a:pPr>
            <a:r>
              <a:rPr lang="en-US">
                <a:latin typeface="Arial"/>
                <a:ea typeface="Arial"/>
                <a:cs typeface="Arial"/>
                <a:sym typeface="Arial"/>
              </a:rPr>
              <a:t>The work I’m going to be talking about today is available in more detail in our working paper which can be found online and is currently one of the top-ten most downloaded papers on the SSRN framework.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6" name="Google Shape;1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2" name="Google Shape;1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1 a large sample of participants were recruited through Amazon Mechanical Turk and participated online. </a:t>
            </a:r>
            <a:endParaRPr/>
          </a:p>
          <a:p>
            <a:pPr indent="0" lvl="0" marL="0" rtl="0" algn="l">
              <a:spcBef>
                <a:spcPts val="360"/>
              </a:spcBef>
              <a:spcAft>
                <a:spcPts val="0"/>
              </a:spcAft>
              <a:buNone/>
            </a:pPr>
            <a:r>
              <a:rPr lang="en-US"/>
              <a:t>-Participants were randomly assigned to one of eight conditions</a:t>
            </a:r>
            <a:endParaRPr/>
          </a:p>
          <a:p>
            <a:pPr indent="0" lvl="0" marL="0" rtl="0" algn="l">
              <a:spcBef>
                <a:spcPts val="36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6"/>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6"/>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6"/>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55"/>
          <p:cNvSpPr txBox="1"/>
          <p:nvPr>
            <p:ph idx="1" type="body"/>
          </p:nvPr>
        </p:nvSpPr>
        <p:spPr>
          <a:xfrm rot="5400000">
            <a:off x="2309019" y="-250031"/>
            <a:ext cx="4525963" cy="8226425"/>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5"/>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4731544" y="2172494"/>
            <a:ext cx="5851525" cy="2055813"/>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56"/>
          <p:cNvSpPr txBox="1"/>
          <p:nvPr>
            <p:ph idx="1" type="body"/>
          </p:nvPr>
        </p:nvSpPr>
        <p:spPr>
          <a:xfrm rot="5400000">
            <a:off x="542131" y="191295"/>
            <a:ext cx="5851525" cy="6018212"/>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6"/>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7"/>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47"/>
          <p:cNvSpPr txBox="1"/>
          <p:nvPr>
            <p:ph idx="1" type="subTitle"/>
          </p:nvPr>
        </p:nvSpPr>
        <p:spPr>
          <a:xfrm>
            <a:off x="1143000" y="3602038"/>
            <a:ext cx="6858000" cy="1655762"/>
          </a:xfrm>
          <a:prstGeom prst="rect">
            <a:avLst/>
          </a:prstGeom>
          <a:noFill/>
          <a:ln>
            <a:noFill/>
          </a:ln>
        </p:spPr>
        <p:txBody>
          <a:bodyPr anchorCtr="0" anchor="t" bIns="36350" lIns="72725" spcFirstLastPara="1" rIns="72725" wrap="square" tIns="3635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7"/>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7"/>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7"/>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8"/>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8"/>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8"/>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8"/>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8"/>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9"/>
          <p:cNvSpPr txBox="1"/>
          <p:nvPr>
            <p:ph type="title"/>
          </p:nvPr>
        </p:nvSpPr>
        <p:spPr>
          <a:xfrm>
            <a:off x="623888" y="1709738"/>
            <a:ext cx="7886700" cy="2852737"/>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49"/>
          <p:cNvSpPr txBox="1"/>
          <p:nvPr>
            <p:ph idx="1" type="body"/>
          </p:nvPr>
        </p:nvSpPr>
        <p:spPr>
          <a:xfrm>
            <a:off x="623888" y="4589463"/>
            <a:ext cx="7886700" cy="1500187"/>
          </a:xfrm>
          <a:prstGeom prst="rect">
            <a:avLst/>
          </a:prstGeom>
          <a:noFill/>
          <a:ln>
            <a:noFill/>
          </a:ln>
        </p:spPr>
        <p:txBody>
          <a:bodyPr anchorCtr="0" anchor="t"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4" name="Google Shape;34;p49"/>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9"/>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9"/>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0"/>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50"/>
          <p:cNvSpPr txBox="1"/>
          <p:nvPr>
            <p:ph idx="1" type="body"/>
          </p:nvPr>
        </p:nvSpPr>
        <p:spPr>
          <a:xfrm>
            <a:off x="458788" y="1600200"/>
            <a:ext cx="4037012"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0"/>
          <p:cNvSpPr txBox="1"/>
          <p:nvPr>
            <p:ph idx="2" type="body"/>
          </p:nvPr>
        </p:nvSpPr>
        <p:spPr>
          <a:xfrm>
            <a:off x="4648200" y="1600200"/>
            <a:ext cx="4037013"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0"/>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0"/>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0"/>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1"/>
          <p:cNvSpPr txBox="1"/>
          <p:nvPr>
            <p:ph type="title"/>
          </p:nvPr>
        </p:nvSpPr>
        <p:spPr>
          <a:xfrm>
            <a:off x="630238" y="365125"/>
            <a:ext cx="7886700" cy="1325563"/>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51"/>
          <p:cNvSpPr txBox="1"/>
          <p:nvPr>
            <p:ph idx="1" type="body"/>
          </p:nvPr>
        </p:nvSpPr>
        <p:spPr>
          <a:xfrm>
            <a:off x="630238" y="1681163"/>
            <a:ext cx="3868737" cy="823912"/>
          </a:xfrm>
          <a:prstGeom prst="rect">
            <a:avLst/>
          </a:prstGeom>
          <a:noFill/>
          <a:ln>
            <a:noFill/>
          </a:ln>
        </p:spPr>
        <p:txBody>
          <a:bodyPr anchorCtr="0" anchor="b"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1"/>
          <p:cNvSpPr txBox="1"/>
          <p:nvPr>
            <p:ph idx="2" type="body"/>
          </p:nvPr>
        </p:nvSpPr>
        <p:spPr>
          <a:xfrm>
            <a:off x="630238" y="2505075"/>
            <a:ext cx="3868737" cy="3684588"/>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1"/>
          <p:cNvSpPr txBox="1"/>
          <p:nvPr>
            <p:ph idx="3" type="body"/>
          </p:nvPr>
        </p:nvSpPr>
        <p:spPr>
          <a:xfrm>
            <a:off x="4629150" y="1681163"/>
            <a:ext cx="3887788" cy="823912"/>
          </a:xfrm>
          <a:prstGeom prst="rect">
            <a:avLst/>
          </a:prstGeom>
          <a:noFill/>
          <a:ln>
            <a:noFill/>
          </a:ln>
        </p:spPr>
        <p:txBody>
          <a:bodyPr anchorCtr="0" anchor="b"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1"/>
          <p:cNvSpPr txBox="1"/>
          <p:nvPr>
            <p:ph idx="4" type="body"/>
          </p:nvPr>
        </p:nvSpPr>
        <p:spPr>
          <a:xfrm>
            <a:off x="4629150" y="2505075"/>
            <a:ext cx="3887788" cy="3684588"/>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1"/>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1"/>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1"/>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2"/>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52"/>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2"/>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630238" y="457200"/>
            <a:ext cx="2949575" cy="16002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53"/>
          <p:cNvSpPr txBox="1"/>
          <p:nvPr>
            <p:ph idx="1" type="body"/>
          </p:nvPr>
        </p:nvSpPr>
        <p:spPr>
          <a:xfrm>
            <a:off x="3887788" y="987425"/>
            <a:ext cx="4629150" cy="4873625"/>
          </a:xfrm>
          <a:prstGeom prst="rect">
            <a:avLst/>
          </a:prstGeom>
          <a:noFill/>
          <a:ln>
            <a:noFill/>
          </a:ln>
        </p:spPr>
        <p:txBody>
          <a:bodyPr anchorCtr="0" anchor="t" bIns="36350" lIns="72725" spcFirstLastPara="1" rIns="72725" wrap="square" tIns="3635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3"/>
          <p:cNvSpPr txBox="1"/>
          <p:nvPr>
            <p:ph idx="2" type="body"/>
          </p:nvPr>
        </p:nvSpPr>
        <p:spPr>
          <a:xfrm>
            <a:off x="630238" y="2057400"/>
            <a:ext cx="2949575" cy="3811588"/>
          </a:xfrm>
          <a:prstGeom prst="rect">
            <a:avLst/>
          </a:prstGeom>
          <a:noFill/>
          <a:ln>
            <a:noFill/>
          </a:ln>
        </p:spPr>
        <p:txBody>
          <a:bodyPr anchorCtr="0" anchor="t" bIns="36350" lIns="72725" spcFirstLastPara="1" rIns="72725" wrap="square" tIns="3635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3"/>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3"/>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630238" y="457200"/>
            <a:ext cx="2949575" cy="16002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54"/>
          <p:cNvSpPr/>
          <p:nvPr>
            <p:ph idx="2" type="pic"/>
          </p:nvPr>
        </p:nvSpPr>
        <p:spPr>
          <a:xfrm>
            <a:off x="3887788" y="987425"/>
            <a:ext cx="4629150" cy="4873625"/>
          </a:xfrm>
          <a:prstGeom prst="rect">
            <a:avLst/>
          </a:prstGeom>
          <a:noFill/>
          <a:ln>
            <a:noFill/>
          </a:ln>
        </p:spPr>
      </p:sp>
      <p:sp>
        <p:nvSpPr>
          <p:cNvPr id="68" name="Google Shape;68;p54"/>
          <p:cNvSpPr txBox="1"/>
          <p:nvPr>
            <p:ph idx="1" type="body"/>
          </p:nvPr>
        </p:nvSpPr>
        <p:spPr>
          <a:xfrm>
            <a:off x="630238" y="2057400"/>
            <a:ext cx="2949575" cy="3811588"/>
          </a:xfrm>
          <a:prstGeom prst="rect">
            <a:avLst/>
          </a:prstGeom>
          <a:noFill/>
          <a:ln>
            <a:noFill/>
          </a:ln>
        </p:spPr>
        <p:txBody>
          <a:bodyPr anchorCtr="0" anchor="t" bIns="36350" lIns="72725" spcFirstLastPara="1" rIns="72725" wrap="square" tIns="3635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4"/>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9pPr>
          </a:lstStyle>
          <a:p/>
        </p:txBody>
      </p:sp>
      <p:sp>
        <p:nvSpPr>
          <p:cNvPr id="11" name="Google Shape;11;p45"/>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lvl1pPr indent="-387350" lvl="0" marL="457200" marR="0" rtl="0" algn="l">
              <a:spcBef>
                <a:spcPts val="500"/>
              </a:spcBef>
              <a:spcAft>
                <a:spcPts val="0"/>
              </a:spcAft>
              <a:buClr>
                <a:schemeClr val="dk1"/>
              </a:buClr>
              <a:buSzPts val="2500"/>
              <a:buFont typeface="Arial"/>
              <a:buChar char="•"/>
              <a:defRPr b="0" i="0" sz="2500" u="none" cap="none" strike="noStrike">
                <a:solidFill>
                  <a:schemeClr val="dk1"/>
                </a:solidFill>
                <a:latin typeface="Arial"/>
                <a:ea typeface="Arial"/>
                <a:cs typeface="Arial"/>
                <a:sym typeface="Arial"/>
              </a:defRPr>
            </a:lvl1pPr>
            <a:lvl2pPr indent="-368300" lvl="1" marL="9144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9250" lvl="2" marL="13716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5"/>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3" name="Google Shape;13;p45"/>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marR="0" rtl="0" algn="ctr">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4" name="Google Shape;14;p45"/>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marR="0" rt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2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571500" y="1757012"/>
            <a:ext cx="80010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4000"/>
              <a:buFont typeface="Arial"/>
              <a:buNone/>
            </a:pPr>
            <a:r>
              <a:rPr b="0" i="0" lang="en-US" sz="4000" u="none" cap="none" strike="noStrike">
                <a:solidFill>
                  <a:schemeClr val="lt1"/>
                </a:solidFill>
                <a:latin typeface="Arial"/>
                <a:ea typeface="Arial"/>
                <a:cs typeface="Arial"/>
                <a:sym typeface="Arial"/>
              </a:rPr>
              <a:t>A carbon price by another name </a:t>
            </a:r>
            <a:r>
              <a:rPr b="0" i="1" lang="en-US" sz="4000" u="none" cap="none" strike="noStrike">
                <a:solidFill>
                  <a:schemeClr val="lt1"/>
                </a:solidFill>
                <a:latin typeface="Arial"/>
                <a:ea typeface="Arial"/>
                <a:cs typeface="Arial"/>
                <a:sym typeface="Arial"/>
              </a:rPr>
              <a:t>may</a:t>
            </a:r>
            <a:r>
              <a:rPr b="0" i="0" lang="en-US" sz="4000" u="none" cap="none" strike="noStrike">
                <a:solidFill>
                  <a:schemeClr val="lt1"/>
                </a:solidFill>
                <a:latin typeface="Arial"/>
                <a:ea typeface="Arial"/>
                <a:cs typeface="Arial"/>
                <a:sym typeface="Arial"/>
              </a:rPr>
              <a:t> seem sweeter</a:t>
            </a:r>
            <a:endParaRPr b="1" i="0" sz="3200" u="none" cap="none" strike="noStrike">
              <a:solidFill>
                <a:schemeClr val="lt1"/>
              </a:solidFill>
              <a:latin typeface="Gill Sans"/>
              <a:ea typeface="Gill Sans"/>
              <a:cs typeface="Gill Sans"/>
              <a:sym typeface="Gill Sans"/>
            </a:endParaRPr>
          </a:p>
        </p:txBody>
      </p:sp>
      <p:sp>
        <p:nvSpPr>
          <p:cNvPr id="90" name="Google Shape;90;p1"/>
          <p:cNvSpPr txBox="1"/>
          <p:nvPr/>
        </p:nvSpPr>
        <p:spPr>
          <a:xfrm>
            <a:off x="381000" y="3687902"/>
            <a:ext cx="8839200" cy="46474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Gill Sans"/>
              <a:buNone/>
            </a:pPr>
            <a:r>
              <a:rPr b="1" i="0" lang="en-US" sz="2800" u="none" cap="none" strike="noStrike">
                <a:solidFill>
                  <a:schemeClr val="lt1"/>
                </a:solidFill>
                <a:latin typeface="Gill Sans"/>
                <a:ea typeface="Gill Sans"/>
                <a:cs typeface="Gill Sans"/>
                <a:sym typeface="Gill Sans"/>
              </a:rPr>
              <a:t>David Hardisty</a:t>
            </a:r>
            <a:r>
              <a:rPr b="1" baseline="30000" i="0" lang="en-US" sz="2800" u="none" cap="none" strike="noStrike">
                <a:solidFill>
                  <a:schemeClr val="lt1"/>
                </a:solidFill>
                <a:latin typeface="Gill Sans"/>
                <a:ea typeface="Gill Sans"/>
                <a:cs typeface="Gill Sans"/>
                <a:sym typeface="Gill Sans"/>
              </a:rPr>
              <a:t> 1</a:t>
            </a:r>
            <a:r>
              <a:rPr b="1" i="0" lang="en-US" sz="2800" u="none" cap="none" strike="noStrike">
                <a:solidFill>
                  <a:schemeClr val="lt1"/>
                </a:solidFill>
                <a:latin typeface="Gill Sans"/>
                <a:ea typeface="Gill Sans"/>
                <a:cs typeface="Gill Sans"/>
                <a:sym typeface="Gill Sans"/>
              </a:rPr>
              <a:t>, </a:t>
            </a:r>
            <a:r>
              <a:rPr b="1" baseline="30000" i="0" lang="en-US" sz="2800" u="none" cap="none" strike="noStrike">
                <a:solidFill>
                  <a:schemeClr val="lt1"/>
                </a:solidFill>
                <a:latin typeface="Gill Sans"/>
                <a:ea typeface="Gill Sans"/>
                <a:cs typeface="Gill Sans"/>
                <a:sym typeface="Gill Sans"/>
              </a:rPr>
              <a:t> </a:t>
            </a:r>
            <a:r>
              <a:rPr b="1" i="0" lang="en-US" sz="2800" u="none" cap="none" strike="noStrike">
                <a:solidFill>
                  <a:schemeClr val="lt1"/>
                </a:solidFill>
                <a:latin typeface="Gill Sans"/>
                <a:ea typeface="Gill Sans"/>
                <a:cs typeface="Gill Sans"/>
                <a:sym typeface="Gill Sans"/>
              </a:rPr>
              <a:t>Alec Beall</a:t>
            </a:r>
            <a:r>
              <a:rPr b="1" baseline="30000" i="0" lang="en-US" sz="2800" u="none" cap="none" strike="noStrike">
                <a:solidFill>
                  <a:schemeClr val="lt1"/>
                </a:solidFill>
                <a:latin typeface="Gill Sans"/>
                <a:ea typeface="Gill Sans"/>
                <a:cs typeface="Gill Sans"/>
                <a:sym typeface="Gill Sans"/>
              </a:rPr>
              <a:t>1</a:t>
            </a:r>
            <a:r>
              <a:rPr b="1" i="0" lang="en-US" sz="2800" u="none" cap="none" strike="noStrike">
                <a:solidFill>
                  <a:schemeClr val="lt1"/>
                </a:solidFill>
                <a:latin typeface="Gill Sans"/>
                <a:ea typeface="Gill Sans"/>
                <a:cs typeface="Gill Sans"/>
                <a:sym typeface="Gill Sans"/>
              </a:rPr>
              <a:t>, Ruben Lubowski</a:t>
            </a:r>
            <a:r>
              <a:rPr b="1" baseline="30000" i="0" lang="en-US" sz="2800" u="none" cap="none" strike="noStrike">
                <a:solidFill>
                  <a:schemeClr val="lt1"/>
                </a:solidFill>
                <a:latin typeface="Gill Sans"/>
                <a:ea typeface="Gill Sans"/>
                <a:cs typeface="Gill Sans"/>
                <a:sym typeface="Gill Sans"/>
              </a:rPr>
              <a:t>2</a:t>
            </a:r>
            <a:r>
              <a:rPr b="1" i="0" lang="en-US" sz="2800" u="none" cap="none" strike="noStrike">
                <a:solidFill>
                  <a:schemeClr val="lt1"/>
                </a:solidFill>
                <a:latin typeface="Gill Sans"/>
                <a:ea typeface="Gill Sans"/>
                <a:cs typeface="Gill Sans"/>
                <a:sym typeface="Gill Sans"/>
              </a:rPr>
              <a:t>, Annie Petsonk</a:t>
            </a:r>
            <a:r>
              <a:rPr b="1" baseline="30000" i="0" lang="en-US" sz="2800" u="none" cap="none" strike="noStrike">
                <a:solidFill>
                  <a:schemeClr val="lt1"/>
                </a:solidFill>
                <a:latin typeface="Gill Sans"/>
                <a:ea typeface="Gill Sans"/>
                <a:cs typeface="Gill Sans"/>
                <a:sym typeface="Gill Sans"/>
              </a:rPr>
              <a:t>2</a:t>
            </a:r>
            <a:r>
              <a:rPr b="1" i="0" lang="en-US" sz="2800" u="none" cap="none" strike="noStrike">
                <a:solidFill>
                  <a:schemeClr val="lt1"/>
                </a:solidFill>
                <a:latin typeface="Gill Sans"/>
                <a:ea typeface="Gill Sans"/>
                <a:cs typeface="Gill Sans"/>
                <a:sym typeface="Gill Sans"/>
              </a:rPr>
              <a:t>, Rainer Romero-Canyas</a:t>
            </a:r>
            <a:r>
              <a:rPr b="1" baseline="30000" i="0" lang="en-US" sz="2800" u="none" cap="none" strike="noStrike">
                <a:solidFill>
                  <a:schemeClr val="lt1"/>
                </a:solidFill>
                <a:latin typeface="Gill Sans"/>
                <a:ea typeface="Gill Sans"/>
                <a:cs typeface="Gill Sans"/>
                <a:sym typeface="Gill Sans"/>
              </a:rPr>
              <a:t>2</a:t>
            </a:r>
            <a:endParaRPr/>
          </a:p>
          <a:p>
            <a:pPr indent="0" lvl="0" marL="0" marR="0" rtl="0" algn="ctr">
              <a:spcBef>
                <a:spcPts val="800"/>
              </a:spcBef>
              <a:spcAft>
                <a:spcPts val="0"/>
              </a:spcAft>
              <a:buClr>
                <a:schemeClr val="lt1"/>
              </a:buClr>
              <a:buSzPts val="1600"/>
              <a:buFont typeface="Gill Sans"/>
              <a:buNone/>
            </a:pPr>
            <a:r>
              <a:rPr b="1" baseline="30000" i="0" lang="en-US" sz="1600" u="none" cap="none" strike="noStrike">
                <a:solidFill>
                  <a:schemeClr val="lt1"/>
                </a:solidFill>
                <a:latin typeface="Gill Sans"/>
                <a:ea typeface="Gill Sans"/>
                <a:cs typeface="Gill Sans"/>
                <a:sym typeface="Gill Sans"/>
              </a:rPr>
              <a:t>1</a:t>
            </a:r>
            <a:r>
              <a:rPr b="1" i="0" lang="en-US" sz="1600" u="none" cap="none" strike="noStrike">
                <a:solidFill>
                  <a:schemeClr val="lt1"/>
                </a:solidFill>
                <a:latin typeface="Gill Sans"/>
                <a:ea typeface="Gill Sans"/>
                <a:cs typeface="Gill Sans"/>
                <a:sym typeface="Gill Sans"/>
              </a:rPr>
              <a:t> The University of British Columbia </a:t>
            </a:r>
            <a:endParaRPr/>
          </a:p>
          <a:p>
            <a:pPr indent="0" lvl="0" marL="0" marR="0" rtl="0" algn="ctr">
              <a:spcBef>
                <a:spcPts val="800"/>
              </a:spcBef>
              <a:spcAft>
                <a:spcPts val="0"/>
              </a:spcAft>
              <a:buClr>
                <a:schemeClr val="lt1"/>
              </a:buClr>
              <a:buSzPts val="1600"/>
              <a:buFont typeface="Gill Sans"/>
              <a:buNone/>
            </a:pPr>
            <a:r>
              <a:rPr b="1" baseline="30000" i="0" lang="en-US" sz="1600" u="none" cap="none" strike="noStrike">
                <a:solidFill>
                  <a:schemeClr val="lt1"/>
                </a:solidFill>
                <a:latin typeface="Gill Sans"/>
                <a:ea typeface="Gill Sans"/>
                <a:cs typeface="Gill Sans"/>
                <a:sym typeface="Gill Sans"/>
              </a:rPr>
              <a:t>2</a:t>
            </a:r>
            <a:r>
              <a:rPr b="1" i="0" lang="en-US" sz="1600" u="none" cap="none" strike="noStrike">
                <a:solidFill>
                  <a:schemeClr val="lt1"/>
                </a:solidFill>
                <a:latin typeface="Gill Sans"/>
                <a:ea typeface="Gill Sans"/>
                <a:cs typeface="Gill Sans"/>
                <a:sym typeface="Gill Sans"/>
              </a:rPr>
              <a:t> The Environmental Defense Fund</a:t>
            </a:r>
            <a:endParaRPr/>
          </a:p>
          <a:p>
            <a:pPr indent="0" lvl="0" marL="0" marR="0" rtl="0" algn="ctr">
              <a:spcBef>
                <a:spcPts val="1600"/>
              </a:spcBef>
              <a:spcAft>
                <a:spcPts val="0"/>
              </a:spcAft>
              <a:buClr>
                <a:schemeClr val="dk1"/>
              </a:buClr>
              <a:buSzPts val="3200"/>
              <a:buFont typeface="Arial"/>
              <a:buNone/>
            </a:pPr>
            <a:r>
              <a:t/>
            </a:r>
            <a:endParaRPr b="1" i="0" sz="3200" u="none" cap="none" strike="noStrike">
              <a:solidFill>
                <a:schemeClr val="lt1"/>
              </a:solidFill>
              <a:latin typeface="Gill Sans"/>
              <a:ea typeface="Gill Sans"/>
              <a:cs typeface="Gill Sans"/>
              <a:sym typeface="Gill Sans"/>
            </a:endParaRPr>
          </a:p>
          <a:p>
            <a:pPr indent="0" lvl="0" marL="0" marR="0" rtl="0" algn="ctr">
              <a:spcBef>
                <a:spcPts val="1600"/>
              </a:spcBef>
              <a:spcAft>
                <a:spcPts val="0"/>
              </a:spcAft>
              <a:buClr>
                <a:schemeClr val="dk1"/>
              </a:buClr>
              <a:buSzPts val="3200"/>
              <a:buFont typeface="Arial"/>
              <a:buNone/>
            </a:pPr>
            <a:r>
              <a:t/>
            </a:r>
            <a:endParaRPr b="1" i="0" sz="3200" u="none" cap="none" strike="noStrike">
              <a:solidFill>
                <a:schemeClr val="lt1"/>
              </a:solidFill>
              <a:latin typeface="Gill Sans"/>
              <a:ea typeface="Gill Sans"/>
              <a:cs typeface="Gill Sans"/>
              <a:sym typeface="Gill Sans"/>
            </a:endParaRPr>
          </a:p>
          <a:p>
            <a:pPr indent="0" lvl="0" marL="0" marR="0" rtl="0" algn="ctr">
              <a:spcBef>
                <a:spcPts val="2000"/>
              </a:spcBef>
              <a:spcAft>
                <a:spcPts val="0"/>
              </a:spcAft>
              <a:buClr>
                <a:schemeClr val="dk1"/>
              </a:buClr>
              <a:buSzPts val="4000"/>
              <a:buFont typeface="Arial"/>
              <a:buNone/>
            </a:pPr>
            <a:r>
              <a:t/>
            </a:r>
            <a:endParaRPr b="1" i="0" sz="4000" u="none" cap="none" strike="noStrike">
              <a:solidFill>
                <a:schemeClr val="lt1"/>
              </a:solidFill>
              <a:latin typeface="Gill Sans"/>
              <a:ea typeface="Gill Sans"/>
              <a:cs typeface="Gill Sans"/>
              <a:sym typeface="Gill Sans"/>
            </a:endParaRPr>
          </a:p>
          <a:p>
            <a:pPr indent="0" lvl="0" marL="0" marR="0" rtl="0" algn="ctr">
              <a:spcBef>
                <a:spcPts val="1200"/>
              </a:spcBef>
              <a:spcAft>
                <a:spcPts val="0"/>
              </a:spcAft>
              <a:buClr>
                <a:schemeClr val="dk1"/>
              </a:buClr>
              <a:buSzPts val="2400"/>
              <a:buFont typeface="Arial"/>
              <a:buNone/>
            </a:pPr>
            <a:r>
              <a:t/>
            </a:r>
            <a:endParaRPr b="1" i="0" sz="2400" u="none" cap="none" strike="noStrike">
              <a:solidFill>
                <a:schemeClr val="lt1"/>
              </a:solidFill>
              <a:latin typeface="Gill Sans"/>
              <a:ea typeface="Gill Sans"/>
              <a:cs typeface="Gill Sans"/>
              <a:sym typeface="Gill Sans"/>
            </a:endParaRPr>
          </a:p>
        </p:txBody>
      </p:sp>
      <p:pic>
        <p:nvPicPr>
          <p:cNvPr id="91" name="Google Shape;91;p1"/>
          <p:cNvPicPr preferRelativeResize="0"/>
          <p:nvPr/>
        </p:nvPicPr>
        <p:blipFill rotWithShape="1">
          <a:blip r:embed="rId3">
            <a:alphaModFix/>
          </a:blip>
          <a:srcRect b="0" l="0" r="0" t="0"/>
          <a:stretch/>
        </p:blipFill>
        <p:spPr>
          <a:xfrm>
            <a:off x="0" y="5683250"/>
            <a:ext cx="3733800" cy="1174750"/>
          </a:xfrm>
          <a:prstGeom prst="rect">
            <a:avLst/>
          </a:prstGeom>
          <a:noFill/>
          <a:ln>
            <a:noFill/>
          </a:ln>
        </p:spPr>
      </p:pic>
      <p:pic>
        <p:nvPicPr>
          <p:cNvPr id="92" name="Google Shape;92;p1"/>
          <p:cNvPicPr preferRelativeResize="0"/>
          <p:nvPr/>
        </p:nvPicPr>
        <p:blipFill rotWithShape="1">
          <a:blip r:embed="rId4">
            <a:alphaModFix/>
          </a:blip>
          <a:srcRect b="29747" l="0" r="25949" t="0"/>
          <a:stretch/>
        </p:blipFill>
        <p:spPr>
          <a:xfrm>
            <a:off x="6248400" y="5484950"/>
            <a:ext cx="2895600" cy="13730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63" name="Google Shape;163;p10"/>
          <p:cNvSpPr txBox="1"/>
          <p:nvPr/>
        </p:nvSpPr>
        <p:spPr>
          <a:xfrm>
            <a:off x="429883" y="950913"/>
            <a:ext cx="8382000" cy="2677656"/>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Four experimental conditions: </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Tax</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Tax</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Offset</a:t>
            </a:r>
            <a:endParaRPr/>
          </a:p>
        </p:txBody>
      </p:sp>
      <p:cxnSp>
        <p:nvCxnSpPr>
          <p:cNvPr id="164" name="Google Shape;164;p10"/>
          <p:cNvCxnSpPr/>
          <p:nvPr/>
        </p:nvCxnSpPr>
        <p:spPr>
          <a:xfrm rot="10800000">
            <a:off x="2743200" y="5181600"/>
            <a:ext cx="838200" cy="0"/>
          </a:xfrm>
          <a:prstGeom prst="straightConnector1">
            <a:avLst/>
          </a:prstGeom>
          <a:noFill/>
          <a:ln cap="flat" cmpd="sng" w="63500">
            <a:solidFill>
              <a:srgbClr val="FFFF00"/>
            </a:solidFill>
            <a:prstDash val="solid"/>
            <a:round/>
            <a:headEnd len="med" w="med" type="triangle"/>
            <a:tailEnd len="med" w="med" type="none"/>
          </a:ln>
        </p:spPr>
      </p:cxnSp>
      <p:sp>
        <p:nvSpPr>
          <p:cNvPr id="165" name="Google Shape;165;p10"/>
          <p:cNvSpPr txBox="1"/>
          <p:nvPr/>
        </p:nvSpPr>
        <p:spPr>
          <a:xfrm>
            <a:off x="571500" y="4427538"/>
            <a:ext cx="1866900"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Brief regulatory policy description</a:t>
            </a:r>
            <a:endParaRPr/>
          </a:p>
        </p:txBody>
      </p:sp>
      <p:sp>
        <p:nvSpPr>
          <p:cNvPr id="166" name="Google Shape;166;p10"/>
          <p:cNvSpPr/>
          <p:nvPr/>
        </p:nvSpPr>
        <p:spPr>
          <a:xfrm>
            <a:off x="609600" y="3962400"/>
            <a:ext cx="1828800" cy="25146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167" name="Google Shape;167;p10"/>
          <p:cNvSpPr txBox="1"/>
          <p:nvPr/>
        </p:nvSpPr>
        <p:spPr>
          <a:xfrm>
            <a:off x="3924300" y="4808538"/>
            <a:ext cx="1866900"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Flight pair preferences</a:t>
            </a:r>
            <a:endParaRPr/>
          </a:p>
        </p:txBody>
      </p:sp>
      <p:sp>
        <p:nvSpPr>
          <p:cNvPr id="168" name="Google Shape;168;p10"/>
          <p:cNvSpPr/>
          <p:nvPr/>
        </p:nvSpPr>
        <p:spPr>
          <a:xfrm>
            <a:off x="3962400" y="3962400"/>
            <a:ext cx="1828800" cy="25146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type="title"/>
          </p:nvPr>
        </p:nvSpPr>
        <p:spPr>
          <a:xfrm>
            <a:off x="458787" y="28184"/>
            <a:ext cx="8226425" cy="1325562"/>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sz="3200">
                <a:solidFill>
                  <a:schemeClr val="lt1"/>
                </a:solidFill>
                <a:latin typeface="Gill Sans"/>
                <a:ea typeface="Gill Sans"/>
                <a:cs typeface="Gill Sans"/>
                <a:sym typeface="Gill Sans"/>
              </a:rPr>
              <a:t>Study 1: Policy Descriptions</a:t>
            </a:r>
            <a:endParaRPr/>
          </a:p>
        </p:txBody>
      </p:sp>
      <p:sp>
        <p:nvSpPr>
          <p:cNvPr id="175" name="Google Shape;175;p11"/>
          <p:cNvSpPr txBox="1"/>
          <p:nvPr>
            <p:ph idx="1" type="body"/>
          </p:nvPr>
        </p:nvSpPr>
        <p:spPr>
          <a:xfrm>
            <a:off x="190499" y="1066800"/>
            <a:ext cx="8763000" cy="5105400"/>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1800"/>
              <a:buFont typeface="Arial"/>
              <a:buChar char="•"/>
            </a:pPr>
            <a:r>
              <a:rPr b="1" lang="en-US" sz="1800">
                <a:solidFill>
                  <a:schemeClr val="lt1"/>
                </a:solidFill>
              </a:rPr>
              <a:t>Proposal for Carbon Offset Program for Aviation Fuel Production and Import</a:t>
            </a:r>
            <a:br>
              <a:rPr lang="en-US" sz="1800">
                <a:solidFill>
                  <a:schemeClr val="lt1"/>
                </a:solidFill>
              </a:rPr>
            </a:br>
            <a:r>
              <a:rPr lang="en-US" sz="1800">
                <a:solidFill>
                  <a:schemeClr val="lt1"/>
                </a:solidFill>
              </a:rPr>
              <a:t>Some governments are considering imposing a mandatory carbon offset program for aviation fuel production and import.  Aviation fuel producers and importers would need to purchase offsetting emission reductions to address a share of their associated greenhouse gas emissions.</a:t>
            </a:r>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Tax Program for Aviation Fuel Production and Import</a:t>
            </a:r>
            <a:br>
              <a:rPr lang="en-US" sz="1800">
                <a:solidFill>
                  <a:schemeClr val="lt1"/>
                </a:solidFill>
              </a:rPr>
            </a:br>
            <a:r>
              <a:rPr lang="en-US" sz="1800">
                <a:solidFill>
                  <a:schemeClr val="lt1"/>
                </a:solidFill>
              </a:rPr>
              <a:t>Some governments are considering imposing a mandatory carbon tax program for aviation fuel production and import.  Aviation fuel producers and importers would need to pay a tax to address a share of their associated greenhouse gas emissions.</a:t>
            </a:r>
            <a:endParaRPr sz="1800">
              <a:solidFill>
                <a:schemeClr val="lt1"/>
              </a:solidFill>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Offset Program for Airplane Travel and Cargo</a:t>
            </a:r>
            <a:br>
              <a:rPr b="1" lang="en-US" sz="1800">
                <a:solidFill>
                  <a:schemeClr val="lt1"/>
                </a:solidFill>
              </a:rPr>
            </a:br>
            <a:r>
              <a:rPr lang="en-US" sz="1800">
                <a:solidFill>
                  <a:schemeClr val="lt1"/>
                </a:solidFill>
              </a:rPr>
              <a:t>Some governments are considering imposing a mandatory carbon offset program for airplane travel and cargo.  Airlines and airline customers would need to purchase offsetting emission reductions to address a share of their associated greenhouse gas emissions.</a:t>
            </a:r>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Tax Program for Airplane Travel and Cargo</a:t>
            </a:r>
            <a:br>
              <a:rPr b="1" lang="en-US" sz="1800">
                <a:solidFill>
                  <a:schemeClr val="lt1"/>
                </a:solidFill>
              </a:rPr>
            </a:br>
            <a:r>
              <a:rPr lang="en-US" sz="1800">
                <a:solidFill>
                  <a:schemeClr val="lt1"/>
                </a:solidFill>
              </a:rPr>
              <a:t>Some governments are considering imposing a mandatory carbon tax program for airplane travel and cargo.  Airlines and airline customers would need to pay a tax to address a share of their associated greenhouse gas emissions.</a:t>
            </a:r>
            <a:endParaRPr/>
          </a:p>
          <a:p>
            <a:pPr indent="-114300" lvl="0" marL="273050" rtl="0" algn="l">
              <a:spcBef>
                <a:spcPts val="500"/>
              </a:spcBef>
              <a:spcAft>
                <a:spcPts val="0"/>
              </a:spcAft>
              <a:buClr>
                <a:schemeClr val="dk1"/>
              </a:buClr>
              <a:buSzPts val="2500"/>
              <a:buFont typeface="Arial"/>
              <a:buNone/>
            </a:pPr>
            <a:r>
              <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82" name="Google Shape;182;p12"/>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183" name="Google Shape;183;p12"/>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FFFF00"/>
                </a:solidFill>
                <a:latin typeface="Gill Sans"/>
                <a:ea typeface="Gill Sans"/>
                <a:cs typeface="Gill Sans"/>
                <a:sym typeface="Gill Sans"/>
              </a:rPr>
              <a:t>Upstream </a:t>
            </a:r>
            <a:r>
              <a:rPr b="0" i="0" lang="en-US" sz="2400" u="none" cap="none" strike="noStrike">
                <a:solidFill>
                  <a:srgbClr val="00B0F0"/>
                </a:solidFill>
                <a:latin typeface="Gill Sans"/>
                <a:ea typeface="Gill Sans"/>
                <a:cs typeface="Gill Sans"/>
                <a:sym typeface="Gill Sans"/>
              </a:rPr>
              <a:t>Tax</a:t>
            </a:r>
            <a:endParaRPr/>
          </a:p>
        </p:txBody>
      </p:sp>
      <p:sp>
        <p:nvSpPr>
          <p:cNvPr id="184" name="Google Shape;184;p12"/>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185" name="Google Shape;185;p12"/>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186" name="Google Shape;186;p12"/>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187" name="Google Shape;187;p12"/>
          <p:cNvSpPr txBox="1"/>
          <p:nvPr/>
        </p:nvSpPr>
        <p:spPr>
          <a:xfrm>
            <a:off x="4343400" y="5408613"/>
            <a:ext cx="44196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00B0F0"/>
                </a:solidFill>
                <a:latin typeface="Gill Sans"/>
                <a:ea typeface="Gill Sans"/>
                <a:cs typeface="Gill Sans"/>
                <a:sym typeface="Gill Sans"/>
              </a:rPr>
              <a:t>tax</a:t>
            </a:r>
            <a:r>
              <a:rPr b="0" i="0" lang="en-US" sz="2400" u="none" cap="none" strike="noStrike">
                <a:solidFill>
                  <a:schemeClr val="lt1"/>
                </a:solidFill>
                <a:latin typeface="Gill Sans"/>
                <a:ea typeface="Gill Sans"/>
                <a:cs typeface="Gill Sans"/>
                <a:sym typeface="Gill Sans"/>
              </a:rPr>
              <a:t> on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rgbClr val="61F32D"/>
                </a:solidFill>
                <a:latin typeface="Gill Sans"/>
                <a:ea typeface="Gill Sans"/>
                <a:cs typeface="Gill Sans"/>
                <a:sym typeface="Gill Sans"/>
              </a:rPr>
              <a:t>.</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94" name="Google Shape;194;p13"/>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195" name="Google Shape;195;p13"/>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FFFF00"/>
                </a:solidFill>
                <a:latin typeface="Gill Sans"/>
                <a:ea typeface="Gill Sans"/>
                <a:cs typeface="Gill Sans"/>
                <a:sym typeface="Gill Sans"/>
              </a:rPr>
              <a:t>Upstream </a:t>
            </a:r>
            <a:r>
              <a:rPr b="0" i="0" lang="en-US" sz="2400" u="none" cap="none" strike="noStrike">
                <a:solidFill>
                  <a:srgbClr val="FF5DE8"/>
                </a:solidFill>
                <a:latin typeface="Gill Sans"/>
                <a:ea typeface="Gill Sans"/>
                <a:cs typeface="Gill Sans"/>
                <a:sym typeface="Gill Sans"/>
              </a:rPr>
              <a:t>Offset</a:t>
            </a:r>
            <a:endParaRPr/>
          </a:p>
        </p:txBody>
      </p:sp>
      <p:sp>
        <p:nvSpPr>
          <p:cNvPr id="196" name="Google Shape;196;p13"/>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197" name="Google Shape;197;p13"/>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198" name="Google Shape;198;p13"/>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199" name="Google Shape;199;p13"/>
          <p:cNvSpPr txBox="1"/>
          <p:nvPr/>
        </p:nvSpPr>
        <p:spPr>
          <a:xfrm>
            <a:off x="4343400" y="5408613"/>
            <a:ext cx="44196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rgbClr val="61F32D"/>
                </a:solidFill>
                <a:latin typeface="Gill Sans"/>
                <a:ea typeface="Gill Sans"/>
                <a:cs typeface="Gill Sans"/>
                <a:sym typeface="Gill Sans"/>
              </a:rPr>
              <a:t>.</a:t>
            </a:r>
            <a:endParaRPr b="0" i="0" sz="2400" u="none" cap="none" strike="noStrike">
              <a:solidFill>
                <a:srgbClr val="FFFF00"/>
              </a:solidFill>
              <a:latin typeface="Gill Sans"/>
              <a:ea typeface="Gill Sans"/>
              <a:cs typeface="Gill Sans"/>
              <a:sym typeface="Gill Sans"/>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06" name="Google Shape;206;p14"/>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07" name="Google Shape;207;p14"/>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61F32D"/>
                </a:solidFill>
                <a:latin typeface="Gill Sans"/>
                <a:ea typeface="Gill Sans"/>
                <a:cs typeface="Gill Sans"/>
                <a:sym typeface="Gill Sans"/>
              </a:rPr>
              <a:t>Downstream</a:t>
            </a:r>
            <a:r>
              <a:rPr b="0" i="0" lang="en-US" sz="2400" u="none" cap="none" strike="noStrike">
                <a:solidFill>
                  <a:schemeClr val="lt1"/>
                </a:solidFill>
                <a:latin typeface="Gill Sans"/>
                <a:ea typeface="Gill Sans"/>
                <a:cs typeface="Gill Sans"/>
                <a:sym typeface="Gill Sans"/>
              </a:rPr>
              <a:t> </a:t>
            </a:r>
            <a:r>
              <a:rPr b="0" i="0" lang="en-US" sz="2400" u="none" cap="none" strike="noStrike">
                <a:solidFill>
                  <a:srgbClr val="00B0F0"/>
                </a:solidFill>
                <a:latin typeface="Gill Sans"/>
                <a:ea typeface="Gill Sans"/>
                <a:cs typeface="Gill Sans"/>
                <a:sym typeface="Gill Sans"/>
              </a:rPr>
              <a:t>Tax</a:t>
            </a:r>
            <a:endParaRPr/>
          </a:p>
        </p:txBody>
      </p:sp>
      <p:sp>
        <p:nvSpPr>
          <p:cNvPr id="208" name="Google Shape;208;p14"/>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09" name="Google Shape;209;p14"/>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10" name="Google Shape;210;p14"/>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211" name="Google Shape;211;p14"/>
          <p:cNvSpPr txBox="1"/>
          <p:nvPr/>
        </p:nvSpPr>
        <p:spPr>
          <a:xfrm>
            <a:off x="4876800" y="5408613"/>
            <a:ext cx="3886200" cy="1754187"/>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00B0F0"/>
                </a:solidFill>
                <a:latin typeface="Gill Sans"/>
                <a:ea typeface="Gill Sans"/>
                <a:cs typeface="Gill Sans"/>
                <a:sym typeface="Gill Sans"/>
              </a:rPr>
              <a:t>tax</a:t>
            </a:r>
            <a:r>
              <a:rPr b="0" i="0" lang="en-US" sz="2400" u="none" cap="none" strike="noStrike">
                <a:solidFill>
                  <a:schemeClr val="lt1"/>
                </a:solidFill>
                <a:latin typeface="Gill Sans"/>
                <a:ea typeface="Gill Sans"/>
                <a:cs typeface="Gill Sans"/>
                <a:sym typeface="Gill Sans"/>
              </a:rPr>
              <a:t> on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5"/>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18" name="Google Shape;218;p15"/>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19" name="Google Shape;219;p15"/>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61F32D"/>
                </a:solidFill>
                <a:latin typeface="Gill Sans"/>
                <a:ea typeface="Gill Sans"/>
                <a:cs typeface="Gill Sans"/>
                <a:sym typeface="Gill Sans"/>
              </a:rPr>
              <a:t>Downstream</a:t>
            </a:r>
            <a:r>
              <a:rPr b="0" i="0" lang="en-US" sz="2400" u="none" cap="none" strike="noStrike">
                <a:solidFill>
                  <a:schemeClr val="lt1"/>
                </a:solidFill>
                <a:latin typeface="Gill Sans"/>
                <a:ea typeface="Gill Sans"/>
                <a:cs typeface="Gill Sans"/>
                <a:sym typeface="Gill Sans"/>
              </a:rPr>
              <a:t> </a:t>
            </a:r>
            <a:r>
              <a:rPr b="0" i="0" lang="en-US" sz="2400" u="none" cap="none" strike="noStrike">
                <a:solidFill>
                  <a:srgbClr val="FF5DE8"/>
                </a:solidFill>
                <a:latin typeface="Gill Sans"/>
                <a:ea typeface="Gill Sans"/>
                <a:cs typeface="Gill Sans"/>
                <a:sym typeface="Gill Sans"/>
              </a:rPr>
              <a:t>Offset</a:t>
            </a:r>
            <a:endParaRPr/>
          </a:p>
        </p:txBody>
      </p:sp>
      <p:sp>
        <p:nvSpPr>
          <p:cNvPr id="220" name="Google Shape;220;p15"/>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21" name="Google Shape;221;p15"/>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22" name="Google Shape;222;p15"/>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223" name="Google Shape;223;p15"/>
          <p:cNvSpPr txBox="1"/>
          <p:nvPr/>
        </p:nvSpPr>
        <p:spPr>
          <a:xfrm>
            <a:off x="4876800" y="5408613"/>
            <a:ext cx="38862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30" name="Google Shape;230;p16"/>
          <p:cNvSpPr txBox="1"/>
          <p:nvPr/>
        </p:nvSpPr>
        <p:spPr>
          <a:xfrm>
            <a:off x="685800" y="35210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31" name="Google Shape;231;p16"/>
          <p:cNvSpPr txBox="1"/>
          <p:nvPr/>
        </p:nvSpPr>
        <p:spPr>
          <a:xfrm>
            <a:off x="4800600" y="3521075"/>
            <a:ext cx="3886200" cy="2308225"/>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rgbClr val="00B0F0"/>
                </a:solidFill>
                <a:latin typeface="Gill Sans"/>
                <a:ea typeface="Gill Sans"/>
                <a:cs typeface="Gill Sans"/>
                <a:sym typeface="Gill Sans"/>
              </a:rPr>
              <a: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32" name="Google Shape;232;p16"/>
          <p:cNvPicPr preferRelativeResize="0"/>
          <p:nvPr/>
        </p:nvPicPr>
        <p:blipFill rotWithShape="1">
          <a:blip r:embed="rId3">
            <a:alphaModFix/>
          </a:blip>
          <a:srcRect b="0" l="0" r="54172" t="0"/>
          <a:stretch/>
        </p:blipFill>
        <p:spPr>
          <a:xfrm>
            <a:off x="993775" y="1143000"/>
            <a:ext cx="2511425" cy="2212975"/>
          </a:xfrm>
          <a:prstGeom prst="rect">
            <a:avLst/>
          </a:prstGeom>
          <a:noFill/>
          <a:ln>
            <a:noFill/>
          </a:ln>
        </p:spPr>
      </p:pic>
      <p:pic>
        <p:nvPicPr>
          <p:cNvPr id="233" name="Google Shape;233;p16"/>
          <p:cNvPicPr preferRelativeResize="0"/>
          <p:nvPr/>
        </p:nvPicPr>
        <p:blipFill rotWithShape="1">
          <a:blip r:embed="rId3">
            <a:alphaModFix/>
          </a:blip>
          <a:srcRect b="0" l="55180" r="0" t="0"/>
          <a:stretch/>
        </p:blipFill>
        <p:spPr>
          <a:xfrm>
            <a:off x="5791200" y="1158875"/>
            <a:ext cx="2438400" cy="2197100"/>
          </a:xfrm>
          <a:prstGeom prst="rect">
            <a:avLst/>
          </a:prstGeom>
          <a:noFill/>
          <a:ln>
            <a:noFill/>
          </a:ln>
        </p:spPr>
      </p:pic>
      <p:pic>
        <p:nvPicPr>
          <p:cNvPr id="234" name="Google Shape;234;p16"/>
          <p:cNvPicPr preferRelativeResize="0"/>
          <p:nvPr/>
        </p:nvPicPr>
        <p:blipFill rotWithShape="1">
          <a:blip r:embed="rId4">
            <a:alphaModFix/>
          </a:blip>
          <a:srcRect b="0" l="0" r="0" t="0"/>
          <a:stretch/>
        </p:blipFill>
        <p:spPr>
          <a:xfrm>
            <a:off x="204787" y="5638800"/>
            <a:ext cx="8734425" cy="1019175"/>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41" name="Google Shape;241;p17"/>
          <p:cNvSpPr txBox="1"/>
          <p:nvPr/>
        </p:nvSpPr>
        <p:spPr>
          <a:xfrm>
            <a:off x="685800" y="35210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42" name="Google Shape;242;p17"/>
          <p:cNvSpPr txBox="1"/>
          <p:nvPr/>
        </p:nvSpPr>
        <p:spPr>
          <a:xfrm>
            <a:off x="4800600" y="3521075"/>
            <a:ext cx="3886200" cy="2308225"/>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rgbClr val="00B0F0"/>
                </a:solidFill>
                <a:latin typeface="Gill Sans"/>
                <a:ea typeface="Gill Sans"/>
                <a:cs typeface="Gill Sans"/>
                <a:sym typeface="Gill Sans"/>
              </a:rPr>
              <a: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43" name="Google Shape;243;p17"/>
          <p:cNvPicPr preferRelativeResize="0"/>
          <p:nvPr/>
        </p:nvPicPr>
        <p:blipFill rotWithShape="1">
          <a:blip r:embed="rId3">
            <a:alphaModFix/>
          </a:blip>
          <a:srcRect b="0" l="0" r="54172" t="0"/>
          <a:stretch/>
        </p:blipFill>
        <p:spPr>
          <a:xfrm>
            <a:off x="993775" y="1143000"/>
            <a:ext cx="2511425" cy="2212975"/>
          </a:xfrm>
          <a:prstGeom prst="rect">
            <a:avLst/>
          </a:prstGeom>
          <a:noFill/>
          <a:ln>
            <a:noFill/>
          </a:ln>
        </p:spPr>
      </p:pic>
      <p:pic>
        <p:nvPicPr>
          <p:cNvPr id="244" name="Google Shape;244;p17"/>
          <p:cNvPicPr preferRelativeResize="0"/>
          <p:nvPr/>
        </p:nvPicPr>
        <p:blipFill rotWithShape="1">
          <a:blip r:embed="rId3">
            <a:alphaModFix/>
          </a:blip>
          <a:srcRect b="0" l="55180" r="0" t="0"/>
          <a:stretch/>
        </p:blipFill>
        <p:spPr>
          <a:xfrm>
            <a:off x="5791200" y="1158875"/>
            <a:ext cx="2438400" cy="2197100"/>
          </a:xfrm>
          <a:prstGeom prst="rect">
            <a:avLst/>
          </a:prstGeom>
          <a:noFill/>
          <a:ln>
            <a:noFill/>
          </a:ln>
        </p:spPr>
      </p:pic>
      <p:sp>
        <p:nvSpPr>
          <p:cNvPr id="245" name="Google Shape;245;p17"/>
          <p:cNvSpPr txBox="1"/>
          <p:nvPr/>
        </p:nvSpPr>
        <p:spPr>
          <a:xfrm>
            <a:off x="1589452" y="5418305"/>
            <a:ext cx="596509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lt1"/>
                </a:solidFill>
                <a:latin typeface="Arial"/>
                <a:ea typeface="Arial"/>
                <a:cs typeface="Arial"/>
                <a:sym typeface="Arial"/>
              </a:rPr>
              <a:t>Which of these two flights would you prefer to buy?</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Flight A					Flight B</a:t>
            </a:r>
            <a:endParaRPr sz="2000">
              <a:solidFill>
                <a:schemeClr val="lt1"/>
              </a:solidFill>
              <a:latin typeface="Arial"/>
              <a:ea typeface="Arial"/>
              <a:cs typeface="Arial"/>
              <a:sym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52" name="Google Shape;252;p18"/>
          <p:cNvSpPr txBox="1"/>
          <p:nvPr/>
        </p:nvSpPr>
        <p:spPr>
          <a:xfrm>
            <a:off x="457200" y="1219200"/>
            <a:ext cx="8382000" cy="157003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Two control conditions (between subjects):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No-fee control</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No-information control</a:t>
            </a:r>
            <a:endParaRPr/>
          </a:p>
        </p:txBody>
      </p:sp>
      <p:sp>
        <p:nvSpPr>
          <p:cNvPr id="253" name="Google Shape;253;p18"/>
          <p:cNvSpPr txBox="1"/>
          <p:nvPr/>
        </p:nvSpPr>
        <p:spPr>
          <a:xfrm>
            <a:off x="3924300" y="4656138"/>
            <a:ext cx="1866900"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choices</a:t>
            </a:r>
            <a:endParaRPr/>
          </a:p>
        </p:txBody>
      </p:sp>
      <p:sp>
        <p:nvSpPr>
          <p:cNvPr id="254" name="Google Shape;254;p18"/>
          <p:cNvSpPr/>
          <p:nvPr/>
        </p:nvSpPr>
        <p:spPr>
          <a:xfrm>
            <a:off x="3962400" y="3810000"/>
            <a:ext cx="1828800" cy="25146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9"/>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61" name="Google Shape;261;p19"/>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62" name="Google Shape;262;p19"/>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No-fee control</a:t>
            </a:r>
            <a:endParaRPr/>
          </a:p>
        </p:txBody>
      </p:sp>
      <p:sp>
        <p:nvSpPr>
          <p:cNvPr id="263" name="Google Shape;263;p19"/>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64" name="Google Shape;264;p19"/>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65" name="Google Shape;265;p19"/>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pic>
        <p:nvPicPr>
          <p:cNvPr id="266" name="Google Shape;266;p19"/>
          <p:cNvPicPr preferRelativeResize="0"/>
          <p:nvPr/>
        </p:nvPicPr>
        <p:blipFill rotWithShape="1">
          <a:blip r:embed="rId4">
            <a:alphaModFix/>
          </a:blip>
          <a:srcRect b="0" l="0" r="0" t="0"/>
          <a:stretch/>
        </p:blipFill>
        <p:spPr>
          <a:xfrm>
            <a:off x="204788" y="5457825"/>
            <a:ext cx="8734425" cy="1019175"/>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p>
            <a:pPr indent="0" lvl="0" marL="0" rtl="0" algn="ctr">
              <a:spcBef>
                <a:spcPts val="0"/>
              </a:spcBef>
              <a:spcAft>
                <a:spcPts val="0"/>
              </a:spcAft>
              <a:buNone/>
            </a:pPr>
            <a:r>
              <a:rPr lang="en-US">
                <a:solidFill>
                  <a:schemeClr val="lt1"/>
                </a:solidFill>
              </a:rPr>
              <a:t>Seed</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0"/>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73" name="Google Shape;273;p20"/>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74" name="Google Shape;274;p20"/>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No-information control</a:t>
            </a:r>
            <a:endParaRPr/>
          </a:p>
        </p:txBody>
      </p:sp>
      <p:sp>
        <p:nvSpPr>
          <p:cNvPr id="275" name="Google Shape;275;p20"/>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$324.99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76" name="Google Shape;276;p20"/>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77" name="Google Shape;277;p20"/>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pic>
        <p:nvPicPr>
          <p:cNvPr id="278" name="Google Shape;278;p20"/>
          <p:cNvPicPr preferRelativeResize="0"/>
          <p:nvPr/>
        </p:nvPicPr>
        <p:blipFill rotWithShape="1">
          <a:blip r:embed="rId4">
            <a:alphaModFix/>
          </a:blip>
          <a:srcRect b="0" l="0" r="0" t="0"/>
          <a:stretch/>
        </p:blipFill>
        <p:spPr>
          <a:xfrm>
            <a:off x="204788" y="5457825"/>
            <a:ext cx="8734425" cy="1019175"/>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1"/>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Flight Pair Choices</a:t>
            </a:r>
            <a:endParaRPr/>
          </a:p>
        </p:txBody>
      </p:sp>
      <p:sp>
        <p:nvSpPr>
          <p:cNvPr id="284" name="Google Shape;284;p21"/>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Island of Tortola $625.25</a:t>
            </a:r>
            <a:br>
              <a:rPr lang="en-US">
                <a:solidFill>
                  <a:schemeClr val="lt1"/>
                </a:solidFill>
              </a:rPr>
            </a:br>
            <a:r>
              <a:rPr lang="en-US">
                <a:solidFill>
                  <a:schemeClr val="lt1"/>
                </a:solidFill>
              </a:rPr>
              <a:t>Island of Anegada $605.25</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Isla Guamblin $1,156.16</a:t>
            </a:r>
            <a:br>
              <a:rPr lang="en-US">
                <a:solidFill>
                  <a:schemeClr val="lt1"/>
                </a:solidFill>
              </a:rPr>
            </a:br>
            <a:r>
              <a:rPr lang="en-US">
                <a:solidFill>
                  <a:schemeClr val="lt1"/>
                </a:solidFill>
              </a:rPr>
              <a:t>Isla Melchor $1,146.16</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Rarotongo $772.50</a:t>
            </a:r>
            <a:br>
              <a:rPr lang="en-US">
                <a:solidFill>
                  <a:schemeClr val="lt1"/>
                </a:solidFill>
              </a:rPr>
            </a:br>
            <a:r>
              <a:rPr lang="en-US">
                <a:solidFill>
                  <a:schemeClr val="lt1"/>
                </a:solidFill>
              </a:rPr>
              <a:t>Mo’orea $764.50</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Island of Nevis $322.99</a:t>
            </a:r>
            <a:br>
              <a:rPr lang="en-US">
                <a:solidFill>
                  <a:schemeClr val="lt1"/>
                </a:solidFill>
              </a:rPr>
            </a:br>
            <a:r>
              <a:rPr lang="en-US">
                <a:solidFill>
                  <a:schemeClr val="lt1"/>
                </a:solidFill>
              </a:rPr>
              <a:t>Island of Bequia $310.99</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Majuro $1,025.00</a:t>
            </a:r>
            <a:br>
              <a:rPr lang="en-US">
                <a:solidFill>
                  <a:schemeClr val="lt1"/>
                </a:solidFill>
              </a:rPr>
            </a:br>
            <a:r>
              <a:rPr lang="en-US">
                <a:solidFill>
                  <a:schemeClr val="lt1"/>
                </a:solidFill>
              </a:rPr>
              <a:t>Upolu $1,011.00</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Design – 2x2+2</a:t>
            </a:r>
            <a:endParaRPr/>
          </a:p>
        </p:txBody>
      </p:sp>
      <p:sp>
        <p:nvSpPr>
          <p:cNvPr id="291" name="Google Shape;291;p22"/>
          <p:cNvSpPr txBox="1"/>
          <p:nvPr/>
        </p:nvSpPr>
        <p:spPr>
          <a:xfrm>
            <a:off x="457200" y="990600"/>
            <a:ext cx="8382000" cy="5078313"/>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Four experimental conditions: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Tax, Upstream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Tax, Downstream Offset</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Two control conditions (did not read a regulatory policy):</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No-Information Control, No-Fee Control</a:t>
            </a:r>
            <a:endParaRPr/>
          </a:p>
          <a:p>
            <a:pPr indent="-133350" lvl="1" marL="74295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0" lvl="1" marL="0" marR="0" rtl="0" algn="l">
              <a:spcBef>
                <a:spcPts val="1200"/>
              </a:spcBef>
              <a:spcAft>
                <a:spcPts val="0"/>
              </a:spcAft>
              <a:buNone/>
            </a:pPr>
            <a:r>
              <a:rPr b="0" i="0" lang="en-US" sz="2400" u="none" cap="none" strike="noStrike">
                <a:solidFill>
                  <a:schemeClr val="lt1"/>
                </a:solidFill>
                <a:latin typeface="Gill Sans"/>
                <a:ea typeface="Gill Sans"/>
                <a:cs typeface="Gill Sans"/>
                <a:sym typeface="Gill Sans"/>
              </a:rPr>
              <a:t>Possible Hypothesis:  Consumers are most accepting of an “Upstream Tax” or a “Downstream Offset”</a:t>
            </a:r>
            <a:endParaRPr/>
          </a:p>
          <a:p>
            <a:pPr indent="0" lvl="1" marL="0" marR="0" rtl="0" algn="l">
              <a:spcBef>
                <a:spcPts val="1200"/>
              </a:spcBef>
              <a:spcAft>
                <a:spcPts val="0"/>
              </a:spcAft>
              <a:buNone/>
            </a:pPr>
            <a:r>
              <a:rPr b="0" i="0" lang="en-US" sz="2400" u="none" cap="none" strike="noStrike">
                <a:solidFill>
                  <a:schemeClr val="lt1"/>
                </a:solidFill>
                <a:latin typeface="Gill Sans"/>
                <a:ea typeface="Gill Sans"/>
                <a:cs typeface="Gill Sans"/>
                <a:sym typeface="Gill Sans"/>
              </a:rPr>
              <a:t>Alternative Hypothesis:  Consumers are most accepting of a carbon price when labelled as an “Upstream Offset”</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3"/>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Willingness to Purchase Pro-Environmental Flights?</a:t>
            </a:r>
            <a:endParaRPr/>
          </a:p>
        </p:txBody>
      </p:sp>
      <p:pic>
        <p:nvPicPr>
          <p:cNvPr id="298" name="Google Shape;298;p23"/>
          <p:cNvPicPr preferRelativeResize="0"/>
          <p:nvPr/>
        </p:nvPicPr>
        <p:blipFill rotWithShape="1">
          <a:blip r:embed="rId3">
            <a:alphaModFix/>
          </a:blip>
          <a:srcRect b="0" l="0" r="0" t="0"/>
          <a:stretch/>
        </p:blipFill>
        <p:spPr>
          <a:xfrm>
            <a:off x="381000" y="1295400"/>
            <a:ext cx="8382000" cy="5394325"/>
          </a:xfrm>
          <a:prstGeom prst="rect">
            <a:avLst/>
          </a:prstGeom>
          <a:noFill/>
          <a:ln>
            <a:noFill/>
          </a:ln>
        </p:spPr>
      </p:pic>
      <p:sp>
        <p:nvSpPr>
          <p:cNvPr id="299" name="Google Shape;299;p23"/>
          <p:cNvSpPr txBox="1"/>
          <p:nvPr/>
        </p:nvSpPr>
        <p:spPr>
          <a:xfrm>
            <a:off x="2743200" y="28956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66"/>
                </a:solidFill>
                <a:latin typeface="Gill Sans"/>
                <a:ea typeface="Gill Sans"/>
                <a:cs typeface="Gill Sans"/>
                <a:sym typeface="Gill Sans"/>
              </a:rPr>
              <a:t>p </a:t>
            </a:r>
            <a:r>
              <a:rPr lang="en-US" sz="1800">
                <a:solidFill>
                  <a:srgbClr val="FF0066"/>
                </a:solidFill>
                <a:latin typeface="Gill Sans"/>
                <a:ea typeface="Gill Sans"/>
                <a:cs typeface="Gill Sans"/>
                <a:sym typeface="Gill Sans"/>
              </a:rPr>
              <a:t>= .02</a:t>
            </a:r>
            <a:endParaRPr i="1" sz="1800">
              <a:solidFill>
                <a:srgbClr val="FF0066"/>
              </a:solidFill>
              <a:latin typeface="Gill Sans"/>
              <a:ea typeface="Gill Sans"/>
              <a:cs typeface="Gill Sans"/>
              <a:sym typeface="Gill Sans"/>
            </a:endParaRPr>
          </a:p>
        </p:txBody>
      </p:sp>
      <p:sp>
        <p:nvSpPr>
          <p:cNvPr id="300" name="Google Shape;300;p23"/>
          <p:cNvSpPr txBox="1"/>
          <p:nvPr/>
        </p:nvSpPr>
        <p:spPr>
          <a:xfrm>
            <a:off x="3962400" y="29067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.03</a:t>
            </a:r>
            <a:endParaRPr i="1" sz="1800">
              <a:solidFill>
                <a:srgbClr val="FF0000"/>
              </a:solidFill>
              <a:latin typeface="Gill Sans"/>
              <a:ea typeface="Gill Sans"/>
              <a:cs typeface="Gill Sans"/>
              <a:sym typeface="Gill Sans"/>
            </a:endParaRPr>
          </a:p>
        </p:txBody>
      </p:sp>
      <p:sp>
        <p:nvSpPr>
          <p:cNvPr id="301" name="Google Shape;301;p23"/>
          <p:cNvSpPr txBox="1"/>
          <p:nvPr/>
        </p:nvSpPr>
        <p:spPr>
          <a:xfrm>
            <a:off x="6248400" y="42783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66"/>
                </a:solidFill>
                <a:latin typeface="Gill Sans"/>
                <a:ea typeface="Gill Sans"/>
                <a:cs typeface="Gill Sans"/>
                <a:sym typeface="Gill Sans"/>
              </a:rPr>
              <a:t>p </a:t>
            </a:r>
            <a:r>
              <a:rPr lang="en-US" sz="1800">
                <a:solidFill>
                  <a:srgbClr val="FF0066"/>
                </a:solidFill>
                <a:latin typeface="Gill Sans"/>
                <a:ea typeface="Gill Sans"/>
                <a:cs typeface="Gill Sans"/>
                <a:sym typeface="Gill Sans"/>
              </a:rPr>
              <a:t>&lt; .001</a:t>
            </a:r>
            <a:endParaRPr i="1" sz="1800">
              <a:solidFill>
                <a:srgbClr val="FF0066"/>
              </a:solidFill>
              <a:latin typeface="Gill Sans"/>
              <a:ea typeface="Gill Sans"/>
              <a:cs typeface="Gill Sans"/>
              <a:sym typeface="Gill Sans"/>
            </a:endParaRPr>
          </a:p>
        </p:txBody>
      </p:sp>
      <p:sp>
        <p:nvSpPr>
          <p:cNvPr id="302" name="Google Shape;302;p23"/>
          <p:cNvSpPr txBox="1"/>
          <p:nvPr/>
        </p:nvSpPr>
        <p:spPr>
          <a:xfrm>
            <a:off x="7543800" y="23733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.13</a:t>
            </a:r>
            <a:endParaRPr i="1" sz="1800">
              <a:solidFill>
                <a:srgbClr val="00B050"/>
              </a:solidFill>
              <a:latin typeface="Gill Sans"/>
              <a:ea typeface="Gill Sans"/>
              <a:cs typeface="Gill Sans"/>
              <a:sym typeface="Gill Sans"/>
            </a:endParaRPr>
          </a:p>
        </p:txBody>
      </p:sp>
      <p:sp>
        <p:nvSpPr>
          <p:cNvPr id="303" name="Google Shape;303;p23"/>
          <p:cNvSpPr txBox="1"/>
          <p:nvPr/>
        </p:nvSpPr>
        <p:spPr>
          <a:xfrm>
            <a:off x="5181600" y="32004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.01</a:t>
            </a:r>
            <a:endParaRPr i="1" sz="1800">
              <a:solidFill>
                <a:srgbClr val="FF0000"/>
              </a:solidFill>
              <a:latin typeface="Gill Sans"/>
              <a:ea typeface="Gill Sans"/>
              <a:cs typeface="Gill Sans"/>
              <a:sym typeface="Gill San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24"/>
          <p:cNvPicPr preferRelativeResize="0"/>
          <p:nvPr/>
        </p:nvPicPr>
        <p:blipFill rotWithShape="1">
          <a:blip r:embed="rId3">
            <a:alphaModFix/>
          </a:blip>
          <a:srcRect b="0" l="0" r="0" t="0"/>
          <a:stretch/>
        </p:blipFill>
        <p:spPr>
          <a:xfrm>
            <a:off x="0" y="1143000"/>
            <a:ext cx="9144000" cy="5714999"/>
          </a:xfrm>
          <a:prstGeom prst="rect">
            <a:avLst/>
          </a:prstGeom>
          <a:noFill/>
          <a:ln>
            <a:noFill/>
          </a:ln>
        </p:spPr>
      </p:pic>
      <p:sp>
        <p:nvSpPr>
          <p:cNvPr id="309" name="Google Shape;309;p24"/>
          <p:cNvSpPr txBox="1"/>
          <p:nvPr/>
        </p:nvSpPr>
        <p:spPr>
          <a:xfrm>
            <a:off x="458788" y="274638"/>
            <a:ext cx="8226425"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chemeClr val="lt1"/>
                </a:solidFill>
                <a:latin typeface="Arial"/>
                <a:ea typeface="Arial"/>
                <a:cs typeface="Arial"/>
                <a:sym typeface="Arial"/>
              </a:rPr>
              <a:t>Binary Choice Data</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5"/>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Results</a:t>
            </a:r>
            <a:endParaRPr/>
          </a:p>
        </p:txBody>
      </p:sp>
      <p:sp>
        <p:nvSpPr>
          <p:cNvPr id="316" name="Google Shape;316;p25"/>
          <p:cNvSpPr txBox="1"/>
          <p:nvPr/>
        </p:nvSpPr>
        <p:spPr>
          <a:xfrm>
            <a:off x="457200" y="1219200"/>
            <a:ext cx="8382000" cy="193899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“Upstream Offset” label most effective at eliciting pro-environmental flight preference</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More effective than other labels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More effective than no label of the fee at all</a:t>
            </a:r>
            <a:endParaRPr b="0" i="0" sz="2400" u="none" cap="none" strike="noStrike">
              <a:solidFill>
                <a:schemeClr val="lt1"/>
              </a:solidFill>
              <a:latin typeface="Gill Sans"/>
              <a:ea typeface="Gill Sans"/>
              <a:cs typeface="Gill Sans"/>
              <a:sym typeface="Gill Sans"/>
            </a:endParaRPr>
          </a:p>
        </p:txBody>
      </p:sp>
      <p:sp>
        <p:nvSpPr>
          <p:cNvPr id="317" name="Google Shape;317;p25"/>
          <p:cNvSpPr txBox="1"/>
          <p:nvPr/>
        </p:nvSpPr>
        <p:spPr>
          <a:xfrm>
            <a:off x="3657600" y="5105400"/>
            <a:ext cx="4572000" cy="1754188"/>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chemeClr val="lt1"/>
                </a:solidFill>
                <a:latin typeface="Gill Sans"/>
                <a:ea typeface="Gill Sans"/>
                <a:cs typeface="Gill Sans"/>
                <a:sym typeface="Gill Sans"/>
              </a:rPr>
              <a:t> for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chemeClr val="lt1"/>
                </a:solidFill>
                <a:latin typeface="Gill Sans"/>
                <a:ea typeface="Gill Sans"/>
                <a:cs typeface="Gill Sans"/>
                <a:sym typeface="Gill Sans"/>
              </a:rPr>
              <a:t>.”</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
        <p:nvSpPr>
          <p:cNvPr id="318" name="Google Shape;318;p25"/>
          <p:cNvSpPr txBox="1"/>
          <p:nvPr/>
        </p:nvSpPr>
        <p:spPr>
          <a:xfrm>
            <a:off x="571500" y="5124450"/>
            <a:ext cx="186690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Upstream Offset policy description</a:t>
            </a:r>
            <a:endParaRPr/>
          </a:p>
        </p:txBody>
      </p:sp>
      <p:sp>
        <p:nvSpPr>
          <p:cNvPr id="319" name="Google Shape;319;p25"/>
          <p:cNvSpPr/>
          <p:nvPr/>
        </p:nvSpPr>
        <p:spPr>
          <a:xfrm>
            <a:off x="609600" y="4800600"/>
            <a:ext cx="18288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20" name="Google Shape;320;p25"/>
          <p:cNvCxnSpPr/>
          <p:nvPr/>
        </p:nvCxnSpPr>
        <p:spPr>
          <a:xfrm rot="10800000">
            <a:off x="2743200" y="5715000"/>
            <a:ext cx="838200" cy="0"/>
          </a:xfrm>
          <a:prstGeom prst="straightConnector1">
            <a:avLst/>
          </a:prstGeom>
          <a:noFill/>
          <a:ln cap="flat" cmpd="sng" w="63500">
            <a:solidFill>
              <a:srgbClr val="FFFF00"/>
            </a:solidFill>
            <a:prstDash val="solid"/>
            <a:round/>
            <a:headEnd len="med" w="med" type="triangle"/>
            <a:tailEnd len="med" w="med" type="none"/>
          </a:ln>
        </p:spPr>
      </p:cxnSp>
      <p:sp>
        <p:nvSpPr>
          <p:cNvPr id="321" name="Google Shape;321;p25"/>
          <p:cNvSpPr/>
          <p:nvPr/>
        </p:nvSpPr>
        <p:spPr>
          <a:xfrm>
            <a:off x="3962400" y="4800600"/>
            <a:ext cx="42672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6"/>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Open questions</a:t>
            </a:r>
            <a:endParaRPr/>
          </a:p>
        </p:txBody>
      </p:sp>
      <p:sp>
        <p:nvSpPr>
          <p:cNvPr id="327" name="Google Shape;327;p26"/>
          <p:cNvSpPr txBox="1"/>
          <p:nvPr>
            <p:ph idx="1" type="body"/>
          </p:nvPr>
        </p:nvSpPr>
        <p:spPr>
          <a:xfrm>
            <a:off x="458788" y="1600200"/>
            <a:ext cx="8226425" cy="4800600"/>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What about political orientation? </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Hypothesis 2: Republicans show larger differences than democrats</a:t>
            </a:r>
            <a:endParaRPr/>
          </a:p>
          <a:p>
            <a:pPr indent="0" lvl="0" marL="0" rtl="0" algn="l">
              <a:spcBef>
                <a:spcPts val="500"/>
              </a:spcBef>
              <a:spcAft>
                <a:spcPts val="0"/>
              </a:spcAft>
              <a:buClr>
                <a:schemeClr val="dk1"/>
              </a:buClr>
              <a:buSzPts val="2500"/>
              <a:buFont typeface="Arial"/>
              <a:buNone/>
            </a:pPr>
            <a:r>
              <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Why is upstream offset the most effective? </a:t>
            </a:r>
            <a:br>
              <a:rPr lang="en-US">
                <a:solidFill>
                  <a:schemeClr val="lt1"/>
                </a:solidFill>
              </a:rPr>
            </a:br>
            <a:r>
              <a:rPr lang="en-US">
                <a:solidFill>
                  <a:schemeClr val="lt1"/>
                </a:solidFill>
              </a:rPr>
              <a:t>Based on “think-aloud” study, consumers:</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want to help the environment </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want the responsible party to be regulated</a:t>
            </a:r>
            <a:endParaRPr/>
          </a:p>
          <a:p>
            <a:pPr indent="-87312" lvl="1" marL="590550" rtl="0" algn="l">
              <a:spcBef>
                <a:spcPts val="440"/>
              </a:spcBef>
              <a:spcAft>
                <a:spcPts val="0"/>
              </a:spcAft>
              <a:buClr>
                <a:schemeClr val="dk1"/>
              </a:buClr>
              <a:buSzPts val="2200"/>
              <a:buFont typeface="Arial"/>
              <a:buNone/>
            </a:pPr>
            <a:r>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Hypothesis 3: “upstream offset” is perceived to address both the </a:t>
            </a:r>
            <a:r>
              <a:rPr b="1" i="1" lang="en-US">
                <a:solidFill>
                  <a:schemeClr val="lt1"/>
                </a:solidFill>
              </a:rPr>
              <a:t>cause</a:t>
            </a:r>
            <a:r>
              <a:rPr lang="en-US">
                <a:solidFill>
                  <a:schemeClr val="lt1"/>
                </a:solidFill>
              </a:rPr>
              <a:t> and the </a:t>
            </a:r>
            <a:r>
              <a:rPr b="1" i="1" lang="en-US">
                <a:solidFill>
                  <a:schemeClr val="lt1"/>
                </a:solidFill>
              </a:rPr>
              <a:t>consequences</a:t>
            </a:r>
            <a:r>
              <a:rPr lang="en-US">
                <a:solidFill>
                  <a:schemeClr val="lt1"/>
                </a:solidFill>
              </a:rPr>
              <a:t> of emissions</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7"/>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Method</a:t>
            </a:r>
            <a:endParaRPr/>
          </a:p>
        </p:txBody>
      </p:sp>
      <p:sp>
        <p:nvSpPr>
          <p:cNvPr id="334" name="Google Shape;334;p27"/>
          <p:cNvSpPr txBox="1"/>
          <p:nvPr/>
        </p:nvSpPr>
        <p:spPr>
          <a:xfrm>
            <a:off x="457200" y="1219200"/>
            <a:ext cx="8382000" cy="156966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1215 U.S. MTurkers (47% men, </a:t>
            </a:r>
            <a:r>
              <a:rPr i="1" lang="en-US" sz="2400">
                <a:solidFill>
                  <a:schemeClr val="lt1"/>
                </a:solidFill>
                <a:latin typeface="Gill Sans"/>
                <a:ea typeface="Gill Sans"/>
                <a:cs typeface="Gill Sans"/>
                <a:sym typeface="Gill Sans"/>
              </a:rPr>
              <a:t>M </a:t>
            </a:r>
            <a:r>
              <a:rPr lang="en-US" sz="2400">
                <a:solidFill>
                  <a:schemeClr val="lt1"/>
                </a:solidFill>
                <a:latin typeface="Gill Sans"/>
                <a:ea typeface="Gill Sans"/>
                <a:cs typeface="Gill Sans"/>
                <a:sym typeface="Gill Sans"/>
              </a:rPr>
              <a:t>age = 37)</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a:t>
            </a:r>
            <a:r>
              <a:rPr b="1" i="1" lang="en-US" sz="2400">
                <a:solidFill>
                  <a:schemeClr val="lt1"/>
                </a:solidFill>
                <a:latin typeface="Gill Sans"/>
                <a:ea typeface="Gill Sans"/>
                <a:cs typeface="Gill Sans"/>
                <a:sym typeface="Gill Sans"/>
              </a:rPr>
              <a:t>Three</a:t>
            </a:r>
            <a:r>
              <a:rPr lang="en-US" sz="2400">
                <a:solidFill>
                  <a:schemeClr val="lt1"/>
                </a:solidFill>
                <a:latin typeface="Gill Sans"/>
                <a:ea typeface="Gill Sans"/>
                <a:cs typeface="Gill Sans"/>
                <a:sym typeface="Gill Sans"/>
              </a:rPr>
              <a:t> conditions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Offset, Downstream Offset , Upstream Tax</a:t>
            </a:r>
            <a:endParaRPr/>
          </a:p>
        </p:txBody>
      </p:sp>
      <p:sp>
        <p:nvSpPr>
          <p:cNvPr id="335" name="Google Shape;335;p27"/>
          <p:cNvSpPr txBox="1"/>
          <p:nvPr/>
        </p:nvSpPr>
        <p:spPr>
          <a:xfrm>
            <a:off x="2286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36" name="Google Shape;336;p27"/>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37" name="Google Shape;337;p27"/>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38" name="Google Shape;338;p27"/>
          <p:cNvSpPr txBox="1"/>
          <p:nvPr/>
        </p:nvSpPr>
        <p:spPr>
          <a:xfrm>
            <a:off x="2667000" y="5189538"/>
            <a:ext cx="1595438"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prefs</a:t>
            </a:r>
            <a:endParaRPr sz="2400">
              <a:solidFill>
                <a:schemeClr val="lt1"/>
              </a:solidFill>
              <a:latin typeface="Gill Sans"/>
              <a:ea typeface="Gill Sans"/>
              <a:cs typeface="Gill Sans"/>
              <a:sym typeface="Gill Sans"/>
            </a:endParaRPr>
          </a:p>
        </p:txBody>
      </p:sp>
      <p:sp>
        <p:nvSpPr>
          <p:cNvPr id="339" name="Google Shape;339;p27"/>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8"/>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Method</a:t>
            </a:r>
            <a:endParaRPr/>
          </a:p>
        </p:txBody>
      </p:sp>
      <p:sp>
        <p:nvSpPr>
          <p:cNvPr id="346" name="Google Shape;346;p28"/>
          <p:cNvSpPr txBox="1"/>
          <p:nvPr/>
        </p:nvSpPr>
        <p:spPr>
          <a:xfrm>
            <a:off x="304800" y="914400"/>
            <a:ext cx="868680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Gill Sans"/>
                <a:ea typeface="Gill Sans"/>
                <a:cs typeface="Gill Sans"/>
                <a:sym typeface="Gill Sans"/>
              </a:rPr>
              <a:t>Support for policy:  “How much would you support the implementation of this carbon regulatory program on a national level?”</a:t>
            </a:r>
            <a:endParaRPr/>
          </a:p>
          <a:p>
            <a:pPr indent="0" lvl="0" marL="0" marR="0" rtl="0" algn="l">
              <a:spcBef>
                <a:spcPts val="1200"/>
              </a:spcBef>
              <a:spcAft>
                <a:spcPts val="0"/>
              </a:spcAft>
              <a:buNone/>
            </a:pPr>
            <a:r>
              <a:rPr lang="en-US" sz="2400">
                <a:solidFill>
                  <a:schemeClr val="lt1"/>
                </a:solidFill>
                <a:latin typeface="Gill Sans"/>
                <a:ea typeface="Gill Sans"/>
                <a:cs typeface="Gill Sans"/>
                <a:sym typeface="Gill Sans"/>
              </a:rPr>
              <a:t>Impact:  “Would you expect this carbon regulatory program to have a significant impact on climate change?”</a:t>
            </a:r>
            <a:endParaRPr/>
          </a:p>
          <a:p>
            <a:pPr indent="0" lvl="0" marL="0" marR="0" rtl="0" algn="l">
              <a:spcBef>
                <a:spcPts val="1200"/>
              </a:spcBef>
              <a:spcAft>
                <a:spcPts val="0"/>
              </a:spcAft>
              <a:buNone/>
            </a:pPr>
            <a:r>
              <a:rPr lang="en-US" sz="2400">
                <a:solidFill>
                  <a:schemeClr val="lt1"/>
                </a:solidFill>
                <a:latin typeface="Gill Sans"/>
                <a:ea typeface="Gill Sans"/>
                <a:cs typeface="Gill Sans"/>
                <a:sym typeface="Gill Sans"/>
              </a:rPr>
              <a:t>Accountability:  “Does this carbon regulatory program ensure that those who are responsible for carbon emission pollution are the ones who pay to reduce it?”</a:t>
            </a:r>
            <a:endParaRPr sz="2400">
              <a:solidFill>
                <a:schemeClr val="lt1"/>
              </a:solidFill>
              <a:latin typeface="Gill Sans"/>
              <a:ea typeface="Gill Sans"/>
              <a:cs typeface="Gill Sans"/>
              <a:sym typeface="Gill Sans"/>
            </a:endParaRPr>
          </a:p>
        </p:txBody>
      </p:sp>
      <p:sp>
        <p:nvSpPr>
          <p:cNvPr id="347" name="Google Shape;347;p28"/>
          <p:cNvSpPr txBox="1"/>
          <p:nvPr/>
        </p:nvSpPr>
        <p:spPr>
          <a:xfrm>
            <a:off x="2286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48" name="Google Shape;348;p28"/>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49" name="Google Shape;349;p28"/>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50" name="Google Shape;350;p28"/>
          <p:cNvSpPr txBox="1"/>
          <p:nvPr/>
        </p:nvSpPr>
        <p:spPr>
          <a:xfrm>
            <a:off x="2667000" y="5189538"/>
            <a:ext cx="159543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prefs</a:t>
            </a:r>
            <a:endParaRPr sz="2400">
              <a:solidFill>
                <a:schemeClr val="lt1"/>
              </a:solidFill>
              <a:latin typeface="Gill Sans"/>
              <a:ea typeface="Gill Sans"/>
              <a:cs typeface="Gill Sans"/>
              <a:sym typeface="Gill Sans"/>
            </a:endParaRPr>
          </a:p>
        </p:txBody>
      </p:sp>
      <p:sp>
        <p:nvSpPr>
          <p:cNvPr id="351" name="Google Shape;351;p28"/>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52" name="Google Shape;352;p28"/>
          <p:cNvCxnSpPr/>
          <p:nvPr/>
        </p:nvCxnSpPr>
        <p:spPr>
          <a:xfrm rot="10800000">
            <a:off x="4313238" y="5562600"/>
            <a:ext cx="715962" cy="0"/>
          </a:xfrm>
          <a:prstGeom prst="straightConnector1">
            <a:avLst/>
          </a:prstGeom>
          <a:noFill/>
          <a:ln cap="flat" cmpd="sng" w="63500">
            <a:solidFill>
              <a:srgbClr val="FFFF00"/>
            </a:solidFill>
            <a:prstDash val="solid"/>
            <a:round/>
            <a:headEnd len="med" w="med" type="triangle"/>
            <a:tailEnd len="med" w="med" type="none"/>
          </a:ln>
        </p:spPr>
      </p:cxnSp>
      <p:sp>
        <p:nvSpPr>
          <p:cNvPr id="353" name="Google Shape;353;p28"/>
          <p:cNvSpPr txBox="1"/>
          <p:nvPr/>
        </p:nvSpPr>
        <p:spPr>
          <a:xfrm>
            <a:off x="51054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54" name="Google Shape;354;p28"/>
          <p:cNvSpPr/>
          <p:nvPr/>
        </p:nvSpPr>
        <p:spPr>
          <a:xfrm>
            <a:off x="51435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55" name="Google Shape;355;p28"/>
          <p:cNvCxnSpPr/>
          <p:nvPr/>
        </p:nvCxnSpPr>
        <p:spPr>
          <a:xfrm rot="10800000">
            <a:off x="67818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56" name="Google Shape;356;p28"/>
          <p:cNvSpPr txBox="1"/>
          <p:nvPr/>
        </p:nvSpPr>
        <p:spPr>
          <a:xfrm>
            <a:off x="7543800" y="4724400"/>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questions</a:t>
            </a:r>
            <a:endParaRPr/>
          </a:p>
        </p:txBody>
      </p:sp>
      <p:sp>
        <p:nvSpPr>
          <p:cNvPr id="357" name="Google Shape;357;p28"/>
          <p:cNvSpPr/>
          <p:nvPr/>
        </p:nvSpPr>
        <p:spPr>
          <a:xfrm>
            <a:off x="7620000" y="4648200"/>
            <a:ext cx="1371600" cy="1828800"/>
          </a:xfrm>
          <a:prstGeom prst="rect">
            <a:avLst/>
          </a:prstGeom>
          <a:noFill/>
          <a:ln cap="flat" cmpd="sng" w="47625">
            <a:solidFill>
              <a:srgbClr val="2121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9"/>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Political Orientation</a:t>
            </a:r>
            <a:endParaRPr/>
          </a:p>
        </p:txBody>
      </p:sp>
      <p:sp>
        <p:nvSpPr>
          <p:cNvPr id="363" name="Google Shape;363;p29"/>
          <p:cNvSpPr txBox="1"/>
          <p:nvPr>
            <p:ph idx="1" type="body"/>
          </p:nvPr>
        </p:nvSpPr>
        <p:spPr>
          <a:xfrm>
            <a:off x="458788" y="1600200"/>
            <a:ext cx="8226425" cy="5105400"/>
          </a:xfrm>
          <a:prstGeom prst="rect">
            <a:avLst/>
          </a:prstGeom>
          <a:noFill/>
          <a:ln>
            <a:noFill/>
          </a:ln>
        </p:spPr>
        <p:txBody>
          <a:bodyPr anchorCtr="0" anchor="t" bIns="36350" lIns="72725" spcFirstLastPara="1" rIns="72725" wrap="square" tIns="36350">
            <a:noAutofit/>
          </a:bodyPr>
          <a:lstStyle/>
          <a:p>
            <a:pPr indent="0" lvl="0" marL="0" rtl="0" algn="l">
              <a:spcBef>
                <a:spcPts val="0"/>
              </a:spcBef>
              <a:spcAft>
                <a:spcPts val="0"/>
              </a:spcAft>
              <a:buClr>
                <a:schemeClr val="lt1"/>
              </a:buClr>
              <a:buSzPts val="2500"/>
              <a:buFont typeface="Arial"/>
              <a:buNone/>
            </a:pPr>
            <a:r>
              <a:rPr lang="en-US">
                <a:solidFill>
                  <a:schemeClr val="lt1"/>
                </a:solidFill>
              </a:rPr>
              <a:t>What is your political orientation?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Democratic</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Republican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Independent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Libertarian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Green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Other</a:t>
            </a:r>
            <a:endParaRPr>
              <a:solidFill>
                <a:schemeClr val="lt1"/>
              </a:solidFill>
            </a:endParaRPr>
          </a:p>
          <a:p>
            <a:pPr indent="-114300" lvl="0" marL="273050" rtl="0" algn="l">
              <a:spcBef>
                <a:spcPts val="500"/>
              </a:spcBef>
              <a:spcAft>
                <a:spcPts val="0"/>
              </a:spcAft>
              <a:buClr>
                <a:schemeClr val="dk1"/>
              </a:buClr>
              <a:buSzPts val="2500"/>
              <a:buFont typeface="Arial"/>
              <a:buNone/>
            </a:pPr>
            <a:r>
              <a:t/>
            </a:r>
            <a:endParaRPr/>
          </a:p>
          <a:p>
            <a:pPr indent="0" lvl="0" marL="0" rtl="0" algn="l">
              <a:spcBef>
                <a:spcPts val="500"/>
              </a:spcBef>
              <a:spcAft>
                <a:spcPts val="0"/>
              </a:spcAft>
              <a:buClr>
                <a:schemeClr val="dk1"/>
              </a:buClr>
              <a:buSzPts val="2500"/>
              <a:buFont typeface="Arial"/>
              <a:buNone/>
            </a:pPr>
            <a:r>
              <a:t/>
            </a:r>
            <a:endParaRPr/>
          </a:p>
          <a:p>
            <a:pPr indent="0" lvl="0" marL="0" rtl="0" algn="l">
              <a:spcBef>
                <a:spcPts val="500"/>
              </a:spcBef>
              <a:spcAft>
                <a:spcPts val="0"/>
              </a:spcAft>
              <a:buClr>
                <a:schemeClr val="lt1"/>
              </a:buClr>
              <a:buSzPts val="2500"/>
              <a:buFont typeface="Arial"/>
              <a:buNone/>
            </a:pPr>
            <a:r>
              <a:rPr lang="en-US">
                <a:solidFill>
                  <a:schemeClr val="lt1"/>
                </a:solidFill>
              </a:rPr>
              <a:t>Hypothesis 1b: Difference between carbon pricing frames is bigger for Republicans than for Democrats</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nvSpPr>
        <p:spPr>
          <a:xfrm>
            <a:off x="0" y="30480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Carbon Pricing in Aviation</a:t>
            </a:r>
            <a:endParaRPr/>
          </a:p>
        </p:txBody>
      </p:sp>
      <p:sp>
        <p:nvSpPr>
          <p:cNvPr id="104" name="Google Shape;104;p3"/>
          <p:cNvSpPr txBox="1"/>
          <p:nvPr/>
        </p:nvSpPr>
        <p:spPr>
          <a:xfrm>
            <a:off x="457200" y="990600"/>
            <a:ext cx="7772400" cy="249299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Some countries have voluntary carbon pricing, others don’t (ICAO; CORSIA)</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Goal: Design effective and accepted carbon pricing policies</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Where to set the “point of regulation”?</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How does this vary by political orientation?</a:t>
            </a:r>
            <a:endParaRPr/>
          </a:p>
        </p:txBody>
      </p:sp>
      <p:pic>
        <p:nvPicPr>
          <p:cNvPr descr="A person holding a plant&#10;&#10;Description automatically generated with low confidence" id="105" name="Google Shape;105;p3"/>
          <p:cNvPicPr preferRelativeResize="0"/>
          <p:nvPr/>
        </p:nvPicPr>
        <p:blipFill rotWithShape="1">
          <a:blip r:embed="rId3">
            <a:alphaModFix/>
          </a:blip>
          <a:srcRect b="0" l="0" r="0" t="0"/>
          <a:stretch/>
        </p:blipFill>
        <p:spPr>
          <a:xfrm>
            <a:off x="2895600" y="3831610"/>
            <a:ext cx="3940812" cy="2638064"/>
          </a:xfrm>
          <a:prstGeom prst="rect">
            <a:avLst/>
          </a:prstGeom>
          <a:noFill/>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C:\Users\Alec\Desktop\EDF Carbon Pricing Project\Manuscript- Upstream Offset Flights\Peer-Reviewed Manuscript\Figures\Figure 3A (in peer-reviewed manuscript).png" id="369" name="Google Shape;369;p30"/>
          <p:cNvPicPr preferRelativeResize="0"/>
          <p:nvPr/>
        </p:nvPicPr>
        <p:blipFill rotWithShape="1">
          <a:blip r:embed="rId3">
            <a:alphaModFix/>
          </a:blip>
          <a:srcRect b="0" l="0" r="0" t="0"/>
          <a:stretch/>
        </p:blipFill>
        <p:spPr>
          <a:xfrm>
            <a:off x="457200" y="1371600"/>
            <a:ext cx="8229600" cy="5181600"/>
          </a:xfrm>
          <a:prstGeom prst="rect">
            <a:avLst/>
          </a:prstGeom>
          <a:noFill/>
          <a:ln>
            <a:noFill/>
          </a:ln>
        </p:spPr>
      </p:pic>
      <p:sp>
        <p:nvSpPr>
          <p:cNvPr id="370" name="Google Shape;370;p30"/>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Willingness to Purchase Pro-Environmental Flight?</a:t>
            </a:r>
            <a:endParaRPr/>
          </a:p>
        </p:txBody>
      </p:sp>
      <p:sp>
        <p:nvSpPr>
          <p:cNvPr id="371" name="Google Shape;371;p30"/>
          <p:cNvSpPr txBox="1"/>
          <p:nvPr/>
        </p:nvSpPr>
        <p:spPr>
          <a:xfrm>
            <a:off x="4572000" y="34401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.003</a:t>
            </a:r>
            <a:endParaRPr i="1" sz="1800">
              <a:solidFill>
                <a:srgbClr val="FF0000"/>
              </a:solidFill>
              <a:latin typeface="Gill Sans"/>
              <a:ea typeface="Gill Sans"/>
              <a:cs typeface="Gill Sans"/>
              <a:sym typeface="Gill Sans"/>
            </a:endParaRPr>
          </a:p>
        </p:txBody>
      </p:sp>
      <p:sp>
        <p:nvSpPr>
          <p:cNvPr id="372" name="Google Shape;372;p30"/>
          <p:cNvSpPr txBox="1"/>
          <p:nvPr/>
        </p:nvSpPr>
        <p:spPr>
          <a:xfrm>
            <a:off x="6629400" y="28194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.058</a:t>
            </a:r>
            <a:endParaRPr i="1" sz="1800">
              <a:solidFill>
                <a:srgbClr val="00B050"/>
              </a:solidFill>
              <a:latin typeface="Gill Sans"/>
              <a:ea typeface="Gill Sans"/>
              <a:cs typeface="Gill Sans"/>
              <a:sym typeface="Gill Sans"/>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31"/>
          <p:cNvPicPr preferRelativeResize="0"/>
          <p:nvPr/>
        </p:nvPicPr>
        <p:blipFill rotWithShape="1">
          <a:blip r:embed="rId3">
            <a:alphaModFix/>
          </a:blip>
          <a:srcRect b="0" l="0" r="0" t="0"/>
          <a:stretch/>
        </p:blipFill>
        <p:spPr>
          <a:xfrm>
            <a:off x="0" y="914401"/>
            <a:ext cx="9144000" cy="5943599"/>
          </a:xfrm>
          <a:prstGeom prst="rect">
            <a:avLst/>
          </a:prstGeom>
          <a:noFill/>
          <a:ln>
            <a:noFill/>
          </a:ln>
        </p:spPr>
      </p:pic>
      <p:sp>
        <p:nvSpPr>
          <p:cNvPr id="378" name="Google Shape;378;p31"/>
          <p:cNvSpPr txBox="1"/>
          <p:nvPr/>
        </p:nvSpPr>
        <p:spPr>
          <a:xfrm>
            <a:off x="0" y="76200"/>
            <a:ext cx="9144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Binary Choice Data</a:t>
            </a:r>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2"/>
          <p:cNvSpPr txBox="1"/>
          <p:nvPr>
            <p:ph type="title"/>
          </p:nvPr>
        </p:nvSpPr>
        <p:spPr>
          <a:xfrm>
            <a:off x="458788" y="0"/>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Moderation by Political Orientation</a:t>
            </a:r>
            <a:endParaRPr/>
          </a:p>
        </p:txBody>
      </p:sp>
      <p:pic>
        <p:nvPicPr>
          <p:cNvPr id="385" name="Google Shape;385;p32"/>
          <p:cNvPicPr preferRelativeResize="0"/>
          <p:nvPr/>
        </p:nvPicPr>
        <p:blipFill rotWithShape="1">
          <a:blip r:embed="rId3">
            <a:alphaModFix/>
          </a:blip>
          <a:srcRect b="0" l="0" r="0" t="0"/>
          <a:stretch/>
        </p:blipFill>
        <p:spPr>
          <a:xfrm>
            <a:off x="0" y="990600"/>
            <a:ext cx="9144000" cy="5715000"/>
          </a:xfrm>
          <a:prstGeom prst="rect">
            <a:avLst/>
          </a:prstGeom>
          <a:noFill/>
          <a:ln>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C:\Users\Alec\Desktop\EDF Carbon Pricing Project\Manuscript- Upstream Offset Flights\Peer-Reviewed Manuscript\Figures\Figure 3B (in peer-reviewed manuscript).png" id="391" name="Google Shape;391;p33"/>
          <p:cNvPicPr preferRelativeResize="0"/>
          <p:nvPr/>
        </p:nvPicPr>
        <p:blipFill rotWithShape="1">
          <a:blip r:embed="rId3">
            <a:alphaModFix/>
          </a:blip>
          <a:srcRect b="0" l="0" r="0" t="0"/>
          <a:stretch/>
        </p:blipFill>
        <p:spPr>
          <a:xfrm>
            <a:off x="533400" y="1254125"/>
            <a:ext cx="8382000" cy="5299075"/>
          </a:xfrm>
          <a:prstGeom prst="rect">
            <a:avLst/>
          </a:prstGeom>
          <a:noFill/>
          <a:ln>
            <a:noFill/>
          </a:ln>
        </p:spPr>
      </p:pic>
      <p:sp>
        <p:nvSpPr>
          <p:cNvPr id="392" name="Google Shape;392;p33"/>
          <p:cNvSpPr txBox="1"/>
          <p:nvPr/>
        </p:nvSpPr>
        <p:spPr>
          <a:xfrm>
            <a:off x="0" y="76200"/>
            <a:ext cx="91440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Support for Implementation at a National Level?</a:t>
            </a:r>
            <a:endParaRPr/>
          </a:p>
        </p:txBody>
      </p:sp>
      <p:sp>
        <p:nvSpPr>
          <p:cNvPr id="393" name="Google Shape;393;p33"/>
          <p:cNvSpPr txBox="1"/>
          <p:nvPr/>
        </p:nvSpPr>
        <p:spPr>
          <a:xfrm>
            <a:off x="4572000" y="25908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.073</a:t>
            </a:r>
            <a:endParaRPr i="1" sz="1800">
              <a:solidFill>
                <a:srgbClr val="00B050"/>
              </a:solidFill>
              <a:latin typeface="Gill Sans"/>
              <a:ea typeface="Gill Sans"/>
              <a:cs typeface="Gill Sans"/>
              <a:sym typeface="Gill Sans"/>
            </a:endParaRPr>
          </a:p>
        </p:txBody>
      </p:sp>
      <p:sp>
        <p:nvSpPr>
          <p:cNvPr id="394" name="Google Shape;394;p33"/>
          <p:cNvSpPr txBox="1"/>
          <p:nvPr/>
        </p:nvSpPr>
        <p:spPr>
          <a:xfrm>
            <a:off x="6934200" y="37449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.001</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4"/>
          <p:cNvSpPr txBox="1"/>
          <p:nvPr>
            <p:ph type="title"/>
          </p:nvPr>
        </p:nvSpPr>
        <p:spPr>
          <a:xfrm>
            <a:off x="458787" y="-30480"/>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Moderation by Political Orientation</a:t>
            </a:r>
            <a:endParaRPr/>
          </a:p>
        </p:txBody>
      </p:sp>
      <p:pic>
        <p:nvPicPr>
          <p:cNvPr id="400" name="Google Shape;400;p34"/>
          <p:cNvPicPr preferRelativeResize="0"/>
          <p:nvPr/>
        </p:nvPicPr>
        <p:blipFill rotWithShape="1">
          <a:blip r:embed="rId3">
            <a:alphaModFix/>
          </a:blip>
          <a:srcRect b="0" l="0" r="0" t="0"/>
          <a:stretch/>
        </p:blipFill>
        <p:spPr>
          <a:xfrm>
            <a:off x="0" y="914400"/>
            <a:ext cx="9144000" cy="5791199"/>
          </a:xfrm>
          <a:prstGeom prst="rect">
            <a:avLst/>
          </a:prstGeom>
          <a:noFill/>
          <a:ln>
            <a:noFill/>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5"/>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p>
            <a:pPr indent="0" lvl="0" marL="0" rtl="0" algn="ctr">
              <a:spcBef>
                <a:spcPts val="0"/>
              </a:spcBef>
              <a:spcAft>
                <a:spcPts val="0"/>
              </a:spcAft>
              <a:buNone/>
            </a:pPr>
            <a:r>
              <a:rPr lang="en-US">
                <a:solidFill>
                  <a:schemeClr val="lt1"/>
                </a:solidFill>
              </a:rPr>
              <a:t>Why?</a:t>
            </a:r>
            <a:endParaRPr/>
          </a:p>
        </p:txBody>
      </p:sp>
      <p:sp>
        <p:nvSpPr>
          <p:cNvPr id="406" name="Google Shape;406;p35"/>
          <p:cNvSpPr txBox="1"/>
          <p:nvPr>
            <p:ph idx="1" type="subTitle"/>
          </p:nvPr>
        </p:nvSpPr>
        <p:spPr>
          <a:xfrm>
            <a:off x="1143000" y="3602038"/>
            <a:ext cx="6858000" cy="1655762"/>
          </a:xfrm>
          <a:prstGeom prst="rect">
            <a:avLst/>
          </a:prstGeom>
          <a:noFill/>
          <a:ln>
            <a:noFill/>
          </a:ln>
        </p:spPr>
        <p:txBody>
          <a:bodyPr anchorCtr="0" anchor="t" bIns="36350" lIns="72725" spcFirstLastPara="1" rIns="72725" wrap="square" tIns="36350">
            <a:noAutofit/>
          </a:bodyPr>
          <a:lstStyle/>
          <a:p>
            <a:pPr indent="0" lvl="0" marL="0" rtl="0" algn="ctr">
              <a:spcBef>
                <a:spcPts val="0"/>
              </a:spcBef>
              <a:spcAft>
                <a:spcPts val="0"/>
              </a:spcAft>
              <a:buClr>
                <a:schemeClr val="dk1"/>
              </a:buClr>
              <a:buSzPts val="2400"/>
              <a:buFont typeface="Arial"/>
              <a:buNone/>
            </a:pPr>
            <a:r>
              <a:t/>
            </a:r>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C:\Users\Alec\Desktop\EDF Carbon Pricing Project\Manuscript- Upstream Offset Flights\Peer-Reviewed Manuscript\Figures\Figure 3C (in peer-reviewed manuscript).png" id="412" name="Google Shape;412;p36"/>
          <p:cNvPicPr preferRelativeResize="0"/>
          <p:nvPr/>
        </p:nvPicPr>
        <p:blipFill rotWithShape="1">
          <a:blip r:embed="rId3">
            <a:alphaModFix/>
          </a:blip>
          <a:srcRect b="0" l="0" r="0" t="0"/>
          <a:stretch/>
        </p:blipFill>
        <p:spPr>
          <a:xfrm>
            <a:off x="533400" y="1295400"/>
            <a:ext cx="8229600" cy="5257800"/>
          </a:xfrm>
          <a:prstGeom prst="rect">
            <a:avLst/>
          </a:prstGeom>
          <a:noFill/>
          <a:ln>
            <a:noFill/>
          </a:ln>
        </p:spPr>
      </p:pic>
      <p:sp>
        <p:nvSpPr>
          <p:cNvPr id="413" name="Google Shape;413;p36"/>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Perceived Environmental Impact?</a:t>
            </a:r>
            <a:endParaRPr/>
          </a:p>
        </p:txBody>
      </p:sp>
      <p:sp>
        <p:nvSpPr>
          <p:cNvPr id="414" name="Google Shape;414;p36"/>
          <p:cNvSpPr txBox="1"/>
          <p:nvPr/>
        </p:nvSpPr>
        <p:spPr>
          <a:xfrm>
            <a:off x="4648200" y="31242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.005</a:t>
            </a:r>
            <a:endParaRPr i="1" sz="1800">
              <a:solidFill>
                <a:srgbClr val="FF0000"/>
              </a:solidFill>
              <a:latin typeface="Gill Sans"/>
              <a:ea typeface="Gill Sans"/>
              <a:cs typeface="Gill Sans"/>
              <a:sym typeface="Gill Sans"/>
            </a:endParaRPr>
          </a:p>
        </p:txBody>
      </p:sp>
      <p:sp>
        <p:nvSpPr>
          <p:cNvPr id="415" name="Google Shape;415;p36"/>
          <p:cNvSpPr txBox="1"/>
          <p:nvPr/>
        </p:nvSpPr>
        <p:spPr>
          <a:xfrm>
            <a:off x="6858000" y="29718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.007</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C:\Users\Alec\Desktop\EDF Carbon Pricing Project\Manuscript- Upstream Offset Flights\Peer-Reviewed Manuscript\Figures\Figure 3D (in peer-reviewed manuscript).png" id="421" name="Google Shape;421;p37"/>
          <p:cNvPicPr preferRelativeResize="0"/>
          <p:nvPr/>
        </p:nvPicPr>
        <p:blipFill rotWithShape="1">
          <a:blip r:embed="rId3">
            <a:alphaModFix/>
          </a:blip>
          <a:srcRect b="0" l="0" r="0" t="0"/>
          <a:stretch/>
        </p:blipFill>
        <p:spPr>
          <a:xfrm>
            <a:off x="381000" y="1295400"/>
            <a:ext cx="8610600" cy="5334000"/>
          </a:xfrm>
          <a:prstGeom prst="rect">
            <a:avLst/>
          </a:prstGeom>
          <a:noFill/>
          <a:ln>
            <a:noFill/>
          </a:ln>
        </p:spPr>
      </p:pic>
      <p:sp>
        <p:nvSpPr>
          <p:cNvPr id="422" name="Google Shape;422;p37"/>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Perceived Carbon Emissions Accountability?</a:t>
            </a:r>
            <a:endParaRPr/>
          </a:p>
        </p:txBody>
      </p:sp>
      <p:sp>
        <p:nvSpPr>
          <p:cNvPr id="423" name="Google Shape;423;p37"/>
          <p:cNvSpPr txBox="1"/>
          <p:nvPr/>
        </p:nvSpPr>
        <p:spPr>
          <a:xfrm>
            <a:off x="4724400" y="22209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F0"/>
                </a:solidFill>
                <a:latin typeface="Gill Sans"/>
                <a:ea typeface="Gill Sans"/>
                <a:cs typeface="Gill Sans"/>
                <a:sym typeface="Gill Sans"/>
              </a:rPr>
              <a:t>p </a:t>
            </a:r>
            <a:r>
              <a:rPr lang="en-US" sz="1800">
                <a:solidFill>
                  <a:srgbClr val="00B0F0"/>
                </a:solidFill>
                <a:latin typeface="Gill Sans"/>
                <a:ea typeface="Gill Sans"/>
                <a:cs typeface="Gill Sans"/>
                <a:sym typeface="Gill Sans"/>
              </a:rPr>
              <a:t>= .21</a:t>
            </a:r>
            <a:endParaRPr i="1" sz="1800">
              <a:solidFill>
                <a:srgbClr val="00B0F0"/>
              </a:solidFill>
              <a:latin typeface="Gill Sans"/>
              <a:ea typeface="Gill Sans"/>
              <a:cs typeface="Gill Sans"/>
              <a:sym typeface="Gill Sans"/>
            </a:endParaRPr>
          </a:p>
        </p:txBody>
      </p:sp>
      <p:sp>
        <p:nvSpPr>
          <p:cNvPr id="424" name="Google Shape;424;p37"/>
          <p:cNvSpPr txBox="1"/>
          <p:nvPr/>
        </p:nvSpPr>
        <p:spPr>
          <a:xfrm>
            <a:off x="6934200" y="38100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&lt; .001</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8"/>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Pro-Environmental Flight Choice?</a:t>
            </a:r>
            <a:endParaRPr/>
          </a:p>
        </p:txBody>
      </p:sp>
      <p:sp>
        <p:nvSpPr>
          <p:cNvPr id="431" name="Google Shape;431;p38"/>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0.07* (SE = 0.03), 95% CI = [.022, .13]</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0.02 (SE = 0.01), 95% CI = [-.007, .05]</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32" name="Google Shape;432;p38"/>
          <p:cNvPicPr preferRelativeResize="0"/>
          <p:nvPr/>
        </p:nvPicPr>
        <p:blipFill rotWithShape="1">
          <a:blip r:embed="rId3">
            <a:alphaModFix/>
          </a:blip>
          <a:srcRect b="0" l="0" r="0" t="0"/>
          <a:stretch/>
        </p:blipFill>
        <p:spPr>
          <a:xfrm>
            <a:off x="1295400" y="838200"/>
            <a:ext cx="6629400" cy="4724400"/>
          </a:xfrm>
          <a:prstGeom prst="rect">
            <a:avLst/>
          </a:prstGeom>
          <a:noFill/>
          <a:ln>
            <a:no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9"/>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Pro-Environmental Flight Choice?</a:t>
            </a:r>
            <a:endParaRPr/>
          </a:p>
        </p:txBody>
      </p:sp>
      <p:sp>
        <p:nvSpPr>
          <p:cNvPr id="439" name="Google Shape;439;p39"/>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0.07* (SE = 0.02), 95% CI = [.02, .12]</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0.04* (SE = 0.02), 95% CI = [.02, .08]</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40" name="Google Shape;440;p39"/>
          <p:cNvPicPr preferRelativeResize="0"/>
          <p:nvPr/>
        </p:nvPicPr>
        <p:blipFill rotWithShape="1">
          <a:blip r:embed="rId3">
            <a:alphaModFix/>
          </a:blip>
          <a:srcRect b="0" l="0" r="0" t="0"/>
          <a:stretch/>
        </p:blipFill>
        <p:spPr>
          <a:xfrm>
            <a:off x="1219200" y="682625"/>
            <a:ext cx="6705600" cy="4891088"/>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Points of Regulation</a:t>
            </a:r>
            <a:endParaRPr/>
          </a:p>
        </p:txBody>
      </p:sp>
      <p:sp>
        <p:nvSpPr>
          <p:cNvPr id="112" name="Google Shape;112;p4"/>
          <p:cNvSpPr txBox="1"/>
          <p:nvPr/>
        </p:nvSpPr>
        <p:spPr>
          <a:xfrm>
            <a:off x="457200" y="1266825"/>
            <a:ext cx="5029200" cy="286232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“Upstream” – Producers and importers</a:t>
            </a:r>
            <a:endParaRPr/>
          </a:p>
          <a:p>
            <a:pPr indent="0" lvl="0" marL="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0" lvl="0" marL="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“Downstream” – Companies &amp; Customers</a:t>
            </a:r>
            <a:endParaRPr/>
          </a:p>
        </p:txBody>
      </p:sp>
      <p:sp>
        <p:nvSpPr>
          <p:cNvPr id="113" name="Google Shape;113;p4"/>
          <p:cNvSpPr txBox="1"/>
          <p:nvPr/>
        </p:nvSpPr>
        <p:spPr>
          <a:xfrm>
            <a:off x="457200" y="4953000"/>
            <a:ext cx="8382000" cy="157003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Similar economic impacts for “upstream” and “downstream”</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What are the psychological impacts on consumers?</a:t>
            </a:r>
            <a:endParaRPr/>
          </a:p>
          <a:p>
            <a:pPr indent="0" lvl="0" marL="0" marR="0" rtl="0" algn="l">
              <a:spcBef>
                <a:spcPts val="1200"/>
              </a:spcBef>
              <a:spcAft>
                <a:spcPts val="0"/>
              </a:spcAft>
              <a:buNone/>
            </a:pPr>
            <a:r>
              <a:t/>
            </a:r>
            <a:endParaRPr b="0" i="0" sz="2400" u="none" cap="none" strike="noStrike">
              <a:solidFill>
                <a:schemeClr val="lt1"/>
              </a:solidFill>
              <a:latin typeface="Gill Sans"/>
              <a:ea typeface="Gill Sans"/>
              <a:cs typeface="Gill Sans"/>
              <a:sym typeface="Gill Sans"/>
            </a:endParaRPr>
          </a:p>
        </p:txBody>
      </p:sp>
      <p:sp>
        <p:nvSpPr>
          <p:cNvPr id="114" name="Google Shape;114;p4"/>
          <p:cNvSpPr/>
          <p:nvPr/>
        </p:nvSpPr>
        <p:spPr>
          <a:xfrm>
            <a:off x="0" y="6553200"/>
            <a:ext cx="9144000" cy="3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Gill Sans"/>
              <a:buNone/>
            </a:pPr>
            <a:r>
              <a:rPr b="0" i="0" lang="en-US" sz="1400" u="none" cap="none" strike="noStrike">
                <a:solidFill>
                  <a:schemeClr val="lt1"/>
                </a:solidFill>
                <a:latin typeface="Gill Sans"/>
                <a:ea typeface="Gill Sans"/>
                <a:cs typeface="Gill Sans"/>
                <a:sym typeface="Gill Sans"/>
              </a:rPr>
              <a:t>(Aldy &amp; Pizer, 2009)</a:t>
            </a:r>
            <a:endParaRPr b="0" i="0" sz="1400" u="none" cap="none" strike="noStrike">
              <a:solidFill>
                <a:schemeClr val="lt1"/>
              </a:solidFill>
              <a:latin typeface="Gill Sans"/>
              <a:ea typeface="Gill Sans"/>
              <a:cs typeface="Gill Sans"/>
              <a:sym typeface="Gill Sans"/>
            </a:endParaRPr>
          </a:p>
        </p:txBody>
      </p:sp>
      <p:pic>
        <p:nvPicPr>
          <p:cNvPr descr="A factory with smoke coming out of it&#10;&#10;Description automatically generated with medium confidence" id="115" name="Google Shape;115;p4"/>
          <p:cNvPicPr preferRelativeResize="0"/>
          <p:nvPr/>
        </p:nvPicPr>
        <p:blipFill rotWithShape="1">
          <a:blip r:embed="rId3">
            <a:alphaModFix/>
          </a:blip>
          <a:srcRect b="0" l="0" r="0" t="0"/>
          <a:stretch/>
        </p:blipFill>
        <p:spPr>
          <a:xfrm>
            <a:off x="5733256" y="1139827"/>
            <a:ext cx="2688430" cy="1792286"/>
          </a:xfrm>
          <a:prstGeom prst="rect">
            <a:avLst/>
          </a:prstGeom>
          <a:noFill/>
          <a:ln>
            <a:noFill/>
          </a:ln>
        </p:spPr>
      </p:pic>
      <p:pic>
        <p:nvPicPr>
          <p:cNvPr descr="A picture containing person, marketplace, produce, fresh&#10;&#10;Description automatically generated" id="116" name="Google Shape;116;p4"/>
          <p:cNvPicPr preferRelativeResize="0"/>
          <p:nvPr/>
        </p:nvPicPr>
        <p:blipFill rotWithShape="1">
          <a:blip r:embed="rId4">
            <a:alphaModFix/>
          </a:blip>
          <a:srcRect b="0" l="0" r="0" t="0"/>
          <a:stretch/>
        </p:blipFill>
        <p:spPr>
          <a:xfrm>
            <a:off x="6629400" y="3008313"/>
            <a:ext cx="1792286" cy="1792286"/>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0"/>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Policy Support?</a:t>
            </a:r>
            <a:endParaRPr/>
          </a:p>
        </p:txBody>
      </p:sp>
      <p:sp>
        <p:nvSpPr>
          <p:cNvPr id="447" name="Google Shape;447;p40"/>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0.11* (SE = 0.04), 95% CI = [.04, .19]</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0.02 (SE = 0.01), 95% CI = [-.009, .04]</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48" name="Google Shape;448;p40"/>
          <p:cNvPicPr preferRelativeResize="0"/>
          <p:nvPr/>
        </p:nvPicPr>
        <p:blipFill rotWithShape="1">
          <a:blip r:embed="rId3">
            <a:alphaModFix/>
          </a:blip>
          <a:srcRect b="0" l="0" r="0" t="0"/>
          <a:stretch/>
        </p:blipFill>
        <p:spPr>
          <a:xfrm>
            <a:off x="1143000" y="685800"/>
            <a:ext cx="6858000" cy="4954588"/>
          </a:xfrm>
          <a:prstGeom prst="rect">
            <a:avLst/>
          </a:prstGeom>
          <a:noFill/>
          <a:ln>
            <a:noFill/>
          </a:ln>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1"/>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Policy Support?</a:t>
            </a:r>
            <a:endParaRPr/>
          </a:p>
        </p:txBody>
      </p:sp>
      <p:sp>
        <p:nvSpPr>
          <p:cNvPr id="455" name="Google Shape;455;p41"/>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0.10* (SE = 0.04), 95% CI = [.02, .17]</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0.07* (SE = 0.02), 95% CI = [.03, .11]</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56" name="Google Shape;456;p41"/>
          <p:cNvPicPr preferRelativeResize="0"/>
          <p:nvPr/>
        </p:nvPicPr>
        <p:blipFill rotWithShape="1">
          <a:blip r:embed="rId3">
            <a:alphaModFix/>
          </a:blip>
          <a:srcRect b="0" l="0" r="0" t="0"/>
          <a:stretch/>
        </p:blipFill>
        <p:spPr>
          <a:xfrm>
            <a:off x="1371600" y="838200"/>
            <a:ext cx="6781800" cy="4714875"/>
          </a:xfrm>
          <a:prstGeom prst="rect">
            <a:avLst/>
          </a:prstGeom>
          <a:noFill/>
          <a:ln>
            <a:noFill/>
          </a:ln>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Summary</a:t>
            </a:r>
            <a:endParaRPr/>
          </a:p>
        </p:txBody>
      </p:sp>
      <p:sp>
        <p:nvSpPr>
          <p:cNvPr id="463" name="Google Shape;463;p42"/>
          <p:cNvSpPr txBox="1"/>
          <p:nvPr/>
        </p:nvSpPr>
        <p:spPr>
          <a:xfrm>
            <a:off x="304800" y="1044575"/>
            <a:ext cx="8686800" cy="193899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Upstream offset condition </a:t>
            </a:r>
            <a:r>
              <a:rPr lang="en-US" sz="2400">
                <a:solidFill>
                  <a:schemeClr val="lt1"/>
                </a:solidFill>
                <a:latin typeface="Arial"/>
                <a:ea typeface="Arial"/>
                <a:cs typeface="Arial"/>
                <a:sym typeface="Arial"/>
              </a:rPr>
              <a:t>→</a:t>
            </a:r>
            <a:r>
              <a:rPr lang="en-US" sz="2400">
                <a:solidFill>
                  <a:schemeClr val="lt1"/>
                </a:solidFill>
                <a:latin typeface="Gill Sans"/>
                <a:ea typeface="Gill Sans"/>
                <a:cs typeface="Gill Sans"/>
                <a:sym typeface="Gill Sans"/>
              </a:rPr>
              <a:t> greater pro-environmental flight choice and policy support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Moderated by political orientation</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Mediated by perceptions of impact and accountability</a:t>
            </a:r>
            <a:endParaRPr/>
          </a:p>
        </p:txBody>
      </p:sp>
      <p:sp>
        <p:nvSpPr>
          <p:cNvPr id="464" name="Google Shape;464;p42"/>
          <p:cNvSpPr txBox="1"/>
          <p:nvPr/>
        </p:nvSpPr>
        <p:spPr>
          <a:xfrm>
            <a:off x="228600" y="4754563"/>
            <a:ext cx="1595438"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Brief regulatory policy description</a:t>
            </a:r>
            <a:endParaRPr/>
          </a:p>
        </p:txBody>
      </p:sp>
      <p:sp>
        <p:nvSpPr>
          <p:cNvPr id="465" name="Google Shape;465;p42"/>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66" name="Google Shape;466;p42"/>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467" name="Google Shape;467;p42"/>
          <p:cNvSpPr txBox="1"/>
          <p:nvPr/>
        </p:nvSpPr>
        <p:spPr>
          <a:xfrm>
            <a:off x="2667000" y="5189538"/>
            <a:ext cx="1595438"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choice</a:t>
            </a:r>
            <a:endParaRPr/>
          </a:p>
        </p:txBody>
      </p:sp>
      <p:sp>
        <p:nvSpPr>
          <p:cNvPr id="468" name="Google Shape;468;p42"/>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69" name="Google Shape;469;p42"/>
          <p:cNvCxnSpPr/>
          <p:nvPr/>
        </p:nvCxnSpPr>
        <p:spPr>
          <a:xfrm rot="10800000">
            <a:off x="4313238" y="5562600"/>
            <a:ext cx="715962" cy="0"/>
          </a:xfrm>
          <a:prstGeom prst="straightConnector1">
            <a:avLst/>
          </a:prstGeom>
          <a:noFill/>
          <a:ln cap="flat" cmpd="sng" w="63500">
            <a:solidFill>
              <a:srgbClr val="FFFF00"/>
            </a:solidFill>
            <a:prstDash val="solid"/>
            <a:round/>
            <a:headEnd len="med" w="med" type="triangle"/>
            <a:tailEnd len="med" w="med" type="none"/>
          </a:ln>
        </p:spPr>
      </p:cxnSp>
      <p:sp>
        <p:nvSpPr>
          <p:cNvPr id="470" name="Google Shape;470;p42"/>
          <p:cNvSpPr txBox="1"/>
          <p:nvPr/>
        </p:nvSpPr>
        <p:spPr>
          <a:xfrm>
            <a:off x="5105400" y="4754563"/>
            <a:ext cx="1595438"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Brief regulatory policy description</a:t>
            </a:r>
            <a:endParaRPr/>
          </a:p>
        </p:txBody>
      </p:sp>
      <p:sp>
        <p:nvSpPr>
          <p:cNvPr id="471" name="Google Shape;471;p42"/>
          <p:cNvSpPr/>
          <p:nvPr/>
        </p:nvSpPr>
        <p:spPr>
          <a:xfrm>
            <a:off x="51435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72" name="Google Shape;472;p42"/>
          <p:cNvCxnSpPr/>
          <p:nvPr/>
        </p:nvCxnSpPr>
        <p:spPr>
          <a:xfrm rot="10800000">
            <a:off x="67818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473" name="Google Shape;473;p42"/>
          <p:cNvSpPr txBox="1"/>
          <p:nvPr/>
        </p:nvSpPr>
        <p:spPr>
          <a:xfrm>
            <a:off x="7543800" y="4972050"/>
            <a:ext cx="1595438"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Policy-specific questions</a:t>
            </a:r>
            <a:endParaRPr/>
          </a:p>
        </p:txBody>
      </p:sp>
      <p:sp>
        <p:nvSpPr>
          <p:cNvPr id="474" name="Google Shape;474;p42"/>
          <p:cNvSpPr/>
          <p:nvPr/>
        </p:nvSpPr>
        <p:spPr>
          <a:xfrm>
            <a:off x="7620000" y="4648200"/>
            <a:ext cx="1371600" cy="1828800"/>
          </a:xfrm>
          <a:prstGeom prst="rect">
            <a:avLst/>
          </a:prstGeom>
          <a:noFill/>
          <a:ln cap="flat" cmpd="sng" w="47625">
            <a:solidFill>
              <a:srgbClr val="2121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3"/>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Conclusion</a:t>
            </a:r>
            <a:endParaRPr/>
          </a:p>
        </p:txBody>
      </p:sp>
      <p:sp>
        <p:nvSpPr>
          <p:cNvPr id="481" name="Google Shape;481;p43"/>
          <p:cNvSpPr txBox="1"/>
          <p:nvPr/>
        </p:nvSpPr>
        <p:spPr>
          <a:xfrm>
            <a:off x="457200" y="1219200"/>
            <a:ext cx="8382000" cy="1754326"/>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Upstream offset labelling may improve consumer acceptance of carbon pricing in the aviation industry</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Upstream/downstream labelling is a promising nudge to test in other consumer contexts (e.g., FairTrade, % purchase donations)</a:t>
            </a:r>
            <a:endParaRPr/>
          </a:p>
        </p:txBody>
      </p:sp>
      <p:pic>
        <p:nvPicPr>
          <p:cNvPr descr="A person holding a plant&#10;&#10;Description automatically generated with low confidence" id="482" name="Google Shape;482;p43"/>
          <p:cNvPicPr preferRelativeResize="0"/>
          <p:nvPr/>
        </p:nvPicPr>
        <p:blipFill rotWithShape="1">
          <a:blip r:embed="rId3">
            <a:alphaModFix/>
          </a:blip>
          <a:srcRect b="0" l="0" r="0" t="0"/>
          <a:stretch/>
        </p:blipFill>
        <p:spPr>
          <a:xfrm>
            <a:off x="2362200" y="3294033"/>
            <a:ext cx="4914900" cy="3290139"/>
          </a:xfrm>
          <a:prstGeom prst="rect">
            <a:avLst/>
          </a:prstGeom>
          <a:noFill/>
          <a:ln>
            <a:noFill/>
          </a:ln>
        </p:spPr>
      </p:pic>
      <p:sp>
        <p:nvSpPr>
          <p:cNvPr id="483" name="Google Shape;483;p43"/>
          <p:cNvSpPr txBox="1"/>
          <p:nvPr/>
        </p:nvSpPr>
        <p:spPr>
          <a:xfrm>
            <a:off x="0" y="4165600"/>
            <a:ext cx="9144000"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0% BAD</a:t>
            </a:r>
            <a:endParaRPr/>
          </a:p>
        </p:txBody>
      </p:sp>
      <p:sp>
        <p:nvSpPr>
          <p:cNvPr id="484" name="Google Shape;484;p43"/>
          <p:cNvSpPr txBox="1"/>
          <p:nvPr/>
        </p:nvSpPr>
        <p:spPr>
          <a:xfrm>
            <a:off x="-23813" y="4165600"/>
            <a:ext cx="9144001"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100% GOOD</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5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8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5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4"/>
          <p:cNvSpPr txBox="1"/>
          <p:nvPr/>
        </p:nvSpPr>
        <p:spPr>
          <a:xfrm>
            <a:off x="5751" y="277495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Thank you!</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nvSpPr>
        <p:spPr>
          <a:xfrm>
            <a:off x="0" y="30480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Attribute Framing</a:t>
            </a:r>
            <a:endParaRPr/>
          </a:p>
        </p:txBody>
      </p:sp>
      <p:sp>
        <p:nvSpPr>
          <p:cNvPr id="123" name="Google Shape;123;p5"/>
          <p:cNvSpPr txBox="1"/>
          <p:nvPr/>
        </p:nvSpPr>
        <p:spPr>
          <a:xfrm>
            <a:off x="457200" y="990600"/>
            <a:ext cx="8229600" cy="461963"/>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Labelling and phrasing can impact attitudes, behavior</a:t>
            </a:r>
            <a:endParaRPr/>
          </a:p>
        </p:txBody>
      </p:sp>
      <p:pic>
        <p:nvPicPr>
          <p:cNvPr descr="A double cheeseburger on a wooden surface&#10;&#10;Description automatically generated with medium confidence" id="124" name="Google Shape;124;p5"/>
          <p:cNvPicPr preferRelativeResize="0"/>
          <p:nvPr/>
        </p:nvPicPr>
        <p:blipFill rotWithShape="1">
          <a:blip r:embed="rId3">
            <a:alphaModFix/>
          </a:blip>
          <a:srcRect b="0" l="0" r="0" t="0"/>
          <a:stretch/>
        </p:blipFill>
        <p:spPr>
          <a:xfrm>
            <a:off x="2133600" y="1790699"/>
            <a:ext cx="5257800" cy="4368167"/>
          </a:xfrm>
          <a:prstGeom prst="rect">
            <a:avLst/>
          </a:prstGeom>
          <a:noFill/>
          <a:ln>
            <a:noFill/>
          </a:ln>
        </p:spPr>
      </p:pic>
      <p:sp>
        <p:nvSpPr>
          <p:cNvPr id="125" name="Google Shape;125;p5"/>
          <p:cNvSpPr txBox="1"/>
          <p:nvPr/>
        </p:nvSpPr>
        <p:spPr>
          <a:xfrm>
            <a:off x="0" y="3581400"/>
            <a:ext cx="9144000"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i="0" lang="en-US" sz="6000" u="none" cap="none" strike="noStrike">
                <a:solidFill>
                  <a:schemeClr val="lt1"/>
                </a:solidFill>
                <a:latin typeface="Gill Sans"/>
                <a:ea typeface="Gill Sans"/>
                <a:cs typeface="Gill Sans"/>
                <a:sym typeface="Gill Sans"/>
              </a:rPr>
              <a:t>25% FAT</a:t>
            </a:r>
            <a:endParaRPr/>
          </a:p>
        </p:txBody>
      </p:sp>
      <p:sp>
        <p:nvSpPr>
          <p:cNvPr id="126" name="Google Shape;126;p5"/>
          <p:cNvSpPr txBox="1"/>
          <p:nvPr/>
        </p:nvSpPr>
        <p:spPr>
          <a:xfrm>
            <a:off x="381000" y="3581400"/>
            <a:ext cx="9144001"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i="0" lang="en-US" sz="6000" u="none" cap="none" strike="noStrike">
                <a:solidFill>
                  <a:schemeClr val="lt1"/>
                </a:solidFill>
                <a:latin typeface="Gill Sans"/>
                <a:ea typeface="Gill Sans"/>
                <a:cs typeface="Gill Sans"/>
                <a:sym typeface="Gill Sans"/>
              </a:rPr>
              <a:t>75% MEAT</a:t>
            </a:r>
            <a:endParaRPr/>
          </a:p>
        </p:txBody>
      </p:sp>
      <p:sp>
        <p:nvSpPr>
          <p:cNvPr id="127" name="Google Shape;127;p5"/>
          <p:cNvSpPr/>
          <p:nvPr/>
        </p:nvSpPr>
        <p:spPr>
          <a:xfrm>
            <a:off x="0" y="6553200"/>
            <a:ext cx="9144000" cy="3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Gill Sans"/>
              <a:buNone/>
            </a:pPr>
            <a:r>
              <a:rPr b="0" i="0" lang="en-US" sz="1400" u="none" cap="none" strike="noStrike">
                <a:solidFill>
                  <a:schemeClr val="lt1"/>
                </a:solidFill>
                <a:latin typeface="Gill Sans"/>
                <a:ea typeface="Gill Sans"/>
                <a:cs typeface="Gill Sans"/>
                <a:sym typeface="Gill Sans"/>
              </a:rPr>
              <a:t>(Levin &amp; Gaeth, 1988)</a:t>
            </a:r>
            <a:endParaRPr b="0" i="0" sz="1400" u="none" cap="none" strike="noStrike">
              <a:solidFill>
                <a:schemeClr val="lt1"/>
              </a:solidFill>
              <a:latin typeface="Gill Sans"/>
              <a:ea typeface="Gill Sans"/>
              <a:cs typeface="Gill Sans"/>
              <a:sym typeface="Gill San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2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nvSpPr>
        <p:spPr>
          <a:xfrm>
            <a:off x="0" y="304800"/>
            <a:ext cx="9144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Carbon Fee Labelling &amp; Political Orientation</a:t>
            </a:r>
            <a:endParaRPr/>
          </a:p>
        </p:txBody>
      </p:sp>
      <p:sp>
        <p:nvSpPr>
          <p:cNvPr id="134" name="Google Shape;134;p6"/>
          <p:cNvSpPr txBox="1"/>
          <p:nvPr/>
        </p:nvSpPr>
        <p:spPr>
          <a:xfrm>
            <a:off x="457200" y="1552044"/>
            <a:ext cx="8229600" cy="1384995"/>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“Tax” labelling less popular than other frames (such as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Particularly among anti-tax political parties such as Republicans </a:t>
            </a:r>
            <a:endParaRPr/>
          </a:p>
        </p:txBody>
      </p:sp>
      <p:sp>
        <p:nvSpPr>
          <p:cNvPr id="135" name="Google Shape;135;p6"/>
          <p:cNvSpPr/>
          <p:nvPr/>
        </p:nvSpPr>
        <p:spPr>
          <a:xfrm>
            <a:off x="0" y="6353145"/>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000"/>
              <a:buFont typeface="Gill Sans"/>
              <a:buNone/>
            </a:pPr>
            <a:r>
              <a:rPr b="0" i="0" lang="en-US" sz="2000" u="none" cap="none" strike="noStrike">
                <a:solidFill>
                  <a:schemeClr val="lt1"/>
                </a:solidFill>
                <a:latin typeface="Gill Sans"/>
                <a:ea typeface="Gill Sans"/>
                <a:cs typeface="Gill Sans"/>
                <a:sym typeface="Gill Sans"/>
              </a:rPr>
              <a:t>(Hardisty, Johnson &amp; Weber, 2010; Sussman &amp; Olivola, 2011)</a:t>
            </a:r>
            <a:endParaRPr b="0" i="0" sz="2000" u="none" cap="none" strike="noStrike">
              <a:solidFill>
                <a:schemeClr val="lt1"/>
              </a:solidFill>
              <a:latin typeface="Gill Sans"/>
              <a:ea typeface="Gill Sans"/>
              <a:cs typeface="Gill Sans"/>
              <a:sym typeface="Gill Sans"/>
            </a:endParaRPr>
          </a:p>
        </p:txBody>
      </p:sp>
      <p:pic>
        <p:nvPicPr>
          <p:cNvPr descr="A picture containing person, outdoor, crowd&#10;&#10;Description automatically generated" id="136" name="Google Shape;136;p6"/>
          <p:cNvPicPr preferRelativeResize="0"/>
          <p:nvPr/>
        </p:nvPicPr>
        <p:blipFill rotWithShape="1">
          <a:blip r:embed="rId3">
            <a:alphaModFix/>
          </a:blip>
          <a:srcRect b="0" l="0" r="0" t="0"/>
          <a:stretch/>
        </p:blipFill>
        <p:spPr>
          <a:xfrm>
            <a:off x="2286000" y="3049927"/>
            <a:ext cx="4572000" cy="2791206"/>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nvSpPr>
        <p:spPr>
          <a:xfrm>
            <a:off x="-23004" y="14003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The Current Research</a:t>
            </a:r>
            <a:endParaRPr/>
          </a:p>
        </p:txBody>
      </p:sp>
      <p:sp>
        <p:nvSpPr>
          <p:cNvPr id="143" name="Google Shape;143;p7"/>
          <p:cNvSpPr txBox="1"/>
          <p:nvPr/>
        </p:nvSpPr>
        <p:spPr>
          <a:xfrm>
            <a:off x="381000" y="927909"/>
            <a:ext cx="8382000" cy="563231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Test consumer preferences in the aviation industry in 7 studies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vs. “Downstream”</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“Tax” vs.  “Offset”</a:t>
            </a:r>
            <a:endParaRPr/>
          </a:p>
          <a:p>
            <a:pPr indent="-342900" lvl="0" marL="34290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Possible Hypothesis 1:  Consumers are most accepting of an “Upstream Tax” or a “Downstream Offset”</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Bad things for them</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Good things for me</a:t>
            </a:r>
            <a:endParaRPr/>
          </a:p>
          <a:p>
            <a:pPr indent="-342900" lvl="0" marL="34290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Alternative Hypothesis 1</a:t>
            </a:r>
            <a:r>
              <a:rPr b="0" baseline="30000" i="0" lang="en-US" sz="2400" u="none" cap="none" strike="noStrike">
                <a:solidFill>
                  <a:schemeClr val="lt1"/>
                </a:solidFill>
                <a:latin typeface="Gill Sans"/>
                <a:ea typeface="Gill Sans"/>
                <a:cs typeface="Gill Sans"/>
                <a:sym typeface="Gill Sans"/>
              </a:rPr>
              <a:t>’</a:t>
            </a:r>
            <a:r>
              <a:rPr b="0" i="0" lang="en-US" sz="2400" u="none" cap="none" strike="noStrike">
                <a:solidFill>
                  <a:schemeClr val="lt1"/>
                </a:solidFill>
                <a:latin typeface="Gill Sans"/>
                <a:ea typeface="Gill Sans"/>
                <a:cs typeface="Gill Sans"/>
                <a:sym typeface="Gill Sans"/>
              </a:rPr>
              <a:t>:  Consumers are most accepting of a carbon price when labelled as an “Upstream Offset”</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Cause:  Hold the polluters responsible</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Consequence:  Be good to the environment</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Roadmap for Today</a:t>
            </a:r>
            <a:endParaRPr/>
          </a:p>
        </p:txBody>
      </p:sp>
      <p:sp>
        <p:nvSpPr>
          <p:cNvPr id="149" name="Google Shape;149;p8"/>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Study 1:</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Basic paradigm</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Consumer flight preferences</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Study 2:</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Public policy support as a DV</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Moderation by political orientation</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Psychological process</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56" name="Google Shape;156;p9"/>
          <p:cNvSpPr txBox="1"/>
          <p:nvPr/>
        </p:nvSpPr>
        <p:spPr>
          <a:xfrm>
            <a:off x="457200" y="1219200"/>
            <a:ext cx="8382000" cy="212365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318 U.S. MTurkers (54% men, </a:t>
            </a:r>
            <a:r>
              <a:rPr b="0" i="1" lang="en-US" sz="2400" u="none" cap="none" strike="noStrike">
                <a:solidFill>
                  <a:schemeClr val="lt1"/>
                </a:solidFill>
                <a:latin typeface="Gill Sans"/>
                <a:ea typeface="Gill Sans"/>
                <a:cs typeface="Gill Sans"/>
                <a:sym typeface="Gill Sans"/>
              </a:rPr>
              <a:t>M </a:t>
            </a:r>
            <a:r>
              <a:rPr b="0" i="0" lang="en-US" sz="2400" u="none" cap="none" strike="noStrike">
                <a:solidFill>
                  <a:schemeClr val="lt1"/>
                </a:solidFill>
                <a:latin typeface="Gill Sans"/>
                <a:ea typeface="Gill Sans"/>
                <a:cs typeface="Gill Sans"/>
                <a:sym typeface="Gill Sans"/>
              </a:rPr>
              <a:t>age = 35)</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Six conditions, between subjects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Four experimental</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Two controls</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2010-10-01T22:13:23Z</dcterms:created>
  <dc:creator>Alec</dc:creator>
</cp:coreProperties>
</file>