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8"/>
  </p:notesMasterIdLst>
  <p:sldIdLst>
    <p:sldId id="257" r:id="rId2"/>
    <p:sldId id="258" r:id="rId3"/>
    <p:sldId id="260" r:id="rId4"/>
    <p:sldId id="263" r:id="rId5"/>
    <p:sldId id="334" r:id="rId6"/>
    <p:sldId id="265" r:id="rId7"/>
    <p:sldId id="270" r:id="rId8"/>
    <p:sldId id="271" r:id="rId9"/>
    <p:sldId id="272" r:id="rId10"/>
    <p:sldId id="274" r:id="rId11"/>
    <p:sldId id="328" r:id="rId12"/>
    <p:sldId id="275" r:id="rId13"/>
    <p:sldId id="273" r:id="rId14"/>
    <p:sldId id="276" r:id="rId15"/>
    <p:sldId id="277" r:id="rId16"/>
    <p:sldId id="278" r:id="rId17"/>
    <p:sldId id="279" r:id="rId18"/>
    <p:sldId id="291" r:id="rId19"/>
    <p:sldId id="280" r:id="rId20"/>
    <p:sldId id="281" r:id="rId21"/>
    <p:sldId id="335" r:id="rId22"/>
    <p:sldId id="336" r:id="rId23"/>
    <p:sldId id="282" r:id="rId24"/>
    <p:sldId id="267" r:id="rId25"/>
    <p:sldId id="283" r:id="rId26"/>
    <p:sldId id="284" r:id="rId27"/>
    <p:sldId id="285" r:id="rId28"/>
    <p:sldId id="288" r:id="rId29"/>
    <p:sldId id="293" r:id="rId30"/>
    <p:sldId id="286" r:id="rId31"/>
    <p:sldId id="289" r:id="rId32"/>
    <p:sldId id="266" r:id="rId33"/>
    <p:sldId id="268" r:id="rId34"/>
    <p:sldId id="296" r:id="rId35"/>
    <p:sldId id="297" r:id="rId36"/>
    <p:sldId id="298" r:id="rId37"/>
    <p:sldId id="299" r:id="rId38"/>
    <p:sldId id="300" r:id="rId39"/>
    <p:sldId id="301" r:id="rId40"/>
    <p:sldId id="302" r:id="rId41"/>
    <p:sldId id="303" r:id="rId42"/>
    <p:sldId id="269" r:id="rId43"/>
    <p:sldId id="307" r:id="rId44"/>
    <p:sldId id="305" r:id="rId45"/>
    <p:sldId id="306" r:id="rId46"/>
    <p:sldId id="308" r:id="rId47"/>
    <p:sldId id="337" r:id="rId48"/>
    <p:sldId id="338" r:id="rId49"/>
    <p:sldId id="339" r:id="rId50"/>
    <p:sldId id="323" r:id="rId51"/>
    <p:sldId id="259" r:id="rId52"/>
    <p:sldId id="317" r:id="rId53"/>
    <p:sldId id="318" r:id="rId54"/>
    <p:sldId id="319" r:id="rId55"/>
    <p:sldId id="320" r:id="rId56"/>
    <p:sldId id="321" r:id="rId5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B2B2B2"/>
    <a:srgbClr val="C0C0C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05" autoAdjust="0"/>
    <p:restoredTop sz="94660"/>
  </p:normalViewPr>
  <p:slideViewPr>
    <p:cSldViewPr>
      <p:cViewPr varScale="1">
        <p:scale>
          <a:sx n="93" d="100"/>
          <a:sy n="93" d="100"/>
        </p:scale>
        <p:origin x="858"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mir.sepehri\Documents\Hardisty%20Project\Copy%20of%20graphs-JDM.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Sheet1!$L$3</c:f>
              <c:strCache>
                <c:ptCount val="1"/>
                <c:pt idx="0">
                  <c:v>Precommitment</c:v>
                </c:pt>
              </c:strCache>
            </c:strRef>
          </c:tx>
          <c:spPr>
            <a:solidFill>
              <a:schemeClr val="bg1"/>
            </a:solidFill>
            <a:ln w="12700" cap="rnd">
              <a:solidFill>
                <a:schemeClr val="tx1"/>
              </a:solidFill>
              <a:prstDash val="solid"/>
              <a:round/>
            </a:ln>
            <a:effectLst/>
          </c:spPr>
          <c:invertIfNegative val="0"/>
          <c:errBars>
            <c:errBarType val="both"/>
            <c:errValType val="cust"/>
            <c:noEndCap val="0"/>
            <c:plus>
              <c:numRef>
                <c:f>Sheet1!$L$11</c:f>
                <c:numCache>
                  <c:formatCode>General</c:formatCode>
                  <c:ptCount val="1"/>
                  <c:pt idx="0">
                    <c:v>3.175E-2</c:v>
                  </c:pt>
                </c:numCache>
              </c:numRef>
            </c:plus>
            <c:minus>
              <c:numRef>
                <c:f>Sheet1!$L$11</c:f>
                <c:numCache>
                  <c:formatCode>General</c:formatCode>
                  <c:ptCount val="1"/>
                  <c:pt idx="0">
                    <c:v>3.175E-2</c:v>
                  </c:pt>
                </c:numCache>
              </c:numRef>
            </c:minus>
          </c:errBars>
          <c:cat>
            <c:strRef>
              <c:f>Sheet1!$K$4:$K$5</c:f>
              <c:strCache>
                <c:ptCount val="2"/>
                <c:pt idx="0">
                  <c:v>DPD</c:v>
                </c:pt>
                <c:pt idx="1">
                  <c:v>SPD</c:v>
                </c:pt>
              </c:strCache>
            </c:strRef>
          </c:cat>
          <c:val>
            <c:numRef>
              <c:f>Sheet1!$L$4:$L$5</c:f>
              <c:numCache>
                <c:formatCode>General</c:formatCode>
                <c:ptCount val="2"/>
                <c:pt idx="0">
                  <c:v>0.42457499999999998</c:v>
                </c:pt>
                <c:pt idx="1">
                  <c:v>0.48085</c:v>
                </c:pt>
              </c:numCache>
            </c:numRef>
          </c:val>
        </c:ser>
        <c:ser>
          <c:idx val="1"/>
          <c:order val="1"/>
          <c:tx>
            <c:strRef>
              <c:f>Sheet1!$M$3</c:f>
              <c:strCache>
                <c:ptCount val="1"/>
                <c:pt idx="0">
                  <c:v>Repeated</c:v>
                </c:pt>
              </c:strCache>
            </c:strRef>
          </c:tx>
          <c:spPr>
            <a:solidFill>
              <a:schemeClr val="tx1">
                <a:lumMod val="50000"/>
                <a:lumOff val="50000"/>
              </a:schemeClr>
            </a:solidFill>
            <a:ln w="12700" cap="rnd">
              <a:solidFill>
                <a:schemeClr val="tx1"/>
              </a:solidFill>
              <a:prstDash val="solid"/>
              <a:round/>
            </a:ln>
            <a:effectLst/>
          </c:spPr>
          <c:invertIfNegative val="0"/>
          <c:errBars>
            <c:errBarType val="both"/>
            <c:errValType val="cust"/>
            <c:noEndCap val="0"/>
            <c:plus>
              <c:numRef>
                <c:f>Sheet1!$M$11</c:f>
                <c:numCache>
                  <c:formatCode>General</c:formatCode>
                  <c:ptCount val="1"/>
                  <c:pt idx="0">
                    <c:v>2.0250000000000001E-2</c:v>
                  </c:pt>
                </c:numCache>
              </c:numRef>
            </c:plus>
            <c:minus>
              <c:numRef>
                <c:f>Sheet1!$M$11</c:f>
                <c:numCache>
                  <c:formatCode>General</c:formatCode>
                  <c:ptCount val="1"/>
                  <c:pt idx="0">
                    <c:v>2.0250000000000001E-2</c:v>
                  </c:pt>
                </c:numCache>
              </c:numRef>
            </c:minus>
          </c:errBars>
          <c:cat>
            <c:strRef>
              <c:f>Sheet1!$K$4:$K$5</c:f>
              <c:strCache>
                <c:ptCount val="2"/>
                <c:pt idx="0">
                  <c:v>DPD</c:v>
                </c:pt>
                <c:pt idx="1">
                  <c:v>SPD</c:v>
                </c:pt>
              </c:strCache>
            </c:strRef>
          </c:cat>
          <c:val>
            <c:numRef>
              <c:f>Sheet1!$M$4:$M$5</c:f>
              <c:numCache>
                <c:formatCode>General</c:formatCode>
                <c:ptCount val="2"/>
                <c:pt idx="0">
                  <c:v>0.79554999999999998</c:v>
                </c:pt>
                <c:pt idx="1">
                  <c:v>0.28739999999999999</c:v>
                </c:pt>
              </c:numCache>
            </c:numRef>
          </c:val>
        </c:ser>
        <c:dLbls>
          <c:showLegendKey val="0"/>
          <c:showVal val="0"/>
          <c:showCatName val="0"/>
          <c:showSerName val="0"/>
          <c:showPercent val="0"/>
          <c:showBubbleSize val="0"/>
        </c:dLbls>
        <c:gapWidth val="150"/>
        <c:axId val="328566168"/>
        <c:axId val="328567344"/>
      </c:barChart>
      <c:catAx>
        <c:axId val="328566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328567344"/>
        <c:crosses val="autoZero"/>
        <c:auto val="1"/>
        <c:lblAlgn val="ctr"/>
        <c:lblOffset val="100"/>
        <c:noMultiLvlLbl val="0"/>
      </c:catAx>
      <c:valAx>
        <c:axId val="328567344"/>
        <c:scaling>
          <c:orientation val="minMax"/>
          <c:max val="0.85"/>
          <c:min val="0.25"/>
        </c:scaling>
        <c:delete val="0"/>
        <c:axPos val="l"/>
        <c:majorGridlines>
          <c:spPr>
            <a:ln w="9525" cap="flat" cmpd="sng" algn="ctr">
              <a:solidFill>
                <a:schemeClr val="tx1">
                  <a:lumMod val="15000"/>
                  <a:lumOff val="85000"/>
                </a:schemeClr>
              </a:solidFill>
              <a:round/>
            </a:ln>
            <a:effectLst/>
          </c:spPr>
        </c:majorGridlines>
        <c:title>
          <c:tx>
            <c:rich>
              <a:bodyPr rot="-5400000" vert="horz"/>
              <a:lstStyle/>
              <a:p>
                <a:pPr>
                  <a:defRPr/>
                </a:pPr>
                <a:r>
                  <a:rPr lang="en-US"/>
                  <a:t>Mean Investment Proportion</a:t>
                </a:r>
              </a:p>
            </c:rich>
          </c:tx>
          <c:overlay val="0"/>
          <c:spPr>
            <a:noFill/>
            <a:ln>
              <a:noFill/>
            </a:ln>
            <a:effectLst/>
          </c:spPr>
        </c:title>
        <c:numFmt formatCode="General" sourceLinked="1"/>
        <c:majorTickMark val="none"/>
        <c:minorTickMark val="none"/>
        <c:tickLblPos val="nextTo"/>
        <c:spPr>
          <a:noFill/>
          <a:ln>
            <a:noFill/>
          </a:ln>
          <a:effectLst/>
        </c:spPr>
        <c:txPr>
          <a:bodyPr rot="-60000000" vert="horz"/>
          <a:lstStyle/>
          <a:p>
            <a:pPr>
              <a:defRPr/>
            </a:pPr>
            <a:endParaRPr lang="en-US"/>
          </a:p>
        </c:txPr>
        <c:crossAx val="328566168"/>
        <c:crosses val="autoZero"/>
        <c:crossBetween val="between"/>
      </c:valAx>
      <c:spPr>
        <a:noFill/>
        <a:ln w="25400">
          <a:noFill/>
        </a:ln>
      </c:spPr>
    </c:plotArea>
    <c:legend>
      <c:legendPos val="b"/>
      <c:overlay val="0"/>
      <c:spPr>
        <a:noFill/>
        <a:ln>
          <a:noFill/>
        </a:ln>
        <a:effectLst/>
      </c:spPr>
      <c:txPr>
        <a:bodyPr rot="0" vert="horz"/>
        <a:lstStyle/>
        <a:p>
          <a:pPr>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24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sheet1!$C$4</c:f>
              <c:strCache>
                <c:ptCount val="1"/>
                <c:pt idx="0">
                  <c:v>Repeated</c:v>
                </c:pt>
              </c:strCache>
            </c:strRef>
          </c:tx>
          <c:spPr>
            <a:noFill/>
            <a:ln w="19050">
              <a:solidFill>
                <a:schemeClr val="tx1"/>
              </a:solidFill>
            </a:ln>
            <a:effectLst/>
          </c:spPr>
          <c:invertIfNegative val="0"/>
          <c:errBars>
            <c:errBarType val="both"/>
            <c:errValType val="cust"/>
            <c:noEndCap val="0"/>
            <c:plus>
              <c:numRef>
                <c:f>sheet1!$C$10</c:f>
                <c:numCache>
                  <c:formatCode>General</c:formatCode>
                  <c:ptCount val="1"/>
                  <c:pt idx="0">
                    <c:v>3.2000000000000001E-2</c:v>
                  </c:pt>
                </c:numCache>
              </c:numRef>
            </c:plus>
            <c:minus>
              <c:numRef>
                <c:f>sheet1!$C$10</c:f>
                <c:numCache>
                  <c:formatCode>General</c:formatCode>
                  <c:ptCount val="1"/>
                  <c:pt idx="0">
                    <c:v>3.2000000000000001E-2</c:v>
                  </c:pt>
                </c:numCache>
              </c:numRef>
            </c:minus>
            <c:spPr>
              <a:noFill/>
              <a:ln w="9525" cap="flat" cmpd="sng" algn="ctr">
                <a:solidFill>
                  <a:schemeClr val="tx1">
                    <a:lumMod val="65000"/>
                    <a:lumOff val="35000"/>
                  </a:schemeClr>
                </a:solidFill>
                <a:round/>
              </a:ln>
              <a:effectLst/>
            </c:spPr>
          </c:errBars>
          <c:cat>
            <c:strRef>
              <c:f>sheet1!$B$5:$B$6</c:f>
              <c:strCache>
                <c:ptCount val="2"/>
                <c:pt idx="0">
                  <c:v>Loss</c:v>
                </c:pt>
                <c:pt idx="1">
                  <c:v>Gain</c:v>
                </c:pt>
              </c:strCache>
            </c:strRef>
          </c:cat>
          <c:val>
            <c:numRef>
              <c:f>sheet1!$C$5:$C$6</c:f>
              <c:numCache>
                <c:formatCode>General</c:formatCode>
                <c:ptCount val="2"/>
                <c:pt idx="0">
                  <c:v>0.32900000000000001</c:v>
                </c:pt>
                <c:pt idx="1">
                  <c:v>0.69399999999999995</c:v>
                </c:pt>
              </c:numCache>
            </c:numRef>
          </c:val>
          <c:extLst xmlns:c16r2="http://schemas.microsoft.com/office/drawing/2015/06/chart">
            <c:ext xmlns:c16="http://schemas.microsoft.com/office/drawing/2014/chart" uri="{C3380CC4-5D6E-409C-BE32-E72D297353CC}">
              <c16:uniqueId val="{00000000-B8C9-4072-BC10-F12784E3E1CB}"/>
            </c:ext>
          </c:extLst>
        </c:ser>
        <c:ser>
          <c:idx val="1"/>
          <c:order val="1"/>
          <c:tx>
            <c:strRef>
              <c:f>sheet1!$D$4</c:f>
              <c:strCache>
                <c:ptCount val="1"/>
                <c:pt idx="0">
                  <c:v>Precomitted</c:v>
                </c:pt>
              </c:strCache>
            </c:strRef>
          </c:tx>
          <c:spPr>
            <a:solidFill>
              <a:schemeClr val="bg2">
                <a:lumMod val="75000"/>
              </a:schemeClr>
            </a:solidFill>
            <a:ln w="19050">
              <a:solidFill>
                <a:schemeClr val="tx1"/>
              </a:solidFill>
            </a:ln>
            <a:effectLst/>
          </c:spPr>
          <c:invertIfNegative val="0"/>
          <c:errBars>
            <c:errBarType val="both"/>
            <c:errValType val="cust"/>
            <c:noEndCap val="0"/>
            <c:plus>
              <c:numRef>
                <c:f>sheet1!$D$10</c:f>
                <c:numCache>
                  <c:formatCode>General</c:formatCode>
                  <c:ptCount val="1"/>
                  <c:pt idx="0">
                    <c:v>3.4000000000000002E-2</c:v>
                  </c:pt>
                </c:numCache>
              </c:numRef>
            </c:plus>
            <c:minus>
              <c:numRef>
                <c:f>sheet1!$D$11</c:f>
                <c:numCache>
                  <c:formatCode>General</c:formatCode>
                  <c:ptCount val="1"/>
                  <c:pt idx="0">
                    <c:v>3.2000000000000001E-2</c:v>
                  </c:pt>
                </c:numCache>
              </c:numRef>
            </c:minus>
            <c:spPr>
              <a:noFill/>
              <a:ln w="9525" cap="flat" cmpd="sng" algn="ctr">
                <a:solidFill>
                  <a:schemeClr val="tx1">
                    <a:lumMod val="65000"/>
                    <a:lumOff val="35000"/>
                  </a:schemeClr>
                </a:solidFill>
                <a:round/>
              </a:ln>
              <a:effectLst/>
            </c:spPr>
          </c:errBars>
          <c:cat>
            <c:strRef>
              <c:f>sheet1!$B$5:$B$6</c:f>
              <c:strCache>
                <c:ptCount val="2"/>
                <c:pt idx="0">
                  <c:v>Loss</c:v>
                </c:pt>
                <c:pt idx="1">
                  <c:v>Gain</c:v>
                </c:pt>
              </c:strCache>
            </c:strRef>
          </c:cat>
          <c:val>
            <c:numRef>
              <c:f>sheet1!$D$5:$D$6</c:f>
              <c:numCache>
                <c:formatCode>General</c:formatCode>
                <c:ptCount val="2"/>
                <c:pt idx="0">
                  <c:v>0.54500000000000004</c:v>
                </c:pt>
                <c:pt idx="1">
                  <c:v>0.64300000000000002</c:v>
                </c:pt>
              </c:numCache>
            </c:numRef>
          </c:val>
          <c:extLst xmlns:c16r2="http://schemas.microsoft.com/office/drawing/2015/06/chart">
            <c:ext xmlns:c16="http://schemas.microsoft.com/office/drawing/2014/chart" uri="{C3380CC4-5D6E-409C-BE32-E72D297353CC}">
              <c16:uniqueId val="{00000001-B8C9-4072-BC10-F12784E3E1CB}"/>
            </c:ext>
          </c:extLst>
        </c:ser>
        <c:dLbls>
          <c:showLegendKey val="0"/>
          <c:showVal val="0"/>
          <c:showCatName val="0"/>
          <c:showSerName val="0"/>
          <c:showPercent val="0"/>
          <c:showBubbleSize val="0"/>
        </c:dLbls>
        <c:gapWidth val="219"/>
        <c:overlap val="-27"/>
        <c:axId val="328563424"/>
        <c:axId val="328563816"/>
      </c:barChart>
      <c:catAx>
        <c:axId val="328563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328563816"/>
        <c:crosses val="autoZero"/>
        <c:auto val="1"/>
        <c:lblAlgn val="ctr"/>
        <c:lblOffset val="100"/>
        <c:noMultiLvlLbl val="0"/>
      </c:catAx>
      <c:valAx>
        <c:axId val="328563816"/>
        <c:scaling>
          <c:orientation val="minMax"/>
        </c:scaling>
        <c:delete val="0"/>
        <c:axPos val="l"/>
        <c:title>
          <c:tx>
            <c:rich>
              <a:bodyPr rot="-5400000" vert="horz"/>
              <a:lstStyle/>
              <a:p>
                <a:pPr>
                  <a:defRPr/>
                </a:pPr>
                <a:r>
                  <a:rPr lang="en-CA"/>
                  <a:t>Mean investment proportion</a:t>
                </a:r>
              </a:p>
            </c:rich>
          </c:tx>
          <c:overlay val="0"/>
          <c:spPr>
            <a:noFill/>
            <a:ln>
              <a:noFill/>
            </a:ln>
            <a:effectLst/>
          </c:spPr>
        </c:title>
        <c:numFmt formatCode="General" sourceLinked="1"/>
        <c:majorTickMark val="none"/>
        <c:minorTickMark val="none"/>
        <c:tickLblPos val="nextTo"/>
        <c:spPr>
          <a:noFill/>
          <a:ln>
            <a:noFill/>
          </a:ln>
          <a:effectLst/>
        </c:spPr>
        <c:txPr>
          <a:bodyPr rot="-60000000" vert="horz"/>
          <a:lstStyle/>
          <a:p>
            <a:pPr>
              <a:defRPr/>
            </a:pPr>
            <a:endParaRPr lang="en-US"/>
          </a:p>
        </c:txPr>
        <c:crossAx val="328563424"/>
        <c:crosses val="autoZero"/>
        <c:crossBetween val="between"/>
      </c:valAx>
      <c:spPr>
        <a:noFill/>
        <a:ln>
          <a:noFill/>
        </a:ln>
        <a:effectLst/>
      </c:spPr>
    </c:plotArea>
    <c:legend>
      <c:legendPos val="b"/>
      <c:overlay val="0"/>
      <c:spPr>
        <a:noFill/>
        <a:ln>
          <a:noFill/>
        </a:ln>
        <a:effectLst/>
      </c:spPr>
      <c:txPr>
        <a:bodyPr rot="0" vert="horz"/>
        <a:lstStyle/>
        <a:p>
          <a:pPr>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2400"/>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ltLang="en-US"/>
          </a:p>
        </p:txBody>
      </p:sp>
      <p:sp>
        <p:nvSpPr>
          <p:cNvPr id="819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ltLang="en-US"/>
          </a:p>
        </p:txBody>
      </p:sp>
      <p:sp>
        <p:nvSpPr>
          <p:cNvPr id="819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ltLang="en-US"/>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8A655FE0-4E35-4B85-A0B4-228B70198820}" type="slidenum">
              <a:rPr lang="en-US" altLang="en-US"/>
              <a:pPr/>
              <a:t>‹#›</a:t>
            </a:fld>
            <a:endParaRPr lang="en-US" altLang="en-US"/>
          </a:p>
        </p:txBody>
      </p:sp>
    </p:spTree>
    <p:extLst>
      <p:ext uri="{BB962C8B-B14F-4D97-AF65-F5344CB8AC3E}">
        <p14:creationId xmlns:p14="http://schemas.microsoft.com/office/powerpoint/2010/main" val="426754129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25</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a:t>Tversky &amp; Samuelson</a:t>
            </a:r>
          </a:p>
        </p:txBody>
      </p:sp>
    </p:spTree>
    <p:extLst>
      <p:ext uri="{BB962C8B-B14F-4D97-AF65-F5344CB8AC3E}">
        <p14:creationId xmlns:p14="http://schemas.microsoft.com/office/powerpoint/2010/main" val="3993146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DB46CD0-EEF8-4735-B2DD-4CC6E28A09A3}" type="slidenum">
              <a:rPr lang="en-US" altLang="en-US"/>
              <a:pPr/>
              <a:t>‹#›</a:t>
            </a:fld>
            <a:endParaRPr lang="en-US" altLang="en-US"/>
          </a:p>
        </p:txBody>
      </p:sp>
    </p:spTree>
    <p:extLst>
      <p:ext uri="{BB962C8B-B14F-4D97-AF65-F5344CB8AC3E}">
        <p14:creationId xmlns:p14="http://schemas.microsoft.com/office/powerpoint/2010/main" val="3488914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711E31A-DD87-449B-A899-E371C534DA07}" type="slidenum">
              <a:rPr lang="en-US" altLang="en-US"/>
              <a:pPr/>
              <a:t>‹#›</a:t>
            </a:fld>
            <a:endParaRPr lang="en-US" altLang="en-US"/>
          </a:p>
        </p:txBody>
      </p:sp>
    </p:spTree>
    <p:extLst>
      <p:ext uri="{BB962C8B-B14F-4D97-AF65-F5344CB8AC3E}">
        <p14:creationId xmlns:p14="http://schemas.microsoft.com/office/powerpoint/2010/main" val="1399456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0C7CEB51-8CA8-4ADF-936C-FA7D58659376}" type="slidenum">
              <a:rPr lang="en-US" altLang="en-US"/>
              <a:pPr/>
              <a:t>‹#›</a:t>
            </a:fld>
            <a:endParaRPr lang="en-US" altLang="en-US"/>
          </a:p>
        </p:txBody>
      </p:sp>
    </p:spTree>
    <p:extLst>
      <p:ext uri="{BB962C8B-B14F-4D97-AF65-F5344CB8AC3E}">
        <p14:creationId xmlns:p14="http://schemas.microsoft.com/office/powerpoint/2010/main" val="9204796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DEDE2E77-2BF7-4F2A-A864-0EEA8538B8D7}" type="slidenum">
              <a:rPr lang="en-US" altLang="en-US"/>
              <a:pPr/>
              <a:t>‹#›</a:t>
            </a:fld>
            <a:endParaRPr lang="en-US" altLang="en-US"/>
          </a:p>
        </p:txBody>
      </p:sp>
    </p:spTree>
    <p:extLst>
      <p:ext uri="{BB962C8B-B14F-4D97-AF65-F5344CB8AC3E}">
        <p14:creationId xmlns:p14="http://schemas.microsoft.com/office/powerpoint/2010/main" val="27998267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lt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F26B6D8-6B92-47D5-B00E-EED888CEB0F3}" type="slidenum">
              <a:rPr lang="en-US" altLang="en-US"/>
              <a:pPr/>
              <a:t>‹#›</a:t>
            </a:fld>
            <a:endParaRPr lang="en-US" altLang="en-US"/>
          </a:p>
        </p:txBody>
      </p:sp>
    </p:spTree>
    <p:extLst>
      <p:ext uri="{BB962C8B-B14F-4D97-AF65-F5344CB8AC3E}">
        <p14:creationId xmlns:p14="http://schemas.microsoft.com/office/powerpoint/2010/main" val="3103758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450E292-7739-4205-A999-5A84EE9743D0}" type="slidenum">
              <a:rPr lang="en-US" altLang="en-US"/>
              <a:pPr/>
              <a:t>‹#›</a:t>
            </a:fld>
            <a:endParaRPr lang="en-US" altLang="en-US"/>
          </a:p>
        </p:txBody>
      </p:sp>
    </p:spTree>
    <p:extLst>
      <p:ext uri="{BB962C8B-B14F-4D97-AF65-F5344CB8AC3E}">
        <p14:creationId xmlns:p14="http://schemas.microsoft.com/office/powerpoint/2010/main" val="479565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1C6F0B2-755C-47D6-869F-93905B0F28D3}" type="slidenum">
              <a:rPr lang="en-US" altLang="en-US"/>
              <a:pPr/>
              <a:t>‹#›</a:t>
            </a:fld>
            <a:endParaRPr lang="en-US" altLang="en-US"/>
          </a:p>
        </p:txBody>
      </p:sp>
    </p:spTree>
    <p:extLst>
      <p:ext uri="{BB962C8B-B14F-4D97-AF65-F5344CB8AC3E}">
        <p14:creationId xmlns:p14="http://schemas.microsoft.com/office/powerpoint/2010/main" val="2078545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2A800FF-7067-4CA9-ABF5-00126667020A}" type="slidenum">
              <a:rPr lang="en-US" altLang="en-US"/>
              <a:pPr/>
              <a:t>‹#›</a:t>
            </a:fld>
            <a:endParaRPr lang="en-US" altLang="en-US"/>
          </a:p>
        </p:txBody>
      </p:sp>
    </p:spTree>
    <p:extLst>
      <p:ext uri="{BB962C8B-B14F-4D97-AF65-F5344CB8AC3E}">
        <p14:creationId xmlns:p14="http://schemas.microsoft.com/office/powerpoint/2010/main" val="750110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238F01B2-CB06-43A4-9DA4-B7F878452DD6}" type="slidenum">
              <a:rPr lang="en-US" altLang="en-US"/>
              <a:pPr/>
              <a:t>‹#›</a:t>
            </a:fld>
            <a:endParaRPr lang="en-US" altLang="en-US"/>
          </a:p>
        </p:txBody>
      </p:sp>
    </p:spTree>
    <p:extLst>
      <p:ext uri="{BB962C8B-B14F-4D97-AF65-F5344CB8AC3E}">
        <p14:creationId xmlns:p14="http://schemas.microsoft.com/office/powerpoint/2010/main" val="825053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51886DED-CCA2-4094-892A-3DB3A6BB8CDC}" type="slidenum">
              <a:rPr lang="en-US" altLang="en-US"/>
              <a:pPr/>
              <a:t>‹#›</a:t>
            </a:fld>
            <a:endParaRPr lang="en-US" altLang="en-US"/>
          </a:p>
        </p:txBody>
      </p:sp>
    </p:spTree>
    <p:extLst>
      <p:ext uri="{BB962C8B-B14F-4D97-AF65-F5344CB8AC3E}">
        <p14:creationId xmlns:p14="http://schemas.microsoft.com/office/powerpoint/2010/main" val="2575675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0C641A13-811A-4B67-A0BC-B8CD337920C9}" type="slidenum">
              <a:rPr lang="en-US" altLang="en-US"/>
              <a:pPr/>
              <a:t>‹#›</a:t>
            </a:fld>
            <a:endParaRPr lang="en-US" altLang="en-US"/>
          </a:p>
        </p:txBody>
      </p:sp>
    </p:spTree>
    <p:extLst>
      <p:ext uri="{BB962C8B-B14F-4D97-AF65-F5344CB8AC3E}">
        <p14:creationId xmlns:p14="http://schemas.microsoft.com/office/powerpoint/2010/main" val="3272448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463842BE-0043-4101-9C4A-8FE029522C8D}" type="slidenum">
              <a:rPr lang="en-US" altLang="en-US"/>
              <a:pPr/>
              <a:t>‹#›</a:t>
            </a:fld>
            <a:endParaRPr lang="en-US" altLang="en-US"/>
          </a:p>
        </p:txBody>
      </p:sp>
    </p:spTree>
    <p:extLst>
      <p:ext uri="{BB962C8B-B14F-4D97-AF65-F5344CB8AC3E}">
        <p14:creationId xmlns:p14="http://schemas.microsoft.com/office/powerpoint/2010/main" val="402822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A24F8B0-0510-4968-AC5B-EA45D299C1A6}" type="slidenum">
              <a:rPr lang="en-US" altLang="en-US"/>
              <a:pPr/>
              <a:t>‹#›</a:t>
            </a:fld>
            <a:endParaRPr lang="en-US" altLang="en-US"/>
          </a:p>
        </p:txBody>
      </p:sp>
    </p:spTree>
    <p:extLst>
      <p:ext uri="{BB962C8B-B14F-4D97-AF65-F5344CB8AC3E}">
        <p14:creationId xmlns:p14="http://schemas.microsoft.com/office/powerpoint/2010/main" val="2596536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342DF533-0178-4371-956A-5D6E3DD43DC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6.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6.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7.emf"/></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8.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9.emf"/></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1371600"/>
            <a:ext cx="7772400" cy="1470025"/>
          </a:xfrm>
        </p:spPr>
        <p:txBody>
          <a:bodyPr/>
          <a:lstStyle/>
          <a:p>
            <a:r>
              <a:rPr lang="en-US" sz="4000" dirty="0" smtClean="0"/>
              <a:t>"Once? No. Twenty times? Sure!" Uncertainty and </a:t>
            </a:r>
            <a:r>
              <a:rPr lang="en-US" sz="4000" dirty="0" err="1" smtClean="0"/>
              <a:t>precommitment</a:t>
            </a:r>
            <a:r>
              <a:rPr lang="en-US" sz="4000" dirty="0" smtClean="0"/>
              <a:t> in social dilemmas</a:t>
            </a:r>
            <a:endParaRPr lang="en-US" altLang="en-US" sz="4000" dirty="0"/>
          </a:p>
        </p:txBody>
      </p:sp>
      <p:sp>
        <p:nvSpPr>
          <p:cNvPr id="5123" name="Text Box 3"/>
          <p:cNvSpPr txBox="1">
            <a:spLocks noChangeArrowheads="1"/>
          </p:cNvSpPr>
          <p:nvPr/>
        </p:nvSpPr>
        <p:spPr bwMode="auto">
          <a:xfrm>
            <a:off x="76200" y="5865813"/>
            <a:ext cx="54102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dirty="0" smtClean="0"/>
              <a:t>Association for Consumer Research</a:t>
            </a:r>
          </a:p>
          <a:p>
            <a:r>
              <a:rPr lang="en-US" altLang="en-US" dirty="0" smtClean="0"/>
              <a:t>Dallas, TX</a:t>
            </a:r>
          </a:p>
          <a:p>
            <a:r>
              <a:rPr lang="en-US" altLang="en-US" dirty="0" smtClean="0"/>
              <a:t>Oct, 2018</a:t>
            </a:r>
            <a:endParaRPr lang="en-US" altLang="en-US" dirty="0"/>
          </a:p>
        </p:txBody>
      </p:sp>
      <p:sp>
        <p:nvSpPr>
          <p:cNvPr id="5124" name="Rectangle 4"/>
          <p:cNvSpPr>
            <a:spLocks noGrp="1" noChangeArrowheads="1"/>
          </p:cNvSpPr>
          <p:nvPr>
            <p:ph type="subTitle" idx="1"/>
          </p:nvPr>
        </p:nvSpPr>
        <p:spPr>
          <a:xfrm>
            <a:off x="1295400" y="3200400"/>
            <a:ext cx="6934200" cy="1752600"/>
          </a:xfrm>
        </p:spPr>
        <p:txBody>
          <a:bodyPr/>
          <a:lstStyle/>
          <a:p>
            <a:r>
              <a:rPr lang="en-US" altLang="en-US" sz="2400" dirty="0" smtClean="0"/>
              <a:t>David J. </a:t>
            </a:r>
            <a:r>
              <a:rPr lang="en-US" altLang="en-US" sz="2400" dirty="0"/>
              <a:t>Hardisty, Howard </a:t>
            </a:r>
            <a:r>
              <a:rPr lang="en-US" altLang="en-US" sz="2400" dirty="0" err="1"/>
              <a:t>Kunreuther</a:t>
            </a:r>
            <a:r>
              <a:rPr lang="en-US" altLang="en-US" sz="2400" dirty="0"/>
              <a:t>, David </a:t>
            </a:r>
            <a:r>
              <a:rPr lang="en-US" altLang="en-US" sz="2400" dirty="0" err="1"/>
              <a:t>Krantz</a:t>
            </a:r>
            <a:r>
              <a:rPr lang="en-US" altLang="en-US" sz="2400" dirty="0"/>
              <a:t>, </a:t>
            </a:r>
            <a:r>
              <a:rPr lang="en-US" altLang="en-US" sz="2400" dirty="0" smtClean="0"/>
              <a:t>Poonam Arora, Amir </a:t>
            </a:r>
            <a:r>
              <a:rPr lang="en-US" altLang="en-US" sz="2400" dirty="0" err="1" smtClean="0"/>
              <a:t>Sepehri</a:t>
            </a:r>
            <a:endParaRPr lang="en-US" altLang="en-US" sz="2400" dirty="0" smtClean="0"/>
          </a:p>
          <a:p>
            <a:r>
              <a:rPr lang="en-US" altLang="en-US" sz="2000" dirty="0" smtClean="0"/>
              <a:t>UBC Sauder, </a:t>
            </a:r>
            <a:r>
              <a:rPr lang="en-US" altLang="en-US" sz="2000" dirty="0" err="1" smtClean="0"/>
              <a:t>UPenn</a:t>
            </a:r>
            <a:r>
              <a:rPr lang="en-US" altLang="en-US" sz="2000" dirty="0" smtClean="0"/>
              <a:t>, Columbia U, Manhattan College, Western Ivey</a:t>
            </a:r>
            <a:endParaRPr lang="en-US" altLang="en-US" sz="2000" dirty="0"/>
          </a:p>
        </p:txBody>
      </p:sp>
      <p:pic>
        <p:nvPicPr>
          <p:cNvPr id="5128" name="Picture 8" descr="C:\Users\Dave\Desktop\UBC_Sauder_Logo_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628195" cy="1143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514600" y="5410200"/>
            <a:ext cx="4224233" cy="369332"/>
          </a:xfrm>
          <a:prstGeom prst="rect">
            <a:avLst/>
          </a:prstGeom>
          <a:noFill/>
        </p:spPr>
        <p:txBody>
          <a:bodyPr wrap="none" rtlCol="0">
            <a:spAutoFit/>
          </a:bodyPr>
          <a:lstStyle/>
          <a:p>
            <a:r>
              <a:rPr lang="en-US" dirty="0" smtClean="0"/>
              <a:t>Funding support from NSF and SSHRC</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en-US"/>
              <a:t>IDS: Choices</a:t>
            </a:r>
          </a:p>
        </p:txBody>
      </p:sp>
      <p:sp>
        <p:nvSpPr>
          <p:cNvPr id="25603" name="Rectangle 3"/>
          <p:cNvSpPr>
            <a:spLocks noGrp="1" noChangeArrowheads="1"/>
          </p:cNvSpPr>
          <p:nvPr>
            <p:ph type="body" idx="1"/>
          </p:nvPr>
        </p:nvSpPr>
        <p:spPr/>
        <p:txBody>
          <a:bodyPr/>
          <a:lstStyle/>
          <a:p>
            <a:pPr marL="0" indent="0">
              <a:buFontTx/>
              <a:buNone/>
            </a:pPr>
            <a:r>
              <a:rPr lang="en-US" altLang="en-US" sz="2000" b="1"/>
              <a:t>Will you invest in protection this year?</a:t>
            </a:r>
            <a:r>
              <a:rPr lang="en-US" altLang="en-US"/>
              <a:t> </a:t>
            </a:r>
          </a:p>
          <a:p>
            <a:pPr marL="0" indent="0" algn="ctr">
              <a:buFontTx/>
              <a:buNone/>
            </a:pPr>
            <a:r>
              <a:rPr lang="en-US" altLang="en-US" sz="2000"/>
              <a:t>INVEST | NOT INVEST</a:t>
            </a:r>
            <a:r>
              <a:rPr lang="en-US" altLang="en-US"/>
              <a:t/>
            </a:r>
            <a:br>
              <a:rPr lang="en-US" altLang="en-US"/>
            </a:br>
            <a:endParaRPr lang="en-US" altLang="en-US"/>
          </a:p>
          <a:p>
            <a:pPr marL="0" indent="0">
              <a:buFontTx/>
              <a:buNone/>
            </a:pPr>
            <a:r>
              <a:rPr lang="en-US" altLang="en-US" sz="2000" b="1"/>
              <a:t>Do you think your counterpart will invest in protection this year?</a:t>
            </a:r>
          </a:p>
          <a:p>
            <a:pPr marL="0" indent="0" algn="ctr">
              <a:buFontTx/>
              <a:buNone/>
            </a:pPr>
            <a:r>
              <a:rPr lang="en-US" altLang="en-US" sz="2000"/>
              <a:t>DEFINITELY | PROBABLY | PROBABLY NOT | DEFINITELY NOT</a:t>
            </a:r>
          </a:p>
        </p:txBody>
      </p:sp>
      <p:sp>
        <p:nvSpPr>
          <p:cNvPr id="25604" name="Oval 4"/>
          <p:cNvSpPr>
            <a:spLocks noChangeArrowheads="1"/>
          </p:cNvSpPr>
          <p:nvPr/>
        </p:nvSpPr>
        <p:spPr bwMode="auto">
          <a:xfrm>
            <a:off x="3048000" y="2057400"/>
            <a:ext cx="1219200" cy="609600"/>
          </a:xfrm>
          <a:prstGeom prst="ellipse">
            <a:avLst/>
          </a:prstGeom>
          <a:noFill/>
          <a:ln w="2857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4"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altLang="en-US"/>
              <a:t>Precommitted Condition</a:t>
            </a:r>
          </a:p>
        </p:txBody>
      </p:sp>
      <p:sp>
        <p:nvSpPr>
          <p:cNvPr id="88067" name="Rectangle 3"/>
          <p:cNvSpPr>
            <a:spLocks noGrp="1" noChangeArrowheads="1"/>
          </p:cNvSpPr>
          <p:nvPr>
            <p:ph type="body" idx="1"/>
          </p:nvPr>
        </p:nvSpPr>
        <p:spPr>
          <a:xfrm>
            <a:off x="457200" y="1600200"/>
            <a:ext cx="8229600" cy="5105400"/>
          </a:xfrm>
        </p:spPr>
        <p:txBody>
          <a:bodyPr/>
          <a:lstStyle/>
          <a:p>
            <a:pPr marL="0" indent="0">
              <a:lnSpc>
                <a:spcPct val="90000"/>
              </a:lnSpc>
              <a:buFontTx/>
              <a:buNone/>
            </a:pPr>
            <a:r>
              <a:rPr lang="en-US" altLang="en-US" sz="1800" b="1"/>
              <a:t>Will you invest in protection in year 1?</a:t>
            </a:r>
            <a:r>
              <a:rPr lang="en-US" altLang="en-US" sz="2800"/>
              <a:t> </a:t>
            </a:r>
          </a:p>
          <a:p>
            <a:pPr marL="0" indent="0" algn="ctr">
              <a:lnSpc>
                <a:spcPct val="90000"/>
              </a:lnSpc>
              <a:buFontTx/>
              <a:buNone/>
            </a:pPr>
            <a:r>
              <a:rPr lang="en-US" altLang="en-US" sz="1800"/>
              <a:t>INVEST | NOT INVEST</a:t>
            </a:r>
            <a:endParaRPr lang="en-US" altLang="en-US" sz="2800"/>
          </a:p>
          <a:p>
            <a:pPr marL="0" indent="0">
              <a:lnSpc>
                <a:spcPct val="90000"/>
              </a:lnSpc>
              <a:buFontTx/>
              <a:buNone/>
            </a:pPr>
            <a:r>
              <a:rPr lang="en-US" altLang="en-US" sz="1800" b="1"/>
              <a:t>Do you think your counterpart will invest in protection in year 1?</a:t>
            </a:r>
          </a:p>
          <a:p>
            <a:pPr marL="0" indent="0" algn="ctr">
              <a:lnSpc>
                <a:spcPct val="90000"/>
              </a:lnSpc>
              <a:buFontTx/>
              <a:buNone/>
            </a:pPr>
            <a:r>
              <a:rPr lang="en-US" altLang="en-US" sz="1800"/>
              <a:t>DEFINITELY | PROBABLY | PROBABLY NOT | DEFINITELY NOT</a:t>
            </a:r>
          </a:p>
          <a:p>
            <a:pPr marL="0" indent="0">
              <a:lnSpc>
                <a:spcPct val="90000"/>
              </a:lnSpc>
              <a:buFontTx/>
              <a:buNone/>
            </a:pPr>
            <a:r>
              <a:rPr lang="en-US" altLang="en-US" sz="1400"/>
              <a:t>~~~~~~~~~~~~~~~~~~~~~~~~~~~~~~~~~~~~~~~~~~~~~~~~~~~~~~~~~~~~~~~~~~~~~~</a:t>
            </a:r>
            <a:r>
              <a:rPr lang="en-US" altLang="en-US" sz="1800"/>
              <a:t/>
            </a:r>
            <a:br>
              <a:rPr lang="en-US" altLang="en-US" sz="1800"/>
            </a:br>
            <a:r>
              <a:rPr lang="en-US" altLang="en-US" sz="1800" b="1"/>
              <a:t>Will you invest in protection in year 2?</a:t>
            </a:r>
            <a:r>
              <a:rPr lang="en-US" altLang="en-US" sz="2800"/>
              <a:t> </a:t>
            </a:r>
          </a:p>
          <a:p>
            <a:pPr marL="0" indent="0" algn="ctr">
              <a:lnSpc>
                <a:spcPct val="90000"/>
              </a:lnSpc>
              <a:buFontTx/>
              <a:buNone/>
            </a:pPr>
            <a:r>
              <a:rPr lang="en-US" altLang="en-US" sz="1800"/>
              <a:t>INVEST | NOT INVEST</a:t>
            </a:r>
            <a:endParaRPr lang="en-US" altLang="en-US" sz="2800"/>
          </a:p>
          <a:p>
            <a:pPr marL="0" indent="0">
              <a:lnSpc>
                <a:spcPct val="90000"/>
              </a:lnSpc>
              <a:buFontTx/>
              <a:buNone/>
            </a:pPr>
            <a:r>
              <a:rPr lang="en-US" altLang="en-US" sz="1800" b="1"/>
              <a:t>Do you think your counterpart will invest in protection in year 2?</a:t>
            </a:r>
          </a:p>
          <a:p>
            <a:pPr marL="0" indent="0" algn="ctr">
              <a:lnSpc>
                <a:spcPct val="90000"/>
              </a:lnSpc>
              <a:buFontTx/>
              <a:buNone/>
            </a:pPr>
            <a:r>
              <a:rPr lang="en-US" altLang="en-US" sz="1800"/>
              <a:t>DEFINITELY | PROBABLY | PROBABLY NOT | DEFINITELY NOT</a:t>
            </a:r>
          </a:p>
          <a:p>
            <a:pPr marL="0" indent="0" algn="ctr">
              <a:lnSpc>
                <a:spcPct val="90000"/>
              </a:lnSpc>
              <a:buFontTx/>
              <a:buNone/>
            </a:pPr>
            <a:r>
              <a:rPr lang="en-US" altLang="en-US" sz="1400"/>
              <a:t>~~~~~~~~~~~~~~~~~~~~~~~~~~~~~~~~~~~~~~~~~~~~~~~~~~~~~~~~~~~~~~~~~~~~~~</a:t>
            </a:r>
            <a:br>
              <a:rPr lang="en-US" altLang="en-US" sz="1400"/>
            </a:br>
            <a:r>
              <a:rPr lang="en-US" altLang="en-US" sz="1400"/>
              <a:t> </a:t>
            </a:r>
            <a:r>
              <a:rPr lang="en-US" altLang="en-US" sz="1800"/>
              <a:t>[...]</a:t>
            </a:r>
            <a:r>
              <a:rPr lang="en-US" altLang="en-US" sz="1400"/>
              <a:t> </a:t>
            </a:r>
          </a:p>
          <a:p>
            <a:pPr marL="0" indent="0">
              <a:lnSpc>
                <a:spcPct val="90000"/>
              </a:lnSpc>
              <a:buFontTx/>
              <a:buNone/>
            </a:pPr>
            <a:r>
              <a:rPr lang="en-US" altLang="en-US" sz="1800" b="1"/>
              <a:t>Will you invest in protection in year 20?</a:t>
            </a:r>
            <a:r>
              <a:rPr lang="en-US" altLang="en-US" sz="2800"/>
              <a:t> </a:t>
            </a:r>
          </a:p>
          <a:p>
            <a:pPr marL="0" indent="0" algn="ctr">
              <a:lnSpc>
                <a:spcPct val="90000"/>
              </a:lnSpc>
              <a:buFontTx/>
              <a:buNone/>
            </a:pPr>
            <a:r>
              <a:rPr lang="en-US" altLang="en-US" sz="1800"/>
              <a:t>INVEST | NOT INVEST</a:t>
            </a:r>
            <a:endParaRPr lang="en-US" altLang="en-US" sz="2800"/>
          </a:p>
          <a:p>
            <a:pPr marL="0" indent="0">
              <a:lnSpc>
                <a:spcPct val="90000"/>
              </a:lnSpc>
              <a:buFontTx/>
              <a:buNone/>
            </a:pPr>
            <a:r>
              <a:rPr lang="en-US" altLang="en-US" sz="1800" b="1"/>
              <a:t>Do you think your counterpart will invest in protection in year 20?</a:t>
            </a:r>
          </a:p>
          <a:p>
            <a:pPr marL="0" indent="0" algn="ctr">
              <a:lnSpc>
                <a:spcPct val="90000"/>
              </a:lnSpc>
              <a:buFontTx/>
              <a:buNone/>
            </a:pPr>
            <a:r>
              <a:rPr lang="en-US" altLang="en-US" sz="1800"/>
              <a:t>DEFINITELY | PROBABLY | PROBABLY NOT | DEFINITELY NOT</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a:t>Feedback</a:t>
            </a:r>
          </a:p>
        </p:txBody>
      </p:sp>
      <p:sp>
        <p:nvSpPr>
          <p:cNvPr id="26627" name="Rectangle 3"/>
          <p:cNvSpPr>
            <a:spLocks noGrp="1" noChangeArrowheads="1"/>
          </p:cNvSpPr>
          <p:nvPr>
            <p:ph type="body" idx="1"/>
          </p:nvPr>
        </p:nvSpPr>
        <p:spPr/>
        <p:txBody>
          <a:bodyPr/>
          <a:lstStyle/>
          <a:p>
            <a:pPr marL="0" indent="0" algn="ctr">
              <a:buFontTx/>
              <a:buNone/>
            </a:pPr>
            <a:r>
              <a:rPr lang="en-US" altLang="en-US" sz="2400" b="1"/>
              <a:t>Year 1 Results</a:t>
            </a:r>
          </a:p>
          <a:p>
            <a:pPr marL="0" indent="0">
              <a:buFontTx/>
              <a:buNone/>
            </a:pPr>
            <a:r>
              <a:rPr lang="en-US" altLang="en-US" sz="2400" b="1"/>
              <a:t>Your choice: </a:t>
            </a:r>
            <a:r>
              <a:rPr lang="en-US" altLang="en-US" sz="2400"/>
              <a:t>INVEST</a:t>
            </a:r>
          </a:p>
          <a:p>
            <a:pPr marL="0" indent="0">
              <a:buFontTx/>
              <a:buNone/>
            </a:pPr>
            <a:r>
              <a:rPr lang="en-US" altLang="en-US" sz="2400" b="1"/>
              <a:t>Your counterpart's choice: </a:t>
            </a:r>
            <a:r>
              <a:rPr lang="en-US" altLang="en-US" sz="2400"/>
              <a:t>NOT INVEST</a:t>
            </a:r>
          </a:p>
          <a:p>
            <a:pPr marL="0" indent="0">
              <a:buFontTx/>
              <a:buNone/>
            </a:pPr>
            <a:r>
              <a:rPr lang="en-US" altLang="en-US" sz="2400" b="1"/>
              <a:t>The random number was: </a:t>
            </a:r>
            <a:r>
              <a:rPr lang="en-US" altLang="en-US" sz="2400"/>
              <a:t>88</a:t>
            </a:r>
          </a:p>
          <a:p>
            <a:pPr marL="0" indent="0" algn="ctr">
              <a:buFontTx/>
              <a:buNone/>
            </a:pPr>
            <a:r>
              <a:rPr lang="en-US" altLang="en-US" sz="2400" i="1"/>
              <a:t>This Means</a:t>
            </a:r>
          </a:p>
          <a:p>
            <a:pPr marL="0" indent="0">
              <a:buFontTx/>
              <a:buNone/>
            </a:pPr>
            <a:r>
              <a:rPr lang="en-US" altLang="en-US" sz="2400" b="1"/>
              <a:t>For you, the large loss: </a:t>
            </a:r>
            <a:r>
              <a:rPr lang="en-US" altLang="en-US" sz="2400" b="1">
                <a:solidFill>
                  <a:srgbClr val="009900"/>
                </a:solidFill>
              </a:rPr>
              <a:t>did not occur</a:t>
            </a:r>
          </a:p>
          <a:p>
            <a:pPr marL="0" indent="0">
              <a:buFontTx/>
              <a:buNone/>
            </a:pPr>
            <a:r>
              <a:rPr lang="en-US" altLang="en-US" sz="2400" b="1"/>
              <a:t>For your counterpart, the large loss: </a:t>
            </a:r>
            <a:r>
              <a:rPr lang="en-US" altLang="en-US" sz="2400" b="1">
                <a:solidFill>
                  <a:srgbClr val="009900"/>
                </a:solidFill>
              </a:rPr>
              <a:t>did not occur</a:t>
            </a:r>
          </a:p>
          <a:p>
            <a:pPr marL="0" indent="0">
              <a:buFontTx/>
              <a:buNone/>
            </a:pPr>
            <a:r>
              <a:rPr lang="en-US" altLang="en-US" sz="2400" b="1"/>
              <a:t>Result: </a:t>
            </a:r>
            <a:r>
              <a:rPr lang="en-US" altLang="en-US" sz="2400"/>
              <a:t>You lost 1,400 Rp, and your counterpart lost 0 Rp</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a:t>Design Details</a:t>
            </a:r>
          </a:p>
        </p:txBody>
      </p:sp>
      <p:sp>
        <p:nvSpPr>
          <p:cNvPr id="24579" name="Rectangle 3"/>
          <p:cNvSpPr>
            <a:spLocks noGrp="1" noChangeArrowheads="1"/>
          </p:cNvSpPr>
          <p:nvPr>
            <p:ph type="body" idx="1"/>
          </p:nvPr>
        </p:nvSpPr>
        <p:spPr/>
        <p:txBody>
          <a:bodyPr/>
          <a:lstStyle/>
          <a:p>
            <a:r>
              <a:rPr lang="en-US" altLang="en-US"/>
              <a:t>participants played blocks of 20 rounds (“years”) with an anonymous partner</a:t>
            </a:r>
          </a:p>
          <a:p>
            <a:r>
              <a:rPr lang="en-US" altLang="en-US"/>
              <a:t>4 blocks total</a:t>
            </a:r>
          </a:p>
          <a:p>
            <a:r>
              <a:rPr lang="en-US" altLang="en-US"/>
              <a:t>random pairing before each block</a:t>
            </a:r>
          </a:p>
          <a:p>
            <a:r>
              <a:rPr lang="en-US" altLang="en-US"/>
              <a:t>1 block paid out for real money</a:t>
            </a:r>
          </a:p>
          <a:p>
            <a:r>
              <a:rPr lang="en-US" altLang="en-US"/>
              <a:t>all manipulations between subject, 30 subjects per group</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en-US"/>
              <a:t>PD vs IDS</a:t>
            </a:r>
          </a:p>
        </p:txBody>
      </p:sp>
      <p:sp>
        <p:nvSpPr>
          <p:cNvPr id="27652"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7654"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5"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6"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7"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8"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9"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0"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1"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2"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3"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4"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5"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6"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7"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8"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9"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0"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1"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2"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3"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4"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5"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6"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7"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8"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9"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0"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1"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2" name="Rectangle 34"/>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27683" name="Rectangle 35"/>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27684" name="Rectangle 36"/>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27685" name="Rectangle 37"/>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27686" name="Rectangle 38"/>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27687" name="Rectangle 39"/>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27688" name="Rectangle 40"/>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27689" name="Rectangle 41"/>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27690" name="Rectangle 42"/>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27691" name="Rectangle 43"/>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27692" name="Rectangle 44"/>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27693" name="Rectangle 45"/>
          <p:cNvSpPr>
            <a:spLocks noChangeArrowheads="1"/>
          </p:cNvSpPr>
          <p:nvPr/>
        </p:nvSpPr>
        <p:spPr bwMode="auto">
          <a:xfrm>
            <a:off x="14859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1</a:t>
            </a:r>
            <a:endParaRPr lang="en-US" altLang="en-US" b="1"/>
          </a:p>
        </p:txBody>
      </p:sp>
      <p:sp>
        <p:nvSpPr>
          <p:cNvPr id="27694" name="Rectangle 46"/>
          <p:cNvSpPr>
            <a:spLocks noChangeArrowheads="1"/>
          </p:cNvSpPr>
          <p:nvPr/>
        </p:nvSpPr>
        <p:spPr bwMode="auto">
          <a:xfrm>
            <a:off x="32004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2</a:t>
            </a:r>
            <a:endParaRPr lang="en-US" altLang="en-US" b="1"/>
          </a:p>
        </p:txBody>
      </p:sp>
      <p:sp>
        <p:nvSpPr>
          <p:cNvPr id="27695" name="Rectangle 47"/>
          <p:cNvSpPr>
            <a:spLocks noChangeArrowheads="1"/>
          </p:cNvSpPr>
          <p:nvPr/>
        </p:nvSpPr>
        <p:spPr bwMode="auto">
          <a:xfrm>
            <a:off x="49164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3</a:t>
            </a:r>
            <a:endParaRPr lang="en-US" altLang="en-US" b="1"/>
          </a:p>
        </p:txBody>
      </p:sp>
      <p:sp>
        <p:nvSpPr>
          <p:cNvPr id="27696" name="Rectangle 48"/>
          <p:cNvSpPr>
            <a:spLocks noChangeArrowheads="1"/>
          </p:cNvSpPr>
          <p:nvPr/>
        </p:nvSpPr>
        <p:spPr bwMode="auto">
          <a:xfrm>
            <a:off x="66309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4</a:t>
            </a:r>
            <a:endParaRPr lang="en-US" altLang="en-US" b="1"/>
          </a:p>
        </p:txBody>
      </p:sp>
      <p:sp>
        <p:nvSpPr>
          <p:cNvPr id="27697" name="Rectangle 49"/>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27698" name="Rectangle 50"/>
          <p:cNvSpPr>
            <a:spLocks noChangeArrowheads="1"/>
          </p:cNvSpPr>
          <p:nvPr/>
        </p:nvSpPr>
        <p:spPr bwMode="auto">
          <a:xfrm>
            <a:off x="7905750" y="3617913"/>
            <a:ext cx="1146175" cy="852487"/>
          </a:xfrm>
          <a:prstGeom prst="rect">
            <a:avLst/>
          </a:prstGeom>
          <a:solidFill>
            <a:srgbClr val="FFFFFF"/>
          </a:solidFill>
          <a:ln w="0">
            <a:solidFill>
              <a:srgbClr val="000000"/>
            </a:solidFill>
            <a:miter lim="800000"/>
            <a:headEnd/>
            <a:tailEnd/>
          </a:ln>
        </p:spPr>
        <p:txBody>
          <a:bodyPr/>
          <a:lstStyle/>
          <a:p>
            <a:endParaRPr lang="en-US"/>
          </a:p>
        </p:txBody>
      </p:sp>
      <p:sp>
        <p:nvSpPr>
          <p:cNvPr id="27699" name="Line 51"/>
          <p:cNvSpPr>
            <a:spLocks noChangeShapeType="1"/>
          </p:cNvSpPr>
          <p:nvPr/>
        </p:nvSpPr>
        <p:spPr bwMode="auto">
          <a:xfrm>
            <a:off x="7970838" y="3773488"/>
            <a:ext cx="292100" cy="0"/>
          </a:xfrm>
          <a:prstGeom prst="line">
            <a:avLst/>
          </a:prstGeom>
          <a:noFill/>
          <a:ln w="26988">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00" name="Rectangle 52"/>
          <p:cNvSpPr>
            <a:spLocks noChangeArrowheads="1"/>
          </p:cNvSpPr>
          <p:nvPr/>
        </p:nvSpPr>
        <p:spPr bwMode="auto">
          <a:xfrm>
            <a:off x="8061325" y="3719513"/>
            <a:ext cx="101600" cy="100012"/>
          </a:xfrm>
          <a:prstGeom prst="rect">
            <a:avLst/>
          </a:prstGeom>
          <a:solidFill>
            <a:srgbClr val="000080"/>
          </a:solidFill>
          <a:ln w="9525">
            <a:solidFill>
              <a:srgbClr val="000080"/>
            </a:solidFill>
            <a:miter lim="800000"/>
            <a:headEnd/>
            <a:tailEnd/>
          </a:ln>
        </p:spPr>
        <p:txBody>
          <a:bodyPr/>
          <a:lstStyle/>
          <a:p>
            <a:endParaRPr lang="en-US"/>
          </a:p>
        </p:txBody>
      </p:sp>
      <p:sp>
        <p:nvSpPr>
          <p:cNvPr id="27701" name="Rectangle 53"/>
          <p:cNvSpPr>
            <a:spLocks noChangeArrowheads="1"/>
          </p:cNvSpPr>
          <p:nvPr/>
        </p:nvSpPr>
        <p:spPr bwMode="auto">
          <a:xfrm>
            <a:off x="8318500" y="3663950"/>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rep</a:t>
            </a:r>
            <a:endParaRPr lang="en-US" altLang="en-US"/>
          </a:p>
        </p:txBody>
      </p:sp>
      <p:sp>
        <p:nvSpPr>
          <p:cNvPr id="27705" name="Line 57"/>
          <p:cNvSpPr>
            <a:spLocks noChangeShapeType="1"/>
          </p:cNvSpPr>
          <p:nvPr/>
        </p:nvSpPr>
        <p:spPr bwMode="auto">
          <a:xfrm>
            <a:off x="7970838" y="4341813"/>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06" name="Oval 58"/>
          <p:cNvSpPr>
            <a:spLocks noChangeArrowheads="1"/>
          </p:cNvSpPr>
          <p:nvPr/>
        </p:nvSpPr>
        <p:spPr bwMode="auto">
          <a:xfrm>
            <a:off x="8061325" y="428783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27707" name="Rectangle 59"/>
          <p:cNvSpPr>
            <a:spLocks noChangeArrowheads="1"/>
          </p:cNvSpPr>
          <p:nvPr/>
        </p:nvSpPr>
        <p:spPr bwMode="auto">
          <a:xfrm>
            <a:off x="8318500" y="423227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en-US"/>
              <a:t>PD vs IDS</a:t>
            </a:r>
          </a:p>
        </p:txBody>
      </p:sp>
      <p:sp>
        <p:nvSpPr>
          <p:cNvPr id="28676"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8678"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79"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0"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1"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2"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3"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4"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5"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6"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7"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8"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9"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0"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1"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2"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3"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4"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5"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6"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7"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8"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9"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0"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1"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2"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3"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4"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5"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6" name="Freeform 34"/>
          <p:cNvSpPr>
            <a:spLocks/>
          </p:cNvSpPr>
          <p:nvPr/>
        </p:nvSpPr>
        <p:spPr bwMode="auto">
          <a:xfrm>
            <a:off x="1806575" y="2444750"/>
            <a:ext cx="5145088" cy="779463"/>
          </a:xfrm>
          <a:custGeom>
            <a:avLst/>
            <a:gdLst>
              <a:gd name="T0" fmla="*/ 0 w 561"/>
              <a:gd name="T1" fmla="*/ 85 h 85"/>
              <a:gd name="T2" fmla="*/ 187 w 561"/>
              <a:gd name="T3" fmla="*/ 37 h 85"/>
              <a:gd name="T4" fmla="*/ 374 w 561"/>
              <a:gd name="T5" fmla="*/ 0 h 85"/>
              <a:gd name="T6" fmla="*/ 561 w 561"/>
              <a:gd name="T7" fmla="*/ 26 h 85"/>
            </a:gdLst>
            <a:ahLst/>
            <a:cxnLst>
              <a:cxn ang="0">
                <a:pos x="T0" y="T1"/>
              </a:cxn>
              <a:cxn ang="0">
                <a:pos x="T2" y="T3"/>
              </a:cxn>
              <a:cxn ang="0">
                <a:pos x="T4" y="T5"/>
              </a:cxn>
              <a:cxn ang="0">
                <a:pos x="T6" y="T7"/>
              </a:cxn>
            </a:cxnLst>
            <a:rect l="0" t="0" r="r" b="b"/>
            <a:pathLst>
              <a:path w="561" h="85">
                <a:moveTo>
                  <a:pt x="0" y="85"/>
                </a:moveTo>
                <a:lnTo>
                  <a:pt x="187" y="37"/>
                </a:lnTo>
                <a:lnTo>
                  <a:pt x="374" y="0"/>
                </a:lnTo>
                <a:lnTo>
                  <a:pt x="561" y="26"/>
                </a:lnTo>
              </a:path>
            </a:pathLst>
          </a:custGeom>
          <a:noFill/>
          <a:ln w="26988">
            <a:solidFill>
              <a:srgbClr val="8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707" name="Oval 35"/>
          <p:cNvSpPr>
            <a:spLocks noChangeArrowheads="1"/>
          </p:cNvSpPr>
          <p:nvPr/>
        </p:nvSpPr>
        <p:spPr bwMode="auto">
          <a:xfrm>
            <a:off x="1751013" y="3168650"/>
            <a:ext cx="101600" cy="100013"/>
          </a:xfrm>
          <a:prstGeom prst="ellipse">
            <a:avLst/>
          </a:prstGeom>
          <a:solidFill>
            <a:srgbClr val="800080"/>
          </a:solidFill>
          <a:ln w="9525">
            <a:solidFill>
              <a:srgbClr val="800080"/>
            </a:solidFill>
            <a:round/>
            <a:headEnd/>
            <a:tailEnd/>
          </a:ln>
        </p:spPr>
        <p:txBody>
          <a:bodyPr/>
          <a:lstStyle/>
          <a:p>
            <a:endParaRPr lang="en-US"/>
          </a:p>
        </p:txBody>
      </p:sp>
      <p:sp>
        <p:nvSpPr>
          <p:cNvPr id="28708" name="Oval 36"/>
          <p:cNvSpPr>
            <a:spLocks noChangeArrowheads="1"/>
          </p:cNvSpPr>
          <p:nvPr/>
        </p:nvSpPr>
        <p:spPr bwMode="auto">
          <a:xfrm>
            <a:off x="3467100" y="2728913"/>
            <a:ext cx="100013" cy="100012"/>
          </a:xfrm>
          <a:prstGeom prst="ellipse">
            <a:avLst/>
          </a:prstGeom>
          <a:solidFill>
            <a:srgbClr val="800080"/>
          </a:solidFill>
          <a:ln w="9525">
            <a:solidFill>
              <a:srgbClr val="800080"/>
            </a:solidFill>
            <a:round/>
            <a:headEnd/>
            <a:tailEnd/>
          </a:ln>
        </p:spPr>
        <p:txBody>
          <a:bodyPr/>
          <a:lstStyle/>
          <a:p>
            <a:endParaRPr lang="en-US"/>
          </a:p>
        </p:txBody>
      </p:sp>
      <p:sp>
        <p:nvSpPr>
          <p:cNvPr id="28709" name="Oval 37"/>
          <p:cNvSpPr>
            <a:spLocks noChangeArrowheads="1"/>
          </p:cNvSpPr>
          <p:nvPr/>
        </p:nvSpPr>
        <p:spPr bwMode="auto">
          <a:xfrm>
            <a:off x="5181600" y="238918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28710" name="Oval 38"/>
          <p:cNvSpPr>
            <a:spLocks noChangeArrowheads="1"/>
          </p:cNvSpPr>
          <p:nvPr/>
        </p:nvSpPr>
        <p:spPr bwMode="auto">
          <a:xfrm>
            <a:off x="6897688" y="2627313"/>
            <a:ext cx="100012" cy="101600"/>
          </a:xfrm>
          <a:prstGeom prst="ellipse">
            <a:avLst/>
          </a:prstGeom>
          <a:solidFill>
            <a:srgbClr val="800080"/>
          </a:solidFill>
          <a:ln w="9525">
            <a:solidFill>
              <a:srgbClr val="800080"/>
            </a:solidFill>
            <a:round/>
            <a:headEnd/>
            <a:tailEnd/>
          </a:ln>
        </p:spPr>
        <p:txBody>
          <a:bodyPr/>
          <a:lstStyle/>
          <a:p>
            <a:endParaRPr lang="en-US"/>
          </a:p>
        </p:txBody>
      </p:sp>
      <p:sp>
        <p:nvSpPr>
          <p:cNvPr id="28711" name="Rectangle 39"/>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28712" name="Rectangle 40"/>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28713" name="Rectangle 41"/>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28714" name="Rectangle 42"/>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28715" name="Rectangle 43"/>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28716" name="Rectangle 44"/>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28717" name="Rectangle 45"/>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28718" name="Rectangle 46"/>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28719" name="Rectangle 47"/>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28720" name="Rectangle 48"/>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28721" name="Rectangle 49"/>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28722" name="Rectangle 50"/>
          <p:cNvSpPr>
            <a:spLocks noChangeArrowheads="1"/>
          </p:cNvSpPr>
          <p:nvPr/>
        </p:nvSpPr>
        <p:spPr bwMode="auto">
          <a:xfrm>
            <a:off x="14859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1</a:t>
            </a:r>
            <a:endParaRPr lang="en-US" altLang="en-US" b="1"/>
          </a:p>
        </p:txBody>
      </p:sp>
      <p:sp>
        <p:nvSpPr>
          <p:cNvPr id="28723" name="Rectangle 51"/>
          <p:cNvSpPr>
            <a:spLocks noChangeArrowheads="1"/>
          </p:cNvSpPr>
          <p:nvPr/>
        </p:nvSpPr>
        <p:spPr bwMode="auto">
          <a:xfrm>
            <a:off x="32004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2</a:t>
            </a:r>
            <a:endParaRPr lang="en-US" altLang="en-US" b="1"/>
          </a:p>
        </p:txBody>
      </p:sp>
      <p:sp>
        <p:nvSpPr>
          <p:cNvPr id="28724" name="Rectangle 52"/>
          <p:cNvSpPr>
            <a:spLocks noChangeArrowheads="1"/>
          </p:cNvSpPr>
          <p:nvPr/>
        </p:nvSpPr>
        <p:spPr bwMode="auto">
          <a:xfrm>
            <a:off x="49164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3</a:t>
            </a:r>
            <a:endParaRPr lang="en-US" altLang="en-US" b="1"/>
          </a:p>
        </p:txBody>
      </p:sp>
      <p:sp>
        <p:nvSpPr>
          <p:cNvPr id="28725" name="Rectangle 53"/>
          <p:cNvSpPr>
            <a:spLocks noChangeArrowheads="1"/>
          </p:cNvSpPr>
          <p:nvPr/>
        </p:nvSpPr>
        <p:spPr bwMode="auto">
          <a:xfrm>
            <a:off x="66309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4</a:t>
            </a:r>
            <a:endParaRPr lang="en-US" altLang="en-US" b="1"/>
          </a:p>
        </p:txBody>
      </p:sp>
      <p:sp>
        <p:nvSpPr>
          <p:cNvPr id="28726" name="Rectangle 54"/>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28727" name="Rectangle 55"/>
          <p:cNvSpPr>
            <a:spLocks noChangeArrowheads="1"/>
          </p:cNvSpPr>
          <p:nvPr/>
        </p:nvSpPr>
        <p:spPr bwMode="auto">
          <a:xfrm>
            <a:off x="7905750" y="3617913"/>
            <a:ext cx="1146175" cy="852487"/>
          </a:xfrm>
          <a:prstGeom prst="rect">
            <a:avLst/>
          </a:prstGeom>
          <a:solidFill>
            <a:srgbClr val="FFFFFF"/>
          </a:solidFill>
          <a:ln w="0">
            <a:solidFill>
              <a:srgbClr val="000000"/>
            </a:solidFill>
            <a:miter lim="800000"/>
            <a:headEnd/>
            <a:tailEnd/>
          </a:ln>
        </p:spPr>
        <p:txBody>
          <a:bodyPr/>
          <a:lstStyle/>
          <a:p>
            <a:endParaRPr lang="en-US"/>
          </a:p>
        </p:txBody>
      </p:sp>
      <p:sp>
        <p:nvSpPr>
          <p:cNvPr id="28728" name="Line 56"/>
          <p:cNvSpPr>
            <a:spLocks noChangeShapeType="1"/>
          </p:cNvSpPr>
          <p:nvPr/>
        </p:nvSpPr>
        <p:spPr bwMode="auto">
          <a:xfrm>
            <a:off x="7970838" y="3773488"/>
            <a:ext cx="292100" cy="0"/>
          </a:xfrm>
          <a:prstGeom prst="line">
            <a:avLst/>
          </a:prstGeom>
          <a:noFill/>
          <a:ln w="26988">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29" name="Rectangle 57"/>
          <p:cNvSpPr>
            <a:spLocks noChangeArrowheads="1"/>
          </p:cNvSpPr>
          <p:nvPr/>
        </p:nvSpPr>
        <p:spPr bwMode="auto">
          <a:xfrm>
            <a:off x="8061325" y="3719513"/>
            <a:ext cx="101600" cy="100012"/>
          </a:xfrm>
          <a:prstGeom prst="rect">
            <a:avLst/>
          </a:prstGeom>
          <a:solidFill>
            <a:srgbClr val="000080"/>
          </a:solidFill>
          <a:ln w="9525">
            <a:solidFill>
              <a:srgbClr val="000080"/>
            </a:solidFill>
            <a:miter lim="800000"/>
            <a:headEnd/>
            <a:tailEnd/>
          </a:ln>
        </p:spPr>
        <p:txBody>
          <a:bodyPr/>
          <a:lstStyle/>
          <a:p>
            <a:endParaRPr lang="en-US"/>
          </a:p>
        </p:txBody>
      </p:sp>
      <p:sp>
        <p:nvSpPr>
          <p:cNvPr id="28730" name="Rectangle 58"/>
          <p:cNvSpPr>
            <a:spLocks noChangeArrowheads="1"/>
          </p:cNvSpPr>
          <p:nvPr/>
        </p:nvSpPr>
        <p:spPr bwMode="auto">
          <a:xfrm>
            <a:off x="8318500" y="3663950"/>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rep</a:t>
            </a:r>
            <a:endParaRPr lang="en-US" altLang="en-US"/>
          </a:p>
        </p:txBody>
      </p:sp>
      <p:sp>
        <p:nvSpPr>
          <p:cNvPr id="28734" name="Line 62"/>
          <p:cNvSpPr>
            <a:spLocks noChangeShapeType="1"/>
          </p:cNvSpPr>
          <p:nvPr/>
        </p:nvSpPr>
        <p:spPr bwMode="auto">
          <a:xfrm>
            <a:off x="7970838" y="4341813"/>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35" name="Oval 63"/>
          <p:cNvSpPr>
            <a:spLocks noChangeArrowheads="1"/>
          </p:cNvSpPr>
          <p:nvPr/>
        </p:nvSpPr>
        <p:spPr bwMode="auto">
          <a:xfrm>
            <a:off x="8061325" y="428783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28736" name="Rectangle 64"/>
          <p:cNvSpPr>
            <a:spLocks noChangeArrowheads="1"/>
          </p:cNvSpPr>
          <p:nvPr/>
        </p:nvSpPr>
        <p:spPr bwMode="auto">
          <a:xfrm>
            <a:off x="8318500" y="423227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en-US"/>
              <a:t>PD vs IDS</a:t>
            </a:r>
          </a:p>
        </p:txBody>
      </p:sp>
      <p:sp>
        <p:nvSpPr>
          <p:cNvPr id="29700"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9702"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3"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4"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5"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6"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7"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8"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9"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0"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1"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2"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3"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4"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5"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6"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7"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8"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9"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0"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1"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2"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3"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4"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5"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6"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7"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8"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9"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0" name="Freeform 34"/>
          <p:cNvSpPr>
            <a:spLocks/>
          </p:cNvSpPr>
          <p:nvPr/>
        </p:nvSpPr>
        <p:spPr bwMode="auto">
          <a:xfrm>
            <a:off x="1806575" y="4387850"/>
            <a:ext cx="5145088" cy="742950"/>
          </a:xfrm>
          <a:custGeom>
            <a:avLst/>
            <a:gdLst>
              <a:gd name="T0" fmla="*/ 0 w 561"/>
              <a:gd name="T1" fmla="*/ 0 h 81"/>
              <a:gd name="T2" fmla="*/ 187 w 561"/>
              <a:gd name="T3" fmla="*/ 81 h 81"/>
              <a:gd name="T4" fmla="*/ 374 w 561"/>
              <a:gd name="T5" fmla="*/ 64 h 81"/>
              <a:gd name="T6" fmla="*/ 561 w 561"/>
              <a:gd name="T7" fmla="*/ 64 h 81"/>
            </a:gdLst>
            <a:ahLst/>
            <a:cxnLst>
              <a:cxn ang="0">
                <a:pos x="T0" y="T1"/>
              </a:cxn>
              <a:cxn ang="0">
                <a:pos x="T2" y="T3"/>
              </a:cxn>
              <a:cxn ang="0">
                <a:pos x="T4" y="T5"/>
              </a:cxn>
              <a:cxn ang="0">
                <a:pos x="T6" y="T7"/>
              </a:cxn>
            </a:cxnLst>
            <a:rect l="0" t="0" r="r" b="b"/>
            <a:pathLst>
              <a:path w="561" h="81">
                <a:moveTo>
                  <a:pt x="0" y="0"/>
                </a:moveTo>
                <a:lnTo>
                  <a:pt x="187" y="81"/>
                </a:lnTo>
                <a:lnTo>
                  <a:pt x="374" y="64"/>
                </a:lnTo>
                <a:lnTo>
                  <a:pt x="561" y="64"/>
                </a:lnTo>
              </a:path>
            </a:pathLst>
          </a:custGeom>
          <a:noFill/>
          <a:ln w="26988">
            <a:solidFill>
              <a:srgbClr val="0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731" name="Freeform 35"/>
          <p:cNvSpPr>
            <a:spLocks/>
          </p:cNvSpPr>
          <p:nvPr/>
        </p:nvSpPr>
        <p:spPr bwMode="auto">
          <a:xfrm>
            <a:off x="1806575" y="2444750"/>
            <a:ext cx="5145088" cy="779463"/>
          </a:xfrm>
          <a:custGeom>
            <a:avLst/>
            <a:gdLst>
              <a:gd name="T0" fmla="*/ 0 w 561"/>
              <a:gd name="T1" fmla="*/ 85 h 85"/>
              <a:gd name="T2" fmla="*/ 187 w 561"/>
              <a:gd name="T3" fmla="*/ 37 h 85"/>
              <a:gd name="T4" fmla="*/ 374 w 561"/>
              <a:gd name="T5" fmla="*/ 0 h 85"/>
              <a:gd name="T6" fmla="*/ 561 w 561"/>
              <a:gd name="T7" fmla="*/ 26 h 85"/>
            </a:gdLst>
            <a:ahLst/>
            <a:cxnLst>
              <a:cxn ang="0">
                <a:pos x="T0" y="T1"/>
              </a:cxn>
              <a:cxn ang="0">
                <a:pos x="T2" y="T3"/>
              </a:cxn>
              <a:cxn ang="0">
                <a:pos x="T4" y="T5"/>
              </a:cxn>
              <a:cxn ang="0">
                <a:pos x="T6" y="T7"/>
              </a:cxn>
            </a:cxnLst>
            <a:rect l="0" t="0" r="r" b="b"/>
            <a:pathLst>
              <a:path w="561" h="85">
                <a:moveTo>
                  <a:pt x="0" y="85"/>
                </a:moveTo>
                <a:lnTo>
                  <a:pt x="187" y="37"/>
                </a:lnTo>
                <a:lnTo>
                  <a:pt x="374" y="0"/>
                </a:lnTo>
                <a:lnTo>
                  <a:pt x="561" y="26"/>
                </a:lnTo>
              </a:path>
            </a:pathLst>
          </a:custGeom>
          <a:noFill/>
          <a:ln w="26988">
            <a:solidFill>
              <a:srgbClr val="8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732" name="Rectangle 36"/>
          <p:cNvSpPr>
            <a:spLocks noChangeArrowheads="1"/>
          </p:cNvSpPr>
          <p:nvPr/>
        </p:nvSpPr>
        <p:spPr bwMode="auto">
          <a:xfrm>
            <a:off x="1751013" y="4333875"/>
            <a:ext cx="101600" cy="100013"/>
          </a:xfrm>
          <a:prstGeom prst="rect">
            <a:avLst/>
          </a:prstGeom>
          <a:solidFill>
            <a:srgbClr val="000080"/>
          </a:solidFill>
          <a:ln w="9525">
            <a:solidFill>
              <a:srgbClr val="000080"/>
            </a:solidFill>
            <a:miter lim="800000"/>
            <a:headEnd/>
            <a:tailEnd/>
          </a:ln>
        </p:spPr>
        <p:txBody>
          <a:bodyPr/>
          <a:lstStyle/>
          <a:p>
            <a:endParaRPr lang="en-US"/>
          </a:p>
        </p:txBody>
      </p:sp>
      <p:sp>
        <p:nvSpPr>
          <p:cNvPr id="29733" name="Rectangle 37"/>
          <p:cNvSpPr>
            <a:spLocks noChangeArrowheads="1"/>
          </p:cNvSpPr>
          <p:nvPr/>
        </p:nvSpPr>
        <p:spPr bwMode="auto">
          <a:xfrm>
            <a:off x="3467100" y="5076825"/>
            <a:ext cx="100013" cy="100013"/>
          </a:xfrm>
          <a:prstGeom prst="rect">
            <a:avLst/>
          </a:prstGeom>
          <a:solidFill>
            <a:srgbClr val="000080"/>
          </a:solidFill>
          <a:ln w="9525">
            <a:solidFill>
              <a:srgbClr val="000080"/>
            </a:solidFill>
            <a:miter lim="800000"/>
            <a:headEnd/>
            <a:tailEnd/>
          </a:ln>
        </p:spPr>
        <p:txBody>
          <a:bodyPr/>
          <a:lstStyle/>
          <a:p>
            <a:endParaRPr lang="en-US"/>
          </a:p>
        </p:txBody>
      </p:sp>
      <p:sp>
        <p:nvSpPr>
          <p:cNvPr id="29734" name="Rectangle 38"/>
          <p:cNvSpPr>
            <a:spLocks noChangeArrowheads="1"/>
          </p:cNvSpPr>
          <p:nvPr/>
        </p:nvSpPr>
        <p:spPr bwMode="auto">
          <a:xfrm>
            <a:off x="5181600" y="4919663"/>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29735" name="Rectangle 39"/>
          <p:cNvSpPr>
            <a:spLocks noChangeArrowheads="1"/>
          </p:cNvSpPr>
          <p:nvPr/>
        </p:nvSpPr>
        <p:spPr bwMode="auto">
          <a:xfrm>
            <a:off x="6897688" y="4919663"/>
            <a:ext cx="100012" cy="101600"/>
          </a:xfrm>
          <a:prstGeom prst="rect">
            <a:avLst/>
          </a:prstGeom>
          <a:solidFill>
            <a:srgbClr val="000080"/>
          </a:solidFill>
          <a:ln w="9525">
            <a:solidFill>
              <a:srgbClr val="000080"/>
            </a:solidFill>
            <a:miter lim="800000"/>
            <a:headEnd/>
            <a:tailEnd/>
          </a:ln>
        </p:spPr>
        <p:txBody>
          <a:bodyPr/>
          <a:lstStyle/>
          <a:p>
            <a:endParaRPr lang="en-US"/>
          </a:p>
        </p:txBody>
      </p:sp>
      <p:sp>
        <p:nvSpPr>
          <p:cNvPr id="29736" name="Oval 40"/>
          <p:cNvSpPr>
            <a:spLocks noChangeArrowheads="1"/>
          </p:cNvSpPr>
          <p:nvPr/>
        </p:nvSpPr>
        <p:spPr bwMode="auto">
          <a:xfrm>
            <a:off x="1751013" y="3168650"/>
            <a:ext cx="101600" cy="100013"/>
          </a:xfrm>
          <a:prstGeom prst="ellipse">
            <a:avLst/>
          </a:prstGeom>
          <a:solidFill>
            <a:srgbClr val="800080"/>
          </a:solidFill>
          <a:ln w="9525">
            <a:solidFill>
              <a:srgbClr val="800080"/>
            </a:solidFill>
            <a:round/>
            <a:headEnd/>
            <a:tailEnd/>
          </a:ln>
        </p:spPr>
        <p:txBody>
          <a:bodyPr/>
          <a:lstStyle/>
          <a:p>
            <a:endParaRPr lang="en-US"/>
          </a:p>
        </p:txBody>
      </p:sp>
      <p:sp>
        <p:nvSpPr>
          <p:cNvPr id="29737" name="Oval 41"/>
          <p:cNvSpPr>
            <a:spLocks noChangeArrowheads="1"/>
          </p:cNvSpPr>
          <p:nvPr/>
        </p:nvSpPr>
        <p:spPr bwMode="auto">
          <a:xfrm>
            <a:off x="3467100" y="2728913"/>
            <a:ext cx="100013" cy="100012"/>
          </a:xfrm>
          <a:prstGeom prst="ellipse">
            <a:avLst/>
          </a:prstGeom>
          <a:solidFill>
            <a:srgbClr val="800080"/>
          </a:solidFill>
          <a:ln w="9525">
            <a:solidFill>
              <a:srgbClr val="800080"/>
            </a:solidFill>
            <a:round/>
            <a:headEnd/>
            <a:tailEnd/>
          </a:ln>
        </p:spPr>
        <p:txBody>
          <a:bodyPr/>
          <a:lstStyle/>
          <a:p>
            <a:endParaRPr lang="en-US"/>
          </a:p>
        </p:txBody>
      </p:sp>
      <p:sp>
        <p:nvSpPr>
          <p:cNvPr id="29738" name="Oval 42"/>
          <p:cNvSpPr>
            <a:spLocks noChangeArrowheads="1"/>
          </p:cNvSpPr>
          <p:nvPr/>
        </p:nvSpPr>
        <p:spPr bwMode="auto">
          <a:xfrm>
            <a:off x="5181600" y="238918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29739" name="Oval 43"/>
          <p:cNvSpPr>
            <a:spLocks noChangeArrowheads="1"/>
          </p:cNvSpPr>
          <p:nvPr/>
        </p:nvSpPr>
        <p:spPr bwMode="auto">
          <a:xfrm>
            <a:off x="6897688" y="2627313"/>
            <a:ext cx="100012" cy="101600"/>
          </a:xfrm>
          <a:prstGeom prst="ellipse">
            <a:avLst/>
          </a:prstGeom>
          <a:solidFill>
            <a:srgbClr val="800080"/>
          </a:solidFill>
          <a:ln w="9525">
            <a:solidFill>
              <a:srgbClr val="800080"/>
            </a:solidFill>
            <a:round/>
            <a:headEnd/>
            <a:tailEnd/>
          </a:ln>
        </p:spPr>
        <p:txBody>
          <a:bodyPr/>
          <a:lstStyle/>
          <a:p>
            <a:endParaRPr lang="en-US"/>
          </a:p>
        </p:txBody>
      </p:sp>
      <p:sp>
        <p:nvSpPr>
          <p:cNvPr id="29740" name="Rectangle 44"/>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29741" name="Rectangle 45"/>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29742" name="Rectangle 46"/>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29743" name="Rectangle 47"/>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29744" name="Rectangle 48"/>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29745" name="Rectangle 49"/>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29746" name="Rectangle 50"/>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29747" name="Rectangle 51"/>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29748" name="Rectangle 52"/>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29749" name="Rectangle 53"/>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29750" name="Rectangle 54"/>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29751" name="Rectangle 55"/>
          <p:cNvSpPr>
            <a:spLocks noChangeArrowheads="1"/>
          </p:cNvSpPr>
          <p:nvPr/>
        </p:nvSpPr>
        <p:spPr bwMode="auto">
          <a:xfrm>
            <a:off x="14859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1</a:t>
            </a:r>
            <a:endParaRPr lang="en-US" altLang="en-US" b="1"/>
          </a:p>
        </p:txBody>
      </p:sp>
      <p:sp>
        <p:nvSpPr>
          <p:cNvPr id="29752" name="Rectangle 56"/>
          <p:cNvSpPr>
            <a:spLocks noChangeArrowheads="1"/>
          </p:cNvSpPr>
          <p:nvPr/>
        </p:nvSpPr>
        <p:spPr bwMode="auto">
          <a:xfrm>
            <a:off x="32004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2</a:t>
            </a:r>
            <a:endParaRPr lang="en-US" altLang="en-US" b="1"/>
          </a:p>
        </p:txBody>
      </p:sp>
      <p:sp>
        <p:nvSpPr>
          <p:cNvPr id="29753" name="Rectangle 57"/>
          <p:cNvSpPr>
            <a:spLocks noChangeArrowheads="1"/>
          </p:cNvSpPr>
          <p:nvPr/>
        </p:nvSpPr>
        <p:spPr bwMode="auto">
          <a:xfrm>
            <a:off x="49164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3</a:t>
            </a:r>
            <a:endParaRPr lang="en-US" altLang="en-US" b="1"/>
          </a:p>
        </p:txBody>
      </p:sp>
      <p:sp>
        <p:nvSpPr>
          <p:cNvPr id="29754" name="Rectangle 58"/>
          <p:cNvSpPr>
            <a:spLocks noChangeArrowheads="1"/>
          </p:cNvSpPr>
          <p:nvPr/>
        </p:nvSpPr>
        <p:spPr bwMode="auto">
          <a:xfrm>
            <a:off x="66309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4</a:t>
            </a:r>
            <a:endParaRPr lang="en-US" altLang="en-US" b="1"/>
          </a:p>
        </p:txBody>
      </p:sp>
      <p:sp>
        <p:nvSpPr>
          <p:cNvPr id="29755" name="Rectangle 59"/>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29756" name="Rectangle 60"/>
          <p:cNvSpPr>
            <a:spLocks noChangeArrowheads="1"/>
          </p:cNvSpPr>
          <p:nvPr/>
        </p:nvSpPr>
        <p:spPr bwMode="auto">
          <a:xfrm>
            <a:off x="7905750" y="3617913"/>
            <a:ext cx="1146175" cy="852487"/>
          </a:xfrm>
          <a:prstGeom prst="rect">
            <a:avLst/>
          </a:prstGeom>
          <a:solidFill>
            <a:srgbClr val="FFFFFF"/>
          </a:solidFill>
          <a:ln w="0">
            <a:solidFill>
              <a:srgbClr val="000000"/>
            </a:solidFill>
            <a:miter lim="800000"/>
            <a:headEnd/>
            <a:tailEnd/>
          </a:ln>
        </p:spPr>
        <p:txBody>
          <a:bodyPr/>
          <a:lstStyle/>
          <a:p>
            <a:endParaRPr lang="en-US"/>
          </a:p>
        </p:txBody>
      </p:sp>
      <p:sp>
        <p:nvSpPr>
          <p:cNvPr id="29757" name="Line 61"/>
          <p:cNvSpPr>
            <a:spLocks noChangeShapeType="1"/>
          </p:cNvSpPr>
          <p:nvPr/>
        </p:nvSpPr>
        <p:spPr bwMode="auto">
          <a:xfrm>
            <a:off x="7970838" y="3773488"/>
            <a:ext cx="292100" cy="0"/>
          </a:xfrm>
          <a:prstGeom prst="line">
            <a:avLst/>
          </a:prstGeom>
          <a:noFill/>
          <a:ln w="26988">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58" name="Rectangle 62"/>
          <p:cNvSpPr>
            <a:spLocks noChangeArrowheads="1"/>
          </p:cNvSpPr>
          <p:nvPr/>
        </p:nvSpPr>
        <p:spPr bwMode="auto">
          <a:xfrm>
            <a:off x="8061325" y="3719513"/>
            <a:ext cx="101600" cy="100012"/>
          </a:xfrm>
          <a:prstGeom prst="rect">
            <a:avLst/>
          </a:prstGeom>
          <a:solidFill>
            <a:srgbClr val="000080"/>
          </a:solidFill>
          <a:ln w="9525">
            <a:solidFill>
              <a:srgbClr val="000080"/>
            </a:solidFill>
            <a:miter lim="800000"/>
            <a:headEnd/>
            <a:tailEnd/>
          </a:ln>
        </p:spPr>
        <p:txBody>
          <a:bodyPr/>
          <a:lstStyle/>
          <a:p>
            <a:endParaRPr lang="en-US"/>
          </a:p>
        </p:txBody>
      </p:sp>
      <p:sp>
        <p:nvSpPr>
          <p:cNvPr id="29759" name="Rectangle 63"/>
          <p:cNvSpPr>
            <a:spLocks noChangeArrowheads="1"/>
          </p:cNvSpPr>
          <p:nvPr/>
        </p:nvSpPr>
        <p:spPr bwMode="auto">
          <a:xfrm>
            <a:off x="8318500" y="3663950"/>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rep</a:t>
            </a:r>
            <a:endParaRPr lang="en-US" altLang="en-US"/>
          </a:p>
        </p:txBody>
      </p:sp>
      <p:sp>
        <p:nvSpPr>
          <p:cNvPr id="29763" name="Line 67"/>
          <p:cNvSpPr>
            <a:spLocks noChangeShapeType="1"/>
          </p:cNvSpPr>
          <p:nvPr/>
        </p:nvSpPr>
        <p:spPr bwMode="auto">
          <a:xfrm>
            <a:off x="7970838" y="4341813"/>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64" name="Oval 68"/>
          <p:cNvSpPr>
            <a:spLocks noChangeArrowheads="1"/>
          </p:cNvSpPr>
          <p:nvPr/>
        </p:nvSpPr>
        <p:spPr bwMode="auto">
          <a:xfrm>
            <a:off x="8061325" y="428783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29765" name="Rectangle 69"/>
          <p:cNvSpPr>
            <a:spLocks noChangeArrowheads="1"/>
          </p:cNvSpPr>
          <p:nvPr/>
        </p:nvSpPr>
        <p:spPr bwMode="auto">
          <a:xfrm>
            <a:off x="8318500" y="423227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a:t>Conclusion 1</a:t>
            </a:r>
          </a:p>
        </p:txBody>
      </p:sp>
      <p:sp>
        <p:nvSpPr>
          <p:cNvPr id="30723" name="Rectangle 3"/>
          <p:cNvSpPr>
            <a:spLocks noGrp="1" noChangeArrowheads="1"/>
          </p:cNvSpPr>
          <p:nvPr>
            <p:ph type="body" idx="1"/>
          </p:nvPr>
        </p:nvSpPr>
        <p:spPr/>
        <p:txBody>
          <a:bodyPr/>
          <a:lstStyle/>
          <a:p>
            <a:pPr>
              <a:lnSpc>
                <a:spcPct val="90000"/>
              </a:lnSpc>
            </a:pPr>
            <a:r>
              <a:rPr lang="en-US" altLang="en-US" dirty="0"/>
              <a:t>Uncertainty lowers cooperation between individuals playing loss framed dilemma</a:t>
            </a:r>
          </a:p>
          <a:p>
            <a:pPr>
              <a:lnSpc>
                <a:spcPct val="90000"/>
              </a:lnSpc>
            </a:pPr>
            <a:r>
              <a:rPr lang="en-US" altLang="en-US" dirty="0"/>
              <a:t>Why? </a:t>
            </a:r>
            <a:br>
              <a:rPr lang="en-US" altLang="en-US" dirty="0"/>
            </a:br>
            <a:r>
              <a:rPr lang="en-US" altLang="en-US" dirty="0" smtClean="0"/>
              <a:t>- </a:t>
            </a:r>
            <a:r>
              <a:rPr lang="en-US" altLang="en-US" dirty="0"/>
              <a:t>Perhaps uncertainty transforms the game from a social dilemma to a game of chance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ltLang="en-US"/>
              <a:t>IDS: repeated vs precommitted</a:t>
            </a:r>
          </a:p>
        </p:txBody>
      </p:sp>
      <p:sp>
        <p:nvSpPr>
          <p:cNvPr id="44036"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44038"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39"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0"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1"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2"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3"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4"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5"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6"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7"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8"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9"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0"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1"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2"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3"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4"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5"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6"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7"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8"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9"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0"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1"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2"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3"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4"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5"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6" name="Freeform 34"/>
          <p:cNvSpPr>
            <a:spLocks/>
          </p:cNvSpPr>
          <p:nvPr/>
        </p:nvSpPr>
        <p:spPr bwMode="auto">
          <a:xfrm>
            <a:off x="1806575" y="4387850"/>
            <a:ext cx="5145088" cy="742950"/>
          </a:xfrm>
          <a:custGeom>
            <a:avLst/>
            <a:gdLst>
              <a:gd name="T0" fmla="*/ 0 w 561"/>
              <a:gd name="T1" fmla="*/ 0 h 81"/>
              <a:gd name="T2" fmla="*/ 187 w 561"/>
              <a:gd name="T3" fmla="*/ 81 h 81"/>
              <a:gd name="T4" fmla="*/ 374 w 561"/>
              <a:gd name="T5" fmla="*/ 64 h 81"/>
              <a:gd name="T6" fmla="*/ 561 w 561"/>
              <a:gd name="T7" fmla="*/ 64 h 81"/>
            </a:gdLst>
            <a:ahLst/>
            <a:cxnLst>
              <a:cxn ang="0">
                <a:pos x="T0" y="T1"/>
              </a:cxn>
              <a:cxn ang="0">
                <a:pos x="T2" y="T3"/>
              </a:cxn>
              <a:cxn ang="0">
                <a:pos x="T4" y="T5"/>
              </a:cxn>
              <a:cxn ang="0">
                <a:pos x="T6" y="T7"/>
              </a:cxn>
            </a:cxnLst>
            <a:rect l="0" t="0" r="r" b="b"/>
            <a:pathLst>
              <a:path w="561" h="81">
                <a:moveTo>
                  <a:pt x="0" y="0"/>
                </a:moveTo>
                <a:lnTo>
                  <a:pt x="187" y="81"/>
                </a:lnTo>
                <a:lnTo>
                  <a:pt x="374" y="64"/>
                </a:lnTo>
                <a:lnTo>
                  <a:pt x="561" y="64"/>
                </a:lnTo>
              </a:path>
            </a:pathLst>
          </a:custGeom>
          <a:noFill/>
          <a:ln w="26988">
            <a:solidFill>
              <a:srgbClr val="0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4067" name="Freeform 35"/>
          <p:cNvSpPr>
            <a:spLocks/>
          </p:cNvSpPr>
          <p:nvPr/>
        </p:nvSpPr>
        <p:spPr bwMode="auto">
          <a:xfrm>
            <a:off x="1806575" y="2444750"/>
            <a:ext cx="5145088" cy="779463"/>
          </a:xfrm>
          <a:custGeom>
            <a:avLst/>
            <a:gdLst>
              <a:gd name="T0" fmla="*/ 0 w 561"/>
              <a:gd name="T1" fmla="*/ 85 h 85"/>
              <a:gd name="T2" fmla="*/ 187 w 561"/>
              <a:gd name="T3" fmla="*/ 37 h 85"/>
              <a:gd name="T4" fmla="*/ 374 w 561"/>
              <a:gd name="T5" fmla="*/ 0 h 85"/>
              <a:gd name="T6" fmla="*/ 561 w 561"/>
              <a:gd name="T7" fmla="*/ 26 h 85"/>
            </a:gdLst>
            <a:ahLst/>
            <a:cxnLst>
              <a:cxn ang="0">
                <a:pos x="T0" y="T1"/>
              </a:cxn>
              <a:cxn ang="0">
                <a:pos x="T2" y="T3"/>
              </a:cxn>
              <a:cxn ang="0">
                <a:pos x="T4" y="T5"/>
              </a:cxn>
              <a:cxn ang="0">
                <a:pos x="T6" y="T7"/>
              </a:cxn>
            </a:cxnLst>
            <a:rect l="0" t="0" r="r" b="b"/>
            <a:pathLst>
              <a:path w="561" h="85">
                <a:moveTo>
                  <a:pt x="0" y="85"/>
                </a:moveTo>
                <a:lnTo>
                  <a:pt x="187" y="37"/>
                </a:lnTo>
                <a:lnTo>
                  <a:pt x="374" y="0"/>
                </a:lnTo>
                <a:lnTo>
                  <a:pt x="561" y="26"/>
                </a:lnTo>
              </a:path>
            </a:pathLst>
          </a:custGeom>
          <a:noFill/>
          <a:ln w="26988">
            <a:solidFill>
              <a:srgbClr val="8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4068" name="Rectangle 36"/>
          <p:cNvSpPr>
            <a:spLocks noChangeArrowheads="1"/>
          </p:cNvSpPr>
          <p:nvPr/>
        </p:nvSpPr>
        <p:spPr bwMode="auto">
          <a:xfrm>
            <a:off x="1751013" y="4333875"/>
            <a:ext cx="101600" cy="100013"/>
          </a:xfrm>
          <a:prstGeom prst="rect">
            <a:avLst/>
          </a:prstGeom>
          <a:solidFill>
            <a:srgbClr val="000080"/>
          </a:solidFill>
          <a:ln w="9525">
            <a:solidFill>
              <a:srgbClr val="000080"/>
            </a:solidFill>
            <a:miter lim="800000"/>
            <a:headEnd/>
            <a:tailEnd/>
          </a:ln>
        </p:spPr>
        <p:txBody>
          <a:bodyPr/>
          <a:lstStyle/>
          <a:p>
            <a:endParaRPr lang="en-US"/>
          </a:p>
        </p:txBody>
      </p:sp>
      <p:sp>
        <p:nvSpPr>
          <p:cNvPr id="44069" name="Rectangle 37"/>
          <p:cNvSpPr>
            <a:spLocks noChangeArrowheads="1"/>
          </p:cNvSpPr>
          <p:nvPr/>
        </p:nvSpPr>
        <p:spPr bwMode="auto">
          <a:xfrm>
            <a:off x="3467100" y="5076825"/>
            <a:ext cx="100013" cy="100013"/>
          </a:xfrm>
          <a:prstGeom prst="rect">
            <a:avLst/>
          </a:prstGeom>
          <a:solidFill>
            <a:srgbClr val="000080"/>
          </a:solidFill>
          <a:ln w="9525">
            <a:solidFill>
              <a:srgbClr val="000080"/>
            </a:solidFill>
            <a:miter lim="800000"/>
            <a:headEnd/>
            <a:tailEnd/>
          </a:ln>
        </p:spPr>
        <p:txBody>
          <a:bodyPr/>
          <a:lstStyle/>
          <a:p>
            <a:endParaRPr lang="en-US"/>
          </a:p>
        </p:txBody>
      </p:sp>
      <p:sp>
        <p:nvSpPr>
          <p:cNvPr id="44070" name="Rectangle 38"/>
          <p:cNvSpPr>
            <a:spLocks noChangeArrowheads="1"/>
          </p:cNvSpPr>
          <p:nvPr/>
        </p:nvSpPr>
        <p:spPr bwMode="auto">
          <a:xfrm>
            <a:off x="5181600" y="4919663"/>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44071" name="Rectangle 39"/>
          <p:cNvSpPr>
            <a:spLocks noChangeArrowheads="1"/>
          </p:cNvSpPr>
          <p:nvPr/>
        </p:nvSpPr>
        <p:spPr bwMode="auto">
          <a:xfrm>
            <a:off x="6897688" y="4919663"/>
            <a:ext cx="100012" cy="101600"/>
          </a:xfrm>
          <a:prstGeom prst="rect">
            <a:avLst/>
          </a:prstGeom>
          <a:solidFill>
            <a:srgbClr val="000080"/>
          </a:solidFill>
          <a:ln w="9525">
            <a:solidFill>
              <a:srgbClr val="000080"/>
            </a:solidFill>
            <a:miter lim="800000"/>
            <a:headEnd/>
            <a:tailEnd/>
          </a:ln>
        </p:spPr>
        <p:txBody>
          <a:bodyPr/>
          <a:lstStyle/>
          <a:p>
            <a:endParaRPr lang="en-US"/>
          </a:p>
        </p:txBody>
      </p:sp>
      <p:sp>
        <p:nvSpPr>
          <p:cNvPr id="44072" name="Oval 40"/>
          <p:cNvSpPr>
            <a:spLocks noChangeArrowheads="1"/>
          </p:cNvSpPr>
          <p:nvPr/>
        </p:nvSpPr>
        <p:spPr bwMode="auto">
          <a:xfrm>
            <a:off x="1751013" y="3168650"/>
            <a:ext cx="101600" cy="100013"/>
          </a:xfrm>
          <a:prstGeom prst="ellipse">
            <a:avLst/>
          </a:prstGeom>
          <a:solidFill>
            <a:srgbClr val="800080"/>
          </a:solidFill>
          <a:ln w="9525">
            <a:solidFill>
              <a:srgbClr val="800080"/>
            </a:solidFill>
            <a:round/>
            <a:headEnd/>
            <a:tailEnd/>
          </a:ln>
        </p:spPr>
        <p:txBody>
          <a:bodyPr/>
          <a:lstStyle/>
          <a:p>
            <a:endParaRPr lang="en-US"/>
          </a:p>
        </p:txBody>
      </p:sp>
      <p:sp>
        <p:nvSpPr>
          <p:cNvPr id="44073" name="Oval 41"/>
          <p:cNvSpPr>
            <a:spLocks noChangeArrowheads="1"/>
          </p:cNvSpPr>
          <p:nvPr/>
        </p:nvSpPr>
        <p:spPr bwMode="auto">
          <a:xfrm>
            <a:off x="3467100" y="2728913"/>
            <a:ext cx="100013" cy="100012"/>
          </a:xfrm>
          <a:prstGeom prst="ellipse">
            <a:avLst/>
          </a:prstGeom>
          <a:solidFill>
            <a:srgbClr val="800080"/>
          </a:solidFill>
          <a:ln w="9525">
            <a:solidFill>
              <a:srgbClr val="800080"/>
            </a:solidFill>
            <a:round/>
            <a:headEnd/>
            <a:tailEnd/>
          </a:ln>
        </p:spPr>
        <p:txBody>
          <a:bodyPr/>
          <a:lstStyle/>
          <a:p>
            <a:endParaRPr lang="en-US"/>
          </a:p>
        </p:txBody>
      </p:sp>
      <p:sp>
        <p:nvSpPr>
          <p:cNvPr id="44074" name="Oval 42"/>
          <p:cNvSpPr>
            <a:spLocks noChangeArrowheads="1"/>
          </p:cNvSpPr>
          <p:nvPr/>
        </p:nvSpPr>
        <p:spPr bwMode="auto">
          <a:xfrm>
            <a:off x="5181600" y="238918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44075" name="Oval 43"/>
          <p:cNvSpPr>
            <a:spLocks noChangeArrowheads="1"/>
          </p:cNvSpPr>
          <p:nvPr/>
        </p:nvSpPr>
        <p:spPr bwMode="auto">
          <a:xfrm>
            <a:off x="6897688" y="2627313"/>
            <a:ext cx="100012" cy="101600"/>
          </a:xfrm>
          <a:prstGeom prst="ellipse">
            <a:avLst/>
          </a:prstGeom>
          <a:solidFill>
            <a:srgbClr val="800080"/>
          </a:solidFill>
          <a:ln w="9525">
            <a:solidFill>
              <a:srgbClr val="800080"/>
            </a:solidFill>
            <a:round/>
            <a:headEnd/>
            <a:tailEnd/>
          </a:ln>
        </p:spPr>
        <p:txBody>
          <a:bodyPr/>
          <a:lstStyle/>
          <a:p>
            <a:endParaRPr lang="en-US"/>
          </a:p>
        </p:txBody>
      </p:sp>
      <p:sp>
        <p:nvSpPr>
          <p:cNvPr id="44076" name="Rectangle 44"/>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44077" name="Rectangle 45"/>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44078" name="Rectangle 46"/>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44079" name="Rectangle 47"/>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44080" name="Rectangle 48"/>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44081" name="Rectangle 49"/>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44082" name="Rectangle 50"/>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44083" name="Rectangle 51"/>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44084" name="Rectangle 52"/>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44085" name="Rectangle 53"/>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44086" name="Rectangle 54"/>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44087" name="Rectangle 55"/>
          <p:cNvSpPr>
            <a:spLocks noChangeArrowheads="1"/>
          </p:cNvSpPr>
          <p:nvPr/>
        </p:nvSpPr>
        <p:spPr bwMode="auto">
          <a:xfrm>
            <a:off x="14859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1</a:t>
            </a:r>
            <a:endParaRPr lang="en-US" altLang="en-US" b="1"/>
          </a:p>
        </p:txBody>
      </p:sp>
      <p:sp>
        <p:nvSpPr>
          <p:cNvPr id="44088" name="Rectangle 56"/>
          <p:cNvSpPr>
            <a:spLocks noChangeArrowheads="1"/>
          </p:cNvSpPr>
          <p:nvPr/>
        </p:nvSpPr>
        <p:spPr bwMode="auto">
          <a:xfrm>
            <a:off x="32004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2</a:t>
            </a:r>
            <a:endParaRPr lang="en-US" altLang="en-US" b="1"/>
          </a:p>
        </p:txBody>
      </p:sp>
      <p:sp>
        <p:nvSpPr>
          <p:cNvPr id="44089" name="Rectangle 57"/>
          <p:cNvSpPr>
            <a:spLocks noChangeArrowheads="1"/>
          </p:cNvSpPr>
          <p:nvPr/>
        </p:nvSpPr>
        <p:spPr bwMode="auto">
          <a:xfrm>
            <a:off x="49164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3</a:t>
            </a:r>
            <a:endParaRPr lang="en-US" altLang="en-US" b="1"/>
          </a:p>
        </p:txBody>
      </p:sp>
      <p:sp>
        <p:nvSpPr>
          <p:cNvPr id="44090" name="Rectangle 58"/>
          <p:cNvSpPr>
            <a:spLocks noChangeArrowheads="1"/>
          </p:cNvSpPr>
          <p:nvPr/>
        </p:nvSpPr>
        <p:spPr bwMode="auto">
          <a:xfrm>
            <a:off x="66309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4</a:t>
            </a:r>
            <a:endParaRPr lang="en-US" altLang="en-US" b="1"/>
          </a:p>
        </p:txBody>
      </p:sp>
      <p:sp>
        <p:nvSpPr>
          <p:cNvPr id="44091" name="Rectangle 59"/>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44092" name="Rectangle 60"/>
          <p:cNvSpPr>
            <a:spLocks noChangeArrowheads="1"/>
          </p:cNvSpPr>
          <p:nvPr/>
        </p:nvSpPr>
        <p:spPr bwMode="auto">
          <a:xfrm>
            <a:off x="7905750" y="3617913"/>
            <a:ext cx="1146175" cy="852487"/>
          </a:xfrm>
          <a:prstGeom prst="rect">
            <a:avLst/>
          </a:prstGeom>
          <a:solidFill>
            <a:srgbClr val="FFFFFF"/>
          </a:solidFill>
          <a:ln w="0">
            <a:solidFill>
              <a:srgbClr val="000000"/>
            </a:solidFill>
            <a:miter lim="800000"/>
            <a:headEnd/>
            <a:tailEnd/>
          </a:ln>
        </p:spPr>
        <p:txBody>
          <a:bodyPr/>
          <a:lstStyle/>
          <a:p>
            <a:endParaRPr lang="en-US"/>
          </a:p>
        </p:txBody>
      </p:sp>
      <p:sp>
        <p:nvSpPr>
          <p:cNvPr id="44093" name="Line 61"/>
          <p:cNvSpPr>
            <a:spLocks noChangeShapeType="1"/>
          </p:cNvSpPr>
          <p:nvPr/>
        </p:nvSpPr>
        <p:spPr bwMode="auto">
          <a:xfrm>
            <a:off x="7970838" y="3773488"/>
            <a:ext cx="292100" cy="0"/>
          </a:xfrm>
          <a:prstGeom prst="line">
            <a:avLst/>
          </a:prstGeom>
          <a:noFill/>
          <a:ln w="26988">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94" name="Rectangle 62"/>
          <p:cNvSpPr>
            <a:spLocks noChangeArrowheads="1"/>
          </p:cNvSpPr>
          <p:nvPr/>
        </p:nvSpPr>
        <p:spPr bwMode="auto">
          <a:xfrm>
            <a:off x="8061325" y="3719513"/>
            <a:ext cx="101600" cy="100012"/>
          </a:xfrm>
          <a:prstGeom prst="rect">
            <a:avLst/>
          </a:prstGeom>
          <a:solidFill>
            <a:srgbClr val="000080"/>
          </a:solidFill>
          <a:ln w="9525">
            <a:solidFill>
              <a:srgbClr val="000080"/>
            </a:solidFill>
            <a:miter lim="800000"/>
            <a:headEnd/>
            <a:tailEnd/>
          </a:ln>
        </p:spPr>
        <p:txBody>
          <a:bodyPr/>
          <a:lstStyle/>
          <a:p>
            <a:endParaRPr lang="en-US"/>
          </a:p>
        </p:txBody>
      </p:sp>
      <p:sp>
        <p:nvSpPr>
          <p:cNvPr id="44095" name="Rectangle 63"/>
          <p:cNvSpPr>
            <a:spLocks noChangeArrowheads="1"/>
          </p:cNvSpPr>
          <p:nvPr/>
        </p:nvSpPr>
        <p:spPr bwMode="auto">
          <a:xfrm>
            <a:off x="8318500" y="3663950"/>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rep</a:t>
            </a:r>
            <a:endParaRPr lang="en-US" altLang="en-US"/>
          </a:p>
        </p:txBody>
      </p:sp>
      <p:sp>
        <p:nvSpPr>
          <p:cNvPr id="44096" name="Line 64"/>
          <p:cNvSpPr>
            <a:spLocks noChangeShapeType="1"/>
          </p:cNvSpPr>
          <p:nvPr/>
        </p:nvSpPr>
        <p:spPr bwMode="auto">
          <a:xfrm>
            <a:off x="7970838" y="4057650"/>
            <a:ext cx="292100" cy="0"/>
          </a:xfrm>
          <a:prstGeom prst="line">
            <a:avLst/>
          </a:prstGeom>
          <a:noFill/>
          <a:ln w="26988">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97" name="Freeform 65"/>
          <p:cNvSpPr>
            <a:spLocks/>
          </p:cNvSpPr>
          <p:nvPr/>
        </p:nvSpPr>
        <p:spPr bwMode="auto">
          <a:xfrm>
            <a:off x="8061325" y="4003675"/>
            <a:ext cx="111125" cy="109538"/>
          </a:xfrm>
          <a:custGeom>
            <a:avLst/>
            <a:gdLst>
              <a:gd name="T0" fmla="*/ 35 w 70"/>
              <a:gd name="T1" fmla="*/ 0 h 69"/>
              <a:gd name="T2" fmla="*/ 70 w 70"/>
              <a:gd name="T3" fmla="*/ 69 h 69"/>
              <a:gd name="T4" fmla="*/ 0 w 70"/>
              <a:gd name="T5" fmla="*/ 69 h 69"/>
              <a:gd name="T6" fmla="*/ 35 w 70"/>
              <a:gd name="T7" fmla="*/ 0 h 69"/>
            </a:gdLst>
            <a:ahLst/>
            <a:cxnLst>
              <a:cxn ang="0">
                <a:pos x="T0" y="T1"/>
              </a:cxn>
              <a:cxn ang="0">
                <a:pos x="T2" y="T3"/>
              </a:cxn>
              <a:cxn ang="0">
                <a:pos x="T4" y="T5"/>
              </a:cxn>
              <a:cxn ang="0">
                <a:pos x="T6" y="T7"/>
              </a:cxn>
            </a:cxnLst>
            <a:rect l="0" t="0" r="r" b="b"/>
            <a:pathLst>
              <a:path w="70" h="69">
                <a:moveTo>
                  <a:pt x="35" y="0"/>
                </a:moveTo>
                <a:lnTo>
                  <a:pt x="70"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44098" name="Rectangle 66"/>
          <p:cNvSpPr>
            <a:spLocks noChangeArrowheads="1"/>
          </p:cNvSpPr>
          <p:nvPr/>
        </p:nvSpPr>
        <p:spPr bwMode="auto">
          <a:xfrm>
            <a:off x="8318500" y="3948113"/>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pre</a:t>
            </a:r>
            <a:endParaRPr lang="en-US" altLang="en-US"/>
          </a:p>
        </p:txBody>
      </p:sp>
      <p:sp>
        <p:nvSpPr>
          <p:cNvPr id="44099" name="Line 67"/>
          <p:cNvSpPr>
            <a:spLocks noChangeShapeType="1"/>
          </p:cNvSpPr>
          <p:nvPr/>
        </p:nvSpPr>
        <p:spPr bwMode="auto">
          <a:xfrm>
            <a:off x="7970838" y="4341813"/>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100" name="Oval 68"/>
          <p:cNvSpPr>
            <a:spLocks noChangeArrowheads="1"/>
          </p:cNvSpPr>
          <p:nvPr/>
        </p:nvSpPr>
        <p:spPr bwMode="auto">
          <a:xfrm>
            <a:off x="8061325" y="428783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44101" name="Rectangle 69"/>
          <p:cNvSpPr>
            <a:spLocks noChangeArrowheads="1"/>
          </p:cNvSpPr>
          <p:nvPr/>
        </p:nvSpPr>
        <p:spPr bwMode="auto">
          <a:xfrm>
            <a:off x="8318500" y="423227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en-US"/>
              <a:t>IDS: repeated vs precommitted</a:t>
            </a:r>
          </a:p>
        </p:txBody>
      </p:sp>
      <p:sp>
        <p:nvSpPr>
          <p:cNvPr id="31748"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1750"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1"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2"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3"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4"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5"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6"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7"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8"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9"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0"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1"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2"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3"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4"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5"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6"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7"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8"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9"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0"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1"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2"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3"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4"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5"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6"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7"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8" name="Freeform 34"/>
          <p:cNvSpPr>
            <a:spLocks/>
          </p:cNvSpPr>
          <p:nvPr/>
        </p:nvSpPr>
        <p:spPr bwMode="auto">
          <a:xfrm>
            <a:off x="1806575" y="4387850"/>
            <a:ext cx="5145088" cy="742950"/>
          </a:xfrm>
          <a:custGeom>
            <a:avLst/>
            <a:gdLst>
              <a:gd name="T0" fmla="*/ 0 w 561"/>
              <a:gd name="T1" fmla="*/ 0 h 81"/>
              <a:gd name="T2" fmla="*/ 187 w 561"/>
              <a:gd name="T3" fmla="*/ 81 h 81"/>
              <a:gd name="T4" fmla="*/ 374 w 561"/>
              <a:gd name="T5" fmla="*/ 64 h 81"/>
              <a:gd name="T6" fmla="*/ 561 w 561"/>
              <a:gd name="T7" fmla="*/ 64 h 81"/>
            </a:gdLst>
            <a:ahLst/>
            <a:cxnLst>
              <a:cxn ang="0">
                <a:pos x="T0" y="T1"/>
              </a:cxn>
              <a:cxn ang="0">
                <a:pos x="T2" y="T3"/>
              </a:cxn>
              <a:cxn ang="0">
                <a:pos x="T4" y="T5"/>
              </a:cxn>
              <a:cxn ang="0">
                <a:pos x="T6" y="T7"/>
              </a:cxn>
            </a:cxnLst>
            <a:rect l="0" t="0" r="r" b="b"/>
            <a:pathLst>
              <a:path w="561" h="81">
                <a:moveTo>
                  <a:pt x="0" y="0"/>
                </a:moveTo>
                <a:lnTo>
                  <a:pt x="187" y="81"/>
                </a:lnTo>
                <a:lnTo>
                  <a:pt x="374" y="64"/>
                </a:lnTo>
                <a:lnTo>
                  <a:pt x="561" y="64"/>
                </a:lnTo>
              </a:path>
            </a:pathLst>
          </a:custGeom>
          <a:noFill/>
          <a:ln w="26988">
            <a:solidFill>
              <a:srgbClr val="0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779" name="Freeform 35"/>
          <p:cNvSpPr>
            <a:spLocks/>
          </p:cNvSpPr>
          <p:nvPr/>
        </p:nvSpPr>
        <p:spPr bwMode="auto">
          <a:xfrm>
            <a:off x="1806575" y="3892550"/>
            <a:ext cx="5145088" cy="633413"/>
          </a:xfrm>
          <a:custGeom>
            <a:avLst/>
            <a:gdLst>
              <a:gd name="T0" fmla="*/ 0 w 561"/>
              <a:gd name="T1" fmla="*/ 0 h 69"/>
              <a:gd name="T2" fmla="*/ 187 w 561"/>
              <a:gd name="T3" fmla="*/ 46 h 69"/>
              <a:gd name="T4" fmla="*/ 374 w 561"/>
              <a:gd name="T5" fmla="*/ 49 h 69"/>
              <a:gd name="T6" fmla="*/ 561 w 561"/>
              <a:gd name="T7" fmla="*/ 69 h 69"/>
            </a:gdLst>
            <a:ahLst/>
            <a:cxnLst>
              <a:cxn ang="0">
                <a:pos x="T0" y="T1"/>
              </a:cxn>
              <a:cxn ang="0">
                <a:pos x="T2" y="T3"/>
              </a:cxn>
              <a:cxn ang="0">
                <a:pos x="T4" y="T5"/>
              </a:cxn>
              <a:cxn ang="0">
                <a:pos x="T6" y="T7"/>
              </a:cxn>
            </a:cxnLst>
            <a:rect l="0" t="0" r="r" b="b"/>
            <a:pathLst>
              <a:path w="561" h="69">
                <a:moveTo>
                  <a:pt x="0" y="0"/>
                </a:moveTo>
                <a:lnTo>
                  <a:pt x="187" y="46"/>
                </a:lnTo>
                <a:lnTo>
                  <a:pt x="374" y="49"/>
                </a:lnTo>
                <a:lnTo>
                  <a:pt x="561" y="69"/>
                </a:lnTo>
              </a:path>
            </a:pathLst>
          </a:custGeom>
          <a:noFill/>
          <a:ln w="26988">
            <a:solidFill>
              <a:srgbClr val="00FF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780" name="Freeform 36"/>
          <p:cNvSpPr>
            <a:spLocks/>
          </p:cNvSpPr>
          <p:nvPr/>
        </p:nvSpPr>
        <p:spPr bwMode="auto">
          <a:xfrm>
            <a:off x="1806575" y="2444750"/>
            <a:ext cx="5145088" cy="779463"/>
          </a:xfrm>
          <a:custGeom>
            <a:avLst/>
            <a:gdLst>
              <a:gd name="T0" fmla="*/ 0 w 561"/>
              <a:gd name="T1" fmla="*/ 85 h 85"/>
              <a:gd name="T2" fmla="*/ 187 w 561"/>
              <a:gd name="T3" fmla="*/ 37 h 85"/>
              <a:gd name="T4" fmla="*/ 374 w 561"/>
              <a:gd name="T5" fmla="*/ 0 h 85"/>
              <a:gd name="T6" fmla="*/ 561 w 561"/>
              <a:gd name="T7" fmla="*/ 26 h 85"/>
            </a:gdLst>
            <a:ahLst/>
            <a:cxnLst>
              <a:cxn ang="0">
                <a:pos x="T0" y="T1"/>
              </a:cxn>
              <a:cxn ang="0">
                <a:pos x="T2" y="T3"/>
              </a:cxn>
              <a:cxn ang="0">
                <a:pos x="T4" y="T5"/>
              </a:cxn>
              <a:cxn ang="0">
                <a:pos x="T6" y="T7"/>
              </a:cxn>
            </a:cxnLst>
            <a:rect l="0" t="0" r="r" b="b"/>
            <a:pathLst>
              <a:path w="561" h="85">
                <a:moveTo>
                  <a:pt x="0" y="85"/>
                </a:moveTo>
                <a:lnTo>
                  <a:pt x="187" y="37"/>
                </a:lnTo>
                <a:lnTo>
                  <a:pt x="374" y="0"/>
                </a:lnTo>
                <a:lnTo>
                  <a:pt x="561" y="26"/>
                </a:lnTo>
              </a:path>
            </a:pathLst>
          </a:custGeom>
          <a:noFill/>
          <a:ln w="26988">
            <a:solidFill>
              <a:srgbClr val="8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781" name="Rectangle 37"/>
          <p:cNvSpPr>
            <a:spLocks noChangeArrowheads="1"/>
          </p:cNvSpPr>
          <p:nvPr/>
        </p:nvSpPr>
        <p:spPr bwMode="auto">
          <a:xfrm>
            <a:off x="1751013" y="4333875"/>
            <a:ext cx="101600" cy="100013"/>
          </a:xfrm>
          <a:prstGeom prst="rect">
            <a:avLst/>
          </a:prstGeom>
          <a:solidFill>
            <a:srgbClr val="000080"/>
          </a:solidFill>
          <a:ln w="9525">
            <a:solidFill>
              <a:srgbClr val="000080"/>
            </a:solidFill>
            <a:miter lim="800000"/>
            <a:headEnd/>
            <a:tailEnd/>
          </a:ln>
        </p:spPr>
        <p:txBody>
          <a:bodyPr/>
          <a:lstStyle/>
          <a:p>
            <a:endParaRPr lang="en-US"/>
          </a:p>
        </p:txBody>
      </p:sp>
      <p:sp>
        <p:nvSpPr>
          <p:cNvPr id="31782" name="Rectangle 38"/>
          <p:cNvSpPr>
            <a:spLocks noChangeArrowheads="1"/>
          </p:cNvSpPr>
          <p:nvPr/>
        </p:nvSpPr>
        <p:spPr bwMode="auto">
          <a:xfrm>
            <a:off x="3467100" y="5076825"/>
            <a:ext cx="100013" cy="100013"/>
          </a:xfrm>
          <a:prstGeom prst="rect">
            <a:avLst/>
          </a:prstGeom>
          <a:solidFill>
            <a:srgbClr val="000080"/>
          </a:solidFill>
          <a:ln w="9525">
            <a:solidFill>
              <a:srgbClr val="000080"/>
            </a:solidFill>
            <a:miter lim="800000"/>
            <a:headEnd/>
            <a:tailEnd/>
          </a:ln>
        </p:spPr>
        <p:txBody>
          <a:bodyPr/>
          <a:lstStyle/>
          <a:p>
            <a:endParaRPr lang="en-US"/>
          </a:p>
        </p:txBody>
      </p:sp>
      <p:sp>
        <p:nvSpPr>
          <p:cNvPr id="31783" name="Rectangle 39"/>
          <p:cNvSpPr>
            <a:spLocks noChangeArrowheads="1"/>
          </p:cNvSpPr>
          <p:nvPr/>
        </p:nvSpPr>
        <p:spPr bwMode="auto">
          <a:xfrm>
            <a:off x="5181600" y="4919663"/>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31784" name="Rectangle 40"/>
          <p:cNvSpPr>
            <a:spLocks noChangeArrowheads="1"/>
          </p:cNvSpPr>
          <p:nvPr/>
        </p:nvSpPr>
        <p:spPr bwMode="auto">
          <a:xfrm>
            <a:off x="6897688" y="4919663"/>
            <a:ext cx="100012" cy="101600"/>
          </a:xfrm>
          <a:prstGeom prst="rect">
            <a:avLst/>
          </a:prstGeom>
          <a:solidFill>
            <a:srgbClr val="000080"/>
          </a:solidFill>
          <a:ln w="9525">
            <a:solidFill>
              <a:srgbClr val="000080"/>
            </a:solidFill>
            <a:miter lim="800000"/>
            <a:headEnd/>
            <a:tailEnd/>
          </a:ln>
        </p:spPr>
        <p:txBody>
          <a:bodyPr/>
          <a:lstStyle/>
          <a:p>
            <a:endParaRPr lang="en-US"/>
          </a:p>
        </p:txBody>
      </p:sp>
      <p:sp>
        <p:nvSpPr>
          <p:cNvPr id="31785" name="Freeform 41"/>
          <p:cNvSpPr>
            <a:spLocks/>
          </p:cNvSpPr>
          <p:nvPr/>
        </p:nvSpPr>
        <p:spPr bwMode="auto">
          <a:xfrm>
            <a:off x="1751013" y="3838575"/>
            <a:ext cx="111125" cy="109538"/>
          </a:xfrm>
          <a:custGeom>
            <a:avLst/>
            <a:gdLst>
              <a:gd name="T0" fmla="*/ 35 w 70"/>
              <a:gd name="T1" fmla="*/ 0 h 69"/>
              <a:gd name="T2" fmla="*/ 70 w 70"/>
              <a:gd name="T3" fmla="*/ 69 h 69"/>
              <a:gd name="T4" fmla="*/ 0 w 70"/>
              <a:gd name="T5" fmla="*/ 69 h 69"/>
              <a:gd name="T6" fmla="*/ 35 w 70"/>
              <a:gd name="T7" fmla="*/ 0 h 69"/>
            </a:gdLst>
            <a:ahLst/>
            <a:cxnLst>
              <a:cxn ang="0">
                <a:pos x="T0" y="T1"/>
              </a:cxn>
              <a:cxn ang="0">
                <a:pos x="T2" y="T3"/>
              </a:cxn>
              <a:cxn ang="0">
                <a:pos x="T4" y="T5"/>
              </a:cxn>
              <a:cxn ang="0">
                <a:pos x="T6" y="T7"/>
              </a:cxn>
            </a:cxnLst>
            <a:rect l="0" t="0" r="r" b="b"/>
            <a:pathLst>
              <a:path w="70" h="69">
                <a:moveTo>
                  <a:pt x="35" y="0"/>
                </a:moveTo>
                <a:lnTo>
                  <a:pt x="70"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1786" name="Freeform 42"/>
          <p:cNvSpPr>
            <a:spLocks/>
          </p:cNvSpPr>
          <p:nvPr/>
        </p:nvSpPr>
        <p:spPr bwMode="auto">
          <a:xfrm>
            <a:off x="3467100" y="4259263"/>
            <a:ext cx="109538" cy="111125"/>
          </a:xfrm>
          <a:custGeom>
            <a:avLst/>
            <a:gdLst>
              <a:gd name="T0" fmla="*/ 34 w 69"/>
              <a:gd name="T1" fmla="*/ 0 h 70"/>
              <a:gd name="T2" fmla="*/ 69 w 69"/>
              <a:gd name="T3" fmla="*/ 70 h 70"/>
              <a:gd name="T4" fmla="*/ 0 w 69"/>
              <a:gd name="T5" fmla="*/ 70 h 70"/>
              <a:gd name="T6" fmla="*/ 34 w 69"/>
              <a:gd name="T7" fmla="*/ 0 h 70"/>
            </a:gdLst>
            <a:ahLst/>
            <a:cxnLst>
              <a:cxn ang="0">
                <a:pos x="T0" y="T1"/>
              </a:cxn>
              <a:cxn ang="0">
                <a:pos x="T2" y="T3"/>
              </a:cxn>
              <a:cxn ang="0">
                <a:pos x="T4" y="T5"/>
              </a:cxn>
              <a:cxn ang="0">
                <a:pos x="T6" y="T7"/>
              </a:cxn>
            </a:cxnLst>
            <a:rect l="0" t="0" r="r" b="b"/>
            <a:pathLst>
              <a:path w="69" h="70">
                <a:moveTo>
                  <a:pt x="34" y="0"/>
                </a:moveTo>
                <a:lnTo>
                  <a:pt x="69" y="70"/>
                </a:lnTo>
                <a:lnTo>
                  <a:pt x="0" y="70"/>
                </a:lnTo>
                <a:lnTo>
                  <a:pt x="34" y="0"/>
                </a:lnTo>
                <a:close/>
              </a:path>
            </a:pathLst>
          </a:custGeom>
          <a:solidFill>
            <a:srgbClr val="00FF00"/>
          </a:solidFill>
          <a:ln w="9525">
            <a:solidFill>
              <a:srgbClr val="00FF00"/>
            </a:solidFill>
            <a:prstDash val="solid"/>
            <a:round/>
            <a:headEnd/>
            <a:tailEnd/>
          </a:ln>
        </p:spPr>
        <p:txBody>
          <a:bodyPr/>
          <a:lstStyle/>
          <a:p>
            <a:endParaRPr lang="en-US"/>
          </a:p>
        </p:txBody>
      </p:sp>
      <p:sp>
        <p:nvSpPr>
          <p:cNvPr id="31787" name="Freeform 43"/>
          <p:cNvSpPr>
            <a:spLocks/>
          </p:cNvSpPr>
          <p:nvPr/>
        </p:nvSpPr>
        <p:spPr bwMode="auto">
          <a:xfrm>
            <a:off x="5181600" y="4287838"/>
            <a:ext cx="111125" cy="109537"/>
          </a:xfrm>
          <a:custGeom>
            <a:avLst/>
            <a:gdLst>
              <a:gd name="T0" fmla="*/ 35 w 70"/>
              <a:gd name="T1" fmla="*/ 0 h 69"/>
              <a:gd name="T2" fmla="*/ 70 w 70"/>
              <a:gd name="T3" fmla="*/ 69 h 69"/>
              <a:gd name="T4" fmla="*/ 0 w 70"/>
              <a:gd name="T5" fmla="*/ 69 h 69"/>
              <a:gd name="T6" fmla="*/ 35 w 70"/>
              <a:gd name="T7" fmla="*/ 0 h 69"/>
            </a:gdLst>
            <a:ahLst/>
            <a:cxnLst>
              <a:cxn ang="0">
                <a:pos x="T0" y="T1"/>
              </a:cxn>
              <a:cxn ang="0">
                <a:pos x="T2" y="T3"/>
              </a:cxn>
              <a:cxn ang="0">
                <a:pos x="T4" y="T5"/>
              </a:cxn>
              <a:cxn ang="0">
                <a:pos x="T6" y="T7"/>
              </a:cxn>
            </a:cxnLst>
            <a:rect l="0" t="0" r="r" b="b"/>
            <a:pathLst>
              <a:path w="70" h="69">
                <a:moveTo>
                  <a:pt x="35" y="0"/>
                </a:moveTo>
                <a:lnTo>
                  <a:pt x="70"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1788" name="Freeform 44"/>
          <p:cNvSpPr>
            <a:spLocks/>
          </p:cNvSpPr>
          <p:nvPr/>
        </p:nvSpPr>
        <p:spPr bwMode="auto">
          <a:xfrm>
            <a:off x="6897688" y="4470400"/>
            <a:ext cx="109537" cy="111125"/>
          </a:xfrm>
          <a:custGeom>
            <a:avLst/>
            <a:gdLst>
              <a:gd name="T0" fmla="*/ 34 w 69"/>
              <a:gd name="T1" fmla="*/ 0 h 70"/>
              <a:gd name="T2" fmla="*/ 69 w 69"/>
              <a:gd name="T3" fmla="*/ 70 h 70"/>
              <a:gd name="T4" fmla="*/ 0 w 69"/>
              <a:gd name="T5" fmla="*/ 70 h 70"/>
              <a:gd name="T6" fmla="*/ 34 w 69"/>
              <a:gd name="T7" fmla="*/ 0 h 70"/>
            </a:gdLst>
            <a:ahLst/>
            <a:cxnLst>
              <a:cxn ang="0">
                <a:pos x="T0" y="T1"/>
              </a:cxn>
              <a:cxn ang="0">
                <a:pos x="T2" y="T3"/>
              </a:cxn>
              <a:cxn ang="0">
                <a:pos x="T4" y="T5"/>
              </a:cxn>
              <a:cxn ang="0">
                <a:pos x="T6" y="T7"/>
              </a:cxn>
            </a:cxnLst>
            <a:rect l="0" t="0" r="r" b="b"/>
            <a:pathLst>
              <a:path w="69" h="70">
                <a:moveTo>
                  <a:pt x="34" y="0"/>
                </a:moveTo>
                <a:lnTo>
                  <a:pt x="69" y="70"/>
                </a:lnTo>
                <a:lnTo>
                  <a:pt x="0" y="70"/>
                </a:lnTo>
                <a:lnTo>
                  <a:pt x="34" y="0"/>
                </a:lnTo>
                <a:close/>
              </a:path>
            </a:pathLst>
          </a:custGeom>
          <a:solidFill>
            <a:srgbClr val="00FF00"/>
          </a:solidFill>
          <a:ln w="9525">
            <a:solidFill>
              <a:srgbClr val="00FF00"/>
            </a:solidFill>
            <a:prstDash val="solid"/>
            <a:round/>
            <a:headEnd/>
            <a:tailEnd/>
          </a:ln>
        </p:spPr>
        <p:txBody>
          <a:bodyPr/>
          <a:lstStyle/>
          <a:p>
            <a:endParaRPr lang="en-US"/>
          </a:p>
        </p:txBody>
      </p:sp>
      <p:sp>
        <p:nvSpPr>
          <p:cNvPr id="31789" name="Oval 45"/>
          <p:cNvSpPr>
            <a:spLocks noChangeArrowheads="1"/>
          </p:cNvSpPr>
          <p:nvPr/>
        </p:nvSpPr>
        <p:spPr bwMode="auto">
          <a:xfrm>
            <a:off x="1751013" y="3168650"/>
            <a:ext cx="101600" cy="100013"/>
          </a:xfrm>
          <a:prstGeom prst="ellipse">
            <a:avLst/>
          </a:prstGeom>
          <a:solidFill>
            <a:srgbClr val="800080"/>
          </a:solidFill>
          <a:ln w="9525">
            <a:solidFill>
              <a:srgbClr val="800080"/>
            </a:solidFill>
            <a:round/>
            <a:headEnd/>
            <a:tailEnd/>
          </a:ln>
        </p:spPr>
        <p:txBody>
          <a:bodyPr/>
          <a:lstStyle/>
          <a:p>
            <a:endParaRPr lang="en-US"/>
          </a:p>
        </p:txBody>
      </p:sp>
      <p:sp>
        <p:nvSpPr>
          <p:cNvPr id="31790" name="Oval 46"/>
          <p:cNvSpPr>
            <a:spLocks noChangeArrowheads="1"/>
          </p:cNvSpPr>
          <p:nvPr/>
        </p:nvSpPr>
        <p:spPr bwMode="auto">
          <a:xfrm>
            <a:off x="3467100" y="2728913"/>
            <a:ext cx="100013" cy="100012"/>
          </a:xfrm>
          <a:prstGeom prst="ellipse">
            <a:avLst/>
          </a:prstGeom>
          <a:solidFill>
            <a:srgbClr val="800080"/>
          </a:solidFill>
          <a:ln w="9525">
            <a:solidFill>
              <a:srgbClr val="800080"/>
            </a:solidFill>
            <a:round/>
            <a:headEnd/>
            <a:tailEnd/>
          </a:ln>
        </p:spPr>
        <p:txBody>
          <a:bodyPr/>
          <a:lstStyle/>
          <a:p>
            <a:endParaRPr lang="en-US"/>
          </a:p>
        </p:txBody>
      </p:sp>
      <p:sp>
        <p:nvSpPr>
          <p:cNvPr id="31791" name="Oval 47"/>
          <p:cNvSpPr>
            <a:spLocks noChangeArrowheads="1"/>
          </p:cNvSpPr>
          <p:nvPr/>
        </p:nvSpPr>
        <p:spPr bwMode="auto">
          <a:xfrm>
            <a:off x="5181600" y="238918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31792" name="Oval 48"/>
          <p:cNvSpPr>
            <a:spLocks noChangeArrowheads="1"/>
          </p:cNvSpPr>
          <p:nvPr/>
        </p:nvSpPr>
        <p:spPr bwMode="auto">
          <a:xfrm>
            <a:off x="6897688" y="2627313"/>
            <a:ext cx="100012" cy="101600"/>
          </a:xfrm>
          <a:prstGeom prst="ellipse">
            <a:avLst/>
          </a:prstGeom>
          <a:solidFill>
            <a:srgbClr val="800080"/>
          </a:solidFill>
          <a:ln w="9525">
            <a:solidFill>
              <a:srgbClr val="800080"/>
            </a:solidFill>
            <a:round/>
            <a:headEnd/>
            <a:tailEnd/>
          </a:ln>
        </p:spPr>
        <p:txBody>
          <a:bodyPr/>
          <a:lstStyle/>
          <a:p>
            <a:endParaRPr lang="en-US"/>
          </a:p>
        </p:txBody>
      </p:sp>
      <p:sp>
        <p:nvSpPr>
          <p:cNvPr id="31793" name="Rectangle 49"/>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31794" name="Rectangle 50"/>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31795" name="Rectangle 51"/>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31796" name="Rectangle 52"/>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31797" name="Rectangle 53"/>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31798" name="Rectangle 54"/>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31799" name="Rectangle 55"/>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31800" name="Rectangle 56"/>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31801" name="Rectangle 57"/>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31802" name="Rectangle 58"/>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31803" name="Rectangle 59"/>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31804" name="Rectangle 60"/>
          <p:cNvSpPr>
            <a:spLocks noChangeArrowheads="1"/>
          </p:cNvSpPr>
          <p:nvPr/>
        </p:nvSpPr>
        <p:spPr bwMode="auto">
          <a:xfrm>
            <a:off x="14859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1</a:t>
            </a:r>
            <a:endParaRPr lang="en-US" altLang="en-US" b="1"/>
          </a:p>
        </p:txBody>
      </p:sp>
      <p:sp>
        <p:nvSpPr>
          <p:cNvPr id="31805" name="Rectangle 61"/>
          <p:cNvSpPr>
            <a:spLocks noChangeArrowheads="1"/>
          </p:cNvSpPr>
          <p:nvPr/>
        </p:nvSpPr>
        <p:spPr bwMode="auto">
          <a:xfrm>
            <a:off x="32004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2</a:t>
            </a:r>
            <a:endParaRPr lang="en-US" altLang="en-US" b="1"/>
          </a:p>
        </p:txBody>
      </p:sp>
      <p:sp>
        <p:nvSpPr>
          <p:cNvPr id="31806" name="Rectangle 62"/>
          <p:cNvSpPr>
            <a:spLocks noChangeArrowheads="1"/>
          </p:cNvSpPr>
          <p:nvPr/>
        </p:nvSpPr>
        <p:spPr bwMode="auto">
          <a:xfrm>
            <a:off x="49164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3</a:t>
            </a:r>
            <a:endParaRPr lang="en-US" altLang="en-US" b="1"/>
          </a:p>
        </p:txBody>
      </p:sp>
      <p:sp>
        <p:nvSpPr>
          <p:cNvPr id="31807" name="Rectangle 63"/>
          <p:cNvSpPr>
            <a:spLocks noChangeArrowheads="1"/>
          </p:cNvSpPr>
          <p:nvPr/>
        </p:nvSpPr>
        <p:spPr bwMode="auto">
          <a:xfrm>
            <a:off x="66309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4</a:t>
            </a:r>
            <a:endParaRPr lang="en-US" altLang="en-US" b="1"/>
          </a:p>
        </p:txBody>
      </p:sp>
      <p:sp>
        <p:nvSpPr>
          <p:cNvPr id="31808" name="Rectangle 64"/>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31809" name="Rectangle 65"/>
          <p:cNvSpPr>
            <a:spLocks noChangeArrowheads="1"/>
          </p:cNvSpPr>
          <p:nvPr/>
        </p:nvSpPr>
        <p:spPr bwMode="auto">
          <a:xfrm>
            <a:off x="7905750" y="3617913"/>
            <a:ext cx="1146175" cy="852487"/>
          </a:xfrm>
          <a:prstGeom prst="rect">
            <a:avLst/>
          </a:prstGeom>
          <a:solidFill>
            <a:srgbClr val="FFFFFF"/>
          </a:solidFill>
          <a:ln w="0">
            <a:solidFill>
              <a:srgbClr val="000000"/>
            </a:solidFill>
            <a:miter lim="800000"/>
            <a:headEnd/>
            <a:tailEnd/>
          </a:ln>
        </p:spPr>
        <p:txBody>
          <a:bodyPr/>
          <a:lstStyle/>
          <a:p>
            <a:endParaRPr lang="en-US"/>
          </a:p>
        </p:txBody>
      </p:sp>
      <p:sp>
        <p:nvSpPr>
          <p:cNvPr id="31810" name="Line 66"/>
          <p:cNvSpPr>
            <a:spLocks noChangeShapeType="1"/>
          </p:cNvSpPr>
          <p:nvPr/>
        </p:nvSpPr>
        <p:spPr bwMode="auto">
          <a:xfrm>
            <a:off x="7970838" y="3773488"/>
            <a:ext cx="292100" cy="0"/>
          </a:xfrm>
          <a:prstGeom prst="line">
            <a:avLst/>
          </a:prstGeom>
          <a:noFill/>
          <a:ln w="26988">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811" name="Rectangle 67"/>
          <p:cNvSpPr>
            <a:spLocks noChangeArrowheads="1"/>
          </p:cNvSpPr>
          <p:nvPr/>
        </p:nvSpPr>
        <p:spPr bwMode="auto">
          <a:xfrm>
            <a:off x="8061325" y="3719513"/>
            <a:ext cx="101600" cy="100012"/>
          </a:xfrm>
          <a:prstGeom prst="rect">
            <a:avLst/>
          </a:prstGeom>
          <a:solidFill>
            <a:srgbClr val="000080"/>
          </a:solidFill>
          <a:ln w="9525">
            <a:solidFill>
              <a:srgbClr val="000080"/>
            </a:solidFill>
            <a:miter lim="800000"/>
            <a:headEnd/>
            <a:tailEnd/>
          </a:ln>
        </p:spPr>
        <p:txBody>
          <a:bodyPr/>
          <a:lstStyle/>
          <a:p>
            <a:endParaRPr lang="en-US"/>
          </a:p>
        </p:txBody>
      </p:sp>
      <p:sp>
        <p:nvSpPr>
          <p:cNvPr id="31812" name="Rectangle 68"/>
          <p:cNvSpPr>
            <a:spLocks noChangeArrowheads="1"/>
          </p:cNvSpPr>
          <p:nvPr/>
        </p:nvSpPr>
        <p:spPr bwMode="auto">
          <a:xfrm>
            <a:off x="8318500" y="3663950"/>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rep</a:t>
            </a:r>
            <a:endParaRPr lang="en-US" altLang="en-US"/>
          </a:p>
        </p:txBody>
      </p:sp>
      <p:sp>
        <p:nvSpPr>
          <p:cNvPr id="31813" name="Line 69"/>
          <p:cNvSpPr>
            <a:spLocks noChangeShapeType="1"/>
          </p:cNvSpPr>
          <p:nvPr/>
        </p:nvSpPr>
        <p:spPr bwMode="auto">
          <a:xfrm>
            <a:off x="7970838" y="4057650"/>
            <a:ext cx="292100" cy="0"/>
          </a:xfrm>
          <a:prstGeom prst="line">
            <a:avLst/>
          </a:prstGeom>
          <a:noFill/>
          <a:ln w="26988">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814" name="Freeform 70"/>
          <p:cNvSpPr>
            <a:spLocks/>
          </p:cNvSpPr>
          <p:nvPr/>
        </p:nvSpPr>
        <p:spPr bwMode="auto">
          <a:xfrm>
            <a:off x="8061325" y="4003675"/>
            <a:ext cx="111125" cy="109538"/>
          </a:xfrm>
          <a:custGeom>
            <a:avLst/>
            <a:gdLst>
              <a:gd name="T0" fmla="*/ 35 w 70"/>
              <a:gd name="T1" fmla="*/ 0 h 69"/>
              <a:gd name="T2" fmla="*/ 70 w 70"/>
              <a:gd name="T3" fmla="*/ 69 h 69"/>
              <a:gd name="T4" fmla="*/ 0 w 70"/>
              <a:gd name="T5" fmla="*/ 69 h 69"/>
              <a:gd name="T6" fmla="*/ 35 w 70"/>
              <a:gd name="T7" fmla="*/ 0 h 69"/>
            </a:gdLst>
            <a:ahLst/>
            <a:cxnLst>
              <a:cxn ang="0">
                <a:pos x="T0" y="T1"/>
              </a:cxn>
              <a:cxn ang="0">
                <a:pos x="T2" y="T3"/>
              </a:cxn>
              <a:cxn ang="0">
                <a:pos x="T4" y="T5"/>
              </a:cxn>
              <a:cxn ang="0">
                <a:pos x="T6" y="T7"/>
              </a:cxn>
            </a:cxnLst>
            <a:rect l="0" t="0" r="r" b="b"/>
            <a:pathLst>
              <a:path w="70" h="69">
                <a:moveTo>
                  <a:pt x="35" y="0"/>
                </a:moveTo>
                <a:lnTo>
                  <a:pt x="70"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1815" name="Rectangle 71"/>
          <p:cNvSpPr>
            <a:spLocks noChangeArrowheads="1"/>
          </p:cNvSpPr>
          <p:nvPr/>
        </p:nvSpPr>
        <p:spPr bwMode="auto">
          <a:xfrm>
            <a:off x="8318500" y="3948113"/>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pre</a:t>
            </a:r>
            <a:endParaRPr lang="en-US" altLang="en-US"/>
          </a:p>
        </p:txBody>
      </p:sp>
      <p:sp>
        <p:nvSpPr>
          <p:cNvPr id="31816" name="Line 72"/>
          <p:cNvSpPr>
            <a:spLocks noChangeShapeType="1"/>
          </p:cNvSpPr>
          <p:nvPr/>
        </p:nvSpPr>
        <p:spPr bwMode="auto">
          <a:xfrm>
            <a:off x="7970838" y="4341813"/>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817" name="Oval 73"/>
          <p:cNvSpPr>
            <a:spLocks noChangeArrowheads="1"/>
          </p:cNvSpPr>
          <p:nvPr/>
        </p:nvSpPr>
        <p:spPr bwMode="auto">
          <a:xfrm>
            <a:off x="8061325" y="428783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31818" name="Rectangle 74"/>
          <p:cNvSpPr>
            <a:spLocks noChangeArrowheads="1"/>
          </p:cNvSpPr>
          <p:nvPr/>
        </p:nvSpPr>
        <p:spPr bwMode="auto">
          <a:xfrm>
            <a:off x="8318500" y="423227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152400"/>
            <a:ext cx="8229600" cy="1143000"/>
          </a:xfrm>
        </p:spPr>
        <p:txBody>
          <a:bodyPr/>
          <a:lstStyle/>
          <a:p>
            <a:r>
              <a:rPr lang="en-US" altLang="en-US" dirty="0" smtClean="0"/>
              <a:t>Submitting Author:</a:t>
            </a:r>
            <a:br>
              <a:rPr lang="en-US" altLang="en-US" dirty="0" smtClean="0"/>
            </a:br>
            <a:r>
              <a:rPr lang="en-US" altLang="en-US" dirty="0" smtClean="0"/>
              <a:t>Amir </a:t>
            </a:r>
            <a:r>
              <a:rPr lang="en-US" altLang="en-US" dirty="0" err="1" smtClean="0"/>
              <a:t>Sepehri</a:t>
            </a:r>
            <a:endParaRPr lang="en-US" altLang="en-US" dirty="0"/>
          </a:p>
        </p:txBody>
      </p:sp>
      <p:pic>
        <p:nvPicPr>
          <p:cNvPr id="7181" name="Picture 13" descr="C:\Users\Dave\Desktop\Amir.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67000" y="1828800"/>
            <a:ext cx="4039487" cy="403948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en-US"/>
              <a:t>Conclusion 2</a:t>
            </a:r>
          </a:p>
        </p:txBody>
      </p:sp>
      <p:sp>
        <p:nvSpPr>
          <p:cNvPr id="32771" name="Rectangle 3"/>
          <p:cNvSpPr>
            <a:spLocks noGrp="1" noChangeArrowheads="1"/>
          </p:cNvSpPr>
          <p:nvPr>
            <p:ph type="body" idx="1"/>
          </p:nvPr>
        </p:nvSpPr>
        <p:spPr/>
        <p:txBody>
          <a:bodyPr/>
          <a:lstStyle/>
          <a:p>
            <a:r>
              <a:rPr lang="en-US" altLang="en-US"/>
              <a:t>Under uncertainty, precommitment raises cooperation </a:t>
            </a:r>
          </a:p>
          <a:p>
            <a:r>
              <a:rPr lang="en-US" altLang="en-US"/>
              <a:t>Why? Perhaps precommitment raises subjective probability of the loss</a:t>
            </a:r>
          </a:p>
          <a:p>
            <a:endParaRPr lang="en-US"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381000" y="35442"/>
            <a:ext cx="8229600" cy="1143000"/>
          </a:xfrm>
        </p:spPr>
        <p:txBody>
          <a:bodyPr/>
          <a:lstStyle/>
          <a:p>
            <a:r>
              <a:rPr lang="en-US" altLang="en-US" sz="4000" dirty="0" smtClean="0"/>
              <a:t>Coded Free Responses</a:t>
            </a:r>
            <a:endParaRPr lang="en-US" altLang="en-US" sz="4000" dirty="0"/>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 y="1295400"/>
            <a:ext cx="7620000" cy="5305425"/>
          </a:xfrm>
          <a:prstGeom prst="rect">
            <a:avLst/>
          </a:prstGeom>
          <a:noFill/>
          <a:ln>
            <a:noFill/>
          </a:ln>
        </p:spPr>
      </p:pic>
    </p:spTree>
    <p:extLst>
      <p:ext uri="{BB962C8B-B14F-4D97-AF65-F5344CB8AC3E}">
        <p14:creationId xmlns:p14="http://schemas.microsoft.com/office/powerpoint/2010/main" val="2876595917"/>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Predictions of counterpart</a:t>
            </a:r>
            <a:endParaRPr lang="en-US" dirty="0"/>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4400" y="1552574"/>
            <a:ext cx="7391400" cy="5229226"/>
          </a:xfrm>
          <a:prstGeom prst="rect">
            <a:avLst/>
          </a:prstGeom>
          <a:noFill/>
          <a:ln>
            <a:noFill/>
          </a:ln>
        </p:spPr>
      </p:pic>
    </p:spTree>
    <p:extLst>
      <p:ext uri="{BB962C8B-B14F-4D97-AF65-F5344CB8AC3E}">
        <p14:creationId xmlns:p14="http://schemas.microsoft.com/office/powerpoint/2010/main" val="10174690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p:txBody>
          <a:bodyPr/>
          <a:lstStyle/>
          <a:p>
            <a:r>
              <a:rPr lang="en-US" altLang="en-US" dirty="0"/>
              <a:t>Interesting results, but a major </a:t>
            </a:r>
            <a:r>
              <a:rPr lang="en-US" altLang="en-US" dirty="0" err="1" smtClean="0"/>
              <a:t>complicator</a:t>
            </a:r>
            <a:r>
              <a:rPr lang="en-US" altLang="en-US" dirty="0" smtClean="0"/>
              <a:t>:</a:t>
            </a:r>
            <a:endParaRPr lang="en-US" altLang="en-US" dirty="0"/>
          </a:p>
        </p:txBody>
      </p:sp>
      <p:sp>
        <p:nvSpPr>
          <p:cNvPr id="33795" name="Rectangle 3"/>
          <p:cNvSpPr>
            <a:spLocks noGrp="1" noChangeArrowheads="1"/>
          </p:cNvSpPr>
          <p:nvPr>
            <p:ph type="subTitle" idx="1"/>
          </p:nvPr>
        </p:nvSpPr>
        <p:spPr/>
        <p:txBody>
          <a:bodyPr/>
          <a:lstStyle/>
          <a:p>
            <a:r>
              <a:rPr lang="en-US" altLang="en-US" dirty="0" smtClean="0"/>
              <a:t>Partner interaction </a:t>
            </a:r>
            <a:br>
              <a:rPr lang="en-US" altLang="en-US" dirty="0" smtClean="0"/>
            </a:br>
            <a:r>
              <a:rPr lang="en-US" altLang="en-US" dirty="0" smtClean="0"/>
              <a:t>(or non-interaction) effects </a:t>
            </a:r>
            <a:endParaRPr lang="en-US"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p:txBody>
          <a:bodyPr/>
          <a:lstStyle/>
          <a:p>
            <a:r>
              <a:rPr lang="en-US" altLang="en-US" sz="7200"/>
              <a:t>Study 2</a:t>
            </a:r>
          </a:p>
        </p:txBody>
      </p:sp>
      <p:sp>
        <p:nvSpPr>
          <p:cNvPr id="18435" name="Rectangle 3"/>
          <p:cNvSpPr>
            <a:spLocks noGrp="1" noChangeArrowheads="1"/>
          </p:cNvSpPr>
          <p:nvPr>
            <p:ph type="subTitle" idx="1"/>
          </p:nvPr>
        </p:nvSpPr>
        <p:spPr/>
        <p:txBody>
          <a:bodyPr/>
          <a:lstStyle/>
          <a:p>
            <a:pPr marL="914400" indent="-914400" algn="l"/>
            <a:r>
              <a:rPr lang="en-US" altLang="en-US" sz="2800"/>
              <a:t>Question: Do individuals playing a (non-dilemma) </a:t>
            </a:r>
            <a:r>
              <a:rPr lang="en-US" altLang="en-US" sz="2800" i="1"/>
              <a:t>solo</a:t>
            </a:r>
            <a:r>
              <a:rPr lang="en-US" altLang="en-US" sz="2800"/>
              <a:t> game invest more often when precommitting?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a:t>Solo payoff matrix</a:t>
            </a:r>
          </a:p>
        </p:txBody>
      </p:sp>
      <p:graphicFrame>
        <p:nvGraphicFramePr>
          <p:cNvPr id="34819" name="Group 3"/>
          <p:cNvGraphicFramePr>
            <a:graphicFrameLocks noGrp="1"/>
          </p:cNvGraphicFramePr>
          <p:nvPr>
            <p:ph idx="1"/>
          </p:nvPr>
        </p:nvGraphicFramePr>
        <p:xfrm>
          <a:off x="457200" y="1600200"/>
          <a:ext cx="8229600" cy="2514600"/>
        </p:xfrm>
        <a:graphic>
          <a:graphicData uri="http://schemas.openxmlformats.org/drawingml/2006/table">
            <a:tbl>
              <a:tblPr/>
              <a:tblGrid>
                <a:gridCol w="2274888"/>
                <a:gridCol w="5954712"/>
              </a:tblGrid>
              <a:tr h="1257300">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 definitely lose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and have a 0% chance of the large loss occurring.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57300">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NOT 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 have a 4% chance of losing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and a 96% chance of losing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ltLang="en-US"/>
              <a:t>IDS repeated vs Solo repeated</a:t>
            </a:r>
          </a:p>
        </p:txBody>
      </p:sp>
      <p:graphicFrame>
        <p:nvGraphicFramePr>
          <p:cNvPr id="35843" name="Object 3"/>
          <p:cNvGraphicFramePr>
            <a:graphicFrameLocks noGrp="1" noChangeAspect="1"/>
          </p:cNvGraphicFramePr>
          <p:nvPr>
            <p:ph idx="1"/>
          </p:nvPr>
        </p:nvGraphicFramePr>
        <p:xfrm>
          <a:off x="0" y="1600200"/>
          <a:ext cx="9144000" cy="5191125"/>
        </p:xfrm>
        <a:graphic>
          <a:graphicData uri="http://schemas.openxmlformats.org/presentationml/2006/ole">
            <mc:AlternateContent xmlns:mc="http://schemas.openxmlformats.org/markup-compatibility/2006">
              <mc:Choice xmlns:v="urn:schemas-microsoft-com:vml" Requires="v">
                <p:oleObj spid="_x0000_s35857" name="Chart" r:id="rId3" imgW="9496425" imgH="5391150" progId="Excel.Chart.8">
                  <p:embed/>
                </p:oleObj>
              </mc:Choice>
              <mc:Fallback>
                <p:oleObj name="Chart" r:id="rId3" imgW="9496425" imgH="5391150" progId="Excel.Chart.8">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600200"/>
                        <a:ext cx="9144000" cy="5191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ltLang="en-US"/>
              <a:t>IDS repeated vs Solo repeated</a:t>
            </a:r>
          </a:p>
        </p:txBody>
      </p:sp>
      <p:graphicFrame>
        <p:nvGraphicFramePr>
          <p:cNvPr id="36867" name="Object 3"/>
          <p:cNvGraphicFramePr>
            <a:graphicFrameLocks noGrp="1" noChangeAspect="1"/>
          </p:cNvGraphicFramePr>
          <p:nvPr>
            <p:ph idx="1"/>
          </p:nvPr>
        </p:nvGraphicFramePr>
        <p:xfrm>
          <a:off x="0" y="1600200"/>
          <a:ext cx="9144000" cy="5191125"/>
        </p:xfrm>
        <a:graphic>
          <a:graphicData uri="http://schemas.openxmlformats.org/presentationml/2006/ole">
            <mc:AlternateContent xmlns:mc="http://schemas.openxmlformats.org/markup-compatibility/2006">
              <mc:Choice xmlns:v="urn:schemas-microsoft-com:vml" Requires="v">
                <p:oleObj spid="_x0000_s36881" name="Chart" r:id="rId3" imgW="9496425" imgH="5391150" progId="Excel.Chart.8">
                  <p:embed/>
                </p:oleObj>
              </mc:Choice>
              <mc:Fallback>
                <p:oleObj name="Chart" r:id="rId3" imgW="9496425" imgH="5391150" progId="Excel.Chart.8">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600200"/>
                        <a:ext cx="9144000" cy="5191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ltLang="en-US"/>
              <a:t>Conclusion 3</a:t>
            </a:r>
          </a:p>
        </p:txBody>
      </p:sp>
      <p:sp>
        <p:nvSpPr>
          <p:cNvPr id="40963" name="Rectangle 3"/>
          <p:cNvSpPr>
            <a:spLocks noGrp="1" noChangeArrowheads="1"/>
          </p:cNvSpPr>
          <p:nvPr>
            <p:ph type="body" idx="1"/>
          </p:nvPr>
        </p:nvSpPr>
        <p:spPr/>
        <p:txBody>
          <a:bodyPr/>
          <a:lstStyle/>
          <a:p>
            <a:r>
              <a:rPr lang="en-US" altLang="en-US"/>
              <a:t>IDS players are mostly playing a game of chance, showing risk-seeking for losses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ltLang="en-US"/>
              <a:t>Solo: repeated vs precommited</a:t>
            </a:r>
          </a:p>
        </p:txBody>
      </p:sp>
      <p:graphicFrame>
        <p:nvGraphicFramePr>
          <p:cNvPr id="46083" name="Object 3"/>
          <p:cNvGraphicFramePr>
            <a:graphicFrameLocks noGrp="1" noChangeAspect="1"/>
          </p:cNvGraphicFramePr>
          <p:nvPr>
            <p:ph idx="1"/>
          </p:nvPr>
        </p:nvGraphicFramePr>
        <p:xfrm>
          <a:off x="0" y="1600200"/>
          <a:ext cx="9144000" cy="5191125"/>
        </p:xfrm>
        <a:graphic>
          <a:graphicData uri="http://schemas.openxmlformats.org/presentationml/2006/ole">
            <mc:AlternateContent xmlns:mc="http://schemas.openxmlformats.org/markup-compatibility/2006">
              <mc:Choice xmlns:v="urn:schemas-microsoft-com:vml" Requires="v">
                <p:oleObj spid="_x0000_s46097" name="Chart" r:id="rId3" imgW="9496425" imgH="5391150" progId="Excel.Chart.8">
                  <p:embed/>
                </p:oleObj>
              </mc:Choice>
              <mc:Fallback>
                <p:oleObj name="Chart" r:id="rId3" imgW="9496425" imgH="5391150" progId="Excel.Chart.8">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600200"/>
                        <a:ext cx="9144000" cy="5191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a:t>IDS Background</a:t>
            </a:r>
          </a:p>
        </p:txBody>
      </p:sp>
      <p:sp>
        <p:nvSpPr>
          <p:cNvPr id="10243" name="Rectangle 3"/>
          <p:cNvSpPr>
            <a:spLocks noGrp="1" noChangeArrowheads="1"/>
          </p:cNvSpPr>
          <p:nvPr>
            <p:ph type="body" idx="1"/>
          </p:nvPr>
        </p:nvSpPr>
        <p:spPr/>
        <p:txBody>
          <a:bodyPr/>
          <a:lstStyle/>
          <a:p>
            <a:r>
              <a:rPr lang="en-US" altLang="en-US" dirty="0"/>
              <a:t>Interdependent Security (IDS) is a social dilemma with </a:t>
            </a:r>
            <a:r>
              <a:rPr lang="en-US" altLang="en-US" dirty="0">
                <a:solidFill>
                  <a:srgbClr val="FF0000"/>
                </a:solidFill>
              </a:rPr>
              <a:t>stochastic </a:t>
            </a:r>
            <a:r>
              <a:rPr lang="en-US" altLang="en-US" dirty="0" smtClean="0">
                <a:solidFill>
                  <a:srgbClr val="FF0000"/>
                </a:solidFill>
              </a:rPr>
              <a:t>losses </a:t>
            </a:r>
            <a:r>
              <a:rPr lang="en-US" altLang="en-US" sz="2400" dirty="0" smtClean="0"/>
              <a:t>(</a:t>
            </a:r>
            <a:r>
              <a:rPr lang="en-US" sz="2400" dirty="0" err="1" smtClean="0"/>
              <a:t>Kunreuther</a:t>
            </a:r>
            <a:r>
              <a:rPr lang="en-US" sz="2400" dirty="0" smtClean="0"/>
              <a:t> &amp; Heal, 2003)</a:t>
            </a:r>
            <a:endParaRPr lang="en-US" altLang="en-US" dirty="0">
              <a:solidFill>
                <a:srgbClr val="FF0000"/>
              </a:solidFill>
            </a:endParaRPr>
          </a:p>
          <a:p>
            <a:pPr lvl="1"/>
            <a:r>
              <a:rPr lang="en-US" altLang="en-US" dirty="0" smtClean="0"/>
              <a:t>border security</a:t>
            </a:r>
          </a:p>
          <a:p>
            <a:pPr lvl="1"/>
            <a:r>
              <a:rPr lang="en-US" altLang="en-US" dirty="0"/>
              <a:t>pest/disease </a:t>
            </a:r>
            <a:r>
              <a:rPr lang="en-US" altLang="en-US" dirty="0" smtClean="0"/>
              <a:t>control</a:t>
            </a:r>
          </a:p>
          <a:p>
            <a:pPr lvl="1"/>
            <a:r>
              <a:rPr lang="en-US" altLang="en-US" dirty="0" smtClean="0"/>
              <a:t>risky investments </a:t>
            </a:r>
            <a:endParaRPr lang="en-US" altLang="en-US" dirty="0"/>
          </a:p>
          <a:p>
            <a:endParaRPr lang="en-US" altLang="en-US" dirty="0"/>
          </a:p>
          <a:p>
            <a:r>
              <a:rPr lang="en-US" altLang="en-US" dirty="0" smtClean="0"/>
              <a:t>People cooperate less in IDS than in a typical Prisoner’s Dilemma</a:t>
            </a:r>
            <a:endParaRPr lang="en-US" altLang="en-US" sz="2400" dirty="0"/>
          </a:p>
          <a:p>
            <a:endParaRPr lang="en-US"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4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ltLang="en-US"/>
              <a:t>Solo: repeated vs precommited</a:t>
            </a:r>
          </a:p>
        </p:txBody>
      </p:sp>
      <p:sp>
        <p:nvSpPr>
          <p:cNvPr id="37892"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7894" name="Line 6"/>
          <p:cNvSpPr>
            <a:spLocks noChangeShapeType="1"/>
          </p:cNvSpPr>
          <p:nvPr/>
        </p:nvSpPr>
        <p:spPr bwMode="auto">
          <a:xfrm>
            <a:off x="954088" y="5754688"/>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895" name="Line 7"/>
          <p:cNvSpPr>
            <a:spLocks noChangeShapeType="1"/>
          </p:cNvSpPr>
          <p:nvPr/>
        </p:nvSpPr>
        <p:spPr bwMode="auto">
          <a:xfrm>
            <a:off x="954088" y="5324475"/>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896" name="Line 8"/>
          <p:cNvSpPr>
            <a:spLocks noChangeShapeType="1"/>
          </p:cNvSpPr>
          <p:nvPr/>
        </p:nvSpPr>
        <p:spPr bwMode="auto">
          <a:xfrm>
            <a:off x="954088" y="4902200"/>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897" name="Line 9"/>
          <p:cNvSpPr>
            <a:spLocks noChangeShapeType="1"/>
          </p:cNvSpPr>
          <p:nvPr/>
        </p:nvSpPr>
        <p:spPr bwMode="auto">
          <a:xfrm>
            <a:off x="954088" y="4470400"/>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898" name="Line 10"/>
          <p:cNvSpPr>
            <a:spLocks noChangeShapeType="1"/>
          </p:cNvSpPr>
          <p:nvPr/>
        </p:nvSpPr>
        <p:spPr bwMode="auto">
          <a:xfrm>
            <a:off x="954088" y="4049713"/>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899" name="Line 11"/>
          <p:cNvSpPr>
            <a:spLocks noChangeShapeType="1"/>
          </p:cNvSpPr>
          <p:nvPr/>
        </p:nvSpPr>
        <p:spPr bwMode="auto">
          <a:xfrm>
            <a:off x="954088" y="3617913"/>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0" name="Line 12"/>
          <p:cNvSpPr>
            <a:spLocks noChangeShapeType="1"/>
          </p:cNvSpPr>
          <p:nvPr/>
        </p:nvSpPr>
        <p:spPr bwMode="auto">
          <a:xfrm>
            <a:off x="954088" y="3195638"/>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1" name="Line 13"/>
          <p:cNvSpPr>
            <a:spLocks noChangeShapeType="1"/>
          </p:cNvSpPr>
          <p:nvPr/>
        </p:nvSpPr>
        <p:spPr bwMode="auto">
          <a:xfrm>
            <a:off x="954088" y="2765425"/>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2" name="Line 14"/>
          <p:cNvSpPr>
            <a:spLocks noChangeShapeType="1"/>
          </p:cNvSpPr>
          <p:nvPr/>
        </p:nvSpPr>
        <p:spPr bwMode="auto">
          <a:xfrm>
            <a:off x="954088" y="2343150"/>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3" name="Line 15"/>
          <p:cNvSpPr>
            <a:spLocks noChangeShapeType="1"/>
          </p:cNvSpPr>
          <p:nvPr/>
        </p:nvSpPr>
        <p:spPr bwMode="auto">
          <a:xfrm>
            <a:off x="954088" y="1911350"/>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4"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5"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6"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7"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8"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9"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0"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1"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2"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3"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4"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5"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6" name="Line 28"/>
          <p:cNvSpPr>
            <a:spLocks noChangeShapeType="1"/>
          </p:cNvSpPr>
          <p:nvPr/>
        </p:nvSpPr>
        <p:spPr bwMode="auto">
          <a:xfrm>
            <a:off x="954088" y="6176963"/>
            <a:ext cx="666750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7"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8" name="Line 30"/>
          <p:cNvSpPr>
            <a:spLocks noChangeShapeType="1"/>
          </p:cNvSpPr>
          <p:nvPr/>
        </p:nvSpPr>
        <p:spPr bwMode="auto">
          <a:xfrm flipV="1">
            <a:off x="26225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9" name="Line 31"/>
          <p:cNvSpPr>
            <a:spLocks noChangeShapeType="1"/>
          </p:cNvSpPr>
          <p:nvPr/>
        </p:nvSpPr>
        <p:spPr bwMode="auto">
          <a:xfrm flipV="1">
            <a:off x="429260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20" name="Line 32"/>
          <p:cNvSpPr>
            <a:spLocks noChangeShapeType="1"/>
          </p:cNvSpPr>
          <p:nvPr/>
        </p:nvSpPr>
        <p:spPr bwMode="auto">
          <a:xfrm flipV="1">
            <a:off x="59515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21" name="Line 33"/>
          <p:cNvSpPr>
            <a:spLocks noChangeShapeType="1"/>
          </p:cNvSpPr>
          <p:nvPr/>
        </p:nvSpPr>
        <p:spPr bwMode="auto">
          <a:xfrm flipV="1">
            <a:off x="7621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22" name="Freeform 34"/>
          <p:cNvSpPr>
            <a:spLocks/>
          </p:cNvSpPr>
          <p:nvPr/>
        </p:nvSpPr>
        <p:spPr bwMode="auto">
          <a:xfrm>
            <a:off x="1789113" y="4387850"/>
            <a:ext cx="4997450" cy="742950"/>
          </a:xfrm>
          <a:custGeom>
            <a:avLst/>
            <a:gdLst>
              <a:gd name="T0" fmla="*/ 0 w 545"/>
              <a:gd name="T1" fmla="*/ 0 h 81"/>
              <a:gd name="T2" fmla="*/ 182 w 545"/>
              <a:gd name="T3" fmla="*/ 81 h 81"/>
              <a:gd name="T4" fmla="*/ 363 w 545"/>
              <a:gd name="T5" fmla="*/ 64 h 81"/>
              <a:gd name="T6" fmla="*/ 545 w 545"/>
              <a:gd name="T7" fmla="*/ 64 h 81"/>
            </a:gdLst>
            <a:ahLst/>
            <a:cxnLst>
              <a:cxn ang="0">
                <a:pos x="T0" y="T1"/>
              </a:cxn>
              <a:cxn ang="0">
                <a:pos x="T2" y="T3"/>
              </a:cxn>
              <a:cxn ang="0">
                <a:pos x="T4" y="T5"/>
              </a:cxn>
              <a:cxn ang="0">
                <a:pos x="T6" y="T7"/>
              </a:cxn>
            </a:cxnLst>
            <a:rect l="0" t="0" r="r" b="b"/>
            <a:pathLst>
              <a:path w="545" h="81">
                <a:moveTo>
                  <a:pt x="0" y="0"/>
                </a:moveTo>
                <a:lnTo>
                  <a:pt x="182" y="81"/>
                </a:lnTo>
                <a:lnTo>
                  <a:pt x="363" y="64"/>
                </a:lnTo>
                <a:lnTo>
                  <a:pt x="545" y="64"/>
                </a:lnTo>
              </a:path>
            </a:pathLst>
          </a:custGeom>
          <a:noFill/>
          <a:ln w="26988">
            <a:solidFill>
              <a:srgbClr val="0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923" name="Freeform 35"/>
          <p:cNvSpPr>
            <a:spLocks/>
          </p:cNvSpPr>
          <p:nvPr/>
        </p:nvSpPr>
        <p:spPr bwMode="auto">
          <a:xfrm>
            <a:off x="1789113" y="3892550"/>
            <a:ext cx="4997450" cy="633413"/>
          </a:xfrm>
          <a:custGeom>
            <a:avLst/>
            <a:gdLst>
              <a:gd name="T0" fmla="*/ 0 w 545"/>
              <a:gd name="T1" fmla="*/ 0 h 69"/>
              <a:gd name="T2" fmla="*/ 182 w 545"/>
              <a:gd name="T3" fmla="*/ 46 h 69"/>
              <a:gd name="T4" fmla="*/ 363 w 545"/>
              <a:gd name="T5" fmla="*/ 49 h 69"/>
              <a:gd name="T6" fmla="*/ 545 w 545"/>
              <a:gd name="T7" fmla="*/ 69 h 69"/>
            </a:gdLst>
            <a:ahLst/>
            <a:cxnLst>
              <a:cxn ang="0">
                <a:pos x="T0" y="T1"/>
              </a:cxn>
              <a:cxn ang="0">
                <a:pos x="T2" y="T3"/>
              </a:cxn>
              <a:cxn ang="0">
                <a:pos x="T4" y="T5"/>
              </a:cxn>
              <a:cxn ang="0">
                <a:pos x="T6" y="T7"/>
              </a:cxn>
            </a:cxnLst>
            <a:rect l="0" t="0" r="r" b="b"/>
            <a:pathLst>
              <a:path w="545" h="69">
                <a:moveTo>
                  <a:pt x="0" y="0"/>
                </a:moveTo>
                <a:lnTo>
                  <a:pt x="182" y="46"/>
                </a:lnTo>
                <a:lnTo>
                  <a:pt x="363" y="49"/>
                </a:lnTo>
                <a:lnTo>
                  <a:pt x="545" y="69"/>
                </a:lnTo>
              </a:path>
            </a:pathLst>
          </a:custGeom>
          <a:noFill/>
          <a:ln w="26988">
            <a:solidFill>
              <a:srgbClr val="00FF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924" name="Freeform 36"/>
          <p:cNvSpPr>
            <a:spLocks/>
          </p:cNvSpPr>
          <p:nvPr/>
        </p:nvSpPr>
        <p:spPr bwMode="auto">
          <a:xfrm>
            <a:off x="1789113" y="4654550"/>
            <a:ext cx="192087" cy="36513"/>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25" name="Freeform 37"/>
          <p:cNvSpPr>
            <a:spLocks/>
          </p:cNvSpPr>
          <p:nvPr/>
        </p:nvSpPr>
        <p:spPr bwMode="auto">
          <a:xfrm>
            <a:off x="2090738" y="4672013"/>
            <a:ext cx="193675" cy="38100"/>
          </a:xfrm>
          <a:custGeom>
            <a:avLst/>
            <a:gdLst>
              <a:gd name="T0" fmla="*/ 0 w 122"/>
              <a:gd name="T1" fmla="*/ 0 h 24"/>
              <a:gd name="T2" fmla="*/ 122 w 122"/>
              <a:gd name="T3" fmla="*/ 6 h 24"/>
              <a:gd name="T4" fmla="*/ 122 w 122"/>
              <a:gd name="T5" fmla="*/ 24 h 24"/>
              <a:gd name="T6" fmla="*/ 0 w 122"/>
              <a:gd name="T7" fmla="*/ 18 h 24"/>
              <a:gd name="T8" fmla="*/ 0 w 122"/>
              <a:gd name="T9" fmla="*/ 0 h 24"/>
            </a:gdLst>
            <a:ahLst/>
            <a:cxnLst>
              <a:cxn ang="0">
                <a:pos x="T0" y="T1"/>
              </a:cxn>
              <a:cxn ang="0">
                <a:pos x="T2" y="T3"/>
              </a:cxn>
              <a:cxn ang="0">
                <a:pos x="T4" y="T5"/>
              </a:cxn>
              <a:cxn ang="0">
                <a:pos x="T6" y="T7"/>
              </a:cxn>
              <a:cxn ang="0">
                <a:pos x="T8" y="T9"/>
              </a:cxn>
            </a:cxnLst>
            <a:rect l="0" t="0" r="r" b="b"/>
            <a:pathLst>
              <a:path w="122" h="24">
                <a:moveTo>
                  <a:pt x="0" y="0"/>
                </a:moveTo>
                <a:lnTo>
                  <a:pt x="122" y="6"/>
                </a:lnTo>
                <a:lnTo>
                  <a:pt x="122" y="24"/>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26" name="Freeform 38"/>
          <p:cNvSpPr>
            <a:spLocks/>
          </p:cNvSpPr>
          <p:nvPr/>
        </p:nvSpPr>
        <p:spPr bwMode="auto">
          <a:xfrm>
            <a:off x="2393950" y="4691063"/>
            <a:ext cx="192088" cy="36512"/>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27" name="Freeform 39"/>
          <p:cNvSpPr>
            <a:spLocks/>
          </p:cNvSpPr>
          <p:nvPr/>
        </p:nvSpPr>
        <p:spPr bwMode="auto">
          <a:xfrm>
            <a:off x="2697163" y="4710113"/>
            <a:ext cx="192087" cy="36512"/>
          </a:xfrm>
          <a:custGeom>
            <a:avLst/>
            <a:gdLst>
              <a:gd name="T0" fmla="*/ 0 w 121"/>
              <a:gd name="T1" fmla="*/ 0 h 23"/>
              <a:gd name="T2" fmla="*/ 121 w 121"/>
              <a:gd name="T3" fmla="*/ 5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5"/>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28" name="Freeform 40"/>
          <p:cNvSpPr>
            <a:spLocks/>
          </p:cNvSpPr>
          <p:nvPr/>
        </p:nvSpPr>
        <p:spPr bwMode="auto">
          <a:xfrm>
            <a:off x="2998788" y="4727575"/>
            <a:ext cx="193675" cy="36513"/>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29" name="Freeform 41"/>
          <p:cNvSpPr>
            <a:spLocks/>
          </p:cNvSpPr>
          <p:nvPr/>
        </p:nvSpPr>
        <p:spPr bwMode="auto">
          <a:xfrm>
            <a:off x="3302000" y="4746625"/>
            <a:ext cx="155575" cy="36513"/>
          </a:xfrm>
          <a:custGeom>
            <a:avLst/>
            <a:gdLst>
              <a:gd name="T0" fmla="*/ 0 w 98"/>
              <a:gd name="T1" fmla="*/ 0 h 23"/>
              <a:gd name="T2" fmla="*/ 98 w 98"/>
              <a:gd name="T3" fmla="*/ 5 h 23"/>
              <a:gd name="T4" fmla="*/ 98 w 98"/>
              <a:gd name="T5" fmla="*/ 23 h 23"/>
              <a:gd name="T6" fmla="*/ 0 w 98"/>
              <a:gd name="T7" fmla="*/ 17 h 23"/>
              <a:gd name="T8" fmla="*/ 0 w 98"/>
              <a:gd name="T9" fmla="*/ 0 h 23"/>
            </a:gdLst>
            <a:ahLst/>
            <a:cxnLst>
              <a:cxn ang="0">
                <a:pos x="T0" y="T1"/>
              </a:cxn>
              <a:cxn ang="0">
                <a:pos x="T2" y="T3"/>
              </a:cxn>
              <a:cxn ang="0">
                <a:pos x="T4" y="T5"/>
              </a:cxn>
              <a:cxn ang="0">
                <a:pos x="T6" y="T7"/>
              </a:cxn>
              <a:cxn ang="0">
                <a:pos x="T8" y="T9"/>
              </a:cxn>
            </a:cxnLst>
            <a:rect l="0" t="0" r="r" b="b"/>
            <a:pathLst>
              <a:path w="98" h="23">
                <a:moveTo>
                  <a:pt x="0" y="0"/>
                </a:moveTo>
                <a:lnTo>
                  <a:pt x="98" y="5"/>
                </a:lnTo>
                <a:lnTo>
                  <a:pt x="98"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30" name="Rectangle 42"/>
          <p:cNvSpPr>
            <a:spLocks noChangeArrowheads="1"/>
          </p:cNvSpPr>
          <p:nvPr/>
        </p:nvSpPr>
        <p:spPr bwMode="auto">
          <a:xfrm>
            <a:off x="3457575" y="4754563"/>
            <a:ext cx="36513" cy="285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7931" name="Rectangle 43"/>
          <p:cNvSpPr>
            <a:spLocks noChangeArrowheads="1"/>
          </p:cNvSpPr>
          <p:nvPr/>
        </p:nvSpPr>
        <p:spPr bwMode="auto">
          <a:xfrm>
            <a:off x="3603625" y="4764088"/>
            <a:ext cx="193675" cy="285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7932" name="Rectangle 44"/>
          <p:cNvSpPr>
            <a:spLocks noChangeArrowheads="1"/>
          </p:cNvSpPr>
          <p:nvPr/>
        </p:nvSpPr>
        <p:spPr bwMode="auto">
          <a:xfrm>
            <a:off x="3906838" y="4773613"/>
            <a:ext cx="192087" cy="2698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7933" name="Rectangle 45"/>
          <p:cNvSpPr>
            <a:spLocks noChangeArrowheads="1"/>
          </p:cNvSpPr>
          <p:nvPr/>
        </p:nvSpPr>
        <p:spPr bwMode="auto">
          <a:xfrm>
            <a:off x="4210050" y="4783138"/>
            <a:ext cx="192088" cy="2698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7934" name="Freeform 46"/>
          <p:cNvSpPr>
            <a:spLocks/>
          </p:cNvSpPr>
          <p:nvPr/>
        </p:nvSpPr>
        <p:spPr bwMode="auto">
          <a:xfrm>
            <a:off x="4511675" y="4792663"/>
            <a:ext cx="193675" cy="36512"/>
          </a:xfrm>
          <a:custGeom>
            <a:avLst/>
            <a:gdLst>
              <a:gd name="T0" fmla="*/ 0 w 122"/>
              <a:gd name="T1" fmla="*/ 0 h 23"/>
              <a:gd name="T2" fmla="*/ 122 w 122"/>
              <a:gd name="T3" fmla="*/ 5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5"/>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35" name="Freeform 47"/>
          <p:cNvSpPr>
            <a:spLocks/>
          </p:cNvSpPr>
          <p:nvPr/>
        </p:nvSpPr>
        <p:spPr bwMode="auto">
          <a:xfrm>
            <a:off x="4814888" y="4800600"/>
            <a:ext cx="192087" cy="36513"/>
          </a:xfrm>
          <a:custGeom>
            <a:avLst/>
            <a:gdLst>
              <a:gd name="T0" fmla="*/ 0 w 121"/>
              <a:gd name="T1" fmla="*/ 0 h 23"/>
              <a:gd name="T2" fmla="*/ 121 w 121"/>
              <a:gd name="T3" fmla="*/ 6 h 23"/>
              <a:gd name="T4" fmla="*/ 121 w 121"/>
              <a:gd name="T5" fmla="*/ 23 h 23"/>
              <a:gd name="T6" fmla="*/ 0 w 121"/>
              <a:gd name="T7" fmla="*/ 18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36" name="Freeform 48"/>
          <p:cNvSpPr>
            <a:spLocks/>
          </p:cNvSpPr>
          <p:nvPr/>
        </p:nvSpPr>
        <p:spPr bwMode="auto">
          <a:xfrm>
            <a:off x="5118100" y="4810125"/>
            <a:ext cx="192088" cy="36513"/>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37" name="Freeform 49"/>
          <p:cNvSpPr>
            <a:spLocks/>
          </p:cNvSpPr>
          <p:nvPr/>
        </p:nvSpPr>
        <p:spPr bwMode="auto">
          <a:xfrm>
            <a:off x="5419725" y="4819650"/>
            <a:ext cx="193675" cy="36513"/>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38" name="Freeform 50"/>
          <p:cNvSpPr>
            <a:spLocks/>
          </p:cNvSpPr>
          <p:nvPr/>
        </p:nvSpPr>
        <p:spPr bwMode="auto">
          <a:xfrm>
            <a:off x="5722938" y="4837113"/>
            <a:ext cx="192087" cy="38100"/>
          </a:xfrm>
          <a:custGeom>
            <a:avLst/>
            <a:gdLst>
              <a:gd name="T0" fmla="*/ 0 w 121"/>
              <a:gd name="T1" fmla="*/ 0 h 24"/>
              <a:gd name="T2" fmla="*/ 121 w 121"/>
              <a:gd name="T3" fmla="*/ 6 h 24"/>
              <a:gd name="T4" fmla="*/ 121 w 121"/>
              <a:gd name="T5" fmla="*/ 24 h 24"/>
              <a:gd name="T6" fmla="*/ 0 w 121"/>
              <a:gd name="T7" fmla="*/ 18 h 24"/>
              <a:gd name="T8" fmla="*/ 0 w 121"/>
              <a:gd name="T9" fmla="*/ 0 h 24"/>
            </a:gdLst>
            <a:ahLst/>
            <a:cxnLst>
              <a:cxn ang="0">
                <a:pos x="T0" y="T1"/>
              </a:cxn>
              <a:cxn ang="0">
                <a:pos x="T2" y="T3"/>
              </a:cxn>
              <a:cxn ang="0">
                <a:pos x="T4" y="T5"/>
              </a:cxn>
              <a:cxn ang="0">
                <a:pos x="T6" y="T7"/>
              </a:cxn>
              <a:cxn ang="0">
                <a:pos x="T8" y="T9"/>
              </a:cxn>
            </a:cxnLst>
            <a:rect l="0" t="0" r="r" b="b"/>
            <a:pathLst>
              <a:path w="121" h="24">
                <a:moveTo>
                  <a:pt x="0" y="0"/>
                </a:moveTo>
                <a:lnTo>
                  <a:pt x="121" y="6"/>
                </a:lnTo>
                <a:lnTo>
                  <a:pt x="121" y="24"/>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39" name="Freeform 51"/>
          <p:cNvSpPr>
            <a:spLocks/>
          </p:cNvSpPr>
          <p:nvPr/>
        </p:nvSpPr>
        <p:spPr bwMode="auto">
          <a:xfrm>
            <a:off x="6026150" y="4846638"/>
            <a:ext cx="192088" cy="36512"/>
          </a:xfrm>
          <a:custGeom>
            <a:avLst/>
            <a:gdLst>
              <a:gd name="T0" fmla="*/ 0 w 121"/>
              <a:gd name="T1" fmla="*/ 0 h 23"/>
              <a:gd name="T2" fmla="*/ 121 w 121"/>
              <a:gd name="T3" fmla="*/ 6 h 23"/>
              <a:gd name="T4" fmla="*/ 121 w 121"/>
              <a:gd name="T5" fmla="*/ 23 h 23"/>
              <a:gd name="T6" fmla="*/ 0 w 121"/>
              <a:gd name="T7" fmla="*/ 18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0" name="Freeform 52"/>
          <p:cNvSpPr>
            <a:spLocks/>
          </p:cNvSpPr>
          <p:nvPr/>
        </p:nvSpPr>
        <p:spPr bwMode="auto">
          <a:xfrm>
            <a:off x="6327775" y="4865688"/>
            <a:ext cx="193675" cy="36512"/>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1" name="Freeform 53"/>
          <p:cNvSpPr>
            <a:spLocks/>
          </p:cNvSpPr>
          <p:nvPr/>
        </p:nvSpPr>
        <p:spPr bwMode="auto">
          <a:xfrm>
            <a:off x="6630988" y="4875213"/>
            <a:ext cx="155575" cy="36512"/>
          </a:xfrm>
          <a:custGeom>
            <a:avLst/>
            <a:gdLst>
              <a:gd name="T0" fmla="*/ 0 w 98"/>
              <a:gd name="T1" fmla="*/ 0 h 23"/>
              <a:gd name="T2" fmla="*/ 98 w 98"/>
              <a:gd name="T3" fmla="*/ 5 h 23"/>
              <a:gd name="T4" fmla="*/ 98 w 98"/>
              <a:gd name="T5" fmla="*/ 23 h 23"/>
              <a:gd name="T6" fmla="*/ 0 w 98"/>
              <a:gd name="T7" fmla="*/ 17 h 23"/>
              <a:gd name="T8" fmla="*/ 0 w 98"/>
              <a:gd name="T9" fmla="*/ 0 h 23"/>
            </a:gdLst>
            <a:ahLst/>
            <a:cxnLst>
              <a:cxn ang="0">
                <a:pos x="T0" y="T1"/>
              </a:cxn>
              <a:cxn ang="0">
                <a:pos x="T2" y="T3"/>
              </a:cxn>
              <a:cxn ang="0">
                <a:pos x="T4" y="T5"/>
              </a:cxn>
              <a:cxn ang="0">
                <a:pos x="T6" y="T7"/>
              </a:cxn>
              <a:cxn ang="0">
                <a:pos x="T8" y="T9"/>
              </a:cxn>
            </a:cxnLst>
            <a:rect l="0" t="0" r="r" b="b"/>
            <a:pathLst>
              <a:path w="98" h="23">
                <a:moveTo>
                  <a:pt x="0" y="0"/>
                </a:moveTo>
                <a:lnTo>
                  <a:pt x="98" y="5"/>
                </a:lnTo>
                <a:lnTo>
                  <a:pt x="98"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2" name="Freeform 54"/>
          <p:cNvSpPr>
            <a:spLocks/>
          </p:cNvSpPr>
          <p:nvPr/>
        </p:nvSpPr>
        <p:spPr bwMode="auto">
          <a:xfrm>
            <a:off x="1789113" y="3544888"/>
            <a:ext cx="192087" cy="46037"/>
          </a:xfrm>
          <a:custGeom>
            <a:avLst/>
            <a:gdLst>
              <a:gd name="T0" fmla="*/ 0 w 121"/>
              <a:gd name="T1" fmla="*/ 0 h 29"/>
              <a:gd name="T2" fmla="*/ 121 w 121"/>
              <a:gd name="T3" fmla="*/ 11 h 29"/>
              <a:gd name="T4" fmla="*/ 121 w 121"/>
              <a:gd name="T5" fmla="*/ 29 h 29"/>
              <a:gd name="T6" fmla="*/ 0 w 121"/>
              <a:gd name="T7" fmla="*/ 17 h 29"/>
              <a:gd name="T8" fmla="*/ 0 w 121"/>
              <a:gd name="T9" fmla="*/ 0 h 29"/>
            </a:gdLst>
            <a:ahLst/>
            <a:cxnLst>
              <a:cxn ang="0">
                <a:pos x="T0" y="T1"/>
              </a:cxn>
              <a:cxn ang="0">
                <a:pos x="T2" y="T3"/>
              </a:cxn>
              <a:cxn ang="0">
                <a:pos x="T4" y="T5"/>
              </a:cxn>
              <a:cxn ang="0">
                <a:pos x="T6" y="T7"/>
              </a:cxn>
              <a:cxn ang="0">
                <a:pos x="T8" y="T9"/>
              </a:cxn>
            </a:cxnLst>
            <a:rect l="0" t="0" r="r" b="b"/>
            <a:pathLst>
              <a:path w="121" h="29">
                <a:moveTo>
                  <a:pt x="0" y="0"/>
                </a:moveTo>
                <a:lnTo>
                  <a:pt x="121" y="11"/>
                </a:lnTo>
                <a:lnTo>
                  <a:pt x="121" y="29"/>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3" name="Freeform 55"/>
          <p:cNvSpPr>
            <a:spLocks/>
          </p:cNvSpPr>
          <p:nvPr/>
        </p:nvSpPr>
        <p:spPr bwMode="auto">
          <a:xfrm>
            <a:off x="2090738" y="3571875"/>
            <a:ext cx="193675" cy="36513"/>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4" name="Freeform 56"/>
          <p:cNvSpPr>
            <a:spLocks/>
          </p:cNvSpPr>
          <p:nvPr/>
        </p:nvSpPr>
        <p:spPr bwMode="auto">
          <a:xfrm>
            <a:off x="2393950" y="3590925"/>
            <a:ext cx="192088" cy="46038"/>
          </a:xfrm>
          <a:custGeom>
            <a:avLst/>
            <a:gdLst>
              <a:gd name="T0" fmla="*/ 0 w 121"/>
              <a:gd name="T1" fmla="*/ 0 h 29"/>
              <a:gd name="T2" fmla="*/ 121 w 121"/>
              <a:gd name="T3" fmla="*/ 11 h 29"/>
              <a:gd name="T4" fmla="*/ 121 w 121"/>
              <a:gd name="T5" fmla="*/ 29 h 29"/>
              <a:gd name="T6" fmla="*/ 0 w 121"/>
              <a:gd name="T7" fmla="*/ 17 h 29"/>
              <a:gd name="T8" fmla="*/ 0 w 121"/>
              <a:gd name="T9" fmla="*/ 0 h 29"/>
            </a:gdLst>
            <a:ahLst/>
            <a:cxnLst>
              <a:cxn ang="0">
                <a:pos x="T0" y="T1"/>
              </a:cxn>
              <a:cxn ang="0">
                <a:pos x="T2" y="T3"/>
              </a:cxn>
              <a:cxn ang="0">
                <a:pos x="T4" y="T5"/>
              </a:cxn>
              <a:cxn ang="0">
                <a:pos x="T6" y="T7"/>
              </a:cxn>
              <a:cxn ang="0">
                <a:pos x="T8" y="T9"/>
              </a:cxn>
            </a:cxnLst>
            <a:rect l="0" t="0" r="r" b="b"/>
            <a:pathLst>
              <a:path w="121" h="29">
                <a:moveTo>
                  <a:pt x="0" y="0"/>
                </a:moveTo>
                <a:lnTo>
                  <a:pt x="121" y="11"/>
                </a:lnTo>
                <a:lnTo>
                  <a:pt x="121" y="29"/>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5" name="Freeform 57"/>
          <p:cNvSpPr>
            <a:spLocks/>
          </p:cNvSpPr>
          <p:nvPr/>
        </p:nvSpPr>
        <p:spPr bwMode="auto">
          <a:xfrm>
            <a:off x="2697163" y="3617913"/>
            <a:ext cx="192087" cy="36512"/>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6" name="Freeform 58"/>
          <p:cNvSpPr>
            <a:spLocks/>
          </p:cNvSpPr>
          <p:nvPr/>
        </p:nvSpPr>
        <p:spPr bwMode="auto">
          <a:xfrm>
            <a:off x="2998788" y="3636963"/>
            <a:ext cx="193675" cy="44450"/>
          </a:xfrm>
          <a:custGeom>
            <a:avLst/>
            <a:gdLst>
              <a:gd name="T0" fmla="*/ 0 w 122"/>
              <a:gd name="T1" fmla="*/ 0 h 28"/>
              <a:gd name="T2" fmla="*/ 122 w 122"/>
              <a:gd name="T3" fmla="*/ 11 h 28"/>
              <a:gd name="T4" fmla="*/ 122 w 122"/>
              <a:gd name="T5" fmla="*/ 28 h 28"/>
              <a:gd name="T6" fmla="*/ 0 w 122"/>
              <a:gd name="T7" fmla="*/ 17 h 28"/>
              <a:gd name="T8" fmla="*/ 0 w 122"/>
              <a:gd name="T9" fmla="*/ 0 h 28"/>
            </a:gdLst>
            <a:ahLst/>
            <a:cxnLst>
              <a:cxn ang="0">
                <a:pos x="T0" y="T1"/>
              </a:cxn>
              <a:cxn ang="0">
                <a:pos x="T2" y="T3"/>
              </a:cxn>
              <a:cxn ang="0">
                <a:pos x="T4" y="T5"/>
              </a:cxn>
              <a:cxn ang="0">
                <a:pos x="T6" y="T7"/>
              </a:cxn>
              <a:cxn ang="0">
                <a:pos x="T8" y="T9"/>
              </a:cxn>
            </a:cxnLst>
            <a:rect l="0" t="0" r="r" b="b"/>
            <a:pathLst>
              <a:path w="122" h="28">
                <a:moveTo>
                  <a:pt x="0" y="0"/>
                </a:moveTo>
                <a:lnTo>
                  <a:pt x="122" y="11"/>
                </a:lnTo>
                <a:lnTo>
                  <a:pt x="122" y="28"/>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7" name="Freeform 59"/>
          <p:cNvSpPr>
            <a:spLocks/>
          </p:cNvSpPr>
          <p:nvPr/>
        </p:nvSpPr>
        <p:spPr bwMode="auto">
          <a:xfrm>
            <a:off x="3302000" y="3663950"/>
            <a:ext cx="155575" cy="36513"/>
          </a:xfrm>
          <a:custGeom>
            <a:avLst/>
            <a:gdLst>
              <a:gd name="T0" fmla="*/ 0 w 98"/>
              <a:gd name="T1" fmla="*/ 0 h 23"/>
              <a:gd name="T2" fmla="*/ 98 w 98"/>
              <a:gd name="T3" fmla="*/ 6 h 23"/>
              <a:gd name="T4" fmla="*/ 98 w 98"/>
              <a:gd name="T5" fmla="*/ 23 h 23"/>
              <a:gd name="T6" fmla="*/ 0 w 98"/>
              <a:gd name="T7" fmla="*/ 17 h 23"/>
              <a:gd name="T8" fmla="*/ 0 w 98"/>
              <a:gd name="T9" fmla="*/ 0 h 23"/>
            </a:gdLst>
            <a:ahLst/>
            <a:cxnLst>
              <a:cxn ang="0">
                <a:pos x="T0" y="T1"/>
              </a:cxn>
              <a:cxn ang="0">
                <a:pos x="T2" y="T3"/>
              </a:cxn>
              <a:cxn ang="0">
                <a:pos x="T4" y="T5"/>
              </a:cxn>
              <a:cxn ang="0">
                <a:pos x="T6" y="T7"/>
              </a:cxn>
              <a:cxn ang="0">
                <a:pos x="T8" y="T9"/>
              </a:cxn>
            </a:cxnLst>
            <a:rect l="0" t="0" r="r" b="b"/>
            <a:pathLst>
              <a:path w="98" h="23">
                <a:moveTo>
                  <a:pt x="0" y="0"/>
                </a:moveTo>
                <a:lnTo>
                  <a:pt x="98" y="6"/>
                </a:lnTo>
                <a:lnTo>
                  <a:pt x="98" y="23"/>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8" name="Rectangle 60"/>
          <p:cNvSpPr>
            <a:spLocks noChangeArrowheads="1"/>
          </p:cNvSpPr>
          <p:nvPr/>
        </p:nvSpPr>
        <p:spPr bwMode="auto">
          <a:xfrm>
            <a:off x="3457575" y="3673475"/>
            <a:ext cx="36513" cy="26988"/>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7949" name="Freeform 61"/>
          <p:cNvSpPr>
            <a:spLocks/>
          </p:cNvSpPr>
          <p:nvPr/>
        </p:nvSpPr>
        <p:spPr bwMode="auto">
          <a:xfrm>
            <a:off x="3603625" y="3654425"/>
            <a:ext cx="193675" cy="36513"/>
          </a:xfrm>
          <a:custGeom>
            <a:avLst/>
            <a:gdLst>
              <a:gd name="T0" fmla="*/ 0 w 122"/>
              <a:gd name="T1" fmla="*/ 6 h 23"/>
              <a:gd name="T2" fmla="*/ 122 w 122"/>
              <a:gd name="T3" fmla="*/ 0 h 23"/>
              <a:gd name="T4" fmla="*/ 122 w 122"/>
              <a:gd name="T5" fmla="*/ 17 h 23"/>
              <a:gd name="T6" fmla="*/ 0 w 122"/>
              <a:gd name="T7" fmla="*/ 23 h 23"/>
              <a:gd name="T8" fmla="*/ 0 w 122"/>
              <a:gd name="T9" fmla="*/ 6 h 23"/>
            </a:gdLst>
            <a:ahLst/>
            <a:cxnLst>
              <a:cxn ang="0">
                <a:pos x="T0" y="T1"/>
              </a:cxn>
              <a:cxn ang="0">
                <a:pos x="T2" y="T3"/>
              </a:cxn>
              <a:cxn ang="0">
                <a:pos x="T4" y="T5"/>
              </a:cxn>
              <a:cxn ang="0">
                <a:pos x="T6" y="T7"/>
              </a:cxn>
              <a:cxn ang="0">
                <a:pos x="T8" y="T9"/>
              </a:cxn>
            </a:cxnLst>
            <a:rect l="0" t="0" r="r" b="b"/>
            <a:pathLst>
              <a:path w="122" h="23">
                <a:moveTo>
                  <a:pt x="0" y="6"/>
                </a:moveTo>
                <a:lnTo>
                  <a:pt x="122" y="0"/>
                </a:lnTo>
                <a:lnTo>
                  <a:pt x="122" y="17"/>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0" name="Freeform 62"/>
          <p:cNvSpPr>
            <a:spLocks/>
          </p:cNvSpPr>
          <p:nvPr/>
        </p:nvSpPr>
        <p:spPr bwMode="auto">
          <a:xfrm>
            <a:off x="3906838" y="3644900"/>
            <a:ext cx="192087" cy="36513"/>
          </a:xfrm>
          <a:custGeom>
            <a:avLst/>
            <a:gdLst>
              <a:gd name="T0" fmla="*/ 0 w 121"/>
              <a:gd name="T1" fmla="*/ 6 h 23"/>
              <a:gd name="T2" fmla="*/ 121 w 121"/>
              <a:gd name="T3" fmla="*/ 0 h 23"/>
              <a:gd name="T4" fmla="*/ 121 w 121"/>
              <a:gd name="T5" fmla="*/ 18 h 23"/>
              <a:gd name="T6" fmla="*/ 0 w 121"/>
              <a:gd name="T7" fmla="*/ 23 h 23"/>
              <a:gd name="T8" fmla="*/ 0 w 121"/>
              <a:gd name="T9" fmla="*/ 6 h 23"/>
            </a:gdLst>
            <a:ahLst/>
            <a:cxnLst>
              <a:cxn ang="0">
                <a:pos x="T0" y="T1"/>
              </a:cxn>
              <a:cxn ang="0">
                <a:pos x="T2" y="T3"/>
              </a:cxn>
              <a:cxn ang="0">
                <a:pos x="T4" y="T5"/>
              </a:cxn>
              <a:cxn ang="0">
                <a:pos x="T6" y="T7"/>
              </a:cxn>
              <a:cxn ang="0">
                <a:pos x="T8" y="T9"/>
              </a:cxn>
            </a:cxnLst>
            <a:rect l="0" t="0" r="r" b="b"/>
            <a:pathLst>
              <a:path w="121" h="23">
                <a:moveTo>
                  <a:pt x="0" y="6"/>
                </a:moveTo>
                <a:lnTo>
                  <a:pt x="121" y="0"/>
                </a:lnTo>
                <a:lnTo>
                  <a:pt x="121" y="18"/>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1" name="Freeform 63"/>
          <p:cNvSpPr>
            <a:spLocks/>
          </p:cNvSpPr>
          <p:nvPr/>
        </p:nvSpPr>
        <p:spPr bwMode="auto">
          <a:xfrm>
            <a:off x="4210050" y="3627438"/>
            <a:ext cx="192088" cy="36512"/>
          </a:xfrm>
          <a:custGeom>
            <a:avLst/>
            <a:gdLst>
              <a:gd name="T0" fmla="*/ 0 w 121"/>
              <a:gd name="T1" fmla="*/ 6 h 23"/>
              <a:gd name="T2" fmla="*/ 121 w 121"/>
              <a:gd name="T3" fmla="*/ 0 h 23"/>
              <a:gd name="T4" fmla="*/ 121 w 121"/>
              <a:gd name="T5" fmla="*/ 17 h 23"/>
              <a:gd name="T6" fmla="*/ 0 w 121"/>
              <a:gd name="T7" fmla="*/ 23 h 23"/>
              <a:gd name="T8" fmla="*/ 0 w 121"/>
              <a:gd name="T9" fmla="*/ 6 h 23"/>
            </a:gdLst>
            <a:ahLst/>
            <a:cxnLst>
              <a:cxn ang="0">
                <a:pos x="T0" y="T1"/>
              </a:cxn>
              <a:cxn ang="0">
                <a:pos x="T2" y="T3"/>
              </a:cxn>
              <a:cxn ang="0">
                <a:pos x="T4" y="T5"/>
              </a:cxn>
              <a:cxn ang="0">
                <a:pos x="T6" y="T7"/>
              </a:cxn>
              <a:cxn ang="0">
                <a:pos x="T8" y="T9"/>
              </a:cxn>
            </a:cxnLst>
            <a:rect l="0" t="0" r="r" b="b"/>
            <a:pathLst>
              <a:path w="121" h="23">
                <a:moveTo>
                  <a:pt x="0" y="6"/>
                </a:moveTo>
                <a:lnTo>
                  <a:pt x="121" y="0"/>
                </a:lnTo>
                <a:lnTo>
                  <a:pt x="121" y="17"/>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2" name="Freeform 64"/>
          <p:cNvSpPr>
            <a:spLocks/>
          </p:cNvSpPr>
          <p:nvPr/>
        </p:nvSpPr>
        <p:spPr bwMode="auto">
          <a:xfrm>
            <a:off x="4511675" y="3608388"/>
            <a:ext cx="193675" cy="36512"/>
          </a:xfrm>
          <a:custGeom>
            <a:avLst/>
            <a:gdLst>
              <a:gd name="T0" fmla="*/ 0 w 122"/>
              <a:gd name="T1" fmla="*/ 6 h 23"/>
              <a:gd name="T2" fmla="*/ 122 w 122"/>
              <a:gd name="T3" fmla="*/ 0 h 23"/>
              <a:gd name="T4" fmla="*/ 122 w 122"/>
              <a:gd name="T5" fmla="*/ 18 h 23"/>
              <a:gd name="T6" fmla="*/ 0 w 122"/>
              <a:gd name="T7" fmla="*/ 23 h 23"/>
              <a:gd name="T8" fmla="*/ 0 w 122"/>
              <a:gd name="T9" fmla="*/ 6 h 23"/>
            </a:gdLst>
            <a:ahLst/>
            <a:cxnLst>
              <a:cxn ang="0">
                <a:pos x="T0" y="T1"/>
              </a:cxn>
              <a:cxn ang="0">
                <a:pos x="T2" y="T3"/>
              </a:cxn>
              <a:cxn ang="0">
                <a:pos x="T4" y="T5"/>
              </a:cxn>
              <a:cxn ang="0">
                <a:pos x="T6" y="T7"/>
              </a:cxn>
              <a:cxn ang="0">
                <a:pos x="T8" y="T9"/>
              </a:cxn>
            </a:cxnLst>
            <a:rect l="0" t="0" r="r" b="b"/>
            <a:pathLst>
              <a:path w="122" h="23">
                <a:moveTo>
                  <a:pt x="0" y="6"/>
                </a:moveTo>
                <a:lnTo>
                  <a:pt x="122" y="0"/>
                </a:lnTo>
                <a:lnTo>
                  <a:pt x="122" y="18"/>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3" name="Freeform 65"/>
          <p:cNvSpPr>
            <a:spLocks/>
          </p:cNvSpPr>
          <p:nvPr/>
        </p:nvSpPr>
        <p:spPr bwMode="auto">
          <a:xfrm>
            <a:off x="4814888" y="3598863"/>
            <a:ext cx="192087" cy="38100"/>
          </a:xfrm>
          <a:custGeom>
            <a:avLst/>
            <a:gdLst>
              <a:gd name="T0" fmla="*/ 0 w 121"/>
              <a:gd name="T1" fmla="*/ 6 h 24"/>
              <a:gd name="T2" fmla="*/ 121 w 121"/>
              <a:gd name="T3" fmla="*/ 0 h 24"/>
              <a:gd name="T4" fmla="*/ 121 w 121"/>
              <a:gd name="T5" fmla="*/ 18 h 24"/>
              <a:gd name="T6" fmla="*/ 0 w 121"/>
              <a:gd name="T7" fmla="*/ 24 h 24"/>
              <a:gd name="T8" fmla="*/ 0 w 121"/>
              <a:gd name="T9" fmla="*/ 6 h 24"/>
            </a:gdLst>
            <a:ahLst/>
            <a:cxnLst>
              <a:cxn ang="0">
                <a:pos x="T0" y="T1"/>
              </a:cxn>
              <a:cxn ang="0">
                <a:pos x="T2" y="T3"/>
              </a:cxn>
              <a:cxn ang="0">
                <a:pos x="T4" y="T5"/>
              </a:cxn>
              <a:cxn ang="0">
                <a:pos x="T6" y="T7"/>
              </a:cxn>
              <a:cxn ang="0">
                <a:pos x="T8" y="T9"/>
              </a:cxn>
            </a:cxnLst>
            <a:rect l="0" t="0" r="r" b="b"/>
            <a:pathLst>
              <a:path w="121" h="24">
                <a:moveTo>
                  <a:pt x="0" y="6"/>
                </a:moveTo>
                <a:lnTo>
                  <a:pt x="121" y="0"/>
                </a:lnTo>
                <a:lnTo>
                  <a:pt x="121" y="18"/>
                </a:lnTo>
                <a:lnTo>
                  <a:pt x="0" y="24"/>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4" name="Freeform 66"/>
          <p:cNvSpPr>
            <a:spLocks/>
          </p:cNvSpPr>
          <p:nvPr/>
        </p:nvSpPr>
        <p:spPr bwMode="auto">
          <a:xfrm>
            <a:off x="5118100" y="3571875"/>
            <a:ext cx="192088" cy="46038"/>
          </a:xfrm>
          <a:custGeom>
            <a:avLst/>
            <a:gdLst>
              <a:gd name="T0" fmla="*/ 0 w 121"/>
              <a:gd name="T1" fmla="*/ 12 h 29"/>
              <a:gd name="T2" fmla="*/ 121 w 121"/>
              <a:gd name="T3" fmla="*/ 0 h 29"/>
              <a:gd name="T4" fmla="*/ 121 w 121"/>
              <a:gd name="T5" fmla="*/ 17 h 29"/>
              <a:gd name="T6" fmla="*/ 0 w 121"/>
              <a:gd name="T7" fmla="*/ 29 h 29"/>
              <a:gd name="T8" fmla="*/ 0 w 121"/>
              <a:gd name="T9" fmla="*/ 12 h 29"/>
            </a:gdLst>
            <a:ahLst/>
            <a:cxnLst>
              <a:cxn ang="0">
                <a:pos x="T0" y="T1"/>
              </a:cxn>
              <a:cxn ang="0">
                <a:pos x="T2" y="T3"/>
              </a:cxn>
              <a:cxn ang="0">
                <a:pos x="T4" y="T5"/>
              </a:cxn>
              <a:cxn ang="0">
                <a:pos x="T6" y="T7"/>
              </a:cxn>
              <a:cxn ang="0">
                <a:pos x="T8" y="T9"/>
              </a:cxn>
            </a:cxnLst>
            <a:rect l="0" t="0" r="r" b="b"/>
            <a:pathLst>
              <a:path w="121" h="29">
                <a:moveTo>
                  <a:pt x="0" y="12"/>
                </a:moveTo>
                <a:lnTo>
                  <a:pt x="121" y="0"/>
                </a:lnTo>
                <a:lnTo>
                  <a:pt x="121" y="17"/>
                </a:lnTo>
                <a:lnTo>
                  <a:pt x="0" y="29"/>
                </a:lnTo>
                <a:lnTo>
                  <a:pt x="0" y="12"/>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5" name="Freeform 67"/>
          <p:cNvSpPr>
            <a:spLocks/>
          </p:cNvSpPr>
          <p:nvPr/>
        </p:nvSpPr>
        <p:spPr bwMode="auto">
          <a:xfrm>
            <a:off x="5419725" y="3544888"/>
            <a:ext cx="193675" cy="46037"/>
          </a:xfrm>
          <a:custGeom>
            <a:avLst/>
            <a:gdLst>
              <a:gd name="T0" fmla="*/ 0 w 122"/>
              <a:gd name="T1" fmla="*/ 11 h 29"/>
              <a:gd name="T2" fmla="*/ 122 w 122"/>
              <a:gd name="T3" fmla="*/ 0 h 29"/>
              <a:gd name="T4" fmla="*/ 122 w 122"/>
              <a:gd name="T5" fmla="*/ 17 h 29"/>
              <a:gd name="T6" fmla="*/ 0 w 122"/>
              <a:gd name="T7" fmla="*/ 29 h 29"/>
              <a:gd name="T8" fmla="*/ 0 w 122"/>
              <a:gd name="T9" fmla="*/ 11 h 29"/>
            </a:gdLst>
            <a:ahLst/>
            <a:cxnLst>
              <a:cxn ang="0">
                <a:pos x="T0" y="T1"/>
              </a:cxn>
              <a:cxn ang="0">
                <a:pos x="T2" y="T3"/>
              </a:cxn>
              <a:cxn ang="0">
                <a:pos x="T4" y="T5"/>
              </a:cxn>
              <a:cxn ang="0">
                <a:pos x="T6" y="T7"/>
              </a:cxn>
              <a:cxn ang="0">
                <a:pos x="T8" y="T9"/>
              </a:cxn>
            </a:cxnLst>
            <a:rect l="0" t="0" r="r" b="b"/>
            <a:pathLst>
              <a:path w="122" h="29">
                <a:moveTo>
                  <a:pt x="0" y="11"/>
                </a:moveTo>
                <a:lnTo>
                  <a:pt x="122" y="0"/>
                </a:lnTo>
                <a:lnTo>
                  <a:pt x="122" y="17"/>
                </a:lnTo>
                <a:lnTo>
                  <a:pt x="0" y="29"/>
                </a:lnTo>
                <a:lnTo>
                  <a:pt x="0" y="11"/>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6" name="Freeform 68"/>
          <p:cNvSpPr>
            <a:spLocks/>
          </p:cNvSpPr>
          <p:nvPr/>
        </p:nvSpPr>
        <p:spPr bwMode="auto">
          <a:xfrm>
            <a:off x="5722938" y="3508375"/>
            <a:ext cx="192087" cy="46038"/>
          </a:xfrm>
          <a:custGeom>
            <a:avLst/>
            <a:gdLst>
              <a:gd name="T0" fmla="*/ 0 w 121"/>
              <a:gd name="T1" fmla="*/ 11 h 29"/>
              <a:gd name="T2" fmla="*/ 121 w 121"/>
              <a:gd name="T3" fmla="*/ 0 h 29"/>
              <a:gd name="T4" fmla="*/ 121 w 121"/>
              <a:gd name="T5" fmla="*/ 17 h 29"/>
              <a:gd name="T6" fmla="*/ 0 w 121"/>
              <a:gd name="T7" fmla="*/ 29 h 29"/>
              <a:gd name="T8" fmla="*/ 0 w 121"/>
              <a:gd name="T9" fmla="*/ 11 h 29"/>
            </a:gdLst>
            <a:ahLst/>
            <a:cxnLst>
              <a:cxn ang="0">
                <a:pos x="T0" y="T1"/>
              </a:cxn>
              <a:cxn ang="0">
                <a:pos x="T2" y="T3"/>
              </a:cxn>
              <a:cxn ang="0">
                <a:pos x="T4" y="T5"/>
              </a:cxn>
              <a:cxn ang="0">
                <a:pos x="T6" y="T7"/>
              </a:cxn>
              <a:cxn ang="0">
                <a:pos x="T8" y="T9"/>
              </a:cxn>
            </a:cxnLst>
            <a:rect l="0" t="0" r="r" b="b"/>
            <a:pathLst>
              <a:path w="121" h="29">
                <a:moveTo>
                  <a:pt x="0" y="11"/>
                </a:moveTo>
                <a:lnTo>
                  <a:pt x="121" y="0"/>
                </a:lnTo>
                <a:lnTo>
                  <a:pt x="121" y="17"/>
                </a:lnTo>
                <a:lnTo>
                  <a:pt x="0" y="29"/>
                </a:lnTo>
                <a:lnTo>
                  <a:pt x="0" y="11"/>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7" name="Freeform 69"/>
          <p:cNvSpPr>
            <a:spLocks/>
          </p:cNvSpPr>
          <p:nvPr/>
        </p:nvSpPr>
        <p:spPr bwMode="auto">
          <a:xfrm>
            <a:off x="6026150" y="3479800"/>
            <a:ext cx="192088" cy="46038"/>
          </a:xfrm>
          <a:custGeom>
            <a:avLst/>
            <a:gdLst>
              <a:gd name="T0" fmla="*/ 0 w 121"/>
              <a:gd name="T1" fmla="*/ 12 h 29"/>
              <a:gd name="T2" fmla="*/ 121 w 121"/>
              <a:gd name="T3" fmla="*/ 0 h 29"/>
              <a:gd name="T4" fmla="*/ 121 w 121"/>
              <a:gd name="T5" fmla="*/ 18 h 29"/>
              <a:gd name="T6" fmla="*/ 0 w 121"/>
              <a:gd name="T7" fmla="*/ 29 h 29"/>
              <a:gd name="T8" fmla="*/ 0 w 121"/>
              <a:gd name="T9" fmla="*/ 12 h 29"/>
            </a:gdLst>
            <a:ahLst/>
            <a:cxnLst>
              <a:cxn ang="0">
                <a:pos x="T0" y="T1"/>
              </a:cxn>
              <a:cxn ang="0">
                <a:pos x="T2" y="T3"/>
              </a:cxn>
              <a:cxn ang="0">
                <a:pos x="T4" y="T5"/>
              </a:cxn>
              <a:cxn ang="0">
                <a:pos x="T6" y="T7"/>
              </a:cxn>
              <a:cxn ang="0">
                <a:pos x="T8" y="T9"/>
              </a:cxn>
            </a:cxnLst>
            <a:rect l="0" t="0" r="r" b="b"/>
            <a:pathLst>
              <a:path w="121" h="29">
                <a:moveTo>
                  <a:pt x="0" y="12"/>
                </a:moveTo>
                <a:lnTo>
                  <a:pt x="121" y="0"/>
                </a:lnTo>
                <a:lnTo>
                  <a:pt x="121" y="18"/>
                </a:lnTo>
                <a:lnTo>
                  <a:pt x="0" y="29"/>
                </a:lnTo>
                <a:lnTo>
                  <a:pt x="0" y="12"/>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8" name="Freeform 70"/>
          <p:cNvSpPr>
            <a:spLocks/>
          </p:cNvSpPr>
          <p:nvPr/>
        </p:nvSpPr>
        <p:spPr bwMode="auto">
          <a:xfrm>
            <a:off x="6327775" y="3452813"/>
            <a:ext cx="193675" cy="46037"/>
          </a:xfrm>
          <a:custGeom>
            <a:avLst/>
            <a:gdLst>
              <a:gd name="T0" fmla="*/ 0 w 122"/>
              <a:gd name="T1" fmla="*/ 12 h 29"/>
              <a:gd name="T2" fmla="*/ 122 w 122"/>
              <a:gd name="T3" fmla="*/ 0 h 29"/>
              <a:gd name="T4" fmla="*/ 122 w 122"/>
              <a:gd name="T5" fmla="*/ 17 h 29"/>
              <a:gd name="T6" fmla="*/ 0 w 122"/>
              <a:gd name="T7" fmla="*/ 29 h 29"/>
              <a:gd name="T8" fmla="*/ 0 w 122"/>
              <a:gd name="T9" fmla="*/ 12 h 29"/>
            </a:gdLst>
            <a:ahLst/>
            <a:cxnLst>
              <a:cxn ang="0">
                <a:pos x="T0" y="T1"/>
              </a:cxn>
              <a:cxn ang="0">
                <a:pos x="T2" y="T3"/>
              </a:cxn>
              <a:cxn ang="0">
                <a:pos x="T4" y="T5"/>
              </a:cxn>
              <a:cxn ang="0">
                <a:pos x="T6" y="T7"/>
              </a:cxn>
              <a:cxn ang="0">
                <a:pos x="T8" y="T9"/>
              </a:cxn>
            </a:cxnLst>
            <a:rect l="0" t="0" r="r" b="b"/>
            <a:pathLst>
              <a:path w="122" h="29">
                <a:moveTo>
                  <a:pt x="0" y="12"/>
                </a:moveTo>
                <a:lnTo>
                  <a:pt x="122" y="0"/>
                </a:lnTo>
                <a:lnTo>
                  <a:pt x="122" y="17"/>
                </a:lnTo>
                <a:lnTo>
                  <a:pt x="0" y="29"/>
                </a:lnTo>
                <a:lnTo>
                  <a:pt x="0" y="12"/>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9" name="Freeform 71"/>
          <p:cNvSpPr>
            <a:spLocks/>
          </p:cNvSpPr>
          <p:nvPr/>
        </p:nvSpPr>
        <p:spPr bwMode="auto">
          <a:xfrm>
            <a:off x="6630988" y="3425825"/>
            <a:ext cx="155575" cy="46038"/>
          </a:xfrm>
          <a:custGeom>
            <a:avLst/>
            <a:gdLst>
              <a:gd name="T0" fmla="*/ 0 w 98"/>
              <a:gd name="T1" fmla="*/ 11 h 29"/>
              <a:gd name="T2" fmla="*/ 98 w 98"/>
              <a:gd name="T3" fmla="*/ 0 h 29"/>
              <a:gd name="T4" fmla="*/ 98 w 98"/>
              <a:gd name="T5" fmla="*/ 17 h 29"/>
              <a:gd name="T6" fmla="*/ 0 w 98"/>
              <a:gd name="T7" fmla="*/ 29 h 29"/>
              <a:gd name="T8" fmla="*/ 0 w 98"/>
              <a:gd name="T9" fmla="*/ 11 h 29"/>
            </a:gdLst>
            <a:ahLst/>
            <a:cxnLst>
              <a:cxn ang="0">
                <a:pos x="T0" y="T1"/>
              </a:cxn>
              <a:cxn ang="0">
                <a:pos x="T2" y="T3"/>
              </a:cxn>
              <a:cxn ang="0">
                <a:pos x="T4" y="T5"/>
              </a:cxn>
              <a:cxn ang="0">
                <a:pos x="T6" y="T7"/>
              </a:cxn>
              <a:cxn ang="0">
                <a:pos x="T8" y="T9"/>
              </a:cxn>
            </a:cxnLst>
            <a:rect l="0" t="0" r="r" b="b"/>
            <a:pathLst>
              <a:path w="98" h="29">
                <a:moveTo>
                  <a:pt x="0" y="11"/>
                </a:moveTo>
                <a:lnTo>
                  <a:pt x="98" y="0"/>
                </a:lnTo>
                <a:lnTo>
                  <a:pt x="98" y="17"/>
                </a:lnTo>
                <a:lnTo>
                  <a:pt x="0" y="29"/>
                </a:lnTo>
                <a:lnTo>
                  <a:pt x="0" y="11"/>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60" name="Rectangle 72"/>
          <p:cNvSpPr>
            <a:spLocks noChangeArrowheads="1"/>
          </p:cNvSpPr>
          <p:nvPr/>
        </p:nvSpPr>
        <p:spPr bwMode="auto">
          <a:xfrm>
            <a:off x="1733550" y="4333875"/>
            <a:ext cx="100013" cy="100013"/>
          </a:xfrm>
          <a:prstGeom prst="rect">
            <a:avLst/>
          </a:prstGeom>
          <a:solidFill>
            <a:srgbClr val="000080"/>
          </a:solidFill>
          <a:ln w="9525">
            <a:solidFill>
              <a:srgbClr val="000080"/>
            </a:solidFill>
            <a:miter lim="800000"/>
            <a:headEnd/>
            <a:tailEnd/>
          </a:ln>
        </p:spPr>
        <p:txBody>
          <a:bodyPr/>
          <a:lstStyle/>
          <a:p>
            <a:endParaRPr lang="en-US"/>
          </a:p>
        </p:txBody>
      </p:sp>
      <p:sp>
        <p:nvSpPr>
          <p:cNvPr id="37961" name="Rectangle 73"/>
          <p:cNvSpPr>
            <a:spLocks noChangeArrowheads="1"/>
          </p:cNvSpPr>
          <p:nvPr/>
        </p:nvSpPr>
        <p:spPr bwMode="auto">
          <a:xfrm>
            <a:off x="3402013" y="5076825"/>
            <a:ext cx="101600" cy="100013"/>
          </a:xfrm>
          <a:prstGeom prst="rect">
            <a:avLst/>
          </a:prstGeom>
          <a:solidFill>
            <a:srgbClr val="000080"/>
          </a:solidFill>
          <a:ln w="9525">
            <a:solidFill>
              <a:srgbClr val="000080"/>
            </a:solidFill>
            <a:miter lim="800000"/>
            <a:headEnd/>
            <a:tailEnd/>
          </a:ln>
        </p:spPr>
        <p:txBody>
          <a:bodyPr/>
          <a:lstStyle/>
          <a:p>
            <a:endParaRPr lang="en-US"/>
          </a:p>
        </p:txBody>
      </p:sp>
      <p:sp>
        <p:nvSpPr>
          <p:cNvPr id="37962" name="Rectangle 74"/>
          <p:cNvSpPr>
            <a:spLocks noChangeArrowheads="1"/>
          </p:cNvSpPr>
          <p:nvPr/>
        </p:nvSpPr>
        <p:spPr bwMode="auto">
          <a:xfrm>
            <a:off x="5062538" y="4919663"/>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37963" name="Rectangle 75"/>
          <p:cNvSpPr>
            <a:spLocks noChangeArrowheads="1"/>
          </p:cNvSpPr>
          <p:nvPr/>
        </p:nvSpPr>
        <p:spPr bwMode="auto">
          <a:xfrm>
            <a:off x="6732588" y="4919663"/>
            <a:ext cx="100012" cy="101600"/>
          </a:xfrm>
          <a:prstGeom prst="rect">
            <a:avLst/>
          </a:prstGeom>
          <a:solidFill>
            <a:srgbClr val="000080"/>
          </a:solidFill>
          <a:ln w="9525">
            <a:solidFill>
              <a:srgbClr val="000080"/>
            </a:solidFill>
            <a:miter lim="800000"/>
            <a:headEnd/>
            <a:tailEnd/>
          </a:ln>
        </p:spPr>
        <p:txBody>
          <a:bodyPr/>
          <a:lstStyle/>
          <a:p>
            <a:endParaRPr lang="en-US"/>
          </a:p>
        </p:txBody>
      </p:sp>
      <p:sp>
        <p:nvSpPr>
          <p:cNvPr id="37964" name="Freeform 76"/>
          <p:cNvSpPr>
            <a:spLocks/>
          </p:cNvSpPr>
          <p:nvPr/>
        </p:nvSpPr>
        <p:spPr bwMode="auto">
          <a:xfrm>
            <a:off x="1733550" y="3838575"/>
            <a:ext cx="109538" cy="109538"/>
          </a:xfrm>
          <a:custGeom>
            <a:avLst/>
            <a:gdLst>
              <a:gd name="T0" fmla="*/ 35 w 69"/>
              <a:gd name="T1" fmla="*/ 0 h 69"/>
              <a:gd name="T2" fmla="*/ 69 w 69"/>
              <a:gd name="T3" fmla="*/ 69 h 69"/>
              <a:gd name="T4" fmla="*/ 0 w 69"/>
              <a:gd name="T5" fmla="*/ 69 h 69"/>
              <a:gd name="T6" fmla="*/ 35 w 69"/>
              <a:gd name="T7" fmla="*/ 0 h 69"/>
            </a:gdLst>
            <a:ahLst/>
            <a:cxnLst>
              <a:cxn ang="0">
                <a:pos x="T0" y="T1"/>
              </a:cxn>
              <a:cxn ang="0">
                <a:pos x="T2" y="T3"/>
              </a:cxn>
              <a:cxn ang="0">
                <a:pos x="T4" y="T5"/>
              </a:cxn>
              <a:cxn ang="0">
                <a:pos x="T6" y="T7"/>
              </a:cxn>
            </a:cxnLst>
            <a:rect l="0" t="0" r="r" b="b"/>
            <a:pathLst>
              <a:path w="69" h="69">
                <a:moveTo>
                  <a:pt x="35" y="0"/>
                </a:moveTo>
                <a:lnTo>
                  <a:pt x="69"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65" name="Freeform 77"/>
          <p:cNvSpPr>
            <a:spLocks/>
          </p:cNvSpPr>
          <p:nvPr/>
        </p:nvSpPr>
        <p:spPr bwMode="auto">
          <a:xfrm>
            <a:off x="3402013" y="4259263"/>
            <a:ext cx="111125" cy="111125"/>
          </a:xfrm>
          <a:custGeom>
            <a:avLst/>
            <a:gdLst>
              <a:gd name="T0" fmla="*/ 35 w 70"/>
              <a:gd name="T1" fmla="*/ 0 h 70"/>
              <a:gd name="T2" fmla="*/ 70 w 70"/>
              <a:gd name="T3" fmla="*/ 70 h 70"/>
              <a:gd name="T4" fmla="*/ 0 w 70"/>
              <a:gd name="T5" fmla="*/ 70 h 70"/>
              <a:gd name="T6" fmla="*/ 35 w 70"/>
              <a:gd name="T7" fmla="*/ 0 h 70"/>
            </a:gdLst>
            <a:ahLst/>
            <a:cxnLst>
              <a:cxn ang="0">
                <a:pos x="T0" y="T1"/>
              </a:cxn>
              <a:cxn ang="0">
                <a:pos x="T2" y="T3"/>
              </a:cxn>
              <a:cxn ang="0">
                <a:pos x="T4" y="T5"/>
              </a:cxn>
              <a:cxn ang="0">
                <a:pos x="T6" y="T7"/>
              </a:cxn>
            </a:cxnLst>
            <a:rect l="0" t="0" r="r" b="b"/>
            <a:pathLst>
              <a:path w="70" h="70">
                <a:moveTo>
                  <a:pt x="35" y="0"/>
                </a:moveTo>
                <a:lnTo>
                  <a:pt x="70" y="70"/>
                </a:lnTo>
                <a:lnTo>
                  <a:pt x="0" y="70"/>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66" name="Freeform 78"/>
          <p:cNvSpPr>
            <a:spLocks/>
          </p:cNvSpPr>
          <p:nvPr/>
        </p:nvSpPr>
        <p:spPr bwMode="auto">
          <a:xfrm>
            <a:off x="5062538" y="4287838"/>
            <a:ext cx="109537" cy="109537"/>
          </a:xfrm>
          <a:custGeom>
            <a:avLst/>
            <a:gdLst>
              <a:gd name="T0" fmla="*/ 35 w 69"/>
              <a:gd name="T1" fmla="*/ 0 h 69"/>
              <a:gd name="T2" fmla="*/ 69 w 69"/>
              <a:gd name="T3" fmla="*/ 69 h 69"/>
              <a:gd name="T4" fmla="*/ 0 w 69"/>
              <a:gd name="T5" fmla="*/ 69 h 69"/>
              <a:gd name="T6" fmla="*/ 35 w 69"/>
              <a:gd name="T7" fmla="*/ 0 h 69"/>
            </a:gdLst>
            <a:ahLst/>
            <a:cxnLst>
              <a:cxn ang="0">
                <a:pos x="T0" y="T1"/>
              </a:cxn>
              <a:cxn ang="0">
                <a:pos x="T2" y="T3"/>
              </a:cxn>
              <a:cxn ang="0">
                <a:pos x="T4" y="T5"/>
              </a:cxn>
              <a:cxn ang="0">
                <a:pos x="T6" y="T7"/>
              </a:cxn>
            </a:cxnLst>
            <a:rect l="0" t="0" r="r" b="b"/>
            <a:pathLst>
              <a:path w="69" h="69">
                <a:moveTo>
                  <a:pt x="35" y="0"/>
                </a:moveTo>
                <a:lnTo>
                  <a:pt x="69"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67" name="Freeform 79"/>
          <p:cNvSpPr>
            <a:spLocks/>
          </p:cNvSpPr>
          <p:nvPr/>
        </p:nvSpPr>
        <p:spPr bwMode="auto">
          <a:xfrm>
            <a:off x="6732588" y="4470400"/>
            <a:ext cx="109537" cy="111125"/>
          </a:xfrm>
          <a:custGeom>
            <a:avLst/>
            <a:gdLst>
              <a:gd name="T0" fmla="*/ 34 w 69"/>
              <a:gd name="T1" fmla="*/ 0 h 70"/>
              <a:gd name="T2" fmla="*/ 69 w 69"/>
              <a:gd name="T3" fmla="*/ 70 h 70"/>
              <a:gd name="T4" fmla="*/ 0 w 69"/>
              <a:gd name="T5" fmla="*/ 70 h 70"/>
              <a:gd name="T6" fmla="*/ 34 w 69"/>
              <a:gd name="T7" fmla="*/ 0 h 70"/>
            </a:gdLst>
            <a:ahLst/>
            <a:cxnLst>
              <a:cxn ang="0">
                <a:pos x="T0" y="T1"/>
              </a:cxn>
              <a:cxn ang="0">
                <a:pos x="T2" y="T3"/>
              </a:cxn>
              <a:cxn ang="0">
                <a:pos x="T4" y="T5"/>
              </a:cxn>
              <a:cxn ang="0">
                <a:pos x="T6" y="T7"/>
              </a:cxn>
            </a:cxnLst>
            <a:rect l="0" t="0" r="r" b="b"/>
            <a:pathLst>
              <a:path w="69" h="70">
                <a:moveTo>
                  <a:pt x="34" y="0"/>
                </a:moveTo>
                <a:lnTo>
                  <a:pt x="69" y="70"/>
                </a:lnTo>
                <a:lnTo>
                  <a:pt x="0" y="70"/>
                </a:lnTo>
                <a:lnTo>
                  <a:pt x="34" y="0"/>
                </a:lnTo>
                <a:close/>
              </a:path>
            </a:pathLst>
          </a:custGeom>
          <a:solidFill>
            <a:srgbClr val="00FF00"/>
          </a:solidFill>
          <a:ln w="9525">
            <a:solidFill>
              <a:srgbClr val="00FF00"/>
            </a:solidFill>
            <a:prstDash val="solid"/>
            <a:round/>
            <a:headEnd/>
            <a:tailEnd/>
          </a:ln>
        </p:spPr>
        <p:txBody>
          <a:bodyPr/>
          <a:lstStyle/>
          <a:p>
            <a:endParaRPr lang="en-US"/>
          </a:p>
        </p:txBody>
      </p:sp>
      <p:sp>
        <p:nvSpPr>
          <p:cNvPr id="37968" name="Rectangle 80"/>
          <p:cNvSpPr>
            <a:spLocks noChangeArrowheads="1"/>
          </p:cNvSpPr>
          <p:nvPr/>
        </p:nvSpPr>
        <p:spPr bwMode="auto">
          <a:xfrm>
            <a:off x="1733550" y="4618038"/>
            <a:ext cx="100013" cy="100012"/>
          </a:xfrm>
          <a:prstGeom prst="rect">
            <a:avLst/>
          </a:prstGeom>
          <a:solidFill>
            <a:srgbClr val="000080"/>
          </a:solidFill>
          <a:ln w="9525">
            <a:solidFill>
              <a:srgbClr val="000080"/>
            </a:solidFill>
            <a:miter lim="800000"/>
            <a:headEnd/>
            <a:tailEnd/>
          </a:ln>
        </p:spPr>
        <p:txBody>
          <a:bodyPr/>
          <a:lstStyle/>
          <a:p>
            <a:endParaRPr lang="en-US"/>
          </a:p>
        </p:txBody>
      </p:sp>
      <p:sp>
        <p:nvSpPr>
          <p:cNvPr id="37969" name="Rectangle 81"/>
          <p:cNvSpPr>
            <a:spLocks noChangeArrowheads="1"/>
          </p:cNvSpPr>
          <p:nvPr/>
        </p:nvSpPr>
        <p:spPr bwMode="auto">
          <a:xfrm>
            <a:off x="3402013" y="4718050"/>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37970" name="Rectangle 82"/>
          <p:cNvSpPr>
            <a:spLocks noChangeArrowheads="1"/>
          </p:cNvSpPr>
          <p:nvPr/>
        </p:nvSpPr>
        <p:spPr bwMode="auto">
          <a:xfrm>
            <a:off x="5062538" y="4773613"/>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37971" name="Rectangle 83"/>
          <p:cNvSpPr>
            <a:spLocks noChangeArrowheads="1"/>
          </p:cNvSpPr>
          <p:nvPr/>
        </p:nvSpPr>
        <p:spPr bwMode="auto">
          <a:xfrm>
            <a:off x="6732588" y="4846638"/>
            <a:ext cx="100012" cy="101600"/>
          </a:xfrm>
          <a:prstGeom prst="rect">
            <a:avLst/>
          </a:prstGeom>
          <a:solidFill>
            <a:srgbClr val="000080"/>
          </a:solidFill>
          <a:ln w="9525">
            <a:solidFill>
              <a:srgbClr val="000080"/>
            </a:solidFill>
            <a:miter lim="800000"/>
            <a:headEnd/>
            <a:tailEnd/>
          </a:ln>
        </p:spPr>
        <p:txBody>
          <a:bodyPr/>
          <a:lstStyle/>
          <a:p>
            <a:endParaRPr lang="en-US"/>
          </a:p>
        </p:txBody>
      </p:sp>
      <p:sp>
        <p:nvSpPr>
          <p:cNvPr id="37972" name="Freeform 84"/>
          <p:cNvSpPr>
            <a:spLocks/>
          </p:cNvSpPr>
          <p:nvPr/>
        </p:nvSpPr>
        <p:spPr bwMode="auto">
          <a:xfrm>
            <a:off x="1733550" y="3508375"/>
            <a:ext cx="109538" cy="109538"/>
          </a:xfrm>
          <a:custGeom>
            <a:avLst/>
            <a:gdLst>
              <a:gd name="T0" fmla="*/ 35 w 69"/>
              <a:gd name="T1" fmla="*/ 0 h 69"/>
              <a:gd name="T2" fmla="*/ 69 w 69"/>
              <a:gd name="T3" fmla="*/ 69 h 69"/>
              <a:gd name="T4" fmla="*/ 0 w 69"/>
              <a:gd name="T5" fmla="*/ 69 h 69"/>
              <a:gd name="T6" fmla="*/ 35 w 69"/>
              <a:gd name="T7" fmla="*/ 0 h 69"/>
            </a:gdLst>
            <a:ahLst/>
            <a:cxnLst>
              <a:cxn ang="0">
                <a:pos x="T0" y="T1"/>
              </a:cxn>
              <a:cxn ang="0">
                <a:pos x="T2" y="T3"/>
              </a:cxn>
              <a:cxn ang="0">
                <a:pos x="T4" y="T5"/>
              </a:cxn>
              <a:cxn ang="0">
                <a:pos x="T6" y="T7"/>
              </a:cxn>
            </a:cxnLst>
            <a:rect l="0" t="0" r="r" b="b"/>
            <a:pathLst>
              <a:path w="69" h="69">
                <a:moveTo>
                  <a:pt x="35" y="0"/>
                </a:moveTo>
                <a:lnTo>
                  <a:pt x="69"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73" name="Freeform 85"/>
          <p:cNvSpPr>
            <a:spLocks/>
          </p:cNvSpPr>
          <p:nvPr/>
        </p:nvSpPr>
        <p:spPr bwMode="auto">
          <a:xfrm>
            <a:off x="3402013" y="3636963"/>
            <a:ext cx="111125" cy="109537"/>
          </a:xfrm>
          <a:custGeom>
            <a:avLst/>
            <a:gdLst>
              <a:gd name="T0" fmla="*/ 35 w 70"/>
              <a:gd name="T1" fmla="*/ 0 h 69"/>
              <a:gd name="T2" fmla="*/ 70 w 70"/>
              <a:gd name="T3" fmla="*/ 69 h 69"/>
              <a:gd name="T4" fmla="*/ 0 w 70"/>
              <a:gd name="T5" fmla="*/ 69 h 69"/>
              <a:gd name="T6" fmla="*/ 35 w 70"/>
              <a:gd name="T7" fmla="*/ 0 h 69"/>
            </a:gdLst>
            <a:ahLst/>
            <a:cxnLst>
              <a:cxn ang="0">
                <a:pos x="T0" y="T1"/>
              </a:cxn>
              <a:cxn ang="0">
                <a:pos x="T2" y="T3"/>
              </a:cxn>
              <a:cxn ang="0">
                <a:pos x="T4" y="T5"/>
              </a:cxn>
              <a:cxn ang="0">
                <a:pos x="T6" y="T7"/>
              </a:cxn>
            </a:cxnLst>
            <a:rect l="0" t="0" r="r" b="b"/>
            <a:pathLst>
              <a:path w="70" h="69">
                <a:moveTo>
                  <a:pt x="35" y="0"/>
                </a:moveTo>
                <a:lnTo>
                  <a:pt x="70"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74" name="Freeform 86"/>
          <p:cNvSpPr>
            <a:spLocks/>
          </p:cNvSpPr>
          <p:nvPr/>
        </p:nvSpPr>
        <p:spPr bwMode="auto">
          <a:xfrm>
            <a:off x="5062538" y="3554413"/>
            <a:ext cx="109537" cy="109537"/>
          </a:xfrm>
          <a:custGeom>
            <a:avLst/>
            <a:gdLst>
              <a:gd name="T0" fmla="*/ 35 w 69"/>
              <a:gd name="T1" fmla="*/ 0 h 69"/>
              <a:gd name="T2" fmla="*/ 69 w 69"/>
              <a:gd name="T3" fmla="*/ 69 h 69"/>
              <a:gd name="T4" fmla="*/ 0 w 69"/>
              <a:gd name="T5" fmla="*/ 69 h 69"/>
              <a:gd name="T6" fmla="*/ 35 w 69"/>
              <a:gd name="T7" fmla="*/ 0 h 69"/>
            </a:gdLst>
            <a:ahLst/>
            <a:cxnLst>
              <a:cxn ang="0">
                <a:pos x="T0" y="T1"/>
              </a:cxn>
              <a:cxn ang="0">
                <a:pos x="T2" y="T3"/>
              </a:cxn>
              <a:cxn ang="0">
                <a:pos x="T4" y="T5"/>
              </a:cxn>
              <a:cxn ang="0">
                <a:pos x="T6" y="T7"/>
              </a:cxn>
            </a:cxnLst>
            <a:rect l="0" t="0" r="r" b="b"/>
            <a:pathLst>
              <a:path w="69" h="69">
                <a:moveTo>
                  <a:pt x="35" y="0"/>
                </a:moveTo>
                <a:lnTo>
                  <a:pt x="69"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75" name="Freeform 87"/>
          <p:cNvSpPr>
            <a:spLocks/>
          </p:cNvSpPr>
          <p:nvPr/>
        </p:nvSpPr>
        <p:spPr bwMode="auto">
          <a:xfrm>
            <a:off x="6732588" y="3389313"/>
            <a:ext cx="109537" cy="109537"/>
          </a:xfrm>
          <a:custGeom>
            <a:avLst/>
            <a:gdLst>
              <a:gd name="T0" fmla="*/ 34 w 69"/>
              <a:gd name="T1" fmla="*/ 0 h 69"/>
              <a:gd name="T2" fmla="*/ 69 w 69"/>
              <a:gd name="T3" fmla="*/ 69 h 69"/>
              <a:gd name="T4" fmla="*/ 0 w 69"/>
              <a:gd name="T5" fmla="*/ 69 h 69"/>
              <a:gd name="T6" fmla="*/ 34 w 69"/>
              <a:gd name="T7" fmla="*/ 0 h 69"/>
            </a:gdLst>
            <a:ahLst/>
            <a:cxnLst>
              <a:cxn ang="0">
                <a:pos x="T0" y="T1"/>
              </a:cxn>
              <a:cxn ang="0">
                <a:pos x="T2" y="T3"/>
              </a:cxn>
              <a:cxn ang="0">
                <a:pos x="T4" y="T5"/>
              </a:cxn>
              <a:cxn ang="0">
                <a:pos x="T6" y="T7"/>
              </a:cxn>
            </a:cxnLst>
            <a:rect l="0" t="0" r="r" b="b"/>
            <a:pathLst>
              <a:path w="69" h="69">
                <a:moveTo>
                  <a:pt x="34" y="0"/>
                </a:moveTo>
                <a:lnTo>
                  <a:pt x="69" y="69"/>
                </a:lnTo>
                <a:lnTo>
                  <a:pt x="0" y="69"/>
                </a:lnTo>
                <a:lnTo>
                  <a:pt x="34" y="0"/>
                </a:lnTo>
                <a:close/>
              </a:path>
            </a:pathLst>
          </a:custGeom>
          <a:solidFill>
            <a:srgbClr val="00FF00"/>
          </a:solidFill>
          <a:ln w="9525">
            <a:solidFill>
              <a:srgbClr val="00FF00"/>
            </a:solidFill>
            <a:prstDash val="solid"/>
            <a:round/>
            <a:headEnd/>
            <a:tailEnd/>
          </a:ln>
        </p:spPr>
        <p:txBody>
          <a:bodyPr/>
          <a:lstStyle/>
          <a:p>
            <a:endParaRPr lang="en-US"/>
          </a:p>
        </p:txBody>
      </p:sp>
      <p:sp>
        <p:nvSpPr>
          <p:cNvPr id="37976" name="Rectangle 88"/>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37977" name="Rectangle 89"/>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37978" name="Rectangle 90"/>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37979" name="Rectangle 91"/>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37980" name="Rectangle 92"/>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37981" name="Rectangle 93"/>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37982" name="Rectangle 94"/>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37983" name="Rectangle 95"/>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37984" name="Rectangle 96"/>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37985" name="Rectangle 97"/>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37986" name="Rectangle 98"/>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37987" name="Rectangle 99"/>
          <p:cNvSpPr>
            <a:spLocks noChangeArrowheads="1"/>
          </p:cNvSpPr>
          <p:nvPr/>
        </p:nvSpPr>
        <p:spPr bwMode="auto">
          <a:xfrm>
            <a:off x="1466850"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1</a:t>
            </a:r>
            <a:endParaRPr lang="en-US" altLang="en-US"/>
          </a:p>
        </p:txBody>
      </p:sp>
      <p:sp>
        <p:nvSpPr>
          <p:cNvPr id="37988" name="Rectangle 100"/>
          <p:cNvSpPr>
            <a:spLocks noChangeArrowheads="1"/>
          </p:cNvSpPr>
          <p:nvPr/>
        </p:nvSpPr>
        <p:spPr bwMode="auto">
          <a:xfrm>
            <a:off x="3136900"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2</a:t>
            </a:r>
            <a:endParaRPr lang="en-US" altLang="en-US"/>
          </a:p>
        </p:txBody>
      </p:sp>
      <p:sp>
        <p:nvSpPr>
          <p:cNvPr id="37989" name="Rectangle 101"/>
          <p:cNvSpPr>
            <a:spLocks noChangeArrowheads="1"/>
          </p:cNvSpPr>
          <p:nvPr/>
        </p:nvSpPr>
        <p:spPr bwMode="auto">
          <a:xfrm>
            <a:off x="4797425"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3</a:t>
            </a:r>
            <a:endParaRPr lang="en-US" altLang="en-US"/>
          </a:p>
        </p:txBody>
      </p:sp>
      <p:sp>
        <p:nvSpPr>
          <p:cNvPr id="37990" name="Rectangle 102"/>
          <p:cNvSpPr>
            <a:spLocks noChangeArrowheads="1"/>
          </p:cNvSpPr>
          <p:nvPr/>
        </p:nvSpPr>
        <p:spPr bwMode="auto">
          <a:xfrm>
            <a:off x="6465888" y="6369050"/>
            <a:ext cx="6651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4</a:t>
            </a:r>
            <a:endParaRPr lang="en-US" altLang="en-US"/>
          </a:p>
        </p:txBody>
      </p:sp>
      <p:sp>
        <p:nvSpPr>
          <p:cNvPr id="37991" name="Rectangle 103"/>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37992" name="Rectangle 104"/>
          <p:cNvSpPr>
            <a:spLocks noChangeArrowheads="1"/>
          </p:cNvSpPr>
          <p:nvPr/>
        </p:nvSpPr>
        <p:spPr bwMode="auto">
          <a:xfrm>
            <a:off x="7723188" y="3471863"/>
            <a:ext cx="1328737" cy="1136650"/>
          </a:xfrm>
          <a:prstGeom prst="rect">
            <a:avLst/>
          </a:prstGeom>
          <a:solidFill>
            <a:srgbClr val="FFFFFF"/>
          </a:solidFill>
          <a:ln w="0">
            <a:solidFill>
              <a:srgbClr val="000000"/>
            </a:solidFill>
            <a:miter lim="800000"/>
            <a:headEnd/>
            <a:tailEnd/>
          </a:ln>
        </p:spPr>
        <p:txBody>
          <a:bodyPr/>
          <a:lstStyle/>
          <a:p>
            <a:endParaRPr lang="en-US"/>
          </a:p>
        </p:txBody>
      </p:sp>
      <p:sp>
        <p:nvSpPr>
          <p:cNvPr id="37993" name="Line 105"/>
          <p:cNvSpPr>
            <a:spLocks noChangeShapeType="1"/>
          </p:cNvSpPr>
          <p:nvPr/>
        </p:nvSpPr>
        <p:spPr bwMode="auto">
          <a:xfrm>
            <a:off x="7786688" y="3627438"/>
            <a:ext cx="412750" cy="0"/>
          </a:xfrm>
          <a:prstGeom prst="line">
            <a:avLst/>
          </a:prstGeom>
          <a:noFill/>
          <a:ln w="26988">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94" name="Rectangle 106"/>
          <p:cNvSpPr>
            <a:spLocks noChangeArrowheads="1"/>
          </p:cNvSpPr>
          <p:nvPr/>
        </p:nvSpPr>
        <p:spPr bwMode="auto">
          <a:xfrm>
            <a:off x="7932738" y="3571875"/>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37995" name="Rectangle 107"/>
          <p:cNvSpPr>
            <a:spLocks noChangeArrowheads="1"/>
          </p:cNvSpPr>
          <p:nvPr/>
        </p:nvSpPr>
        <p:spPr bwMode="auto">
          <a:xfrm>
            <a:off x="8255000" y="3516313"/>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rep</a:t>
            </a:r>
            <a:endParaRPr lang="en-US" altLang="en-US"/>
          </a:p>
        </p:txBody>
      </p:sp>
      <p:sp>
        <p:nvSpPr>
          <p:cNvPr id="37996" name="Line 108"/>
          <p:cNvSpPr>
            <a:spLocks noChangeShapeType="1"/>
          </p:cNvSpPr>
          <p:nvPr/>
        </p:nvSpPr>
        <p:spPr bwMode="auto">
          <a:xfrm>
            <a:off x="7786688" y="3911600"/>
            <a:ext cx="412750" cy="0"/>
          </a:xfrm>
          <a:prstGeom prst="line">
            <a:avLst/>
          </a:prstGeom>
          <a:noFill/>
          <a:ln w="26988">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97" name="Freeform 109"/>
          <p:cNvSpPr>
            <a:spLocks/>
          </p:cNvSpPr>
          <p:nvPr/>
        </p:nvSpPr>
        <p:spPr bwMode="auto">
          <a:xfrm>
            <a:off x="7932738" y="3856038"/>
            <a:ext cx="111125" cy="111125"/>
          </a:xfrm>
          <a:custGeom>
            <a:avLst/>
            <a:gdLst>
              <a:gd name="T0" fmla="*/ 35 w 70"/>
              <a:gd name="T1" fmla="*/ 0 h 70"/>
              <a:gd name="T2" fmla="*/ 70 w 70"/>
              <a:gd name="T3" fmla="*/ 70 h 70"/>
              <a:gd name="T4" fmla="*/ 0 w 70"/>
              <a:gd name="T5" fmla="*/ 70 h 70"/>
              <a:gd name="T6" fmla="*/ 35 w 70"/>
              <a:gd name="T7" fmla="*/ 0 h 70"/>
            </a:gdLst>
            <a:ahLst/>
            <a:cxnLst>
              <a:cxn ang="0">
                <a:pos x="T0" y="T1"/>
              </a:cxn>
              <a:cxn ang="0">
                <a:pos x="T2" y="T3"/>
              </a:cxn>
              <a:cxn ang="0">
                <a:pos x="T4" y="T5"/>
              </a:cxn>
              <a:cxn ang="0">
                <a:pos x="T6" y="T7"/>
              </a:cxn>
            </a:cxnLst>
            <a:rect l="0" t="0" r="r" b="b"/>
            <a:pathLst>
              <a:path w="70" h="70">
                <a:moveTo>
                  <a:pt x="35" y="0"/>
                </a:moveTo>
                <a:lnTo>
                  <a:pt x="70" y="70"/>
                </a:lnTo>
                <a:lnTo>
                  <a:pt x="0" y="70"/>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98" name="Rectangle 110"/>
          <p:cNvSpPr>
            <a:spLocks noChangeArrowheads="1"/>
          </p:cNvSpPr>
          <p:nvPr/>
        </p:nvSpPr>
        <p:spPr bwMode="auto">
          <a:xfrm>
            <a:off x="8255000" y="3802063"/>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pre</a:t>
            </a:r>
            <a:endParaRPr lang="en-US" altLang="en-US"/>
          </a:p>
        </p:txBody>
      </p:sp>
      <p:sp>
        <p:nvSpPr>
          <p:cNvPr id="37999" name="Rectangle 111"/>
          <p:cNvSpPr>
            <a:spLocks noChangeArrowheads="1"/>
          </p:cNvSpPr>
          <p:nvPr/>
        </p:nvSpPr>
        <p:spPr bwMode="auto">
          <a:xfrm>
            <a:off x="7786688" y="4176713"/>
            <a:ext cx="192087" cy="285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8000" name="Rectangle 112"/>
          <p:cNvSpPr>
            <a:spLocks noChangeArrowheads="1"/>
          </p:cNvSpPr>
          <p:nvPr/>
        </p:nvSpPr>
        <p:spPr bwMode="auto">
          <a:xfrm>
            <a:off x="8089900" y="4176713"/>
            <a:ext cx="109538" cy="285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8001" name="Rectangle 113"/>
          <p:cNvSpPr>
            <a:spLocks noChangeArrowheads="1"/>
          </p:cNvSpPr>
          <p:nvPr/>
        </p:nvSpPr>
        <p:spPr bwMode="auto">
          <a:xfrm>
            <a:off x="7932738" y="4140200"/>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38002" name="Rectangle 114"/>
          <p:cNvSpPr>
            <a:spLocks noChangeArrowheads="1"/>
          </p:cNvSpPr>
          <p:nvPr/>
        </p:nvSpPr>
        <p:spPr bwMode="auto">
          <a:xfrm>
            <a:off x="8255000" y="4086225"/>
            <a:ext cx="7556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Solo rep</a:t>
            </a:r>
            <a:endParaRPr lang="en-US" altLang="en-US"/>
          </a:p>
        </p:txBody>
      </p:sp>
      <p:sp>
        <p:nvSpPr>
          <p:cNvPr id="38003" name="Rectangle 115"/>
          <p:cNvSpPr>
            <a:spLocks noChangeArrowheads="1"/>
          </p:cNvSpPr>
          <p:nvPr/>
        </p:nvSpPr>
        <p:spPr bwMode="auto">
          <a:xfrm>
            <a:off x="7786688" y="4462463"/>
            <a:ext cx="192087" cy="26987"/>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8004" name="Rectangle 116"/>
          <p:cNvSpPr>
            <a:spLocks noChangeArrowheads="1"/>
          </p:cNvSpPr>
          <p:nvPr/>
        </p:nvSpPr>
        <p:spPr bwMode="auto">
          <a:xfrm>
            <a:off x="8089900" y="4462463"/>
            <a:ext cx="109538" cy="26987"/>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8005" name="Freeform 117"/>
          <p:cNvSpPr>
            <a:spLocks/>
          </p:cNvSpPr>
          <p:nvPr/>
        </p:nvSpPr>
        <p:spPr bwMode="auto">
          <a:xfrm>
            <a:off x="7932738" y="4424363"/>
            <a:ext cx="111125" cy="111125"/>
          </a:xfrm>
          <a:custGeom>
            <a:avLst/>
            <a:gdLst>
              <a:gd name="T0" fmla="*/ 35 w 70"/>
              <a:gd name="T1" fmla="*/ 0 h 70"/>
              <a:gd name="T2" fmla="*/ 70 w 70"/>
              <a:gd name="T3" fmla="*/ 70 h 70"/>
              <a:gd name="T4" fmla="*/ 0 w 70"/>
              <a:gd name="T5" fmla="*/ 70 h 70"/>
              <a:gd name="T6" fmla="*/ 35 w 70"/>
              <a:gd name="T7" fmla="*/ 0 h 70"/>
            </a:gdLst>
            <a:ahLst/>
            <a:cxnLst>
              <a:cxn ang="0">
                <a:pos x="T0" y="T1"/>
              </a:cxn>
              <a:cxn ang="0">
                <a:pos x="T2" y="T3"/>
              </a:cxn>
              <a:cxn ang="0">
                <a:pos x="T4" y="T5"/>
              </a:cxn>
              <a:cxn ang="0">
                <a:pos x="T6" y="T7"/>
              </a:cxn>
            </a:cxnLst>
            <a:rect l="0" t="0" r="r" b="b"/>
            <a:pathLst>
              <a:path w="70" h="70">
                <a:moveTo>
                  <a:pt x="35" y="0"/>
                </a:moveTo>
                <a:lnTo>
                  <a:pt x="70" y="70"/>
                </a:lnTo>
                <a:lnTo>
                  <a:pt x="0" y="70"/>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8006" name="Rectangle 118"/>
          <p:cNvSpPr>
            <a:spLocks noChangeArrowheads="1"/>
          </p:cNvSpPr>
          <p:nvPr/>
        </p:nvSpPr>
        <p:spPr bwMode="auto">
          <a:xfrm>
            <a:off x="8255000" y="4370388"/>
            <a:ext cx="7556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Solo pre</a:t>
            </a:r>
            <a:endParaRPr lang="en-US" altLang="en-US"/>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ltLang="en-US"/>
              <a:t>Conclusion 4</a:t>
            </a:r>
          </a:p>
        </p:txBody>
      </p:sp>
      <p:sp>
        <p:nvSpPr>
          <p:cNvPr id="41987" name="Rectangle 3"/>
          <p:cNvSpPr>
            <a:spLocks noGrp="1" noChangeArrowheads="1"/>
          </p:cNvSpPr>
          <p:nvPr>
            <p:ph type="body" idx="1"/>
          </p:nvPr>
        </p:nvSpPr>
        <p:spPr/>
        <p:txBody>
          <a:bodyPr/>
          <a:lstStyle/>
          <a:p>
            <a:r>
              <a:rPr lang="en-US" altLang="en-US"/>
              <a:t>Precommitment raises investment rates by individuals </a:t>
            </a:r>
          </a:p>
          <a:p>
            <a:r>
              <a:rPr lang="en-US" altLang="en-US"/>
              <a:t>Why? Perhaps subjective probability is increased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98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sz="4000"/>
              <a:t>How else can we improve investment under uncertainty?</a:t>
            </a:r>
          </a:p>
        </p:txBody>
      </p:sp>
      <p:sp>
        <p:nvSpPr>
          <p:cNvPr id="17411" name="Rectangle 3"/>
          <p:cNvSpPr>
            <a:spLocks noGrp="1" noChangeArrowheads="1"/>
          </p:cNvSpPr>
          <p:nvPr>
            <p:ph type="body" idx="1"/>
          </p:nvPr>
        </p:nvSpPr>
        <p:spPr/>
        <p:txBody>
          <a:bodyPr/>
          <a:lstStyle/>
          <a:p>
            <a:r>
              <a:rPr lang="en-US" altLang="en-US" dirty="0" smtClean="0"/>
              <a:t>Environmental framing? </a:t>
            </a:r>
          </a:p>
          <a:p>
            <a:pPr lvl="1"/>
            <a:r>
              <a:rPr lang="en-US" altLang="en-US" dirty="0" smtClean="0"/>
              <a:t>Highlight </a:t>
            </a:r>
            <a:r>
              <a:rPr lang="en-US" altLang="en-US" dirty="0"/>
              <a:t>social goals and raise investment </a:t>
            </a:r>
            <a:r>
              <a:rPr lang="en-US" altLang="en-US" dirty="0" smtClean="0"/>
              <a:t>rates?</a:t>
            </a:r>
            <a:endParaRPr lang="en-US"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p:txBody>
          <a:bodyPr/>
          <a:lstStyle/>
          <a:p>
            <a:r>
              <a:rPr lang="en-US" altLang="en-US" sz="7200"/>
              <a:t>Study 3</a:t>
            </a:r>
          </a:p>
        </p:txBody>
      </p:sp>
      <p:sp>
        <p:nvSpPr>
          <p:cNvPr id="19459" name="Rectangle 3"/>
          <p:cNvSpPr>
            <a:spLocks noGrp="1" noChangeArrowheads="1"/>
          </p:cNvSpPr>
          <p:nvPr>
            <p:ph type="subTitle" idx="1"/>
          </p:nvPr>
        </p:nvSpPr>
        <p:spPr/>
        <p:txBody>
          <a:bodyPr/>
          <a:lstStyle/>
          <a:p>
            <a:pPr marL="914400" indent="-914400" algn="l"/>
            <a:r>
              <a:rPr lang="en-US" altLang="en-US"/>
              <a:t>Question: Will environmental framing will increase investment rates?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ltLang="en-US"/>
              <a:t>IDS environmental instructions</a:t>
            </a:r>
          </a:p>
        </p:txBody>
      </p:sp>
      <p:sp>
        <p:nvSpPr>
          <p:cNvPr id="49155" name="Rectangle 3"/>
          <p:cNvSpPr>
            <a:spLocks noGrp="1" noChangeArrowheads="1"/>
          </p:cNvSpPr>
          <p:nvPr>
            <p:ph type="body" idx="1"/>
          </p:nvPr>
        </p:nvSpPr>
        <p:spPr/>
        <p:txBody>
          <a:bodyPr/>
          <a:lstStyle/>
          <a:p>
            <a:pPr>
              <a:lnSpc>
                <a:spcPct val="80000"/>
              </a:lnSpc>
              <a:buFontTx/>
              <a:buNone/>
            </a:pPr>
            <a:r>
              <a:rPr lang="en-US" altLang="en-US" sz="2400"/>
              <a:t>Scenario: </a:t>
            </a:r>
            <a:r>
              <a:rPr lang="en-US" altLang="en-US" sz="2400">
                <a:solidFill>
                  <a:srgbClr val="B2B2B2"/>
                </a:solidFill>
              </a:rPr>
              <a:t>Imagine you are a farmer in Indonesia. You get an annual yield of 8,500 Rupiah (Rp) from your potato crops.</a:t>
            </a:r>
            <a:r>
              <a:rPr lang="en-US" altLang="en-US" sz="2400"/>
              <a:t> </a:t>
            </a:r>
            <a:r>
              <a:rPr lang="en-US" altLang="en-US" sz="2400">
                <a:solidFill>
                  <a:srgbClr val="FF0000"/>
                </a:solidFill>
              </a:rPr>
              <a:t>Both you and a neighboring farmer use the pesticide Aldicarb on your potato crops. However, there is a small risk of groundwater contamination each year from this pesticide, which is toxic.</a:t>
            </a:r>
            <a:r>
              <a:rPr lang="en-US" altLang="en-US" sz="2400"/>
              <a:t> </a:t>
            </a:r>
            <a:r>
              <a:rPr lang="en-US" altLang="en-US" sz="2400">
                <a:solidFill>
                  <a:srgbClr val="B2B2B2"/>
                </a:solidFill>
              </a:rPr>
              <a:t>If contamination occurs, you and/or your neighboring farmer will suffer a loss of 40,000 Rp, to pay for groundwater cleanup. </a:t>
            </a:r>
            <a:r>
              <a:rPr lang="en-US" altLang="en-US" sz="2400">
                <a:solidFill>
                  <a:srgbClr val="FF0000"/>
                </a:solidFill>
              </a:rPr>
              <a:t>You have the option to switch to a more expensive, though safer, pesticide</a:t>
            </a:r>
            <a:r>
              <a:rPr lang="en-US" altLang="en-US" sz="2400">
                <a:solidFill>
                  <a:srgbClr val="B2B2B2"/>
                </a:solidFill>
              </a:rPr>
              <a:t>, at the cost of 1,400 Rp annually, to avoid groundwater contamination. However, you will only be fully protected if both you and your counterpart invest in the safer pesticide. The groundwater contamination has an equal chance of happening each year, regardless of whether it occurred in the previous year.</a:t>
            </a:r>
            <a:r>
              <a:rPr lang="en-US" altLang="en-US" sz="2400"/>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ltLang="en-US"/>
              <a:t>IDS environmental payoff matrix</a:t>
            </a:r>
          </a:p>
        </p:txBody>
      </p:sp>
      <p:graphicFrame>
        <p:nvGraphicFramePr>
          <p:cNvPr id="50179" name="Group 3"/>
          <p:cNvGraphicFramePr>
            <a:graphicFrameLocks noGrp="1"/>
          </p:cNvGraphicFramePr>
          <p:nvPr>
            <p:ph idx="1"/>
          </p:nvPr>
        </p:nvGraphicFramePr>
        <p:xfrm>
          <a:off x="152400" y="1219200"/>
          <a:ext cx="8763000" cy="5542916"/>
        </p:xfrm>
        <a:graphic>
          <a:graphicData uri="http://schemas.openxmlformats.org/drawingml/2006/table">
            <a:tbl>
              <a:tblPr/>
              <a:tblGrid>
                <a:gridCol w="609600"/>
                <a:gridCol w="1371600"/>
                <a:gridCol w="3144838"/>
                <a:gridCol w="3636962"/>
              </a:tblGrid>
              <a:tr h="363538">
                <a:tc rowSpan="2" gridSpan="2">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ea typeface="Times New Roman" pitchFamily="18" charset="0"/>
                          <a:cs typeface="Arial" charset="0"/>
                        </a:rPr>
                        <a:t>Your Counterpart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63538">
                <a:tc gridSpan="2" vMerge="1">
                  <a:txBody>
                    <a:bodyPr/>
                    <a:lstStyle/>
                    <a:p>
                      <a:endParaRPr lang="en-US"/>
                    </a:p>
                  </a:txBody>
                  <a:tcPr/>
                </a:tc>
                <a:tc hMerge="1"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ea typeface="Times New Roman" pitchFamily="18" charset="0"/>
                          <a:cs typeface="Arial" charset="0"/>
                        </a:rPr>
                        <a:t>NOT 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51050">
                <a:tc row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ea typeface="Times New Roman" pitchFamily="18" charset="0"/>
                          <a:cs typeface="Arial" charset="0"/>
                        </a:rPr>
                        <a:t>You</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B2B2B2"/>
                          </a:solidFill>
                          <a:effectLst/>
                          <a:latin typeface="Arial" charset="0"/>
                        </a:rPr>
                        <a:t>- You definitely lose </a:t>
                      </a:r>
                      <a:r>
                        <a:rPr kumimoji="0" lang="en-US" altLang="en-US" sz="1600" b="1" i="0" u="none" strike="noStrike" cap="none" normalizeH="0" baseline="0" smtClean="0">
                          <a:ln>
                            <a:noFill/>
                          </a:ln>
                          <a:solidFill>
                            <a:srgbClr val="B2B2B2"/>
                          </a:solidFill>
                          <a:effectLst/>
                          <a:latin typeface="Arial" charset="0"/>
                        </a:rPr>
                        <a:t>1,400 Rp</a:t>
                      </a:r>
                      <a:r>
                        <a:rPr kumimoji="0" lang="en-US" altLang="en-US" sz="1600" b="0" i="0" u="none" strike="noStrike" cap="none" normalizeH="0" baseline="0" smtClean="0">
                          <a:ln>
                            <a:noFill/>
                          </a:ln>
                          <a:solidFill>
                            <a:srgbClr val="B2B2B2"/>
                          </a:solidFill>
                          <a:effectLst/>
                          <a:latin typeface="Arial" charset="0"/>
                        </a:rPr>
                        <a:t>, and have a </a:t>
                      </a:r>
                      <a:r>
                        <a:rPr kumimoji="0" lang="en-US" altLang="en-US" sz="1600" b="0" i="0" u="none" strike="noStrike" cap="none" normalizeH="0" baseline="0" smtClean="0">
                          <a:ln>
                            <a:noFill/>
                          </a:ln>
                          <a:solidFill>
                            <a:srgbClr val="FF0000"/>
                          </a:solidFill>
                          <a:effectLst/>
                          <a:latin typeface="Arial" charset="0"/>
                        </a:rPr>
                        <a:t>0% chance of groundwater contamination</a:t>
                      </a:r>
                      <a:r>
                        <a:rPr kumimoji="0" lang="en-US" altLang="en-US" sz="1600" b="0" i="0" u="none" strike="noStrike" cap="none" normalizeH="0" baseline="0" smtClean="0">
                          <a:ln>
                            <a:noFill/>
                          </a:ln>
                          <a:solidFill>
                            <a:srgbClr val="B2B2B2"/>
                          </a:solidFill>
                          <a:effectLst/>
                          <a:latin typeface="Arial" charset="0"/>
                        </a:rPr>
                        <a:t>.</a:t>
                      </a:r>
                      <a:br>
                        <a:rPr kumimoji="0" lang="en-US" altLang="en-US" sz="1600" b="0" i="0" u="none" strike="noStrike" cap="none" normalizeH="0" baseline="0" smtClean="0">
                          <a:ln>
                            <a:noFill/>
                          </a:ln>
                          <a:solidFill>
                            <a:srgbClr val="B2B2B2"/>
                          </a:solidFill>
                          <a:effectLst/>
                          <a:latin typeface="Arial" charset="0"/>
                        </a:rPr>
                      </a:br>
                      <a:r>
                        <a:rPr kumimoji="0" lang="en-US" altLang="en-US" sz="1600" b="0" i="0" u="none" strike="noStrike" cap="none" normalizeH="0" baseline="0" smtClean="0">
                          <a:ln>
                            <a:noFill/>
                          </a:ln>
                          <a:solidFill>
                            <a:srgbClr val="B2B2B2"/>
                          </a:solidFill>
                          <a:effectLst/>
                          <a:latin typeface="Arial" charset="0"/>
                        </a:rPr>
                        <a:t/>
                      </a:r>
                      <a:br>
                        <a:rPr kumimoji="0" lang="en-US" altLang="en-US" sz="1600" b="0" i="0" u="none" strike="noStrike" cap="none" normalizeH="0" baseline="0" smtClean="0">
                          <a:ln>
                            <a:noFill/>
                          </a:ln>
                          <a:solidFill>
                            <a:srgbClr val="B2B2B2"/>
                          </a:solidFill>
                          <a:effectLst/>
                          <a:latin typeface="Arial" charset="0"/>
                        </a:rPr>
                      </a:br>
                      <a:r>
                        <a:rPr kumimoji="0" lang="en-US" altLang="en-US" sz="1600" b="0" i="0" u="none" strike="noStrike" cap="none" normalizeH="0" baseline="0" smtClean="0">
                          <a:ln>
                            <a:noFill/>
                          </a:ln>
                          <a:solidFill>
                            <a:srgbClr val="B2B2B2"/>
                          </a:solidFill>
                          <a:effectLst/>
                          <a:latin typeface="Arial" charset="0"/>
                        </a:rPr>
                        <a:t>- Your counterpart definitely loses </a:t>
                      </a:r>
                      <a:r>
                        <a:rPr kumimoji="0" lang="en-US" altLang="en-US" sz="1600" b="1" i="0" u="none" strike="noStrike" cap="none" normalizeH="0" baseline="0" smtClean="0">
                          <a:ln>
                            <a:noFill/>
                          </a:ln>
                          <a:solidFill>
                            <a:srgbClr val="B2B2B2"/>
                          </a:solidFill>
                          <a:effectLst/>
                          <a:latin typeface="Arial" charset="0"/>
                        </a:rPr>
                        <a:t>1,400 Rp</a:t>
                      </a:r>
                      <a:r>
                        <a:rPr kumimoji="0" lang="en-US" altLang="en-US" sz="1600" b="0" i="0" u="none" strike="noStrike" cap="none" normalizeH="0" baseline="0" smtClean="0">
                          <a:ln>
                            <a:noFill/>
                          </a:ln>
                          <a:solidFill>
                            <a:srgbClr val="B2B2B2"/>
                          </a:solidFill>
                          <a:effectLst/>
                          <a:latin typeface="Arial" charset="0"/>
                        </a:rPr>
                        <a:t>, and has a 0% chance of groundwater contamination.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B2B2B2"/>
                          </a:solidFill>
                          <a:effectLst/>
                          <a:latin typeface="Arial" charset="0"/>
                        </a:rPr>
                        <a:t>- You definitely lose </a:t>
                      </a:r>
                      <a:r>
                        <a:rPr kumimoji="0" lang="en-US" altLang="en-US" sz="1600" b="1" i="0" u="none" strike="noStrike" cap="none" normalizeH="0" baseline="0" smtClean="0">
                          <a:ln>
                            <a:noFill/>
                          </a:ln>
                          <a:solidFill>
                            <a:srgbClr val="B2B2B2"/>
                          </a:solidFill>
                          <a:effectLst/>
                          <a:latin typeface="Arial" charset="0"/>
                        </a:rPr>
                        <a:t>1,400 Rp</a:t>
                      </a:r>
                      <a:r>
                        <a:rPr kumimoji="0" lang="en-US" altLang="en-US" sz="1600" b="0" i="0" u="none" strike="noStrike" cap="none" normalizeH="0" baseline="0" smtClean="0">
                          <a:ln>
                            <a:noFill/>
                          </a:ln>
                          <a:solidFill>
                            <a:srgbClr val="B2B2B2"/>
                          </a:solidFill>
                          <a:effectLst/>
                          <a:latin typeface="Arial" charset="0"/>
                        </a:rPr>
                        <a:t> and have a 1% chance of groundwater contamination occuring and losing an additional </a:t>
                      </a:r>
                      <a:r>
                        <a:rPr kumimoji="0" lang="en-US" altLang="en-US" sz="1600" b="1" i="0" u="none" strike="noStrike" cap="none" normalizeH="0" baseline="0" smtClean="0">
                          <a:ln>
                            <a:noFill/>
                          </a:ln>
                          <a:solidFill>
                            <a:srgbClr val="B2B2B2"/>
                          </a:solidFill>
                          <a:effectLst/>
                          <a:latin typeface="Arial" charset="0"/>
                        </a:rPr>
                        <a:t>40,000 Rp</a:t>
                      </a:r>
                      <a:r>
                        <a:rPr kumimoji="0" lang="en-US" altLang="en-US" sz="1600" b="0" i="0" u="none" strike="noStrike" cap="none" normalizeH="0" baseline="0" smtClean="0">
                          <a:ln>
                            <a:noFill/>
                          </a:ln>
                          <a:solidFill>
                            <a:srgbClr val="B2B2B2"/>
                          </a:solidFill>
                          <a:effectLst/>
                          <a:latin typeface="Arial" charset="0"/>
                        </a:rPr>
                        <a:t>.</a:t>
                      </a:r>
                      <a:br>
                        <a:rPr kumimoji="0" lang="en-US" altLang="en-US" sz="1600" b="0" i="0" u="none" strike="noStrike" cap="none" normalizeH="0" baseline="0" smtClean="0">
                          <a:ln>
                            <a:noFill/>
                          </a:ln>
                          <a:solidFill>
                            <a:srgbClr val="B2B2B2"/>
                          </a:solidFill>
                          <a:effectLst/>
                          <a:latin typeface="Arial" charset="0"/>
                        </a:rPr>
                      </a:br>
                      <a:r>
                        <a:rPr kumimoji="0" lang="en-US" altLang="en-US" sz="1600" b="0" i="0" u="none" strike="noStrike" cap="none" normalizeH="0" baseline="0" smtClean="0">
                          <a:ln>
                            <a:noFill/>
                          </a:ln>
                          <a:solidFill>
                            <a:srgbClr val="B2B2B2"/>
                          </a:solidFill>
                          <a:effectLst/>
                          <a:latin typeface="Arial" charset="0"/>
                        </a:rPr>
                        <a:t/>
                      </a:r>
                      <a:br>
                        <a:rPr kumimoji="0" lang="en-US" altLang="en-US" sz="1600" b="0" i="0" u="none" strike="noStrike" cap="none" normalizeH="0" baseline="0" smtClean="0">
                          <a:ln>
                            <a:noFill/>
                          </a:ln>
                          <a:solidFill>
                            <a:srgbClr val="B2B2B2"/>
                          </a:solidFill>
                          <a:effectLst/>
                          <a:latin typeface="Arial" charset="0"/>
                        </a:rPr>
                      </a:br>
                      <a:r>
                        <a:rPr kumimoji="0" lang="en-US" altLang="en-US" sz="1600" b="0" i="0" u="none" strike="noStrike" cap="none" normalizeH="0" baseline="0" smtClean="0">
                          <a:ln>
                            <a:noFill/>
                          </a:ln>
                          <a:solidFill>
                            <a:srgbClr val="B2B2B2"/>
                          </a:solidFill>
                          <a:effectLst/>
                          <a:latin typeface="Arial" charset="0"/>
                        </a:rPr>
                        <a:t>- Your counterpart has a 3% chance of losing </a:t>
                      </a:r>
                      <a:r>
                        <a:rPr kumimoji="0" lang="en-US" altLang="en-US" sz="1600" b="1" i="0" u="none" strike="noStrike" cap="none" normalizeH="0" baseline="0" smtClean="0">
                          <a:ln>
                            <a:noFill/>
                          </a:ln>
                          <a:solidFill>
                            <a:srgbClr val="B2B2B2"/>
                          </a:solidFill>
                          <a:effectLst/>
                          <a:latin typeface="Arial" charset="0"/>
                        </a:rPr>
                        <a:t>40,000 Rp</a:t>
                      </a:r>
                      <a:r>
                        <a:rPr kumimoji="0" lang="en-US" altLang="en-US" sz="1600" b="0" i="0" u="none" strike="noStrike" cap="none" normalizeH="0" baseline="0" smtClean="0">
                          <a:ln>
                            <a:noFill/>
                          </a:ln>
                          <a:solidFill>
                            <a:srgbClr val="B2B2B2"/>
                          </a:solidFill>
                          <a:effectLst/>
                          <a:latin typeface="Arial" charset="0"/>
                        </a:rPr>
                        <a:t> due to groundwater contamination and a 97% chance of losing </a:t>
                      </a:r>
                      <a:r>
                        <a:rPr kumimoji="0" lang="en-US" altLang="en-US" sz="1600" b="1" i="0" u="none" strike="noStrike" cap="none" normalizeH="0" baseline="0" smtClean="0">
                          <a:ln>
                            <a:noFill/>
                          </a:ln>
                          <a:solidFill>
                            <a:srgbClr val="B2B2B2"/>
                          </a:solidFill>
                          <a:effectLst/>
                          <a:latin typeface="Arial" charset="0"/>
                        </a:rPr>
                        <a:t>0 Rp</a:t>
                      </a:r>
                      <a:r>
                        <a:rPr kumimoji="0" lang="en-US" altLang="en-US" sz="1600" b="0" i="0" u="none" strike="noStrike" cap="none" normalizeH="0" baseline="0" smtClean="0">
                          <a:ln>
                            <a:noFill/>
                          </a:ln>
                          <a:solidFill>
                            <a:srgbClr val="B2B2B2"/>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52638">
                <a:tc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ea typeface="Times New Roman" pitchFamily="18" charset="0"/>
                          <a:cs typeface="Arial" charset="0"/>
                        </a:rPr>
                        <a:t>NOT </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B2B2B2"/>
                          </a:solidFill>
                          <a:effectLst/>
                          <a:latin typeface="Arial" charset="0"/>
                        </a:rPr>
                        <a:t>- You have a 3% chance of losing </a:t>
                      </a:r>
                      <a:r>
                        <a:rPr kumimoji="0" lang="en-US" altLang="en-US" sz="1600" b="1" i="0" u="none" strike="noStrike" cap="none" normalizeH="0" baseline="0" smtClean="0">
                          <a:ln>
                            <a:noFill/>
                          </a:ln>
                          <a:solidFill>
                            <a:srgbClr val="B2B2B2"/>
                          </a:solidFill>
                          <a:effectLst/>
                          <a:latin typeface="Arial" charset="0"/>
                        </a:rPr>
                        <a:t>40,000 Rp</a:t>
                      </a:r>
                      <a:r>
                        <a:rPr kumimoji="0" lang="en-US" altLang="en-US" sz="1600" b="0" i="0" u="none" strike="noStrike" cap="none" normalizeH="0" baseline="0" smtClean="0">
                          <a:ln>
                            <a:noFill/>
                          </a:ln>
                          <a:solidFill>
                            <a:srgbClr val="B2B2B2"/>
                          </a:solidFill>
                          <a:effectLst/>
                          <a:latin typeface="Arial" charset="0"/>
                        </a:rPr>
                        <a:t> due to groundwater contamination and a 97% chance of losing </a:t>
                      </a:r>
                      <a:r>
                        <a:rPr kumimoji="0" lang="en-US" altLang="en-US" sz="1600" b="1" i="0" u="none" strike="noStrike" cap="none" normalizeH="0" baseline="0" smtClean="0">
                          <a:ln>
                            <a:noFill/>
                          </a:ln>
                          <a:solidFill>
                            <a:srgbClr val="B2B2B2"/>
                          </a:solidFill>
                          <a:effectLst/>
                          <a:latin typeface="Arial" charset="0"/>
                        </a:rPr>
                        <a:t>0 Rp</a:t>
                      </a:r>
                      <a:r>
                        <a:rPr kumimoji="0" lang="en-US" altLang="en-US" sz="1600" b="0" i="0" u="none" strike="noStrike" cap="none" normalizeH="0" baseline="0" smtClean="0">
                          <a:ln>
                            <a:noFill/>
                          </a:ln>
                          <a:solidFill>
                            <a:srgbClr val="B2B2B2"/>
                          </a:solidFill>
                          <a:effectLst/>
                          <a:latin typeface="Arial" charset="0"/>
                        </a:rPr>
                        <a:t>.</a:t>
                      </a:r>
                      <a:br>
                        <a:rPr kumimoji="0" lang="en-US" altLang="en-US" sz="1600" b="0" i="0" u="none" strike="noStrike" cap="none" normalizeH="0" baseline="0" smtClean="0">
                          <a:ln>
                            <a:noFill/>
                          </a:ln>
                          <a:solidFill>
                            <a:srgbClr val="B2B2B2"/>
                          </a:solidFill>
                          <a:effectLst/>
                          <a:latin typeface="Arial" charset="0"/>
                        </a:rPr>
                      </a:br>
                      <a:r>
                        <a:rPr kumimoji="0" lang="en-US" altLang="en-US" sz="1600" b="0" i="0" u="none" strike="noStrike" cap="none" normalizeH="0" baseline="0" smtClean="0">
                          <a:ln>
                            <a:noFill/>
                          </a:ln>
                          <a:solidFill>
                            <a:srgbClr val="B2B2B2"/>
                          </a:solidFill>
                          <a:effectLst/>
                          <a:latin typeface="Arial" charset="0"/>
                        </a:rPr>
                        <a:t/>
                      </a:r>
                      <a:br>
                        <a:rPr kumimoji="0" lang="en-US" altLang="en-US" sz="1600" b="0" i="0" u="none" strike="noStrike" cap="none" normalizeH="0" baseline="0" smtClean="0">
                          <a:ln>
                            <a:noFill/>
                          </a:ln>
                          <a:solidFill>
                            <a:srgbClr val="B2B2B2"/>
                          </a:solidFill>
                          <a:effectLst/>
                          <a:latin typeface="Arial" charset="0"/>
                        </a:rPr>
                      </a:br>
                      <a:r>
                        <a:rPr kumimoji="0" lang="en-US" altLang="en-US" sz="1600" b="0" i="0" u="none" strike="noStrike" cap="none" normalizeH="0" baseline="0" smtClean="0">
                          <a:ln>
                            <a:noFill/>
                          </a:ln>
                          <a:solidFill>
                            <a:srgbClr val="B2B2B2"/>
                          </a:solidFill>
                          <a:effectLst/>
                          <a:latin typeface="Arial" charset="0"/>
                        </a:rPr>
                        <a:t>- Your counterpart definitely loses </a:t>
                      </a:r>
                      <a:r>
                        <a:rPr kumimoji="0" lang="en-US" altLang="en-US" sz="1600" b="1" i="0" u="none" strike="noStrike" cap="none" normalizeH="0" baseline="0" smtClean="0">
                          <a:ln>
                            <a:noFill/>
                          </a:ln>
                          <a:solidFill>
                            <a:srgbClr val="B2B2B2"/>
                          </a:solidFill>
                          <a:effectLst/>
                          <a:latin typeface="Arial" charset="0"/>
                        </a:rPr>
                        <a:t>1,400 Rp</a:t>
                      </a:r>
                      <a:r>
                        <a:rPr kumimoji="0" lang="en-US" altLang="en-US" sz="1600" b="0" i="0" u="none" strike="noStrike" cap="none" normalizeH="0" baseline="0" smtClean="0">
                          <a:ln>
                            <a:noFill/>
                          </a:ln>
                          <a:solidFill>
                            <a:srgbClr val="B2B2B2"/>
                          </a:solidFill>
                          <a:effectLst/>
                          <a:latin typeface="Arial" charset="0"/>
                        </a:rPr>
                        <a:t> and has a 1% chance of groundwater contamination occuring and losing an additional </a:t>
                      </a:r>
                      <a:r>
                        <a:rPr kumimoji="0" lang="en-US" altLang="en-US" sz="1600" b="1" i="0" u="none" strike="noStrike" cap="none" normalizeH="0" baseline="0" smtClean="0">
                          <a:ln>
                            <a:noFill/>
                          </a:ln>
                          <a:solidFill>
                            <a:srgbClr val="B2B2B2"/>
                          </a:solidFill>
                          <a:effectLst/>
                          <a:latin typeface="Arial" charset="0"/>
                        </a:rPr>
                        <a:t>40,000 Rp</a:t>
                      </a:r>
                      <a:r>
                        <a:rPr kumimoji="0" lang="en-US" altLang="en-US" sz="1600" b="0" i="0" u="none" strike="noStrike" cap="none" normalizeH="0" baseline="0" smtClean="0">
                          <a:ln>
                            <a:noFill/>
                          </a:ln>
                          <a:solidFill>
                            <a:srgbClr val="B2B2B2"/>
                          </a:solidFill>
                          <a:effectLst/>
                          <a:latin typeface="Arial" charset="0"/>
                        </a:rPr>
                        <a:t>.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B2B2B2"/>
                          </a:solidFill>
                          <a:effectLst/>
                          <a:latin typeface="Arial" charset="0"/>
                        </a:rPr>
                        <a:t>- You have a 4% chance of groundwater contamination occurring and losing </a:t>
                      </a:r>
                      <a:r>
                        <a:rPr kumimoji="0" lang="en-US" altLang="en-US" sz="1600" b="1" i="0" u="none" strike="noStrike" cap="none" normalizeH="0" baseline="0" smtClean="0">
                          <a:ln>
                            <a:noFill/>
                          </a:ln>
                          <a:solidFill>
                            <a:srgbClr val="B2B2B2"/>
                          </a:solidFill>
                          <a:effectLst/>
                          <a:latin typeface="Arial" charset="0"/>
                        </a:rPr>
                        <a:t>40,000 Rp</a:t>
                      </a:r>
                      <a:r>
                        <a:rPr kumimoji="0" lang="en-US" altLang="en-US" sz="1600" b="0" i="0" u="none" strike="noStrike" cap="none" normalizeH="0" baseline="0" smtClean="0">
                          <a:ln>
                            <a:noFill/>
                          </a:ln>
                          <a:solidFill>
                            <a:srgbClr val="B2B2B2"/>
                          </a:solidFill>
                          <a:effectLst/>
                          <a:latin typeface="Arial" charset="0"/>
                        </a:rPr>
                        <a:t> and a 96% chance of losing </a:t>
                      </a:r>
                      <a:r>
                        <a:rPr kumimoji="0" lang="en-US" altLang="en-US" sz="1600" b="1" i="0" u="none" strike="noStrike" cap="none" normalizeH="0" baseline="0" smtClean="0">
                          <a:ln>
                            <a:noFill/>
                          </a:ln>
                          <a:solidFill>
                            <a:srgbClr val="B2B2B2"/>
                          </a:solidFill>
                          <a:effectLst/>
                          <a:latin typeface="Arial" charset="0"/>
                        </a:rPr>
                        <a:t>0 Rp</a:t>
                      </a:r>
                      <a:r>
                        <a:rPr kumimoji="0" lang="en-US" altLang="en-US" sz="1600" b="0" i="0" u="none" strike="noStrike" cap="none" normalizeH="0" baseline="0" smtClean="0">
                          <a:ln>
                            <a:noFill/>
                          </a:ln>
                          <a:solidFill>
                            <a:srgbClr val="B2B2B2"/>
                          </a:solidFill>
                          <a:effectLst/>
                          <a:latin typeface="Arial" charset="0"/>
                        </a:rPr>
                        <a:t>.</a:t>
                      </a:r>
                      <a:br>
                        <a:rPr kumimoji="0" lang="en-US" altLang="en-US" sz="1600" b="0" i="0" u="none" strike="noStrike" cap="none" normalizeH="0" baseline="0" smtClean="0">
                          <a:ln>
                            <a:noFill/>
                          </a:ln>
                          <a:solidFill>
                            <a:srgbClr val="B2B2B2"/>
                          </a:solidFill>
                          <a:effectLst/>
                          <a:latin typeface="Arial" charset="0"/>
                        </a:rPr>
                      </a:br>
                      <a:r>
                        <a:rPr kumimoji="0" lang="en-US" altLang="en-US" sz="1600" b="0" i="0" u="none" strike="noStrike" cap="none" normalizeH="0" baseline="0" smtClean="0">
                          <a:ln>
                            <a:noFill/>
                          </a:ln>
                          <a:solidFill>
                            <a:srgbClr val="B2B2B2"/>
                          </a:solidFill>
                          <a:effectLst/>
                          <a:latin typeface="Arial" charset="0"/>
                        </a:rPr>
                        <a:t/>
                      </a:r>
                      <a:br>
                        <a:rPr kumimoji="0" lang="en-US" altLang="en-US" sz="1600" b="0" i="0" u="none" strike="noStrike" cap="none" normalizeH="0" baseline="0" smtClean="0">
                          <a:ln>
                            <a:noFill/>
                          </a:ln>
                          <a:solidFill>
                            <a:srgbClr val="B2B2B2"/>
                          </a:solidFill>
                          <a:effectLst/>
                          <a:latin typeface="Arial" charset="0"/>
                        </a:rPr>
                      </a:br>
                      <a:r>
                        <a:rPr kumimoji="0" lang="en-US" altLang="en-US" sz="1600" b="0" i="0" u="none" strike="noStrike" cap="none" normalizeH="0" baseline="0" smtClean="0">
                          <a:ln>
                            <a:noFill/>
                          </a:ln>
                          <a:solidFill>
                            <a:srgbClr val="B2B2B2"/>
                          </a:solidFill>
                          <a:effectLst/>
                          <a:latin typeface="Arial" charset="0"/>
                        </a:rPr>
                        <a:t>- Your counterpart has a 4% chance of groundwater contamination occurring and losing </a:t>
                      </a:r>
                      <a:r>
                        <a:rPr kumimoji="0" lang="en-US" altLang="en-US" sz="1600" b="1" i="0" u="none" strike="noStrike" cap="none" normalizeH="0" baseline="0" smtClean="0">
                          <a:ln>
                            <a:noFill/>
                          </a:ln>
                          <a:solidFill>
                            <a:srgbClr val="B2B2B2"/>
                          </a:solidFill>
                          <a:effectLst/>
                          <a:latin typeface="Arial" charset="0"/>
                        </a:rPr>
                        <a:t>40,000 Rp</a:t>
                      </a:r>
                      <a:r>
                        <a:rPr kumimoji="0" lang="en-US" altLang="en-US" sz="1600" b="0" i="0" u="none" strike="noStrike" cap="none" normalizeH="0" baseline="0" smtClean="0">
                          <a:ln>
                            <a:noFill/>
                          </a:ln>
                          <a:solidFill>
                            <a:srgbClr val="B2B2B2"/>
                          </a:solidFill>
                          <a:effectLst/>
                          <a:latin typeface="Arial" charset="0"/>
                        </a:rPr>
                        <a:t> and a 96% chance of losing </a:t>
                      </a:r>
                      <a:r>
                        <a:rPr kumimoji="0" lang="en-US" altLang="en-US" sz="1600" b="1" i="0" u="none" strike="noStrike" cap="none" normalizeH="0" baseline="0" smtClean="0">
                          <a:ln>
                            <a:noFill/>
                          </a:ln>
                          <a:solidFill>
                            <a:srgbClr val="B2B2B2"/>
                          </a:solidFill>
                          <a:effectLst/>
                          <a:latin typeface="Arial" charset="0"/>
                        </a:rPr>
                        <a:t>0 Rp</a:t>
                      </a:r>
                      <a:r>
                        <a:rPr kumimoji="0" lang="en-US" altLang="en-US" sz="1600" b="0" i="0" u="none" strike="noStrike" cap="none" normalizeH="0" baseline="0" smtClean="0">
                          <a:ln>
                            <a:noFill/>
                          </a:ln>
                          <a:solidFill>
                            <a:srgbClr val="B2B2B2"/>
                          </a:solidFill>
                          <a:effectLst/>
                          <a:latin typeface="Arial" charset="0"/>
                        </a:rPr>
                        <a:t>.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ltLang="en-US"/>
              <a:t>IDS Environmental: Choices</a:t>
            </a:r>
          </a:p>
        </p:txBody>
      </p:sp>
      <p:sp>
        <p:nvSpPr>
          <p:cNvPr id="51203" name="Rectangle 3"/>
          <p:cNvSpPr>
            <a:spLocks noGrp="1" noChangeArrowheads="1"/>
          </p:cNvSpPr>
          <p:nvPr>
            <p:ph type="body" idx="1"/>
          </p:nvPr>
        </p:nvSpPr>
        <p:spPr/>
        <p:txBody>
          <a:bodyPr/>
          <a:lstStyle/>
          <a:p>
            <a:pPr marL="0" indent="0">
              <a:buFontTx/>
              <a:buNone/>
            </a:pPr>
            <a:r>
              <a:rPr lang="en-US" altLang="en-US" sz="2000" b="1">
                <a:solidFill>
                  <a:srgbClr val="B2B2B2"/>
                </a:solidFill>
              </a:rPr>
              <a:t>Will you invest in the </a:t>
            </a:r>
            <a:r>
              <a:rPr lang="en-US" altLang="en-US" sz="2000" b="1">
                <a:solidFill>
                  <a:srgbClr val="FF0000"/>
                </a:solidFill>
              </a:rPr>
              <a:t>safer pesticide</a:t>
            </a:r>
            <a:r>
              <a:rPr lang="en-US" altLang="en-US" sz="2000" b="1">
                <a:solidFill>
                  <a:srgbClr val="B2B2B2"/>
                </a:solidFill>
              </a:rPr>
              <a:t> this year?</a:t>
            </a:r>
            <a:r>
              <a:rPr lang="en-US" altLang="en-US">
                <a:solidFill>
                  <a:srgbClr val="B2B2B2"/>
                </a:solidFill>
              </a:rPr>
              <a:t> </a:t>
            </a:r>
          </a:p>
          <a:p>
            <a:pPr marL="0" indent="0" algn="ctr">
              <a:buFontTx/>
              <a:buNone/>
            </a:pPr>
            <a:r>
              <a:rPr lang="en-US" altLang="en-US" sz="2000">
                <a:solidFill>
                  <a:srgbClr val="B2B2B2"/>
                </a:solidFill>
              </a:rPr>
              <a:t>INVEST | NOT INVEST</a:t>
            </a:r>
            <a:r>
              <a:rPr lang="en-US" altLang="en-US">
                <a:solidFill>
                  <a:srgbClr val="B2B2B2"/>
                </a:solidFill>
              </a:rPr>
              <a:t/>
            </a:r>
            <a:br>
              <a:rPr lang="en-US" altLang="en-US">
                <a:solidFill>
                  <a:srgbClr val="B2B2B2"/>
                </a:solidFill>
              </a:rPr>
            </a:br>
            <a:endParaRPr lang="en-US" altLang="en-US">
              <a:solidFill>
                <a:srgbClr val="B2B2B2"/>
              </a:solidFill>
            </a:endParaRPr>
          </a:p>
          <a:p>
            <a:pPr marL="0" indent="0">
              <a:buFontTx/>
              <a:buNone/>
            </a:pPr>
            <a:r>
              <a:rPr lang="en-US" altLang="en-US" sz="2000" b="1">
                <a:solidFill>
                  <a:srgbClr val="B2B2B2"/>
                </a:solidFill>
              </a:rPr>
              <a:t>Do you think your counterpart will invest in the </a:t>
            </a:r>
            <a:r>
              <a:rPr lang="en-US" altLang="en-US" sz="2000" b="1">
                <a:solidFill>
                  <a:srgbClr val="FF0000"/>
                </a:solidFill>
              </a:rPr>
              <a:t>safer pesticide</a:t>
            </a:r>
            <a:r>
              <a:rPr lang="en-US" altLang="en-US" sz="2000" b="1">
                <a:solidFill>
                  <a:srgbClr val="B2B2B2"/>
                </a:solidFill>
              </a:rPr>
              <a:t> this year?</a:t>
            </a:r>
          </a:p>
          <a:p>
            <a:pPr marL="0" indent="0" algn="ctr">
              <a:buFontTx/>
              <a:buNone/>
            </a:pPr>
            <a:r>
              <a:rPr lang="en-US" altLang="en-US" sz="2000">
                <a:solidFill>
                  <a:srgbClr val="B2B2B2"/>
                </a:solidFill>
              </a:rPr>
              <a:t>DEFINITELY | PROBABLY | PROBABLY NOT | DEFINITELY NOT</a:t>
            </a:r>
          </a:p>
        </p:txBody>
      </p:sp>
      <p:sp>
        <p:nvSpPr>
          <p:cNvPr id="51204" name="Oval 4"/>
          <p:cNvSpPr>
            <a:spLocks noChangeArrowheads="1"/>
          </p:cNvSpPr>
          <p:nvPr/>
        </p:nvSpPr>
        <p:spPr bwMode="auto">
          <a:xfrm>
            <a:off x="3048000" y="2057400"/>
            <a:ext cx="1219200" cy="609600"/>
          </a:xfrm>
          <a:prstGeom prst="ellipse">
            <a:avLst/>
          </a:prstGeom>
          <a:noFill/>
          <a:ln w="2857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4" grpId="0" animBg="1"/>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ltLang="en-US"/>
              <a:t>Feedback</a:t>
            </a:r>
          </a:p>
        </p:txBody>
      </p:sp>
      <p:sp>
        <p:nvSpPr>
          <p:cNvPr id="52227" name="Rectangle 3"/>
          <p:cNvSpPr>
            <a:spLocks noGrp="1" noChangeArrowheads="1"/>
          </p:cNvSpPr>
          <p:nvPr>
            <p:ph type="body" idx="1"/>
          </p:nvPr>
        </p:nvSpPr>
        <p:spPr/>
        <p:txBody>
          <a:bodyPr/>
          <a:lstStyle/>
          <a:p>
            <a:pPr marL="0" indent="0" algn="ctr">
              <a:buFontTx/>
              <a:buNone/>
            </a:pPr>
            <a:r>
              <a:rPr lang="en-US" altLang="en-US" sz="2400" b="1">
                <a:solidFill>
                  <a:srgbClr val="B2B2B2"/>
                </a:solidFill>
              </a:rPr>
              <a:t>Year 1 Results</a:t>
            </a:r>
          </a:p>
          <a:p>
            <a:pPr marL="0" indent="0">
              <a:buFontTx/>
              <a:buNone/>
            </a:pPr>
            <a:r>
              <a:rPr lang="en-US" altLang="en-US" sz="2400" b="1">
                <a:solidFill>
                  <a:srgbClr val="B2B2B2"/>
                </a:solidFill>
              </a:rPr>
              <a:t>Your choice: </a:t>
            </a:r>
            <a:r>
              <a:rPr lang="en-US" altLang="en-US" sz="2400">
                <a:solidFill>
                  <a:srgbClr val="B2B2B2"/>
                </a:solidFill>
              </a:rPr>
              <a:t>INVEST</a:t>
            </a:r>
          </a:p>
          <a:p>
            <a:pPr marL="0" indent="0">
              <a:buFontTx/>
              <a:buNone/>
            </a:pPr>
            <a:r>
              <a:rPr lang="en-US" altLang="en-US" sz="2400" b="1">
                <a:solidFill>
                  <a:srgbClr val="B2B2B2"/>
                </a:solidFill>
              </a:rPr>
              <a:t>Your counterpart's choice: </a:t>
            </a:r>
            <a:r>
              <a:rPr lang="en-US" altLang="en-US" sz="2400">
                <a:solidFill>
                  <a:srgbClr val="B2B2B2"/>
                </a:solidFill>
              </a:rPr>
              <a:t>NOT INVEST</a:t>
            </a:r>
          </a:p>
          <a:p>
            <a:pPr marL="0" indent="0">
              <a:buFontTx/>
              <a:buNone/>
            </a:pPr>
            <a:r>
              <a:rPr lang="en-US" altLang="en-US" sz="2400" b="1">
                <a:solidFill>
                  <a:srgbClr val="B2B2B2"/>
                </a:solidFill>
              </a:rPr>
              <a:t>The random number was: </a:t>
            </a:r>
            <a:r>
              <a:rPr lang="en-US" altLang="en-US" sz="2400">
                <a:solidFill>
                  <a:srgbClr val="B2B2B2"/>
                </a:solidFill>
              </a:rPr>
              <a:t>88</a:t>
            </a:r>
          </a:p>
          <a:p>
            <a:pPr marL="0" indent="0" algn="ctr">
              <a:buFontTx/>
              <a:buNone/>
            </a:pPr>
            <a:r>
              <a:rPr lang="en-US" altLang="en-US" sz="2400" i="1">
                <a:solidFill>
                  <a:srgbClr val="B2B2B2"/>
                </a:solidFill>
              </a:rPr>
              <a:t>This Means</a:t>
            </a:r>
          </a:p>
          <a:p>
            <a:pPr marL="0" indent="0">
              <a:buFontTx/>
              <a:buNone/>
            </a:pPr>
            <a:r>
              <a:rPr lang="en-US" altLang="en-US" sz="2400" b="1">
                <a:solidFill>
                  <a:srgbClr val="B2B2B2"/>
                </a:solidFill>
              </a:rPr>
              <a:t>For you,</a:t>
            </a:r>
            <a:r>
              <a:rPr lang="en-US" altLang="en-US" sz="2400" b="1"/>
              <a:t> </a:t>
            </a:r>
            <a:r>
              <a:rPr lang="en-US" altLang="en-US" sz="2400" b="1">
                <a:solidFill>
                  <a:srgbClr val="FF0000"/>
                </a:solidFill>
              </a:rPr>
              <a:t>groundwater contamination</a:t>
            </a:r>
            <a:r>
              <a:rPr lang="en-US" altLang="en-US" sz="2400" b="1"/>
              <a:t>: </a:t>
            </a:r>
            <a:r>
              <a:rPr lang="en-US" altLang="en-US" sz="2400" b="1">
                <a:solidFill>
                  <a:srgbClr val="99FF66"/>
                </a:solidFill>
              </a:rPr>
              <a:t>did not occur</a:t>
            </a:r>
          </a:p>
          <a:p>
            <a:pPr marL="0" indent="0">
              <a:buFontTx/>
              <a:buNone/>
            </a:pPr>
            <a:r>
              <a:rPr lang="en-US" altLang="en-US" sz="2400" b="1">
                <a:solidFill>
                  <a:srgbClr val="B2B2B2"/>
                </a:solidFill>
              </a:rPr>
              <a:t>For your counterpart,</a:t>
            </a:r>
            <a:r>
              <a:rPr lang="en-US" altLang="en-US" sz="2400" b="1"/>
              <a:t> </a:t>
            </a:r>
            <a:r>
              <a:rPr lang="en-US" altLang="en-US" sz="2400" b="1">
                <a:solidFill>
                  <a:srgbClr val="FF0000"/>
                </a:solidFill>
              </a:rPr>
              <a:t>groundwater contamination</a:t>
            </a:r>
            <a:r>
              <a:rPr lang="en-US" altLang="en-US" sz="2400" b="1"/>
              <a:t> : </a:t>
            </a:r>
            <a:r>
              <a:rPr lang="en-US" altLang="en-US" sz="2400" b="1">
                <a:solidFill>
                  <a:srgbClr val="99FF66"/>
                </a:solidFill>
              </a:rPr>
              <a:t>did not occur</a:t>
            </a:r>
          </a:p>
          <a:p>
            <a:pPr marL="0" indent="0">
              <a:buFontTx/>
              <a:buNone/>
            </a:pPr>
            <a:r>
              <a:rPr lang="en-US" altLang="en-US" sz="2400" b="1">
                <a:solidFill>
                  <a:srgbClr val="B2B2B2"/>
                </a:solidFill>
              </a:rPr>
              <a:t>Result: </a:t>
            </a:r>
            <a:r>
              <a:rPr lang="en-US" altLang="en-US" sz="2400">
                <a:solidFill>
                  <a:srgbClr val="B2B2B2"/>
                </a:solidFill>
              </a:rPr>
              <a:t>You lost 1,400 Rp, and your counterpart lost 0 Rp</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ltLang="en-US"/>
              <a:t>Environmental Frame Results</a:t>
            </a:r>
          </a:p>
        </p:txBody>
      </p:sp>
      <p:graphicFrame>
        <p:nvGraphicFramePr>
          <p:cNvPr id="53251" name="Object 3"/>
          <p:cNvGraphicFramePr>
            <a:graphicFrameLocks noGrp="1" noChangeAspect="1"/>
          </p:cNvGraphicFramePr>
          <p:nvPr>
            <p:ph idx="1"/>
          </p:nvPr>
        </p:nvGraphicFramePr>
        <p:xfrm>
          <a:off x="0" y="1600200"/>
          <a:ext cx="9144000" cy="5191125"/>
        </p:xfrm>
        <a:graphic>
          <a:graphicData uri="http://schemas.openxmlformats.org/presentationml/2006/ole">
            <mc:AlternateContent xmlns:mc="http://schemas.openxmlformats.org/markup-compatibility/2006">
              <mc:Choice xmlns:v="urn:schemas-microsoft-com:vml" Requires="v">
                <p:oleObj spid="_x0000_s53265" name="Chart" r:id="rId3" imgW="9496425" imgH="5391150" progId="Excel.Chart.8">
                  <p:embed/>
                </p:oleObj>
              </mc:Choice>
              <mc:Fallback>
                <p:oleObj name="Chart" r:id="rId3" imgW="9496425" imgH="5391150" progId="Excel.Chart.8">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600200"/>
                        <a:ext cx="9144000" cy="5191125"/>
                      </a:xfrm>
                      <a:prstGeom prst="rect">
                        <a:avLst/>
                      </a:prstGeom>
                    </p:spPr>
                  </p:pic>
                </p:oleObj>
              </mc:Fallback>
            </mc:AlternateContent>
          </a:graphicData>
        </a:graphic>
      </p:graphicFrame>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ltLang="en-US"/>
              <a:t>Environmental Frame Results</a:t>
            </a:r>
          </a:p>
        </p:txBody>
      </p:sp>
      <p:graphicFrame>
        <p:nvGraphicFramePr>
          <p:cNvPr id="54275" name="Object 3"/>
          <p:cNvGraphicFramePr>
            <a:graphicFrameLocks noGrp="1" noChangeAspect="1"/>
          </p:cNvGraphicFramePr>
          <p:nvPr>
            <p:ph idx="1"/>
          </p:nvPr>
        </p:nvGraphicFramePr>
        <p:xfrm>
          <a:off x="0" y="1600200"/>
          <a:ext cx="9144000" cy="5191125"/>
        </p:xfrm>
        <a:graphic>
          <a:graphicData uri="http://schemas.openxmlformats.org/presentationml/2006/ole">
            <mc:AlternateContent xmlns:mc="http://schemas.openxmlformats.org/markup-compatibility/2006">
              <mc:Choice xmlns:v="urn:schemas-microsoft-com:vml" Requires="v">
                <p:oleObj spid="_x0000_s54289" name="Chart" r:id="rId3" imgW="9496425" imgH="5391150" progId="Excel.Chart.8">
                  <p:embed/>
                </p:oleObj>
              </mc:Choice>
              <mc:Fallback>
                <p:oleObj name="Chart" r:id="rId3" imgW="9496425" imgH="5391150" progId="Excel.Chart.8">
                  <p:embed/>
                  <p:pic>
                    <p:nvPicPr>
                      <p:cNvPr id="0" name="Object 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600200"/>
                        <a:ext cx="9144000" cy="5191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dirty="0"/>
              <a:t>Research </a:t>
            </a:r>
            <a:r>
              <a:rPr lang="en-US" altLang="en-US" dirty="0" smtClean="0"/>
              <a:t>Motivation</a:t>
            </a:r>
            <a:endParaRPr lang="en-US" altLang="en-US" dirty="0"/>
          </a:p>
        </p:txBody>
      </p:sp>
      <p:sp>
        <p:nvSpPr>
          <p:cNvPr id="13315" name="Rectangle 3"/>
          <p:cNvSpPr>
            <a:spLocks noGrp="1" noChangeArrowheads="1"/>
          </p:cNvSpPr>
          <p:nvPr>
            <p:ph type="body" idx="1"/>
          </p:nvPr>
        </p:nvSpPr>
        <p:spPr/>
        <p:txBody>
          <a:bodyPr/>
          <a:lstStyle/>
          <a:p>
            <a:r>
              <a:rPr lang="en-US" altLang="en-US" dirty="0"/>
              <a:t>In real life, </a:t>
            </a:r>
            <a:r>
              <a:rPr lang="en-US" altLang="en-US" dirty="0" smtClean="0"/>
              <a:t>people sometimes </a:t>
            </a:r>
            <a:r>
              <a:rPr lang="en-US" altLang="en-US" dirty="0" err="1" smtClean="0"/>
              <a:t>precommit</a:t>
            </a:r>
            <a:r>
              <a:rPr lang="en-US" altLang="en-US" dirty="0" smtClean="0"/>
              <a:t> to invest in protection </a:t>
            </a:r>
            <a:r>
              <a:rPr lang="en-US" altLang="en-US" dirty="0"/>
              <a:t>for several years in advance at a time</a:t>
            </a:r>
          </a:p>
          <a:p>
            <a:r>
              <a:rPr lang="en-US" altLang="en-US" dirty="0" smtClean="0"/>
              <a:t>examples: </a:t>
            </a:r>
          </a:p>
          <a:p>
            <a:pPr lvl="1"/>
            <a:r>
              <a:rPr lang="en-US" altLang="en-US" dirty="0" smtClean="0"/>
              <a:t>long-term insurance contracts</a:t>
            </a:r>
          </a:p>
          <a:p>
            <a:pPr lvl="1"/>
            <a:r>
              <a:rPr lang="en-US" altLang="en-US" dirty="0" smtClean="0"/>
              <a:t>CO</a:t>
            </a:r>
            <a:r>
              <a:rPr lang="en-US" altLang="en-US" baseline="30000" dirty="0" smtClean="0"/>
              <a:t>2</a:t>
            </a:r>
            <a:r>
              <a:rPr lang="en-US" altLang="en-US" dirty="0" smtClean="0"/>
              <a:t> reductions</a:t>
            </a:r>
          </a:p>
          <a:p>
            <a:pPr lvl="1"/>
            <a:r>
              <a:rPr lang="en-US" altLang="en-US" dirty="0" smtClean="0"/>
              <a:t>safety decisions (seat-belt, helmet, </a:t>
            </a:r>
            <a:r>
              <a:rPr lang="en-US" altLang="en-US" dirty="0" err="1" smtClean="0"/>
              <a:t>etc</a:t>
            </a:r>
            <a:r>
              <a:rPr lang="en-US" altLang="en-US" dirty="0" smtClean="0"/>
              <a:t>)</a:t>
            </a:r>
            <a:endParaRPr lang="en-US"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altLang="en-US"/>
              <a:t>Environmental Frame Results</a:t>
            </a:r>
          </a:p>
        </p:txBody>
      </p:sp>
      <p:graphicFrame>
        <p:nvGraphicFramePr>
          <p:cNvPr id="55299" name="Object 3"/>
          <p:cNvGraphicFramePr>
            <a:graphicFrameLocks noGrp="1" noChangeAspect="1"/>
          </p:cNvGraphicFramePr>
          <p:nvPr>
            <p:ph idx="1"/>
          </p:nvPr>
        </p:nvGraphicFramePr>
        <p:xfrm>
          <a:off x="0" y="1600200"/>
          <a:ext cx="9144000" cy="5191125"/>
        </p:xfrm>
        <a:graphic>
          <a:graphicData uri="http://schemas.openxmlformats.org/presentationml/2006/ole">
            <mc:AlternateContent xmlns:mc="http://schemas.openxmlformats.org/markup-compatibility/2006">
              <mc:Choice xmlns:v="urn:schemas-microsoft-com:vml" Requires="v">
                <p:oleObj spid="_x0000_s55313" name="Chart" r:id="rId3" imgW="9496425" imgH="5391150" progId="Excel.Chart.8">
                  <p:embed/>
                </p:oleObj>
              </mc:Choice>
              <mc:Fallback>
                <p:oleObj name="Chart" r:id="rId3" imgW="9496425" imgH="5391150" progId="Excel.Chart.8">
                  <p:embed/>
                  <p:pic>
                    <p:nvPicPr>
                      <p:cNvPr id="0" name="Object 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600200"/>
                        <a:ext cx="9144000" cy="5191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altLang="en-US"/>
              <a:t>Conclusion 5</a:t>
            </a:r>
          </a:p>
        </p:txBody>
      </p:sp>
      <p:sp>
        <p:nvSpPr>
          <p:cNvPr id="56323" name="Rectangle 3"/>
          <p:cNvSpPr>
            <a:spLocks noGrp="1" noChangeArrowheads="1"/>
          </p:cNvSpPr>
          <p:nvPr>
            <p:ph type="body" idx="1"/>
          </p:nvPr>
        </p:nvSpPr>
        <p:spPr/>
        <p:txBody>
          <a:bodyPr/>
          <a:lstStyle/>
          <a:p>
            <a:r>
              <a:rPr lang="en-US" altLang="en-US"/>
              <a:t>Environmental framing may not have a significant effect on investment rates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US" altLang="en-US" sz="7200"/>
              <a:t>Study 4</a:t>
            </a:r>
          </a:p>
        </p:txBody>
      </p:sp>
      <p:sp>
        <p:nvSpPr>
          <p:cNvPr id="20483" name="Rectangle 3"/>
          <p:cNvSpPr>
            <a:spLocks noGrp="1" noChangeArrowheads="1"/>
          </p:cNvSpPr>
          <p:nvPr>
            <p:ph type="subTitle" idx="1"/>
          </p:nvPr>
        </p:nvSpPr>
        <p:spPr/>
        <p:txBody>
          <a:bodyPr/>
          <a:lstStyle/>
          <a:p>
            <a:pPr marL="914400" indent="-914400" algn="l"/>
            <a:r>
              <a:rPr lang="en-US" altLang="en-US" sz="2800"/>
              <a:t>Question: How does precommitment affect investment rates in a </a:t>
            </a:r>
            <a:r>
              <a:rPr lang="en-US" altLang="en-US" sz="2800" i="1"/>
              <a:t>deterministic</a:t>
            </a:r>
            <a:r>
              <a:rPr lang="en-US" altLang="en-US" sz="2800"/>
              <a:t> prisoners dilemma</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ltLang="en-US"/>
              <a:t>IDD payoff matrix</a:t>
            </a:r>
          </a:p>
        </p:txBody>
      </p:sp>
      <p:graphicFrame>
        <p:nvGraphicFramePr>
          <p:cNvPr id="60419" name="Group 3"/>
          <p:cNvGraphicFramePr>
            <a:graphicFrameLocks noGrp="1"/>
          </p:cNvGraphicFramePr>
          <p:nvPr>
            <p:ph idx="1"/>
          </p:nvPr>
        </p:nvGraphicFramePr>
        <p:xfrm>
          <a:off x="152400" y="1341438"/>
          <a:ext cx="8763000" cy="4835208"/>
        </p:xfrm>
        <a:graphic>
          <a:graphicData uri="http://schemas.openxmlformats.org/drawingml/2006/table">
            <a:tbl>
              <a:tblPr/>
              <a:tblGrid>
                <a:gridCol w="609600"/>
                <a:gridCol w="1371600"/>
                <a:gridCol w="3144838"/>
                <a:gridCol w="3636962"/>
              </a:tblGrid>
              <a:tr h="363538">
                <a:tc rowSpan="2" gridSpan="2">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Your Counterpart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63538">
                <a:tc gridSpan="2" vMerge="1">
                  <a:txBody>
                    <a:bodyPr/>
                    <a:lstStyle/>
                    <a:p>
                      <a:endParaRPr lang="en-US"/>
                    </a:p>
                  </a:txBody>
                  <a:tcPr/>
                </a:tc>
                <a:tc hMerge="1"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NOT 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51050">
                <a:tc row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You</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1,800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a:t>
                      </a:r>
                      <a:b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1,200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52638">
                <a:tc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NOT </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1,200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1,800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1,600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1,600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ltLang="en-US"/>
              <a:t>PD: Repeated vs Precommitted</a:t>
            </a:r>
          </a:p>
        </p:txBody>
      </p:sp>
      <p:sp>
        <p:nvSpPr>
          <p:cNvPr id="58372"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8374"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75"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76"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77"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78"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79"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0"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1"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2"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3"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4"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5"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6"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7"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8"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9"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0"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1"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2"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3"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4"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5"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6"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7"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8"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9"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400"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401"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402" name="Freeform 34"/>
          <p:cNvSpPr>
            <a:spLocks/>
          </p:cNvSpPr>
          <p:nvPr/>
        </p:nvSpPr>
        <p:spPr bwMode="auto">
          <a:xfrm>
            <a:off x="1806575" y="2444750"/>
            <a:ext cx="5145088" cy="779463"/>
          </a:xfrm>
          <a:custGeom>
            <a:avLst/>
            <a:gdLst>
              <a:gd name="T0" fmla="*/ 0 w 561"/>
              <a:gd name="T1" fmla="*/ 85 h 85"/>
              <a:gd name="T2" fmla="*/ 187 w 561"/>
              <a:gd name="T3" fmla="*/ 37 h 85"/>
              <a:gd name="T4" fmla="*/ 374 w 561"/>
              <a:gd name="T5" fmla="*/ 0 h 85"/>
              <a:gd name="T6" fmla="*/ 561 w 561"/>
              <a:gd name="T7" fmla="*/ 26 h 85"/>
            </a:gdLst>
            <a:ahLst/>
            <a:cxnLst>
              <a:cxn ang="0">
                <a:pos x="T0" y="T1"/>
              </a:cxn>
              <a:cxn ang="0">
                <a:pos x="T2" y="T3"/>
              </a:cxn>
              <a:cxn ang="0">
                <a:pos x="T4" y="T5"/>
              </a:cxn>
              <a:cxn ang="0">
                <a:pos x="T6" y="T7"/>
              </a:cxn>
            </a:cxnLst>
            <a:rect l="0" t="0" r="r" b="b"/>
            <a:pathLst>
              <a:path w="561" h="85">
                <a:moveTo>
                  <a:pt x="0" y="85"/>
                </a:moveTo>
                <a:lnTo>
                  <a:pt x="187" y="37"/>
                </a:lnTo>
                <a:lnTo>
                  <a:pt x="374" y="0"/>
                </a:lnTo>
                <a:lnTo>
                  <a:pt x="561" y="26"/>
                </a:lnTo>
              </a:path>
            </a:pathLst>
          </a:custGeom>
          <a:noFill/>
          <a:ln w="26988">
            <a:solidFill>
              <a:srgbClr val="8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8403" name="Oval 35"/>
          <p:cNvSpPr>
            <a:spLocks noChangeArrowheads="1"/>
          </p:cNvSpPr>
          <p:nvPr/>
        </p:nvSpPr>
        <p:spPr bwMode="auto">
          <a:xfrm>
            <a:off x="1751013" y="3168650"/>
            <a:ext cx="101600" cy="100013"/>
          </a:xfrm>
          <a:prstGeom prst="ellipse">
            <a:avLst/>
          </a:prstGeom>
          <a:solidFill>
            <a:srgbClr val="800080"/>
          </a:solidFill>
          <a:ln w="9525">
            <a:solidFill>
              <a:srgbClr val="800080"/>
            </a:solidFill>
            <a:round/>
            <a:headEnd/>
            <a:tailEnd/>
          </a:ln>
        </p:spPr>
        <p:txBody>
          <a:bodyPr/>
          <a:lstStyle/>
          <a:p>
            <a:endParaRPr lang="en-US"/>
          </a:p>
        </p:txBody>
      </p:sp>
      <p:sp>
        <p:nvSpPr>
          <p:cNvPr id="58404" name="Oval 36"/>
          <p:cNvSpPr>
            <a:spLocks noChangeArrowheads="1"/>
          </p:cNvSpPr>
          <p:nvPr/>
        </p:nvSpPr>
        <p:spPr bwMode="auto">
          <a:xfrm>
            <a:off x="3467100" y="2728913"/>
            <a:ext cx="100013" cy="100012"/>
          </a:xfrm>
          <a:prstGeom prst="ellipse">
            <a:avLst/>
          </a:prstGeom>
          <a:solidFill>
            <a:srgbClr val="800080"/>
          </a:solidFill>
          <a:ln w="9525">
            <a:solidFill>
              <a:srgbClr val="800080"/>
            </a:solidFill>
            <a:round/>
            <a:headEnd/>
            <a:tailEnd/>
          </a:ln>
        </p:spPr>
        <p:txBody>
          <a:bodyPr/>
          <a:lstStyle/>
          <a:p>
            <a:endParaRPr lang="en-US"/>
          </a:p>
        </p:txBody>
      </p:sp>
      <p:sp>
        <p:nvSpPr>
          <p:cNvPr id="58405" name="Oval 37"/>
          <p:cNvSpPr>
            <a:spLocks noChangeArrowheads="1"/>
          </p:cNvSpPr>
          <p:nvPr/>
        </p:nvSpPr>
        <p:spPr bwMode="auto">
          <a:xfrm>
            <a:off x="5181600" y="238918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58406" name="Oval 38"/>
          <p:cNvSpPr>
            <a:spLocks noChangeArrowheads="1"/>
          </p:cNvSpPr>
          <p:nvPr/>
        </p:nvSpPr>
        <p:spPr bwMode="auto">
          <a:xfrm>
            <a:off x="6897688" y="2627313"/>
            <a:ext cx="100012" cy="101600"/>
          </a:xfrm>
          <a:prstGeom prst="ellipse">
            <a:avLst/>
          </a:prstGeom>
          <a:solidFill>
            <a:srgbClr val="800080"/>
          </a:solidFill>
          <a:ln w="9525">
            <a:solidFill>
              <a:srgbClr val="800080"/>
            </a:solidFill>
            <a:round/>
            <a:headEnd/>
            <a:tailEnd/>
          </a:ln>
        </p:spPr>
        <p:txBody>
          <a:bodyPr/>
          <a:lstStyle/>
          <a:p>
            <a:endParaRPr lang="en-US"/>
          </a:p>
        </p:txBody>
      </p:sp>
      <p:sp>
        <p:nvSpPr>
          <p:cNvPr id="58407" name="Rectangle 39"/>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58408" name="Rectangle 40"/>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58409" name="Rectangle 41"/>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58410" name="Rectangle 42"/>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58411" name="Rectangle 43"/>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58412" name="Rectangle 44"/>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58413" name="Rectangle 45"/>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58414" name="Rectangle 46"/>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58415" name="Rectangle 47"/>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58416" name="Rectangle 48"/>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58417" name="Rectangle 49"/>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58418" name="Rectangle 50"/>
          <p:cNvSpPr>
            <a:spLocks noChangeArrowheads="1"/>
          </p:cNvSpPr>
          <p:nvPr/>
        </p:nvSpPr>
        <p:spPr bwMode="auto">
          <a:xfrm>
            <a:off x="1485900"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1</a:t>
            </a:r>
            <a:endParaRPr lang="en-US" altLang="en-US"/>
          </a:p>
        </p:txBody>
      </p:sp>
      <p:sp>
        <p:nvSpPr>
          <p:cNvPr id="58419" name="Rectangle 51"/>
          <p:cNvSpPr>
            <a:spLocks noChangeArrowheads="1"/>
          </p:cNvSpPr>
          <p:nvPr/>
        </p:nvSpPr>
        <p:spPr bwMode="auto">
          <a:xfrm>
            <a:off x="3200400"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2</a:t>
            </a:r>
            <a:endParaRPr lang="en-US" altLang="en-US"/>
          </a:p>
        </p:txBody>
      </p:sp>
      <p:sp>
        <p:nvSpPr>
          <p:cNvPr id="58420" name="Rectangle 52"/>
          <p:cNvSpPr>
            <a:spLocks noChangeArrowheads="1"/>
          </p:cNvSpPr>
          <p:nvPr/>
        </p:nvSpPr>
        <p:spPr bwMode="auto">
          <a:xfrm>
            <a:off x="4916488" y="6369050"/>
            <a:ext cx="6651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3</a:t>
            </a:r>
            <a:endParaRPr lang="en-US" altLang="en-US"/>
          </a:p>
        </p:txBody>
      </p:sp>
      <p:sp>
        <p:nvSpPr>
          <p:cNvPr id="58421" name="Rectangle 53"/>
          <p:cNvSpPr>
            <a:spLocks noChangeArrowheads="1"/>
          </p:cNvSpPr>
          <p:nvPr/>
        </p:nvSpPr>
        <p:spPr bwMode="auto">
          <a:xfrm>
            <a:off x="6630988" y="6369050"/>
            <a:ext cx="6651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4</a:t>
            </a:r>
            <a:endParaRPr lang="en-US" altLang="en-US"/>
          </a:p>
        </p:txBody>
      </p:sp>
      <p:sp>
        <p:nvSpPr>
          <p:cNvPr id="58422" name="Rectangle 54"/>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58423" name="Rectangle 55"/>
          <p:cNvSpPr>
            <a:spLocks noChangeArrowheads="1"/>
          </p:cNvSpPr>
          <p:nvPr/>
        </p:nvSpPr>
        <p:spPr bwMode="auto">
          <a:xfrm>
            <a:off x="7905750" y="3756025"/>
            <a:ext cx="1146175" cy="568325"/>
          </a:xfrm>
          <a:prstGeom prst="rect">
            <a:avLst/>
          </a:prstGeom>
          <a:solidFill>
            <a:srgbClr val="FFFFFF"/>
          </a:solidFill>
          <a:ln w="0">
            <a:solidFill>
              <a:srgbClr val="000000"/>
            </a:solidFill>
            <a:miter lim="800000"/>
            <a:headEnd/>
            <a:tailEnd/>
          </a:ln>
        </p:spPr>
        <p:txBody>
          <a:bodyPr/>
          <a:lstStyle/>
          <a:p>
            <a:endParaRPr lang="en-US"/>
          </a:p>
        </p:txBody>
      </p:sp>
      <p:sp>
        <p:nvSpPr>
          <p:cNvPr id="58424" name="Line 56"/>
          <p:cNvSpPr>
            <a:spLocks noChangeShapeType="1"/>
          </p:cNvSpPr>
          <p:nvPr/>
        </p:nvSpPr>
        <p:spPr bwMode="auto">
          <a:xfrm>
            <a:off x="7970838" y="3911600"/>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425" name="Oval 57"/>
          <p:cNvSpPr>
            <a:spLocks noChangeArrowheads="1"/>
          </p:cNvSpPr>
          <p:nvPr/>
        </p:nvSpPr>
        <p:spPr bwMode="auto">
          <a:xfrm>
            <a:off x="8061325" y="3856038"/>
            <a:ext cx="101600" cy="101600"/>
          </a:xfrm>
          <a:prstGeom prst="ellipse">
            <a:avLst/>
          </a:prstGeom>
          <a:solidFill>
            <a:srgbClr val="800080"/>
          </a:solidFill>
          <a:ln w="9525">
            <a:solidFill>
              <a:srgbClr val="800080"/>
            </a:solidFill>
            <a:round/>
            <a:headEnd/>
            <a:tailEnd/>
          </a:ln>
        </p:spPr>
        <p:txBody>
          <a:bodyPr/>
          <a:lstStyle/>
          <a:p>
            <a:endParaRPr lang="en-US"/>
          </a:p>
        </p:txBody>
      </p:sp>
      <p:sp>
        <p:nvSpPr>
          <p:cNvPr id="58426" name="Rectangle 58"/>
          <p:cNvSpPr>
            <a:spLocks noChangeArrowheads="1"/>
          </p:cNvSpPr>
          <p:nvPr/>
        </p:nvSpPr>
        <p:spPr bwMode="auto">
          <a:xfrm>
            <a:off x="8318500" y="3802063"/>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
        <p:nvSpPr>
          <p:cNvPr id="58427" name="Line 59"/>
          <p:cNvSpPr>
            <a:spLocks noChangeShapeType="1"/>
          </p:cNvSpPr>
          <p:nvPr/>
        </p:nvSpPr>
        <p:spPr bwMode="auto">
          <a:xfrm>
            <a:off x="7970838" y="4195763"/>
            <a:ext cx="292100" cy="0"/>
          </a:xfrm>
          <a:prstGeom prst="line">
            <a:avLst/>
          </a:prstGeom>
          <a:noFill/>
          <a:ln w="26988">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428" name="Freeform 60"/>
          <p:cNvSpPr>
            <a:spLocks/>
          </p:cNvSpPr>
          <p:nvPr/>
        </p:nvSpPr>
        <p:spPr bwMode="auto">
          <a:xfrm>
            <a:off x="8061325" y="4140200"/>
            <a:ext cx="111125" cy="111125"/>
          </a:xfrm>
          <a:custGeom>
            <a:avLst/>
            <a:gdLst>
              <a:gd name="T0" fmla="*/ 35 w 70"/>
              <a:gd name="T1" fmla="*/ 0 h 70"/>
              <a:gd name="T2" fmla="*/ 70 w 70"/>
              <a:gd name="T3" fmla="*/ 35 h 70"/>
              <a:gd name="T4" fmla="*/ 35 w 70"/>
              <a:gd name="T5" fmla="*/ 70 h 70"/>
              <a:gd name="T6" fmla="*/ 0 w 70"/>
              <a:gd name="T7" fmla="*/ 35 h 70"/>
              <a:gd name="T8" fmla="*/ 35 w 70"/>
              <a:gd name="T9" fmla="*/ 0 h 70"/>
            </a:gdLst>
            <a:ahLst/>
            <a:cxnLst>
              <a:cxn ang="0">
                <a:pos x="T0" y="T1"/>
              </a:cxn>
              <a:cxn ang="0">
                <a:pos x="T2" y="T3"/>
              </a:cxn>
              <a:cxn ang="0">
                <a:pos x="T4" y="T5"/>
              </a:cxn>
              <a:cxn ang="0">
                <a:pos x="T6" y="T7"/>
              </a:cxn>
              <a:cxn ang="0">
                <a:pos x="T8" y="T9"/>
              </a:cxn>
            </a:cxnLst>
            <a:rect l="0" t="0" r="r" b="b"/>
            <a:pathLst>
              <a:path w="70" h="70">
                <a:moveTo>
                  <a:pt x="35" y="0"/>
                </a:moveTo>
                <a:lnTo>
                  <a:pt x="70" y="35"/>
                </a:lnTo>
                <a:lnTo>
                  <a:pt x="35" y="70"/>
                </a:lnTo>
                <a:lnTo>
                  <a:pt x="0" y="35"/>
                </a:lnTo>
                <a:lnTo>
                  <a:pt x="35" y="0"/>
                </a:lnTo>
                <a:close/>
              </a:path>
            </a:pathLst>
          </a:custGeom>
          <a:solidFill>
            <a:srgbClr val="FF0000"/>
          </a:solidFill>
          <a:ln w="9525">
            <a:solidFill>
              <a:srgbClr val="FF0000"/>
            </a:solidFill>
            <a:prstDash val="solid"/>
            <a:round/>
            <a:headEnd/>
            <a:tailEnd/>
          </a:ln>
        </p:spPr>
        <p:txBody>
          <a:bodyPr/>
          <a:lstStyle/>
          <a:p>
            <a:endParaRPr lang="en-US"/>
          </a:p>
        </p:txBody>
      </p:sp>
      <p:sp>
        <p:nvSpPr>
          <p:cNvPr id="58429" name="Rectangle 61"/>
          <p:cNvSpPr>
            <a:spLocks noChangeArrowheads="1"/>
          </p:cNvSpPr>
          <p:nvPr/>
        </p:nvSpPr>
        <p:spPr bwMode="auto">
          <a:xfrm>
            <a:off x="8318500" y="408622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pre</a:t>
            </a:r>
            <a:endParaRPr lang="en-US" altLang="en-US"/>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ltLang="en-US"/>
              <a:t>PD: Repeated vs Precommitted</a:t>
            </a:r>
          </a:p>
        </p:txBody>
      </p:sp>
      <p:sp>
        <p:nvSpPr>
          <p:cNvPr id="59396"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9398"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399"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0"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1"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2"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3"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4"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5"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6"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7"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8"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9"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0"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1"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2"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3"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4"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5"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6"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7"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8"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9"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0"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1"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2"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3"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4"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5"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6" name="Freeform 34"/>
          <p:cNvSpPr>
            <a:spLocks/>
          </p:cNvSpPr>
          <p:nvPr/>
        </p:nvSpPr>
        <p:spPr bwMode="auto">
          <a:xfrm>
            <a:off x="1806575" y="2444750"/>
            <a:ext cx="5145088" cy="779463"/>
          </a:xfrm>
          <a:custGeom>
            <a:avLst/>
            <a:gdLst>
              <a:gd name="T0" fmla="*/ 0 w 561"/>
              <a:gd name="T1" fmla="*/ 85 h 85"/>
              <a:gd name="T2" fmla="*/ 187 w 561"/>
              <a:gd name="T3" fmla="*/ 37 h 85"/>
              <a:gd name="T4" fmla="*/ 374 w 561"/>
              <a:gd name="T5" fmla="*/ 0 h 85"/>
              <a:gd name="T6" fmla="*/ 561 w 561"/>
              <a:gd name="T7" fmla="*/ 26 h 85"/>
            </a:gdLst>
            <a:ahLst/>
            <a:cxnLst>
              <a:cxn ang="0">
                <a:pos x="T0" y="T1"/>
              </a:cxn>
              <a:cxn ang="0">
                <a:pos x="T2" y="T3"/>
              </a:cxn>
              <a:cxn ang="0">
                <a:pos x="T4" y="T5"/>
              </a:cxn>
              <a:cxn ang="0">
                <a:pos x="T6" y="T7"/>
              </a:cxn>
            </a:cxnLst>
            <a:rect l="0" t="0" r="r" b="b"/>
            <a:pathLst>
              <a:path w="561" h="85">
                <a:moveTo>
                  <a:pt x="0" y="85"/>
                </a:moveTo>
                <a:lnTo>
                  <a:pt x="187" y="37"/>
                </a:lnTo>
                <a:lnTo>
                  <a:pt x="374" y="0"/>
                </a:lnTo>
                <a:lnTo>
                  <a:pt x="561" y="26"/>
                </a:lnTo>
              </a:path>
            </a:pathLst>
          </a:custGeom>
          <a:noFill/>
          <a:ln w="26988">
            <a:solidFill>
              <a:srgbClr val="8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427" name="Freeform 35"/>
          <p:cNvSpPr>
            <a:spLocks/>
          </p:cNvSpPr>
          <p:nvPr/>
        </p:nvSpPr>
        <p:spPr bwMode="auto">
          <a:xfrm>
            <a:off x="1806575" y="3727450"/>
            <a:ext cx="5145088" cy="1541463"/>
          </a:xfrm>
          <a:custGeom>
            <a:avLst/>
            <a:gdLst>
              <a:gd name="T0" fmla="*/ 0 w 561"/>
              <a:gd name="T1" fmla="*/ 0 h 168"/>
              <a:gd name="T2" fmla="*/ 187 w 561"/>
              <a:gd name="T3" fmla="*/ 148 h 168"/>
              <a:gd name="T4" fmla="*/ 374 w 561"/>
              <a:gd name="T5" fmla="*/ 168 h 168"/>
              <a:gd name="T6" fmla="*/ 561 w 561"/>
              <a:gd name="T7" fmla="*/ 101 h 168"/>
            </a:gdLst>
            <a:ahLst/>
            <a:cxnLst>
              <a:cxn ang="0">
                <a:pos x="T0" y="T1"/>
              </a:cxn>
              <a:cxn ang="0">
                <a:pos x="T2" y="T3"/>
              </a:cxn>
              <a:cxn ang="0">
                <a:pos x="T4" y="T5"/>
              </a:cxn>
              <a:cxn ang="0">
                <a:pos x="T6" y="T7"/>
              </a:cxn>
            </a:cxnLst>
            <a:rect l="0" t="0" r="r" b="b"/>
            <a:pathLst>
              <a:path w="561" h="168">
                <a:moveTo>
                  <a:pt x="0" y="0"/>
                </a:moveTo>
                <a:lnTo>
                  <a:pt x="187" y="148"/>
                </a:lnTo>
                <a:lnTo>
                  <a:pt x="374" y="168"/>
                </a:lnTo>
                <a:lnTo>
                  <a:pt x="561" y="101"/>
                </a:lnTo>
              </a:path>
            </a:pathLst>
          </a:custGeom>
          <a:noFill/>
          <a:ln w="26988">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428" name="Oval 36"/>
          <p:cNvSpPr>
            <a:spLocks noChangeArrowheads="1"/>
          </p:cNvSpPr>
          <p:nvPr/>
        </p:nvSpPr>
        <p:spPr bwMode="auto">
          <a:xfrm>
            <a:off x="1751013" y="3168650"/>
            <a:ext cx="101600" cy="100013"/>
          </a:xfrm>
          <a:prstGeom prst="ellipse">
            <a:avLst/>
          </a:prstGeom>
          <a:solidFill>
            <a:srgbClr val="800080"/>
          </a:solidFill>
          <a:ln w="9525">
            <a:solidFill>
              <a:srgbClr val="800080"/>
            </a:solidFill>
            <a:round/>
            <a:headEnd/>
            <a:tailEnd/>
          </a:ln>
        </p:spPr>
        <p:txBody>
          <a:bodyPr/>
          <a:lstStyle/>
          <a:p>
            <a:endParaRPr lang="en-US"/>
          </a:p>
        </p:txBody>
      </p:sp>
      <p:sp>
        <p:nvSpPr>
          <p:cNvPr id="59429" name="Oval 37"/>
          <p:cNvSpPr>
            <a:spLocks noChangeArrowheads="1"/>
          </p:cNvSpPr>
          <p:nvPr/>
        </p:nvSpPr>
        <p:spPr bwMode="auto">
          <a:xfrm>
            <a:off x="3467100" y="2728913"/>
            <a:ext cx="100013" cy="100012"/>
          </a:xfrm>
          <a:prstGeom prst="ellipse">
            <a:avLst/>
          </a:prstGeom>
          <a:solidFill>
            <a:srgbClr val="800080"/>
          </a:solidFill>
          <a:ln w="9525">
            <a:solidFill>
              <a:srgbClr val="800080"/>
            </a:solidFill>
            <a:round/>
            <a:headEnd/>
            <a:tailEnd/>
          </a:ln>
        </p:spPr>
        <p:txBody>
          <a:bodyPr/>
          <a:lstStyle/>
          <a:p>
            <a:endParaRPr lang="en-US"/>
          </a:p>
        </p:txBody>
      </p:sp>
      <p:sp>
        <p:nvSpPr>
          <p:cNvPr id="59430" name="Oval 38"/>
          <p:cNvSpPr>
            <a:spLocks noChangeArrowheads="1"/>
          </p:cNvSpPr>
          <p:nvPr/>
        </p:nvSpPr>
        <p:spPr bwMode="auto">
          <a:xfrm>
            <a:off x="5181600" y="238918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59431" name="Oval 39"/>
          <p:cNvSpPr>
            <a:spLocks noChangeArrowheads="1"/>
          </p:cNvSpPr>
          <p:nvPr/>
        </p:nvSpPr>
        <p:spPr bwMode="auto">
          <a:xfrm>
            <a:off x="6897688" y="2627313"/>
            <a:ext cx="100012" cy="101600"/>
          </a:xfrm>
          <a:prstGeom prst="ellipse">
            <a:avLst/>
          </a:prstGeom>
          <a:solidFill>
            <a:srgbClr val="800080"/>
          </a:solidFill>
          <a:ln w="9525">
            <a:solidFill>
              <a:srgbClr val="800080"/>
            </a:solidFill>
            <a:round/>
            <a:headEnd/>
            <a:tailEnd/>
          </a:ln>
        </p:spPr>
        <p:txBody>
          <a:bodyPr/>
          <a:lstStyle/>
          <a:p>
            <a:endParaRPr lang="en-US"/>
          </a:p>
        </p:txBody>
      </p:sp>
      <p:sp>
        <p:nvSpPr>
          <p:cNvPr id="59432" name="Freeform 40"/>
          <p:cNvSpPr>
            <a:spLocks/>
          </p:cNvSpPr>
          <p:nvPr/>
        </p:nvSpPr>
        <p:spPr bwMode="auto">
          <a:xfrm>
            <a:off x="1751013" y="3673475"/>
            <a:ext cx="111125" cy="109538"/>
          </a:xfrm>
          <a:custGeom>
            <a:avLst/>
            <a:gdLst>
              <a:gd name="T0" fmla="*/ 35 w 70"/>
              <a:gd name="T1" fmla="*/ 0 h 69"/>
              <a:gd name="T2" fmla="*/ 70 w 70"/>
              <a:gd name="T3" fmla="*/ 34 h 69"/>
              <a:gd name="T4" fmla="*/ 35 w 70"/>
              <a:gd name="T5" fmla="*/ 69 h 69"/>
              <a:gd name="T6" fmla="*/ 0 w 70"/>
              <a:gd name="T7" fmla="*/ 34 h 69"/>
              <a:gd name="T8" fmla="*/ 35 w 70"/>
              <a:gd name="T9" fmla="*/ 0 h 69"/>
            </a:gdLst>
            <a:ahLst/>
            <a:cxnLst>
              <a:cxn ang="0">
                <a:pos x="T0" y="T1"/>
              </a:cxn>
              <a:cxn ang="0">
                <a:pos x="T2" y="T3"/>
              </a:cxn>
              <a:cxn ang="0">
                <a:pos x="T4" y="T5"/>
              </a:cxn>
              <a:cxn ang="0">
                <a:pos x="T6" y="T7"/>
              </a:cxn>
              <a:cxn ang="0">
                <a:pos x="T8" y="T9"/>
              </a:cxn>
            </a:cxnLst>
            <a:rect l="0" t="0" r="r" b="b"/>
            <a:pathLst>
              <a:path w="70" h="69">
                <a:moveTo>
                  <a:pt x="35" y="0"/>
                </a:moveTo>
                <a:lnTo>
                  <a:pt x="70" y="34"/>
                </a:lnTo>
                <a:lnTo>
                  <a:pt x="35" y="69"/>
                </a:lnTo>
                <a:lnTo>
                  <a:pt x="0" y="34"/>
                </a:lnTo>
                <a:lnTo>
                  <a:pt x="35" y="0"/>
                </a:lnTo>
                <a:close/>
              </a:path>
            </a:pathLst>
          </a:custGeom>
          <a:solidFill>
            <a:srgbClr val="FF0000"/>
          </a:solidFill>
          <a:ln w="9525">
            <a:solidFill>
              <a:srgbClr val="FF0000"/>
            </a:solidFill>
            <a:prstDash val="solid"/>
            <a:round/>
            <a:headEnd/>
            <a:tailEnd/>
          </a:ln>
        </p:spPr>
        <p:txBody>
          <a:bodyPr/>
          <a:lstStyle/>
          <a:p>
            <a:endParaRPr lang="en-US"/>
          </a:p>
        </p:txBody>
      </p:sp>
      <p:sp>
        <p:nvSpPr>
          <p:cNvPr id="59433" name="Freeform 41"/>
          <p:cNvSpPr>
            <a:spLocks/>
          </p:cNvSpPr>
          <p:nvPr/>
        </p:nvSpPr>
        <p:spPr bwMode="auto">
          <a:xfrm>
            <a:off x="3467100" y="5030788"/>
            <a:ext cx="109538" cy="109537"/>
          </a:xfrm>
          <a:custGeom>
            <a:avLst/>
            <a:gdLst>
              <a:gd name="T0" fmla="*/ 34 w 69"/>
              <a:gd name="T1" fmla="*/ 0 h 69"/>
              <a:gd name="T2" fmla="*/ 69 w 69"/>
              <a:gd name="T3" fmla="*/ 34 h 69"/>
              <a:gd name="T4" fmla="*/ 34 w 69"/>
              <a:gd name="T5" fmla="*/ 69 h 69"/>
              <a:gd name="T6" fmla="*/ 0 w 69"/>
              <a:gd name="T7" fmla="*/ 34 h 69"/>
              <a:gd name="T8" fmla="*/ 34 w 69"/>
              <a:gd name="T9" fmla="*/ 0 h 69"/>
            </a:gdLst>
            <a:ahLst/>
            <a:cxnLst>
              <a:cxn ang="0">
                <a:pos x="T0" y="T1"/>
              </a:cxn>
              <a:cxn ang="0">
                <a:pos x="T2" y="T3"/>
              </a:cxn>
              <a:cxn ang="0">
                <a:pos x="T4" y="T5"/>
              </a:cxn>
              <a:cxn ang="0">
                <a:pos x="T6" y="T7"/>
              </a:cxn>
              <a:cxn ang="0">
                <a:pos x="T8" y="T9"/>
              </a:cxn>
            </a:cxnLst>
            <a:rect l="0" t="0" r="r" b="b"/>
            <a:pathLst>
              <a:path w="69" h="69">
                <a:moveTo>
                  <a:pt x="34" y="0"/>
                </a:moveTo>
                <a:lnTo>
                  <a:pt x="69" y="34"/>
                </a:lnTo>
                <a:lnTo>
                  <a:pt x="34" y="69"/>
                </a:lnTo>
                <a:lnTo>
                  <a:pt x="0" y="34"/>
                </a:lnTo>
                <a:lnTo>
                  <a:pt x="34" y="0"/>
                </a:lnTo>
                <a:close/>
              </a:path>
            </a:pathLst>
          </a:custGeom>
          <a:solidFill>
            <a:srgbClr val="FF0000"/>
          </a:solidFill>
          <a:ln w="9525">
            <a:solidFill>
              <a:srgbClr val="FF0000"/>
            </a:solidFill>
            <a:prstDash val="solid"/>
            <a:round/>
            <a:headEnd/>
            <a:tailEnd/>
          </a:ln>
        </p:spPr>
        <p:txBody>
          <a:bodyPr/>
          <a:lstStyle/>
          <a:p>
            <a:endParaRPr lang="en-US"/>
          </a:p>
        </p:txBody>
      </p:sp>
      <p:sp>
        <p:nvSpPr>
          <p:cNvPr id="59434" name="Freeform 42"/>
          <p:cNvSpPr>
            <a:spLocks/>
          </p:cNvSpPr>
          <p:nvPr/>
        </p:nvSpPr>
        <p:spPr bwMode="auto">
          <a:xfrm>
            <a:off x="5181600" y="5213350"/>
            <a:ext cx="111125" cy="111125"/>
          </a:xfrm>
          <a:custGeom>
            <a:avLst/>
            <a:gdLst>
              <a:gd name="T0" fmla="*/ 35 w 70"/>
              <a:gd name="T1" fmla="*/ 0 h 70"/>
              <a:gd name="T2" fmla="*/ 70 w 70"/>
              <a:gd name="T3" fmla="*/ 35 h 70"/>
              <a:gd name="T4" fmla="*/ 35 w 70"/>
              <a:gd name="T5" fmla="*/ 70 h 70"/>
              <a:gd name="T6" fmla="*/ 0 w 70"/>
              <a:gd name="T7" fmla="*/ 35 h 70"/>
              <a:gd name="T8" fmla="*/ 35 w 70"/>
              <a:gd name="T9" fmla="*/ 0 h 70"/>
            </a:gdLst>
            <a:ahLst/>
            <a:cxnLst>
              <a:cxn ang="0">
                <a:pos x="T0" y="T1"/>
              </a:cxn>
              <a:cxn ang="0">
                <a:pos x="T2" y="T3"/>
              </a:cxn>
              <a:cxn ang="0">
                <a:pos x="T4" y="T5"/>
              </a:cxn>
              <a:cxn ang="0">
                <a:pos x="T6" y="T7"/>
              </a:cxn>
              <a:cxn ang="0">
                <a:pos x="T8" y="T9"/>
              </a:cxn>
            </a:cxnLst>
            <a:rect l="0" t="0" r="r" b="b"/>
            <a:pathLst>
              <a:path w="70" h="70">
                <a:moveTo>
                  <a:pt x="35" y="0"/>
                </a:moveTo>
                <a:lnTo>
                  <a:pt x="70" y="35"/>
                </a:lnTo>
                <a:lnTo>
                  <a:pt x="35" y="70"/>
                </a:lnTo>
                <a:lnTo>
                  <a:pt x="0" y="35"/>
                </a:lnTo>
                <a:lnTo>
                  <a:pt x="35" y="0"/>
                </a:lnTo>
                <a:close/>
              </a:path>
            </a:pathLst>
          </a:custGeom>
          <a:solidFill>
            <a:srgbClr val="FF0000"/>
          </a:solidFill>
          <a:ln w="9525">
            <a:solidFill>
              <a:srgbClr val="FF0000"/>
            </a:solidFill>
            <a:prstDash val="solid"/>
            <a:round/>
            <a:headEnd/>
            <a:tailEnd/>
          </a:ln>
        </p:spPr>
        <p:txBody>
          <a:bodyPr/>
          <a:lstStyle/>
          <a:p>
            <a:endParaRPr lang="en-US"/>
          </a:p>
        </p:txBody>
      </p:sp>
      <p:sp>
        <p:nvSpPr>
          <p:cNvPr id="59435" name="Freeform 43"/>
          <p:cNvSpPr>
            <a:spLocks/>
          </p:cNvSpPr>
          <p:nvPr/>
        </p:nvSpPr>
        <p:spPr bwMode="auto">
          <a:xfrm>
            <a:off x="6897688" y="4598988"/>
            <a:ext cx="109537" cy="111125"/>
          </a:xfrm>
          <a:custGeom>
            <a:avLst/>
            <a:gdLst>
              <a:gd name="T0" fmla="*/ 34 w 69"/>
              <a:gd name="T1" fmla="*/ 0 h 70"/>
              <a:gd name="T2" fmla="*/ 69 w 69"/>
              <a:gd name="T3" fmla="*/ 35 h 70"/>
              <a:gd name="T4" fmla="*/ 34 w 69"/>
              <a:gd name="T5" fmla="*/ 70 h 70"/>
              <a:gd name="T6" fmla="*/ 0 w 69"/>
              <a:gd name="T7" fmla="*/ 35 h 70"/>
              <a:gd name="T8" fmla="*/ 34 w 69"/>
              <a:gd name="T9" fmla="*/ 0 h 70"/>
            </a:gdLst>
            <a:ahLst/>
            <a:cxnLst>
              <a:cxn ang="0">
                <a:pos x="T0" y="T1"/>
              </a:cxn>
              <a:cxn ang="0">
                <a:pos x="T2" y="T3"/>
              </a:cxn>
              <a:cxn ang="0">
                <a:pos x="T4" y="T5"/>
              </a:cxn>
              <a:cxn ang="0">
                <a:pos x="T6" y="T7"/>
              </a:cxn>
              <a:cxn ang="0">
                <a:pos x="T8" y="T9"/>
              </a:cxn>
            </a:cxnLst>
            <a:rect l="0" t="0" r="r" b="b"/>
            <a:pathLst>
              <a:path w="69" h="70">
                <a:moveTo>
                  <a:pt x="34" y="0"/>
                </a:moveTo>
                <a:lnTo>
                  <a:pt x="69" y="35"/>
                </a:lnTo>
                <a:lnTo>
                  <a:pt x="34" y="70"/>
                </a:lnTo>
                <a:lnTo>
                  <a:pt x="0" y="35"/>
                </a:lnTo>
                <a:lnTo>
                  <a:pt x="34" y="0"/>
                </a:lnTo>
                <a:close/>
              </a:path>
            </a:pathLst>
          </a:custGeom>
          <a:solidFill>
            <a:srgbClr val="FF0000"/>
          </a:solidFill>
          <a:ln w="9525">
            <a:solidFill>
              <a:srgbClr val="FF0000"/>
            </a:solidFill>
            <a:prstDash val="solid"/>
            <a:round/>
            <a:headEnd/>
            <a:tailEnd/>
          </a:ln>
        </p:spPr>
        <p:txBody>
          <a:bodyPr/>
          <a:lstStyle/>
          <a:p>
            <a:endParaRPr lang="en-US"/>
          </a:p>
        </p:txBody>
      </p:sp>
      <p:sp>
        <p:nvSpPr>
          <p:cNvPr id="59436" name="Rectangle 44"/>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59437" name="Rectangle 45"/>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59438" name="Rectangle 46"/>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59439" name="Rectangle 47"/>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59440" name="Rectangle 48"/>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59441" name="Rectangle 49"/>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59442" name="Rectangle 50"/>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59443" name="Rectangle 51"/>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59444" name="Rectangle 52"/>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59445" name="Rectangle 53"/>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59446" name="Rectangle 54"/>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59447" name="Rectangle 55"/>
          <p:cNvSpPr>
            <a:spLocks noChangeArrowheads="1"/>
          </p:cNvSpPr>
          <p:nvPr/>
        </p:nvSpPr>
        <p:spPr bwMode="auto">
          <a:xfrm>
            <a:off x="1485900"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1</a:t>
            </a:r>
            <a:endParaRPr lang="en-US" altLang="en-US"/>
          </a:p>
        </p:txBody>
      </p:sp>
      <p:sp>
        <p:nvSpPr>
          <p:cNvPr id="59448" name="Rectangle 56"/>
          <p:cNvSpPr>
            <a:spLocks noChangeArrowheads="1"/>
          </p:cNvSpPr>
          <p:nvPr/>
        </p:nvSpPr>
        <p:spPr bwMode="auto">
          <a:xfrm>
            <a:off x="3200400"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2</a:t>
            </a:r>
            <a:endParaRPr lang="en-US" altLang="en-US"/>
          </a:p>
        </p:txBody>
      </p:sp>
      <p:sp>
        <p:nvSpPr>
          <p:cNvPr id="59449" name="Rectangle 57"/>
          <p:cNvSpPr>
            <a:spLocks noChangeArrowheads="1"/>
          </p:cNvSpPr>
          <p:nvPr/>
        </p:nvSpPr>
        <p:spPr bwMode="auto">
          <a:xfrm>
            <a:off x="4916488" y="6369050"/>
            <a:ext cx="6651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3</a:t>
            </a:r>
            <a:endParaRPr lang="en-US" altLang="en-US"/>
          </a:p>
        </p:txBody>
      </p:sp>
      <p:sp>
        <p:nvSpPr>
          <p:cNvPr id="59450" name="Rectangle 58"/>
          <p:cNvSpPr>
            <a:spLocks noChangeArrowheads="1"/>
          </p:cNvSpPr>
          <p:nvPr/>
        </p:nvSpPr>
        <p:spPr bwMode="auto">
          <a:xfrm>
            <a:off x="6630988" y="6369050"/>
            <a:ext cx="6651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4</a:t>
            </a:r>
            <a:endParaRPr lang="en-US" altLang="en-US"/>
          </a:p>
        </p:txBody>
      </p:sp>
      <p:sp>
        <p:nvSpPr>
          <p:cNvPr id="59451" name="Rectangle 59"/>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59452" name="Rectangle 60"/>
          <p:cNvSpPr>
            <a:spLocks noChangeArrowheads="1"/>
          </p:cNvSpPr>
          <p:nvPr/>
        </p:nvSpPr>
        <p:spPr bwMode="auto">
          <a:xfrm>
            <a:off x="7905750" y="3756025"/>
            <a:ext cx="1146175" cy="568325"/>
          </a:xfrm>
          <a:prstGeom prst="rect">
            <a:avLst/>
          </a:prstGeom>
          <a:solidFill>
            <a:srgbClr val="FFFFFF"/>
          </a:solidFill>
          <a:ln w="0">
            <a:solidFill>
              <a:srgbClr val="000000"/>
            </a:solidFill>
            <a:miter lim="800000"/>
            <a:headEnd/>
            <a:tailEnd/>
          </a:ln>
        </p:spPr>
        <p:txBody>
          <a:bodyPr/>
          <a:lstStyle/>
          <a:p>
            <a:endParaRPr lang="en-US"/>
          </a:p>
        </p:txBody>
      </p:sp>
      <p:sp>
        <p:nvSpPr>
          <p:cNvPr id="59453" name="Line 61"/>
          <p:cNvSpPr>
            <a:spLocks noChangeShapeType="1"/>
          </p:cNvSpPr>
          <p:nvPr/>
        </p:nvSpPr>
        <p:spPr bwMode="auto">
          <a:xfrm>
            <a:off x="7970838" y="3911600"/>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54" name="Oval 62"/>
          <p:cNvSpPr>
            <a:spLocks noChangeArrowheads="1"/>
          </p:cNvSpPr>
          <p:nvPr/>
        </p:nvSpPr>
        <p:spPr bwMode="auto">
          <a:xfrm>
            <a:off x="8061325" y="3856038"/>
            <a:ext cx="101600" cy="101600"/>
          </a:xfrm>
          <a:prstGeom prst="ellipse">
            <a:avLst/>
          </a:prstGeom>
          <a:solidFill>
            <a:srgbClr val="800080"/>
          </a:solidFill>
          <a:ln w="9525">
            <a:solidFill>
              <a:srgbClr val="800080"/>
            </a:solidFill>
            <a:round/>
            <a:headEnd/>
            <a:tailEnd/>
          </a:ln>
        </p:spPr>
        <p:txBody>
          <a:bodyPr/>
          <a:lstStyle/>
          <a:p>
            <a:endParaRPr lang="en-US"/>
          </a:p>
        </p:txBody>
      </p:sp>
      <p:sp>
        <p:nvSpPr>
          <p:cNvPr id="59455" name="Rectangle 63"/>
          <p:cNvSpPr>
            <a:spLocks noChangeArrowheads="1"/>
          </p:cNvSpPr>
          <p:nvPr/>
        </p:nvSpPr>
        <p:spPr bwMode="auto">
          <a:xfrm>
            <a:off x="8318500" y="3802063"/>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
        <p:nvSpPr>
          <p:cNvPr id="59456" name="Line 64"/>
          <p:cNvSpPr>
            <a:spLocks noChangeShapeType="1"/>
          </p:cNvSpPr>
          <p:nvPr/>
        </p:nvSpPr>
        <p:spPr bwMode="auto">
          <a:xfrm>
            <a:off x="7970838" y="4195763"/>
            <a:ext cx="292100" cy="0"/>
          </a:xfrm>
          <a:prstGeom prst="line">
            <a:avLst/>
          </a:prstGeom>
          <a:noFill/>
          <a:ln w="26988">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57" name="Freeform 65"/>
          <p:cNvSpPr>
            <a:spLocks/>
          </p:cNvSpPr>
          <p:nvPr/>
        </p:nvSpPr>
        <p:spPr bwMode="auto">
          <a:xfrm>
            <a:off x="8061325" y="4140200"/>
            <a:ext cx="111125" cy="111125"/>
          </a:xfrm>
          <a:custGeom>
            <a:avLst/>
            <a:gdLst>
              <a:gd name="T0" fmla="*/ 35 w 70"/>
              <a:gd name="T1" fmla="*/ 0 h 70"/>
              <a:gd name="T2" fmla="*/ 70 w 70"/>
              <a:gd name="T3" fmla="*/ 35 h 70"/>
              <a:gd name="T4" fmla="*/ 35 w 70"/>
              <a:gd name="T5" fmla="*/ 70 h 70"/>
              <a:gd name="T6" fmla="*/ 0 w 70"/>
              <a:gd name="T7" fmla="*/ 35 h 70"/>
              <a:gd name="T8" fmla="*/ 35 w 70"/>
              <a:gd name="T9" fmla="*/ 0 h 70"/>
            </a:gdLst>
            <a:ahLst/>
            <a:cxnLst>
              <a:cxn ang="0">
                <a:pos x="T0" y="T1"/>
              </a:cxn>
              <a:cxn ang="0">
                <a:pos x="T2" y="T3"/>
              </a:cxn>
              <a:cxn ang="0">
                <a:pos x="T4" y="T5"/>
              </a:cxn>
              <a:cxn ang="0">
                <a:pos x="T6" y="T7"/>
              </a:cxn>
              <a:cxn ang="0">
                <a:pos x="T8" y="T9"/>
              </a:cxn>
            </a:cxnLst>
            <a:rect l="0" t="0" r="r" b="b"/>
            <a:pathLst>
              <a:path w="70" h="70">
                <a:moveTo>
                  <a:pt x="35" y="0"/>
                </a:moveTo>
                <a:lnTo>
                  <a:pt x="70" y="35"/>
                </a:lnTo>
                <a:lnTo>
                  <a:pt x="35" y="70"/>
                </a:lnTo>
                <a:lnTo>
                  <a:pt x="0" y="35"/>
                </a:lnTo>
                <a:lnTo>
                  <a:pt x="35" y="0"/>
                </a:lnTo>
                <a:close/>
              </a:path>
            </a:pathLst>
          </a:custGeom>
          <a:solidFill>
            <a:srgbClr val="FF0000"/>
          </a:solidFill>
          <a:ln w="9525">
            <a:solidFill>
              <a:srgbClr val="FF0000"/>
            </a:solidFill>
            <a:prstDash val="solid"/>
            <a:round/>
            <a:headEnd/>
            <a:tailEnd/>
          </a:ln>
        </p:spPr>
        <p:txBody>
          <a:bodyPr/>
          <a:lstStyle/>
          <a:p>
            <a:endParaRPr lang="en-US"/>
          </a:p>
        </p:txBody>
      </p:sp>
      <p:sp>
        <p:nvSpPr>
          <p:cNvPr id="59458" name="Rectangle 66"/>
          <p:cNvSpPr>
            <a:spLocks noChangeArrowheads="1"/>
          </p:cNvSpPr>
          <p:nvPr/>
        </p:nvSpPr>
        <p:spPr bwMode="auto">
          <a:xfrm>
            <a:off x="8318500" y="408622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pre</a:t>
            </a:r>
            <a:endParaRPr lang="en-US" altLang="en-US"/>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ltLang="en-US"/>
              <a:t>Conclusion 6</a:t>
            </a:r>
          </a:p>
        </p:txBody>
      </p:sp>
      <p:sp>
        <p:nvSpPr>
          <p:cNvPr id="61443" name="Rectangle 3"/>
          <p:cNvSpPr>
            <a:spLocks noGrp="1" noChangeArrowheads="1"/>
          </p:cNvSpPr>
          <p:nvPr>
            <p:ph type="body" idx="1"/>
          </p:nvPr>
        </p:nvSpPr>
        <p:spPr/>
        <p:txBody>
          <a:bodyPr/>
          <a:lstStyle/>
          <a:p>
            <a:r>
              <a:rPr lang="en-US" altLang="en-US"/>
              <a:t>Precommitment </a:t>
            </a:r>
            <a:r>
              <a:rPr lang="en-US" altLang="en-US" i="1"/>
              <a:t>reduces</a:t>
            </a:r>
            <a:r>
              <a:rPr lang="en-US" altLang="en-US"/>
              <a:t> investment rates in deterministic social dilemmas</a:t>
            </a:r>
          </a:p>
          <a:p>
            <a:r>
              <a:rPr lang="en-US" altLang="en-US"/>
              <a:t>Why? Perhaps individuals realize there is no opportunity for reciprocity and are worried about being a sucker</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4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 pretty 2x2</a:t>
            </a:r>
            <a:endParaRPr lang="en-US" dirty="0"/>
          </a:p>
        </p:txBody>
      </p:sp>
      <p:graphicFrame>
        <p:nvGraphicFramePr>
          <p:cNvPr id="4" name="Chart 3"/>
          <p:cNvGraphicFramePr/>
          <p:nvPr>
            <p:extLst>
              <p:ext uri="{D42A27DB-BD31-4B8C-83A1-F6EECF244321}">
                <p14:modId xmlns:p14="http://schemas.microsoft.com/office/powerpoint/2010/main" val="2845436979"/>
              </p:ext>
            </p:extLst>
          </p:nvPr>
        </p:nvGraphicFramePr>
        <p:xfrm>
          <a:off x="914400" y="1524000"/>
          <a:ext cx="7162800" cy="5048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2003579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5</a:t>
            </a:r>
            <a:endParaRPr lang="en-US" dirty="0"/>
          </a:p>
        </p:txBody>
      </p:sp>
      <p:sp>
        <p:nvSpPr>
          <p:cNvPr id="3" name="Content Placeholder 2"/>
          <p:cNvSpPr>
            <a:spLocks noGrp="1"/>
          </p:cNvSpPr>
          <p:nvPr>
            <p:ph idx="1"/>
          </p:nvPr>
        </p:nvSpPr>
        <p:spPr/>
        <p:txBody>
          <a:bodyPr/>
          <a:lstStyle/>
          <a:p>
            <a:r>
              <a:rPr lang="en-US" dirty="0" smtClean="0"/>
              <a:t>Solo game, N=355</a:t>
            </a:r>
          </a:p>
          <a:p>
            <a:r>
              <a:rPr lang="en-US" dirty="0" smtClean="0"/>
              <a:t>Repeated vs </a:t>
            </a:r>
            <a:r>
              <a:rPr lang="en-US" dirty="0" err="1" smtClean="0"/>
              <a:t>Precommitted</a:t>
            </a:r>
            <a:endParaRPr lang="en-US" dirty="0" smtClean="0"/>
          </a:p>
          <a:p>
            <a:r>
              <a:rPr lang="en-US" dirty="0" smtClean="0"/>
              <a:t>Loss vs Gain</a:t>
            </a:r>
          </a:p>
          <a:p>
            <a:endParaRPr lang="en-US" dirty="0"/>
          </a:p>
        </p:txBody>
      </p:sp>
    </p:spTree>
    <p:extLst>
      <p:ext uri="{BB962C8B-B14F-4D97-AF65-F5344CB8AC3E}">
        <p14:creationId xmlns:p14="http://schemas.microsoft.com/office/powerpoint/2010/main" val="38940093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5: Results</a:t>
            </a:r>
            <a:endParaRPr lang="en-US" dirty="0"/>
          </a:p>
        </p:txBody>
      </p:sp>
      <p:graphicFrame>
        <p:nvGraphicFramePr>
          <p:cNvPr id="4" name="Chart 3">
            <a:extLst>
              <a:ext uri="{FF2B5EF4-FFF2-40B4-BE49-F238E27FC236}">
                <a16:creationId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6="http://schemas.microsoft.com/office/drawing/2014/main" xmlns:lc="http://schemas.openxmlformats.org/drawingml/2006/lockedCanvas" id="{D56968A2-D1CB-4F7F-82CD-2141276191C3}"/>
              </a:ext>
            </a:extLst>
          </p:cNvPr>
          <p:cNvGraphicFramePr/>
          <p:nvPr>
            <p:extLst>
              <p:ext uri="{D42A27DB-BD31-4B8C-83A1-F6EECF244321}">
                <p14:modId xmlns:p14="http://schemas.microsoft.com/office/powerpoint/2010/main" val="421571653"/>
              </p:ext>
            </p:extLst>
          </p:nvPr>
        </p:nvGraphicFramePr>
        <p:xfrm>
          <a:off x="1219200" y="1371600"/>
          <a:ext cx="7010400" cy="533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84945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457200" y="-76200"/>
            <a:ext cx="8229600" cy="1143000"/>
          </a:xfrm>
        </p:spPr>
        <p:txBody>
          <a:bodyPr/>
          <a:lstStyle/>
          <a:p>
            <a:r>
              <a:rPr lang="en-US" altLang="en-US" dirty="0"/>
              <a:t>Research </a:t>
            </a:r>
            <a:r>
              <a:rPr lang="en-US" altLang="en-US" dirty="0" smtClean="0"/>
              <a:t>Motivation</a:t>
            </a:r>
            <a:endParaRPr lang="en-US" altLang="en-US" dirty="0"/>
          </a:p>
        </p:txBody>
      </p:sp>
      <p:sp>
        <p:nvSpPr>
          <p:cNvPr id="98307" name="Rectangle 3"/>
          <p:cNvSpPr>
            <a:spLocks noGrp="1" noChangeArrowheads="1"/>
          </p:cNvSpPr>
          <p:nvPr>
            <p:ph type="body" idx="1"/>
          </p:nvPr>
        </p:nvSpPr>
        <p:spPr>
          <a:xfrm>
            <a:off x="457200" y="1066800"/>
            <a:ext cx="8229600" cy="4953000"/>
          </a:xfrm>
        </p:spPr>
        <p:txBody>
          <a:bodyPr/>
          <a:lstStyle/>
          <a:p>
            <a:pPr>
              <a:lnSpc>
                <a:spcPct val="90000"/>
              </a:lnSpc>
            </a:pPr>
            <a:r>
              <a:rPr lang="en-US" altLang="en-US" dirty="0"/>
              <a:t>Normally, greater delay is associated with increased uncertainty</a:t>
            </a:r>
          </a:p>
          <a:p>
            <a:pPr>
              <a:lnSpc>
                <a:spcPct val="90000"/>
              </a:lnSpc>
            </a:pPr>
            <a:r>
              <a:rPr lang="en-US" altLang="en-US" dirty="0"/>
              <a:t>example: $10 promised today or in 20 years</a:t>
            </a:r>
          </a:p>
          <a:p>
            <a:pPr>
              <a:lnSpc>
                <a:spcPct val="90000"/>
              </a:lnSpc>
            </a:pPr>
            <a:r>
              <a:rPr lang="en-US" altLang="en-US" dirty="0"/>
              <a:t>However, with repeated low probability events, increasing time horizon may </a:t>
            </a:r>
            <a:r>
              <a:rPr lang="en-US" altLang="en-US" i="1" dirty="0"/>
              <a:t>increase</a:t>
            </a:r>
            <a:r>
              <a:rPr lang="en-US" altLang="en-US" dirty="0"/>
              <a:t> subjective probability</a:t>
            </a:r>
          </a:p>
          <a:p>
            <a:pPr>
              <a:lnSpc>
                <a:spcPct val="90000"/>
              </a:lnSpc>
            </a:pPr>
            <a:r>
              <a:rPr lang="en-US" altLang="en-US" dirty="0" smtClean="0"/>
              <a:t>Examples (choice bracketing): </a:t>
            </a:r>
          </a:p>
          <a:p>
            <a:pPr lvl="1">
              <a:lnSpc>
                <a:spcPct val="90000"/>
              </a:lnSpc>
            </a:pPr>
            <a:r>
              <a:rPr lang="en-US" altLang="en-US" dirty="0" smtClean="0"/>
              <a:t>Chance of a fire today or over 20 years? </a:t>
            </a:r>
          </a:p>
          <a:p>
            <a:pPr lvl="1">
              <a:lnSpc>
                <a:spcPct val="90000"/>
              </a:lnSpc>
            </a:pPr>
            <a:r>
              <a:rPr lang="en-US" altLang="en-US" dirty="0" smtClean="0"/>
              <a:t>Wear your seatbelt just once or every time?</a:t>
            </a:r>
            <a:endParaRPr lang="en-US" altLang="en-US" dirty="0"/>
          </a:p>
          <a:p>
            <a:pPr>
              <a:lnSpc>
                <a:spcPct val="90000"/>
              </a:lnSpc>
            </a:pPr>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83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83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830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8307">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8307">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83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7" grpId="0" build="p"/>
    </p:bld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altLang="en-US"/>
              <a:t>Summary</a:t>
            </a:r>
          </a:p>
        </p:txBody>
      </p:sp>
      <p:sp>
        <p:nvSpPr>
          <p:cNvPr id="77827" name="Rectangle 3"/>
          <p:cNvSpPr>
            <a:spLocks noGrp="1" noChangeArrowheads="1"/>
          </p:cNvSpPr>
          <p:nvPr>
            <p:ph type="body" idx="1"/>
          </p:nvPr>
        </p:nvSpPr>
        <p:spPr/>
        <p:txBody>
          <a:bodyPr/>
          <a:lstStyle/>
          <a:p>
            <a:r>
              <a:rPr lang="en-US" altLang="en-US" dirty="0" err="1"/>
              <a:t>Precommitment</a:t>
            </a:r>
            <a:r>
              <a:rPr lang="en-US" altLang="en-US" dirty="0"/>
              <a:t> lowers cooperation in regular prisoner’s dilemma, but raises it in interdependent security situations</a:t>
            </a:r>
          </a:p>
          <a:p>
            <a:r>
              <a:rPr lang="en-US" altLang="en-US" dirty="0"/>
              <a:t>Why? </a:t>
            </a:r>
            <a:r>
              <a:rPr lang="en-US" altLang="en-US" dirty="0" smtClean="0"/>
              <a:t/>
            </a:r>
            <a:br>
              <a:rPr lang="en-US" altLang="en-US" dirty="0" smtClean="0"/>
            </a:br>
            <a:r>
              <a:rPr lang="en-US" altLang="en-US" dirty="0" smtClean="0"/>
              <a:t>In </a:t>
            </a:r>
            <a:r>
              <a:rPr lang="en-US" altLang="en-US" dirty="0"/>
              <a:t>IDS, </a:t>
            </a:r>
            <a:r>
              <a:rPr lang="en-US" altLang="en-US" dirty="0" err="1"/>
              <a:t>precommitment</a:t>
            </a:r>
            <a:r>
              <a:rPr lang="en-US" altLang="en-US" dirty="0"/>
              <a:t> raises subjective probability of loss, but in the deterministic case it removes the possibility of reciprocity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782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ChangeArrowheads="1"/>
          </p:cNvSpPr>
          <p:nvPr>
            <p:ph type="ctrTitle"/>
          </p:nvPr>
        </p:nvSpPr>
        <p:spPr/>
        <p:txBody>
          <a:bodyPr/>
          <a:lstStyle/>
          <a:p>
            <a:r>
              <a:rPr lang="en-US" altLang="en-US"/>
              <a:t>Thank You!</a:t>
            </a:r>
          </a:p>
        </p:txBody>
      </p:sp>
      <p:sp>
        <p:nvSpPr>
          <p:cNvPr id="8197" name="Rectangle 5"/>
          <p:cNvSpPr>
            <a:spLocks noGrp="1" noChangeArrowheads="1"/>
          </p:cNvSpPr>
          <p:nvPr>
            <p:ph type="subTitle" idx="1"/>
          </p:nvPr>
        </p:nvSpPr>
        <p:spPr/>
        <p:txBody>
          <a:bodyPr/>
          <a:lstStyle/>
          <a:p>
            <a:endParaRPr lang="en-US" alt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ctrTitle"/>
          </p:nvPr>
        </p:nvSpPr>
        <p:spPr/>
        <p:txBody>
          <a:bodyPr/>
          <a:lstStyle/>
          <a:p>
            <a:r>
              <a:rPr lang="en-US" altLang="en-US"/>
              <a:t>What did people say?</a:t>
            </a:r>
          </a:p>
        </p:txBody>
      </p:sp>
      <p:sp>
        <p:nvSpPr>
          <p:cNvPr id="71683" name="Rectangle 3"/>
          <p:cNvSpPr>
            <a:spLocks noGrp="1" noChangeArrowheads="1"/>
          </p:cNvSpPr>
          <p:nvPr>
            <p:ph type="subTitle" idx="1"/>
          </p:nvPr>
        </p:nvSpPr>
        <p:spPr/>
        <p:txBody>
          <a:bodyPr/>
          <a:lstStyle/>
          <a:p>
            <a:endParaRPr lang="en-US" alt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altLang="en-US"/>
              <a:t>IDS - Repeated</a:t>
            </a:r>
          </a:p>
        </p:txBody>
      </p:sp>
      <p:sp>
        <p:nvSpPr>
          <p:cNvPr id="72707" name="Rectangle 3"/>
          <p:cNvSpPr>
            <a:spLocks noGrp="1" noChangeArrowheads="1"/>
          </p:cNvSpPr>
          <p:nvPr>
            <p:ph type="body" idx="1"/>
          </p:nvPr>
        </p:nvSpPr>
        <p:spPr/>
        <p:txBody>
          <a:bodyPr/>
          <a:lstStyle/>
          <a:p>
            <a:pPr>
              <a:lnSpc>
                <a:spcPct val="80000"/>
              </a:lnSpc>
            </a:pPr>
            <a:r>
              <a:rPr lang="en-US" altLang="en-US" sz="2000"/>
              <a:t>The probability of loosing was too low so I didn't decide to invest.</a:t>
            </a:r>
          </a:p>
          <a:p>
            <a:pPr>
              <a:lnSpc>
                <a:spcPct val="80000"/>
              </a:lnSpc>
            </a:pPr>
            <a:r>
              <a:rPr lang="en-US" altLang="en-US" sz="2000"/>
              <a:t>For the most part, it seemed better NOT to invest than to invest. I found that the initial 1-5 years influenced how I invested in the remaining 15 years. So if I mainly did NOT invest the first 5 years, then I didn't invest for the remaining 15 years. I also found that my partner followed how I invested if I had no losses.</a:t>
            </a:r>
          </a:p>
          <a:p>
            <a:pPr>
              <a:lnSpc>
                <a:spcPct val="80000"/>
              </a:lnSpc>
            </a:pPr>
            <a:r>
              <a:rPr lang="en-US" altLang="en-US" sz="2000"/>
              <a:t>I chose not to invest dut to low probality of loss</a:t>
            </a:r>
          </a:p>
          <a:p>
            <a:pPr>
              <a:lnSpc>
                <a:spcPct val="80000"/>
              </a:lnSpc>
            </a:pPr>
            <a:r>
              <a:rPr lang="en-US" altLang="en-US" sz="2000"/>
              <a:t>It was a little intimidating, but after awhile an understanding occurred between myself and my partner and we flowed fairly well over the years.</a:t>
            </a:r>
          </a:p>
          <a:p>
            <a:pPr>
              <a:lnSpc>
                <a:spcPct val="80000"/>
              </a:lnSpc>
            </a:pPr>
            <a:r>
              <a:rPr lang="en-US" altLang="en-US" sz="2000"/>
              <a:t>I chose to invest in the beginning so I wouldn't end up with negative numbers. Afterwards, I chose not to invest because I figured the chances of losing 40,000 were small, and even if I lost the money once, I would probably not lose it again in the 20 year span.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27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270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270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270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p:bld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altLang="en-US"/>
              <a:t>IDS - Precommitted</a:t>
            </a:r>
          </a:p>
        </p:txBody>
      </p:sp>
      <p:sp>
        <p:nvSpPr>
          <p:cNvPr id="73731" name="Rectangle 3"/>
          <p:cNvSpPr>
            <a:spLocks noGrp="1" noChangeArrowheads="1"/>
          </p:cNvSpPr>
          <p:nvPr>
            <p:ph type="body" idx="1"/>
          </p:nvPr>
        </p:nvSpPr>
        <p:spPr/>
        <p:txBody>
          <a:bodyPr/>
          <a:lstStyle/>
          <a:p>
            <a:pPr>
              <a:lnSpc>
                <a:spcPct val="80000"/>
              </a:lnSpc>
            </a:pPr>
            <a:r>
              <a:rPr lang="en-US" altLang="en-US" sz="2000"/>
              <a:t>I chose to invest almost all 20 times except for one or 2 years to make an extra bonus</a:t>
            </a:r>
          </a:p>
          <a:p>
            <a:pPr>
              <a:lnSpc>
                <a:spcPct val="80000"/>
              </a:lnSpc>
            </a:pPr>
            <a:r>
              <a:rPr lang="en-US" altLang="en-US" sz="2000"/>
              <a:t>An interesting game where I can observe that some people do take risks. I chose to invest in every year and every scenario since statistically it makes more sense to invest in protection. The loss is big compared to the amount spent on protection and there is an average of more than one occurrence of loss in a 20 year period even if only one person invests.</a:t>
            </a:r>
          </a:p>
          <a:p>
            <a:pPr>
              <a:lnSpc>
                <a:spcPct val="80000"/>
              </a:lnSpc>
            </a:pPr>
            <a:r>
              <a:rPr lang="en-US" altLang="en-US" sz="2000"/>
              <a:t>I invested too many times the first round, and when I saw that my partner rarely invested and suffered little losses, I invested less as well by the next round. I felt rather smug when he/she lost 40k while I invested-- but I thought it was interesting that I invested a lot more often than most of my counterparts.</a:t>
            </a:r>
          </a:p>
          <a:p>
            <a:pPr>
              <a:lnSpc>
                <a:spcPct val="80000"/>
              </a:lnSpc>
            </a:pPr>
            <a:r>
              <a:rPr lang="en-US" altLang="en-US" sz="2000"/>
              <a:t>Initially I was just playing it safe, and then for the 2 later rounds I pretty much went with the Nash Equilibrium choice of Not Investing.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373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373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373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p:bld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altLang="en-US"/>
              <a:t>Solo - Repeated</a:t>
            </a:r>
          </a:p>
        </p:txBody>
      </p:sp>
      <p:sp>
        <p:nvSpPr>
          <p:cNvPr id="74755" name="Rectangle 3"/>
          <p:cNvSpPr>
            <a:spLocks noGrp="1" noChangeArrowheads="1"/>
          </p:cNvSpPr>
          <p:nvPr>
            <p:ph type="body" idx="1"/>
          </p:nvPr>
        </p:nvSpPr>
        <p:spPr/>
        <p:txBody>
          <a:bodyPr/>
          <a:lstStyle/>
          <a:p>
            <a:pPr>
              <a:lnSpc>
                <a:spcPct val="90000"/>
              </a:lnSpc>
            </a:pPr>
            <a:r>
              <a:rPr lang="en-US" altLang="en-US" sz="2400"/>
              <a:t>At first, it seemed as though investing would be a good idea. After the second round, I realized that not investing would probably give a better payout because the chances of actually suffering a loss was so slim.</a:t>
            </a:r>
          </a:p>
          <a:p>
            <a:pPr>
              <a:lnSpc>
                <a:spcPct val="90000"/>
              </a:lnSpc>
            </a:pPr>
            <a:r>
              <a:rPr lang="en-US" altLang="en-US" sz="2400"/>
              <a:t>I mainly choose to not invest because there was only a 4% chance of losing 40000 Rp. But then every 4 or 5 turns, I would randomly decide to invest in protection. Now that I think about it, even if I hadn't gone with investing at all, the outcome may have been the same or maybe even better.</a:t>
            </a:r>
          </a:p>
          <a:p>
            <a:pPr>
              <a:lnSpc>
                <a:spcPct val="90000"/>
              </a:lnSpc>
            </a:pPr>
            <a:r>
              <a:rPr lang="en-US" altLang="en-US" sz="2400"/>
              <a:t>I would invest at points where I thought that I was happy enough with my cumulative gains that I didn't want to risk losing what I had already gained.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475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47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p:bld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altLang="en-US"/>
              <a:t>Solo - Precommitted</a:t>
            </a:r>
          </a:p>
        </p:txBody>
      </p:sp>
      <p:sp>
        <p:nvSpPr>
          <p:cNvPr id="75779" name="Rectangle 3"/>
          <p:cNvSpPr>
            <a:spLocks noGrp="1" noChangeArrowheads="1"/>
          </p:cNvSpPr>
          <p:nvPr>
            <p:ph type="body" idx="1"/>
          </p:nvPr>
        </p:nvSpPr>
        <p:spPr/>
        <p:txBody>
          <a:bodyPr/>
          <a:lstStyle/>
          <a:p>
            <a:pPr>
              <a:lnSpc>
                <a:spcPct val="90000"/>
              </a:lnSpc>
            </a:pPr>
            <a:r>
              <a:rPr lang="en-US" altLang="en-US" sz="2400"/>
              <a:t>It's obvious safer to invest, and the investment totally worth that. Even if you invest for 20 years, the cost is lower than one large loss which might happen every year. However, as there was no large loss happened in the first session, I therefore chose to take some risks in following sessions.</a:t>
            </a:r>
          </a:p>
          <a:p>
            <a:pPr>
              <a:lnSpc>
                <a:spcPct val="90000"/>
              </a:lnSpc>
            </a:pPr>
            <a:r>
              <a:rPr lang="en-US" altLang="en-US" sz="2400"/>
              <a:t>The potential loss from investing every time seemed less than from not investing more often where even one bad year could produce less income.</a:t>
            </a:r>
          </a:p>
          <a:p>
            <a:pPr>
              <a:lnSpc>
                <a:spcPct val="90000"/>
              </a:lnSpc>
            </a:pPr>
            <a:r>
              <a:rPr lang="en-US" altLang="en-US" sz="2400"/>
              <a:t>40000 Rp possible loss * 4% chance = 1600 Rp loss expected. So in general it's worth it to invest. However, given the low likelihood, it might be worth it to take a risk &amp; skip some years.</a:t>
            </a:r>
          </a:p>
          <a:p>
            <a:pPr>
              <a:lnSpc>
                <a:spcPct val="90000"/>
              </a:lnSpc>
            </a:pPr>
            <a:endParaRPr lang="en-US"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7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577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57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r>
              <a:rPr lang="en-US" altLang="en-US" sz="7200"/>
              <a:t>Study 1</a:t>
            </a:r>
          </a:p>
        </p:txBody>
      </p:sp>
      <p:sp>
        <p:nvSpPr>
          <p:cNvPr id="15364" name="Rectangle 4"/>
          <p:cNvSpPr>
            <a:spLocks noGrp="1" noChangeArrowheads="1"/>
          </p:cNvSpPr>
          <p:nvPr>
            <p:ph type="subTitle" idx="1"/>
          </p:nvPr>
        </p:nvSpPr>
        <p:spPr>
          <a:xfrm>
            <a:off x="1371600" y="3886200"/>
            <a:ext cx="6400800" cy="2362200"/>
          </a:xfrm>
        </p:spPr>
        <p:txBody>
          <a:bodyPr/>
          <a:lstStyle/>
          <a:p>
            <a:pPr marL="914400" indent="-914400" algn="l">
              <a:lnSpc>
                <a:spcPct val="80000"/>
              </a:lnSpc>
            </a:pPr>
            <a:r>
              <a:rPr lang="en-US" altLang="en-US" sz="2400" dirty="0"/>
              <a:t>Question 1: </a:t>
            </a:r>
            <a:r>
              <a:rPr lang="en-US" altLang="en-US" sz="2400" dirty="0" smtClean="0"/>
              <a:t>How does </a:t>
            </a:r>
            <a:r>
              <a:rPr lang="en-US" altLang="en-US" sz="2400" dirty="0" err="1" smtClean="0"/>
              <a:t>precommitment</a:t>
            </a:r>
            <a:r>
              <a:rPr lang="en-US" altLang="en-US" sz="2400" dirty="0" smtClean="0"/>
              <a:t> affect </a:t>
            </a:r>
            <a:r>
              <a:rPr lang="en-US" altLang="en-US" sz="2400" dirty="0"/>
              <a:t>investment rates?</a:t>
            </a:r>
            <a:r>
              <a:rPr lang="en-US" altLang="en-US" sz="2000" dirty="0"/>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n-US"/>
              <a:t>IDS instructions (pg 1)</a:t>
            </a:r>
          </a:p>
        </p:txBody>
      </p:sp>
      <p:sp>
        <p:nvSpPr>
          <p:cNvPr id="21507" name="Rectangle 3"/>
          <p:cNvSpPr>
            <a:spLocks noGrp="1" noChangeArrowheads="1"/>
          </p:cNvSpPr>
          <p:nvPr>
            <p:ph type="body" idx="1"/>
          </p:nvPr>
        </p:nvSpPr>
        <p:spPr/>
        <p:txBody>
          <a:bodyPr/>
          <a:lstStyle/>
          <a:p>
            <a:pPr>
              <a:lnSpc>
                <a:spcPct val="80000"/>
              </a:lnSpc>
              <a:buFontTx/>
              <a:buNone/>
            </a:pPr>
            <a:r>
              <a:rPr lang="en-US" altLang="en-US" sz="2800"/>
              <a:t>Scenario: Imagine you are an investor in Indonesia and you have a risky joint venture that earns 8,500 Rp per year. However, there is a small chance that you and/or your counterpart will suffer a loss of 40,000 Rp in a given year. You have the option to pay 1,400 Rp for a safety measure each year to protect against the possible loss. However, you will only be fully protected if both you and your counterpart invest in protection. The loss has an equal chance of happening each year, regardless of whether it occurred in the previous year.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en-US"/>
              <a:t>IDS payoff matrix</a:t>
            </a:r>
          </a:p>
        </p:txBody>
      </p:sp>
      <p:graphicFrame>
        <p:nvGraphicFramePr>
          <p:cNvPr id="22531" name="Group 3"/>
          <p:cNvGraphicFramePr>
            <a:graphicFrameLocks noGrp="1"/>
          </p:cNvGraphicFramePr>
          <p:nvPr>
            <p:ph idx="1"/>
          </p:nvPr>
        </p:nvGraphicFramePr>
        <p:xfrm>
          <a:off x="152400" y="1341438"/>
          <a:ext cx="8763000" cy="5303520"/>
        </p:xfrm>
        <a:graphic>
          <a:graphicData uri="http://schemas.openxmlformats.org/drawingml/2006/table">
            <a:tbl>
              <a:tblPr/>
              <a:tblGrid>
                <a:gridCol w="609600"/>
                <a:gridCol w="1371600"/>
                <a:gridCol w="3144838"/>
                <a:gridCol w="3636962"/>
              </a:tblGrid>
              <a:tr h="363538">
                <a:tc rowSpan="2" gridSpan="2">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Your Counterpart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63538">
                <a:tc gridSpan="2" vMerge="1">
                  <a:txBody>
                    <a:bodyPr/>
                    <a:lstStyle/>
                    <a:p>
                      <a:endParaRPr lang="en-US"/>
                    </a:p>
                  </a:txBody>
                  <a:tcPr/>
                </a:tc>
                <a:tc hMerge="1"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NOT 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51050">
                <a:tc row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You</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 definitely lose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and have a 0% chance of the large loss occurring.</a:t>
                      </a:r>
                      <a:b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a:r>
                      <a:b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Your counterpart definitely loses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and has a 0% chance of the large loss occurring.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 definitely lose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and have a 1% chance of losing an additional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a:r>
                      <a:b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Your counterpart has a 3% chance of losing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and a 97% chance of losing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52638">
                <a:tc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NOT </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 have a 3% chance of losing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and a 97% chance of losing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a:r>
                      <a:b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Your counterpart definitely loses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and has a 1% chance of losing an additional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 have a 4% chance of losing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and a 96% chance of losing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a:r>
                      <a:b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Your counterpart has a 4% chance of losing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and a 96% chance of losing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en-US"/>
              <a:t>PD payoff matrix</a:t>
            </a:r>
          </a:p>
        </p:txBody>
      </p:sp>
      <p:graphicFrame>
        <p:nvGraphicFramePr>
          <p:cNvPr id="23555" name="Group 3"/>
          <p:cNvGraphicFramePr>
            <a:graphicFrameLocks noGrp="1"/>
          </p:cNvGraphicFramePr>
          <p:nvPr>
            <p:ph idx="1"/>
          </p:nvPr>
        </p:nvGraphicFramePr>
        <p:xfrm>
          <a:off x="152400" y="1341438"/>
          <a:ext cx="8763000" cy="4835208"/>
        </p:xfrm>
        <a:graphic>
          <a:graphicData uri="http://schemas.openxmlformats.org/drawingml/2006/table">
            <a:tbl>
              <a:tblPr/>
              <a:tblGrid>
                <a:gridCol w="609600"/>
                <a:gridCol w="1371600"/>
                <a:gridCol w="3144838"/>
                <a:gridCol w="3636962"/>
              </a:tblGrid>
              <a:tr h="363538">
                <a:tc rowSpan="2" gridSpan="2">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Your Counterpart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363538">
                <a:tc gridSpan="2" vMerge="1">
                  <a:txBody>
                    <a:bodyPr/>
                    <a:lstStyle/>
                    <a:p>
                      <a:endParaRPr lang="en-US"/>
                    </a:p>
                  </a:txBody>
                  <a:tcPr/>
                </a:tc>
                <a:tc hMerge="1"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NOT 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51050">
                <a:tc row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You</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1,800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a:t>
                      </a:r>
                      <a:b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1,200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52638">
                <a:tc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NOT </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1,200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1,800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1,600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smtClean="0">
                          <a:ln>
                            <a:noFill/>
                          </a:ln>
                          <a:solidFill>
                            <a:schemeClr val="tx1"/>
                          </a:solidFill>
                          <a:effectLst/>
                          <a:latin typeface="Arial" charset="0"/>
                          <a:ea typeface="Times New Roman" pitchFamily="18" charset="0"/>
                          <a:cs typeface="Arial" charset="0"/>
                        </a:rPr>
                        <a:t>1,600 Rp</a:t>
                      </a:r>
                      <a:r>
                        <a:rPr kumimoji="0" lang="en-US" altLang="en-US" sz="1800" b="0" i="0" u="none" strike="noStrike" cap="none" normalizeH="0" baseline="0" smtClean="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647</TotalTime>
  <Words>2159</Words>
  <Application>Microsoft Office PowerPoint</Application>
  <PresentationFormat>On-screen Show (4:3)</PresentationFormat>
  <Paragraphs>360</Paragraphs>
  <Slides>56</Slides>
  <Notes>1</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56</vt:i4>
      </vt:variant>
    </vt:vector>
  </HeadingPairs>
  <TitlesOfParts>
    <vt:vector size="60" baseType="lpstr">
      <vt:lpstr>Arial</vt:lpstr>
      <vt:lpstr>Times New Roman</vt:lpstr>
      <vt:lpstr>Default Design</vt:lpstr>
      <vt:lpstr>Chart</vt:lpstr>
      <vt:lpstr>"Once? No. Twenty times? Sure!" Uncertainty and precommitment in social dilemmas</vt:lpstr>
      <vt:lpstr>Submitting Author: Amir Sepehri</vt:lpstr>
      <vt:lpstr>IDS Background</vt:lpstr>
      <vt:lpstr>Research Motivation</vt:lpstr>
      <vt:lpstr>Research Motivation</vt:lpstr>
      <vt:lpstr>Study 1</vt:lpstr>
      <vt:lpstr>IDS instructions (pg 1)</vt:lpstr>
      <vt:lpstr>IDS payoff matrix</vt:lpstr>
      <vt:lpstr>PD payoff matrix</vt:lpstr>
      <vt:lpstr>IDS: Choices</vt:lpstr>
      <vt:lpstr>Precommitted Condition</vt:lpstr>
      <vt:lpstr>Feedback</vt:lpstr>
      <vt:lpstr>Design Details</vt:lpstr>
      <vt:lpstr>PD vs IDS</vt:lpstr>
      <vt:lpstr>PD vs IDS</vt:lpstr>
      <vt:lpstr>PD vs IDS</vt:lpstr>
      <vt:lpstr>Conclusion 1</vt:lpstr>
      <vt:lpstr>IDS: repeated vs precommitted</vt:lpstr>
      <vt:lpstr>IDS: repeated vs precommitted</vt:lpstr>
      <vt:lpstr>Conclusion 2</vt:lpstr>
      <vt:lpstr>Coded Free Responses</vt:lpstr>
      <vt:lpstr>Predictions of counterpart</vt:lpstr>
      <vt:lpstr>Interesting results, but a major complicator:</vt:lpstr>
      <vt:lpstr>Study 2</vt:lpstr>
      <vt:lpstr>Solo payoff matrix</vt:lpstr>
      <vt:lpstr>IDS repeated vs Solo repeated</vt:lpstr>
      <vt:lpstr>IDS repeated vs Solo repeated</vt:lpstr>
      <vt:lpstr>Conclusion 3</vt:lpstr>
      <vt:lpstr>Solo: repeated vs precommited</vt:lpstr>
      <vt:lpstr>Solo: repeated vs precommited</vt:lpstr>
      <vt:lpstr>Conclusion 4</vt:lpstr>
      <vt:lpstr>How else can we improve investment under uncertainty?</vt:lpstr>
      <vt:lpstr>Study 3</vt:lpstr>
      <vt:lpstr>IDS environmental instructions</vt:lpstr>
      <vt:lpstr>IDS environmental payoff matrix</vt:lpstr>
      <vt:lpstr>IDS Environmental: Choices</vt:lpstr>
      <vt:lpstr>Feedback</vt:lpstr>
      <vt:lpstr>Environmental Frame Results</vt:lpstr>
      <vt:lpstr>Environmental Frame Results</vt:lpstr>
      <vt:lpstr>Environmental Frame Results</vt:lpstr>
      <vt:lpstr>Conclusion 5</vt:lpstr>
      <vt:lpstr>Study 4</vt:lpstr>
      <vt:lpstr>IDD payoff matrix</vt:lpstr>
      <vt:lpstr>PD: Repeated vs Precommitted</vt:lpstr>
      <vt:lpstr>PD: Repeated vs Precommitted</vt:lpstr>
      <vt:lpstr>Conclusion 6</vt:lpstr>
      <vt:lpstr>Summary: a pretty 2x2</vt:lpstr>
      <vt:lpstr>Study 5</vt:lpstr>
      <vt:lpstr>Study 5: Results</vt:lpstr>
      <vt:lpstr>Summary</vt:lpstr>
      <vt:lpstr>Thank You!</vt:lpstr>
      <vt:lpstr>What did people say?</vt:lpstr>
      <vt:lpstr>IDS - Repeated</vt:lpstr>
      <vt:lpstr>IDS - Precommitted</vt:lpstr>
      <vt:lpstr>Solo - Repeated</vt:lpstr>
      <vt:lpstr>Solo - Precommitted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dc:creator>
  <cp:lastModifiedBy>Dave</cp:lastModifiedBy>
  <cp:revision>213</cp:revision>
  <cp:lastPrinted>1601-01-01T00:00:00Z</cp:lastPrinted>
  <dcterms:created xsi:type="dcterms:W3CDTF">1601-01-01T00:00:00Z</dcterms:created>
  <dcterms:modified xsi:type="dcterms:W3CDTF">2018-10-15T01:30:22Z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