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5.xml" ContentType="application/vnd.openxmlformats-officedocument.themeOverr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6.xml" ContentType="application/vnd.openxmlformats-officedocument.themeOverr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7.xml" ContentType="application/vnd.openxmlformats-officedocument.themeOverr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heme/themeOverride8.xml" ContentType="application/vnd.openxmlformats-officedocument.themeOverr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theme/themeOverride9.xml" ContentType="application/vnd.openxmlformats-officedocument.themeOverr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73"/>
  </p:notesMasterIdLst>
  <p:handoutMasterIdLst>
    <p:handoutMasterId r:id="rId74"/>
  </p:handoutMasterIdLst>
  <p:sldIdLst>
    <p:sldId id="955" r:id="rId2"/>
    <p:sldId id="920" r:id="rId3"/>
    <p:sldId id="915" r:id="rId4"/>
    <p:sldId id="917" r:id="rId5"/>
    <p:sldId id="827" r:id="rId6"/>
    <p:sldId id="918" r:id="rId7"/>
    <p:sldId id="899" r:id="rId8"/>
    <p:sldId id="968" r:id="rId9"/>
    <p:sldId id="953" r:id="rId10"/>
    <p:sldId id="956" r:id="rId11"/>
    <p:sldId id="954" r:id="rId12"/>
    <p:sldId id="897" r:id="rId13"/>
    <p:sldId id="898" r:id="rId14"/>
    <p:sldId id="498" r:id="rId15"/>
    <p:sldId id="957" r:id="rId16"/>
    <p:sldId id="962" r:id="rId17"/>
    <p:sldId id="958" r:id="rId18"/>
    <p:sldId id="964" r:id="rId19"/>
    <p:sldId id="965" r:id="rId20"/>
    <p:sldId id="961" r:id="rId21"/>
    <p:sldId id="966" r:id="rId22"/>
    <p:sldId id="967" r:id="rId23"/>
    <p:sldId id="963" r:id="rId24"/>
    <p:sldId id="815" r:id="rId25"/>
    <p:sldId id="816" r:id="rId26"/>
    <p:sldId id="821" r:id="rId27"/>
    <p:sldId id="840" r:id="rId28"/>
    <p:sldId id="943" r:id="rId29"/>
    <p:sldId id="945" r:id="rId30"/>
    <p:sldId id="949" r:id="rId31"/>
    <p:sldId id="950" r:id="rId32"/>
    <p:sldId id="946" r:id="rId33"/>
    <p:sldId id="947" r:id="rId34"/>
    <p:sldId id="941" r:id="rId35"/>
    <p:sldId id="942" r:id="rId36"/>
    <p:sldId id="889" r:id="rId37"/>
    <p:sldId id="890" r:id="rId38"/>
    <p:sldId id="891" r:id="rId39"/>
    <p:sldId id="892" r:id="rId40"/>
    <p:sldId id="886" r:id="rId41"/>
    <p:sldId id="895" r:id="rId42"/>
    <p:sldId id="901" r:id="rId43"/>
    <p:sldId id="903" r:id="rId44"/>
    <p:sldId id="902" r:id="rId45"/>
    <p:sldId id="893" r:id="rId46"/>
    <p:sldId id="904" r:id="rId47"/>
    <p:sldId id="969" r:id="rId48"/>
    <p:sldId id="905" r:id="rId49"/>
    <p:sldId id="907" r:id="rId50"/>
    <p:sldId id="910" r:id="rId51"/>
    <p:sldId id="908" r:id="rId52"/>
    <p:sldId id="884" r:id="rId53"/>
    <p:sldId id="930" r:id="rId54"/>
    <p:sldId id="885" r:id="rId55"/>
    <p:sldId id="935" r:id="rId56"/>
    <p:sldId id="911" r:id="rId57"/>
    <p:sldId id="913" r:id="rId58"/>
    <p:sldId id="755" r:id="rId59"/>
    <p:sldId id="756" r:id="rId60"/>
    <p:sldId id="759" r:id="rId61"/>
    <p:sldId id="757" r:id="rId62"/>
    <p:sldId id="810" r:id="rId63"/>
    <p:sldId id="804" r:id="rId64"/>
    <p:sldId id="793" r:id="rId65"/>
    <p:sldId id="794" r:id="rId66"/>
    <p:sldId id="795" r:id="rId67"/>
    <p:sldId id="799" r:id="rId68"/>
    <p:sldId id="841" r:id="rId69"/>
    <p:sldId id="925" r:id="rId70"/>
    <p:sldId id="926" r:id="rId71"/>
    <p:sldId id="806" r:id="rId7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9F0C854-B08F-5D81-090E-BF642017854F}" name="Yuqi Guo" initials="YG" userId="S::y.guo_6@tilburguniversity.edu::c74556bd-25a7-4353-8e86-591b5f3e8866" providerId="AD"/>
  <p188:author id="{4CB2018E-5EFE-E0C6-849E-403BBD7D4A8E}" name="Yuqi Guo" initials="YG" userId="S::Y.Guo_6@tilburguniversity.edu::c74556bd-25a7-4353-8e86-591b5f3e886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AA4C0"/>
    <a:srgbClr val="4877A4"/>
    <a:srgbClr val="264880"/>
    <a:srgbClr val="A97816"/>
    <a:srgbClr val="113866"/>
    <a:srgbClr val="ECAEA5"/>
    <a:srgbClr val="AA7815"/>
    <a:srgbClr val="92D051"/>
    <a:srgbClr val="254780"/>
    <a:srgbClr val="B7E69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A111915-BE36-4E01-A7E5-04B1672EAD32}" styleName="Style léger 2 - Accentuation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17292A2E-F333-43FB-9621-5CBBE7FDCDCB}" styleName="Style léger 2 - Accentuation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72833802-FEF1-4C79-8D5D-14CF1EAF98D9}" styleName="Style léger 2 - Accentuation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9DCAF9ED-07DC-4A11-8D7F-57B35C25682E}" styleName="Style moyen 1 - Accentuation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414" autoAdjust="0"/>
    <p:restoredTop sz="81328"/>
  </p:normalViewPr>
  <p:slideViewPr>
    <p:cSldViewPr snapToGrid="0" snapToObjects="1">
      <p:cViewPr varScale="1">
        <p:scale>
          <a:sx n="69" d="100"/>
          <a:sy n="69" d="100"/>
        </p:scale>
        <p:origin x="561" y="33"/>
      </p:cViewPr>
      <p:guideLst/>
    </p:cSldViewPr>
  </p:slideViewPr>
  <p:outlineViewPr>
    <p:cViewPr>
      <p:scale>
        <a:sx n="33" d="100"/>
        <a:sy n="33" d="100"/>
      </p:scale>
      <p:origin x="0" y="-4720"/>
    </p:cViewPr>
  </p:outlineViewPr>
  <p:notesTextViewPr>
    <p:cViewPr>
      <p:scale>
        <a:sx n="110" d="100"/>
        <a:sy n="110" d="100"/>
      </p:scale>
      <p:origin x="0" y="0"/>
    </p:cViewPr>
  </p:notesTextViewPr>
  <p:sorterViewPr>
    <p:cViewPr>
      <p:scale>
        <a:sx n="66" d="100"/>
        <a:sy n="66" d="100"/>
      </p:scale>
      <p:origin x="0" y="0"/>
    </p:cViewPr>
  </p:sorterViewPr>
  <p:notesViewPr>
    <p:cSldViewPr snapToGrid="0" snapToObjects="1">
      <p:cViewPr varScale="1">
        <p:scale>
          <a:sx n="86" d="100"/>
          <a:sy n="86" d="100"/>
        </p:scale>
        <p:origin x="3928" y="216"/>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handoutMaster" Target="handoutMasters/handoutMaster1.xml"/><Relationship Id="rId79" Type="http://schemas.microsoft.com/office/2018/10/relationships/authors" Target="author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notesMaster" Target="notesMasters/notesMaster1.xml"/><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file:///\\Users\yuqi\Dropbox\7.%20The%20Green%20Brake\graphs%20patience.xlsx" TargetMode="Externa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oleObject" Target="file:///\\Users\yuqi\Dropbox\7.%20The%20Green%20Brake\graphs%20patience.xlsx" TargetMode="Externa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oleObject" Target="file:///\\Users\yuqi\Dropbox\7.%20The%20Green%20Brake\graphs%20patience.xlsx" TargetMode="External"/></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oleObject" Target="file:///\\Users\yuqi\Dropbox\7.%20The%20Green%20Brake\graphs%20patience.xlsx" TargetMode="External"/></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oleObject" Target="file:///\\Users\yuqi\Dropbox\7.%20The%20Green%20Brake\graphs%20patience.xlsx" TargetMode="External"/></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oleObject" Target="file:///\\Users\yuqi\Dropbox\7.%20The%20Green%20Brake\graphs%20patience.xlsx" TargetMode="External"/></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oleObject" Target="file:///\\Users\yuqi\Dropbox\7.%20The%20Green%20Brake\graphs%20patience.xlsx" TargetMode="External"/></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8.xm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oleObject" Target="file:///\\Users\yuqi\Dropbox\7.%20The%20Green%20Brake\graphs%20patience.xlsx" TargetMode="External"/></Relationships>
</file>

<file path=ppt/charts/_rels/chart9.xml.rels><?xml version="1.0" encoding="UTF-8" standalone="yes"?>
<Relationships xmlns="http://schemas.openxmlformats.org/package/2006/relationships"><Relationship Id="rId3" Type="http://schemas.openxmlformats.org/officeDocument/2006/relationships/themeOverride" Target="../theme/themeOverride9.xml"/><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oleObject" Target="file:///\\Users\yuqi\Dropbox\7.%20The%20Green%20Brake\graphs%20patience.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'mediation study'!$B$4</c:f>
              <c:strCache>
                <c:ptCount val="1"/>
                <c:pt idx="0">
                  <c:v>Conventional</c:v>
                </c:pt>
              </c:strCache>
            </c:strRef>
          </c:tx>
          <c:spPr>
            <a:solidFill>
              <a:sysClr val="window" lastClr="FFFFFF"/>
            </a:solidFill>
            <a:ln>
              <a:solidFill>
                <a:schemeClr val="tx1"/>
              </a:solidFill>
            </a:ln>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Arial" panose="020B0604020202020204" pitchFamily="34" charset="0"/>
                    <a:ea typeface="+mn-ea"/>
                    <a:cs typeface="Arial" panose="020B0604020202020204" pitchFamily="34" charset="0"/>
                  </a:defRPr>
                </a:pPr>
                <a:endParaRPr lang="en-NL"/>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errBars>
            <c:errBarType val="both"/>
            <c:errValType val="cust"/>
            <c:noEndCap val="0"/>
            <c:plus>
              <c:numLit>
                <c:ptCount val="0"/>
              </c:numLit>
            </c:plus>
            <c:minus>
              <c:numLit>
                <c:ptCount val="0"/>
              </c:numLit>
            </c:minus>
            <c:spPr>
              <a:noFill/>
              <a:ln w="9525" cap="flat" cmpd="sng" algn="ctr">
                <a:solidFill>
                  <a:schemeClr val="tx1">
                    <a:lumMod val="65000"/>
                    <a:lumOff val="35000"/>
                  </a:schemeClr>
                </a:solidFill>
                <a:round/>
              </a:ln>
              <a:effectLst/>
            </c:spPr>
          </c:errBars>
          <c:cat>
            <c:strRef>
              <c:f>'mediation study'!$C$3:$E$3</c:f>
              <c:strCache>
                <c:ptCount val="3"/>
                <c:pt idx="0">
                  <c:v>DV</c:v>
                </c:pt>
                <c:pt idx="1">
                  <c:v>Activation</c:v>
                </c:pt>
                <c:pt idx="2">
                  <c:v>Impatience</c:v>
                </c:pt>
              </c:strCache>
            </c:strRef>
          </c:cat>
          <c:val>
            <c:numRef>
              <c:f>'mediation study'!$C$4:$E$4</c:f>
              <c:numCache>
                <c:formatCode>General</c:formatCode>
                <c:ptCount val="3"/>
                <c:pt idx="0" formatCode="0.00">
                  <c:v>4.7938140000000002</c:v>
                </c:pt>
                <c:pt idx="1">
                  <c:v>2.41</c:v>
                </c:pt>
                <c:pt idx="2">
                  <c:v>0.01</c:v>
                </c:pt>
              </c:numCache>
            </c:numRef>
          </c:val>
          <c:extLst>
            <c:ext xmlns:c16="http://schemas.microsoft.com/office/drawing/2014/chart" uri="{C3380CC4-5D6E-409C-BE32-E72D297353CC}">
              <c16:uniqueId val="{00000000-B795-F545-A531-BC46985E8058}"/>
            </c:ext>
          </c:extLst>
        </c:ser>
        <c:ser>
          <c:idx val="1"/>
          <c:order val="1"/>
          <c:tx>
            <c:strRef>
              <c:f>'mediation study'!$B$5</c:f>
              <c:strCache>
                <c:ptCount val="1"/>
                <c:pt idx="0">
                  <c:v>Green</c:v>
                </c:pt>
              </c:strCache>
            </c:strRef>
          </c:tx>
          <c:spPr>
            <a:solidFill>
              <a:sysClr val="windowText" lastClr="000000"/>
            </a:solidFill>
            <a:ln>
              <a:solidFill>
                <a:schemeClr val="tx1"/>
              </a:solidFill>
            </a:ln>
            <a:effectLst/>
          </c:spPr>
          <c:invertIfNegative val="0"/>
          <c:dLbls>
            <c:dLbl>
              <c:idx val="2"/>
              <c:layout>
                <c:manualLayout>
                  <c:x val="-2.117506319794347E-5"/>
                  <c:y val="0.10620532438739241"/>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795-F545-A531-BC46985E8058}"/>
                </c:ext>
              </c:extLst>
            </c:dLbl>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Arial" panose="020B0604020202020204" pitchFamily="34" charset="0"/>
                    <a:ea typeface="+mn-ea"/>
                    <a:cs typeface="Arial" panose="020B0604020202020204" pitchFamily="34" charset="0"/>
                  </a:defRPr>
                </a:pPr>
                <a:endParaRPr lang="en-NL"/>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errBars>
            <c:errBarType val="both"/>
            <c:errValType val="cust"/>
            <c:noEndCap val="0"/>
            <c:plus>
              <c:numLit>
                <c:ptCount val="0"/>
              </c:numLit>
            </c:plus>
            <c:minus>
              <c:numLit>
                <c:ptCount val="0"/>
              </c:numLit>
            </c:minus>
            <c:spPr>
              <a:noFill/>
              <a:ln w="9525" cap="flat" cmpd="sng" algn="ctr">
                <a:solidFill>
                  <a:schemeClr val="tx1">
                    <a:lumMod val="65000"/>
                    <a:lumOff val="35000"/>
                  </a:schemeClr>
                </a:solidFill>
                <a:round/>
              </a:ln>
              <a:effectLst/>
            </c:spPr>
          </c:errBars>
          <c:cat>
            <c:strRef>
              <c:f>'mediation study'!$C$3:$E$3</c:f>
              <c:strCache>
                <c:ptCount val="3"/>
                <c:pt idx="0">
                  <c:v>DV</c:v>
                </c:pt>
                <c:pt idx="1">
                  <c:v>Activation</c:v>
                </c:pt>
                <c:pt idx="2">
                  <c:v>Impatience</c:v>
                </c:pt>
              </c:strCache>
            </c:strRef>
          </c:cat>
          <c:val>
            <c:numRef>
              <c:f>'mediation study'!$C$5:$E$5</c:f>
              <c:numCache>
                <c:formatCode>General</c:formatCode>
                <c:ptCount val="3"/>
                <c:pt idx="0" formatCode="0.00">
                  <c:v>3.8804349999999999</c:v>
                </c:pt>
                <c:pt idx="1">
                  <c:v>3.51</c:v>
                </c:pt>
                <c:pt idx="2">
                  <c:v>-0.08</c:v>
                </c:pt>
              </c:numCache>
            </c:numRef>
          </c:val>
          <c:extLst>
            <c:ext xmlns:c16="http://schemas.microsoft.com/office/drawing/2014/chart" uri="{C3380CC4-5D6E-409C-BE32-E72D297353CC}">
              <c16:uniqueId val="{00000002-B795-F545-A531-BC46985E8058}"/>
            </c:ext>
          </c:extLst>
        </c:ser>
        <c:dLbls>
          <c:dLblPos val="outEnd"/>
          <c:showLegendKey val="0"/>
          <c:showVal val="1"/>
          <c:showCatName val="0"/>
          <c:showSerName val="0"/>
          <c:showPercent val="0"/>
          <c:showBubbleSize val="0"/>
        </c:dLbls>
        <c:gapWidth val="100"/>
        <c:axId val="1306733983"/>
        <c:axId val="1306732319"/>
      </c:barChart>
      <c:catAx>
        <c:axId val="130673398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Arial" panose="020B0604020202020204" pitchFamily="34" charset="0"/>
                <a:ea typeface="+mn-ea"/>
                <a:cs typeface="Arial" panose="020B0604020202020204" pitchFamily="34" charset="0"/>
              </a:defRPr>
            </a:pPr>
            <a:endParaRPr lang="en-NL"/>
          </a:p>
        </c:txPr>
        <c:crossAx val="1306732319"/>
        <c:crosses val="autoZero"/>
        <c:auto val="1"/>
        <c:lblAlgn val="ctr"/>
        <c:lblOffset val="100"/>
        <c:noMultiLvlLbl val="0"/>
      </c:catAx>
      <c:valAx>
        <c:axId val="1306732319"/>
        <c:scaling>
          <c:orientation val="minMax"/>
          <c:max val="7"/>
          <c:min val="-1"/>
        </c:scaling>
        <c:delete val="0"/>
        <c:axPos val="l"/>
        <c:numFmt formatCode="0" sourceLinked="0"/>
        <c:majorTickMark val="in"/>
        <c:minorTickMark val="none"/>
        <c:tickLblPos val="nextTo"/>
        <c:spPr>
          <a:noFill/>
          <a:ln>
            <a:solidFill>
              <a:schemeClr val="tx1"/>
            </a:solidFill>
          </a:ln>
          <a:effectLst/>
        </c:spPr>
        <c:txPr>
          <a:bodyPr rot="-60000000" spcFirstLastPara="1" vertOverflow="ellipsis" vert="horz" wrap="square" anchor="ctr" anchorCtr="1"/>
          <a:lstStyle/>
          <a:p>
            <a:pPr>
              <a:defRPr sz="1600" b="0" i="0" u="none" strike="noStrike" kern="1200" baseline="0">
                <a:solidFill>
                  <a:schemeClr val="tx1"/>
                </a:solidFill>
                <a:latin typeface="Arial" panose="020B0604020202020204" pitchFamily="34" charset="0"/>
                <a:ea typeface="+mn-ea"/>
                <a:cs typeface="Arial" panose="020B0604020202020204" pitchFamily="34" charset="0"/>
              </a:defRPr>
            </a:pPr>
            <a:endParaRPr lang="en-NL"/>
          </a:p>
        </c:txPr>
        <c:crossAx val="130673398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Arial" panose="020B0604020202020204" pitchFamily="34" charset="0"/>
              <a:ea typeface="+mn-ea"/>
              <a:cs typeface="Arial" panose="020B0604020202020204" pitchFamily="34" charset="0"/>
            </a:defRPr>
          </a:pPr>
          <a:endParaRPr lang="en-NL"/>
        </a:p>
      </c:txPr>
    </c:legend>
    <c:plotVisOnly val="1"/>
    <c:dispBlanksAs val="gap"/>
    <c:showDLblsOverMax val="0"/>
    <c:extLst/>
  </c:chart>
  <c:spPr>
    <a:noFill/>
    <a:ln>
      <a:noFill/>
    </a:ln>
    <a:effectLst/>
  </c:spPr>
  <c:txPr>
    <a:bodyPr/>
    <a:lstStyle/>
    <a:p>
      <a:pPr>
        <a:defRPr sz="1600">
          <a:solidFill>
            <a:schemeClr val="tx1"/>
          </a:solidFill>
          <a:latin typeface="Arial" panose="020B0604020202020204" pitchFamily="34" charset="0"/>
          <a:cs typeface="Arial" panose="020B0604020202020204" pitchFamily="34" charset="0"/>
        </a:defRPr>
      </a:pPr>
      <a:endParaRPr lang="en-NL"/>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'mediation study'!$B$18</c:f>
              <c:strCache>
                <c:ptCount val="1"/>
                <c:pt idx="0">
                  <c:v>Conventional</c:v>
                </c:pt>
              </c:strCache>
            </c:strRef>
          </c:tx>
          <c:spPr>
            <a:solidFill>
              <a:sysClr val="window" lastClr="FFFFFF"/>
            </a:solidFill>
            <a:ln>
              <a:solidFill>
                <a:schemeClr val="tx1"/>
              </a:solidFill>
            </a:ln>
            <a:effectLst/>
          </c:spPr>
          <c:invertIfNegative val="0"/>
          <c:dLbls>
            <c:delete val="1"/>
          </c:dLbls>
          <c:errBars>
            <c:errBarType val="both"/>
            <c:errValType val="cust"/>
            <c:noEndCap val="0"/>
            <c:plus>
              <c:numLit>
                <c:ptCount val="0"/>
              </c:numLit>
            </c:plus>
            <c:minus>
              <c:numLit>
                <c:ptCount val="0"/>
              </c:numLit>
            </c:minus>
            <c:spPr>
              <a:noFill/>
              <a:ln w="9525" cap="flat" cmpd="sng" algn="ctr">
                <a:solidFill>
                  <a:schemeClr val="tx1">
                    <a:lumMod val="65000"/>
                    <a:lumOff val="35000"/>
                  </a:schemeClr>
                </a:solidFill>
                <a:round/>
              </a:ln>
              <a:effectLst/>
            </c:spPr>
          </c:errBars>
          <c:cat>
            <c:strRef>
              <c:f>'mediation study'!$C$17:$D$17</c:f>
              <c:strCache>
                <c:ptCount val="2"/>
                <c:pt idx="0">
                  <c:v>Control</c:v>
                </c:pt>
                <c:pt idx="1">
                  <c:v>Framed-as-greener</c:v>
                </c:pt>
              </c:strCache>
            </c:strRef>
          </c:cat>
          <c:val>
            <c:numRef>
              <c:f>'mediation study'!$C$18:$D$18</c:f>
              <c:numCache>
                <c:formatCode>General</c:formatCode>
                <c:ptCount val="2"/>
                <c:pt idx="0" formatCode="0.00">
                  <c:v>5</c:v>
                </c:pt>
                <c:pt idx="1">
                  <c:v>5</c:v>
                </c:pt>
              </c:numCache>
            </c:numRef>
          </c:val>
          <c:extLst>
            <c:ext xmlns:c16="http://schemas.microsoft.com/office/drawing/2014/chart" uri="{C3380CC4-5D6E-409C-BE32-E72D297353CC}">
              <c16:uniqueId val="{00000000-28C4-6542-A2E7-CEC3DDF11D88}"/>
            </c:ext>
          </c:extLst>
        </c:ser>
        <c:ser>
          <c:idx val="1"/>
          <c:order val="1"/>
          <c:tx>
            <c:strRef>
              <c:f>'mediation study'!$B$19</c:f>
              <c:strCache>
                <c:ptCount val="1"/>
                <c:pt idx="0">
                  <c:v>Green</c:v>
                </c:pt>
              </c:strCache>
            </c:strRef>
          </c:tx>
          <c:spPr>
            <a:solidFill>
              <a:sysClr val="windowText" lastClr="000000"/>
            </a:solidFill>
            <a:ln>
              <a:solidFill>
                <a:schemeClr val="tx1"/>
              </a:solidFill>
            </a:ln>
            <a:effectLst/>
          </c:spPr>
          <c:invertIfNegative val="0"/>
          <c:dLbls>
            <c:delete val="1"/>
          </c:dLbls>
          <c:errBars>
            <c:errBarType val="both"/>
            <c:errValType val="cust"/>
            <c:noEndCap val="0"/>
            <c:plus>
              <c:numLit>
                <c:ptCount val="0"/>
              </c:numLit>
            </c:plus>
            <c:minus>
              <c:numLit>
                <c:ptCount val="0"/>
              </c:numLit>
            </c:minus>
            <c:spPr>
              <a:noFill/>
              <a:ln w="9525" cap="flat" cmpd="sng" algn="ctr">
                <a:solidFill>
                  <a:schemeClr val="tx1">
                    <a:lumMod val="65000"/>
                    <a:lumOff val="35000"/>
                  </a:schemeClr>
                </a:solidFill>
                <a:round/>
              </a:ln>
              <a:effectLst/>
            </c:spPr>
          </c:errBars>
          <c:cat>
            <c:strRef>
              <c:f>'mediation study'!$C$17:$D$17</c:f>
              <c:strCache>
                <c:ptCount val="2"/>
                <c:pt idx="0">
                  <c:v>Control</c:v>
                </c:pt>
                <c:pt idx="1">
                  <c:v>Framed-as-greener</c:v>
                </c:pt>
              </c:strCache>
            </c:strRef>
          </c:cat>
          <c:val>
            <c:numRef>
              <c:f>'mediation study'!$C$19:$D$19</c:f>
              <c:numCache>
                <c:formatCode>General</c:formatCode>
                <c:ptCount val="2"/>
                <c:pt idx="0" formatCode="0.00">
                  <c:v>3</c:v>
                </c:pt>
                <c:pt idx="1">
                  <c:v>3</c:v>
                </c:pt>
              </c:numCache>
            </c:numRef>
          </c:val>
          <c:extLst>
            <c:ext xmlns:c16="http://schemas.microsoft.com/office/drawing/2014/chart" uri="{C3380CC4-5D6E-409C-BE32-E72D297353CC}">
              <c16:uniqueId val="{00000001-28C4-6542-A2E7-CEC3DDF11D88}"/>
            </c:ext>
          </c:extLst>
        </c:ser>
        <c:dLbls>
          <c:dLblPos val="outEnd"/>
          <c:showLegendKey val="0"/>
          <c:showVal val="1"/>
          <c:showCatName val="0"/>
          <c:showSerName val="0"/>
          <c:showPercent val="0"/>
          <c:showBubbleSize val="0"/>
        </c:dLbls>
        <c:gapWidth val="100"/>
        <c:axId val="1306733983"/>
        <c:axId val="1306732319"/>
      </c:barChart>
      <c:catAx>
        <c:axId val="130673398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NL"/>
          </a:p>
        </c:txPr>
        <c:crossAx val="1306732319"/>
        <c:crosses val="autoZero"/>
        <c:auto val="1"/>
        <c:lblAlgn val="ctr"/>
        <c:lblOffset val="100"/>
        <c:noMultiLvlLbl val="0"/>
      </c:catAx>
      <c:valAx>
        <c:axId val="1306732319"/>
        <c:scaling>
          <c:orientation val="minMax"/>
          <c:max val="7"/>
          <c:min val="0"/>
        </c:scaling>
        <c:delete val="0"/>
        <c:axPos val="l"/>
        <c:numFmt formatCode="0" sourceLinked="0"/>
        <c:majorTickMark val="in"/>
        <c:minorTickMark val="none"/>
        <c:tickLblPos val="nextTo"/>
        <c:spPr>
          <a:noFill/>
          <a:ln>
            <a:solidFill>
              <a:schemeClr val="tx1"/>
            </a:solid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NL"/>
          </a:p>
        </c:txPr>
        <c:crossAx val="130673398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NL"/>
        </a:p>
      </c:txPr>
    </c:legend>
    <c:plotVisOnly val="1"/>
    <c:dispBlanksAs val="gap"/>
    <c:showDLblsOverMax val="0"/>
    <c:extLst/>
  </c:chart>
  <c:spPr>
    <a:noFill/>
    <a:ln>
      <a:noFill/>
    </a:ln>
    <a:effectLst/>
  </c:spPr>
  <c:txPr>
    <a:bodyPr/>
    <a:lstStyle/>
    <a:p>
      <a:pPr>
        <a:defRPr sz="1000">
          <a:latin typeface="Arial" panose="020B0604020202020204" pitchFamily="34" charset="0"/>
          <a:cs typeface="Arial" panose="020B0604020202020204" pitchFamily="34" charset="0"/>
        </a:defRPr>
      </a:pPr>
      <a:endParaRPr lang="en-NL"/>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'mediation study'!$B$52</c:f>
              <c:strCache>
                <c:ptCount val="1"/>
                <c:pt idx="0">
                  <c:v>Conventional</c:v>
                </c:pt>
              </c:strCache>
            </c:strRef>
          </c:tx>
          <c:spPr>
            <a:solidFill>
              <a:sysClr val="window" lastClr="FFFFFF"/>
            </a:solidFill>
            <a:ln>
              <a:solidFill>
                <a:schemeClr val="tx1"/>
              </a:solidFill>
            </a:ln>
            <a:effectLst/>
          </c:spPr>
          <c:invertIfNegative val="0"/>
          <c:dLbls>
            <c:delete val="1"/>
          </c:dLbls>
          <c:errBars>
            <c:errBarType val="both"/>
            <c:errValType val="cust"/>
            <c:noEndCap val="0"/>
            <c:plus>
              <c:numLit>
                <c:ptCount val="0"/>
              </c:numLit>
            </c:plus>
            <c:minus>
              <c:numLit>
                <c:ptCount val="0"/>
              </c:numLit>
            </c:minus>
            <c:spPr>
              <a:noFill/>
              <a:ln w="9525" cap="flat" cmpd="sng" algn="ctr">
                <a:solidFill>
                  <a:schemeClr val="tx1">
                    <a:lumMod val="65000"/>
                    <a:lumOff val="35000"/>
                  </a:schemeClr>
                </a:solidFill>
                <a:round/>
              </a:ln>
              <a:effectLst/>
            </c:spPr>
          </c:errBars>
          <c:cat>
            <c:strRef>
              <c:f>'mediation study'!$C$51:$D$51</c:f>
              <c:strCache>
                <c:ptCount val="2"/>
                <c:pt idx="0">
                  <c:v>Control</c:v>
                </c:pt>
                <c:pt idx="1">
                  <c:v>Framed-as-greener</c:v>
                </c:pt>
              </c:strCache>
            </c:strRef>
          </c:cat>
          <c:val>
            <c:numRef>
              <c:f>'mediation study'!$C$52:$D$52</c:f>
              <c:numCache>
                <c:formatCode>General</c:formatCode>
                <c:ptCount val="2"/>
                <c:pt idx="0" formatCode="0.00">
                  <c:v>5</c:v>
                </c:pt>
                <c:pt idx="1">
                  <c:v>5</c:v>
                </c:pt>
              </c:numCache>
            </c:numRef>
          </c:val>
          <c:extLst>
            <c:ext xmlns:c16="http://schemas.microsoft.com/office/drawing/2014/chart" uri="{C3380CC4-5D6E-409C-BE32-E72D297353CC}">
              <c16:uniqueId val="{00000000-40FA-8D44-B9A2-61A301776C27}"/>
            </c:ext>
          </c:extLst>
        </c:ser>
        <c:ser>
          <c:idx val="1"/>
          <c:order val="1"/>
          <c:tx>
            <c:strRef>
              <c:f>'mediation study'!$B$53</c:f>
              <c:strCache>
                <c:ptCount val="1"/>
                <c:pt idx="0">
                  <c:v>Green</c:v>
                </c:pt>
              </c:strCache>
            </c:strRef>
          </c:tx>
          <c:spPr>
            <a:solidFill>
              <a:sysClr val="windowText" lastClr="000000"/>
            </a:solidFill>
            <a:ln>
              <a:solidFill>
                <a:schemeClr val="tx1"/>
              </a:solidFill>
            </a:ln>
            <a:effectLst/>
          </c:spPr>
          <c:invertIfNegative val="0"/>
          <c:dLbls>
            <c:delete val="1"/>
          </c:dLbls>
          <c:errBars>
            <c:errBarType val="both"/>
            <c:errValType val="cust"/>
            <c:noEndCap val="0"/>
            <c:plus>
              <c:numLit>
                <c:ptCount val="0"/>
              </c:numLit>
            </c:plus>
            <c:minus>
              <c:numLit>
                <c:ptCount val="0"/>
              </c:numLit>
            </c:minus>
            <c:spPr>
              <a:noFill/>
              <a:ln w="9525" cap="flat" cmpd="sng" algn="ctr">
                <a:solidFill>
                  <a:schemeClr val="tx1">
                    <a:lumMod val="65000"/>
                    <a:lumOff val="35000"/>
                  </a:schemeClr>
                </a:solidFill>
                <a:round/>
              </a:ln>
              <a:effectLst/>
            </c:spPr>
          </c:errBars>
          <c:cat>
            <c:strRef>
              <c:f>'mediation study'!$C$51:$D$51</c:f>
              <c:strCache>
                <c:ptCount val="2"/>
                <c:pt idx="0">
                  <c:v>Control</c:v>
                </c:pt>
                <c:pt idx="1">
                  <c:v>Framed-as-greener</c:v>
                </c:pt>
              </c:strCache>
            </c:strRef>
          </c:cat>
          <c:val>
            <c:numRef>
              <c:f>'mediation study'!$C$53:$D$53</c:f>
              <c:numCache>
                <c:formatCode>General</c:formatCode>
                <c:ptCount val="2"/>
                <c:pt idx="0" formatCode="0.00">
                  <c:v>3</c:v>
                </c:pt>
                <c:pt idx="1">
                  <c:v>5</c:v>
                </c:pt>
              </c:numCache>
            </c:numRef>
          </c:val>
          <c:extLst>
            <c:ext xmlns:c16="http://schemas.microsoft.com/office/drawing/2014/chart" uri="{C3380CC4-5D6E-409C-BE32-E72D297353CC}">
              <c16:uniqueId val="{00000001-40FA-8D44-B9A2-61A301776C27}"/>
            </c:ext>
          </c:extLst>
        </c:ser>
        <c:dLbls>
          <c:dLblPos val="outEnd"/>
          <c:showLegendKey val="0"/>
          <c:showVal val="1"/>
          <c:showCatName val="0"/>
          <c:showSerName val="0"/>
          <c:showPercent val="0"/>
          <c:showBubbleSize val="0"/>
        </c:dLbls>
        <c:gapWidth val="100"/>
        <c:axId val="1306733983"/>
        <c:axId val="1306732319"/>
      </c:barChart>
      <c:catAx>
        <c:axId val="130673398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NL"/>
          </a:p>
        </c:txPr>
        <c:crossAx val="1306732319"/>
        <c:crosses val="autoZero"/>
        <c:auto val="1"/>
        <c:lblAlgn val="ctr"/>
        <c:lblOffset val="100"/>
        <c:noMultiLvlLbl val="0"/>
      </c:catAx>
      <c:valAx>
        <c:axId val="1306732319"/>
        <c:scaling>
          <c:orientation val="minMax"/>
          <c:max val="7"/>
          <c:min val="0"/>
        </c:scaling>
        <c:delete val="1"/>
        <c:axPos val="l"/>
        <c:numFmt formatCode="0" sourceLinked="0"/>
        <c:majorTickMark val="in"/>
        <c:minorTickMark val="none"/>
        <c:tickLblPos val="nextTo"/>
        <c:crossAx val="130673398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NL"/>
        </a:p>
      </c:txPr>
    </c:legend>
    <c:plotVisOnly val="1"/>
    <c:dispBlanksAs val="gap"/>
    <c:showDLblsOverMax val="0"/>
    <c:extLst/>
  </c:chart>
  <c:spPr>
    <a:noFill/>
    <a:ln>
      <a:noFill/>
    </a:ln>
    <a:effectLst/>
  </c:spPr>
  <c:txPr>
    <a:bodyPr/>
    <a:lstStyle/>
    <a:p>
      <a:pPr>
        <a:defRPr sz="1000">
          <a:latin typeface="Arial" panose="020B0604020202020204" pitchFamily="34" charset="0"/>
          <a:cs typeface="Arial" panose="020B0604020202020204" pitchFamily="34" charset="0"/>
        </a:defRPr>
      </a:pPr>
      <a:endParaRPr lang="en-NL"/>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'mediation study'!$B$18</c:f>
              <c:strCache>
                <c:ptCount val="1"/>
                <c:pt idx="0">
                  <c:v>Conventional</c:v>
                </c:pt>
              </c:strCache>
            </c:strRef>
          </c:tx>
          <c:spPr>
            <a:solidFill>
              <a:sysClr val="window" lastClr="FFFFFF"/>
            </a:solidFill>
            <a:ln>
              <a:solidFill>
                <a:schemeClr val="tx1"/>
              </a:solidFill>
            </a:ln>
            <a:effectLst/>
          </c:spPr>
          <c:invertIfNegative val="0"/>
          <c:dLbls>
            <c:delete val="1"/>
          </c:dLbls>
          <c:errBars>
            <c:errBarType val="both"/>
            <c:errValType val="cust"/>
            <c:noEndCap val="0"/>
            <c:plus>
              <c:numLit>
                <c:ptCount val="0"/>
              </c:numLit>
            </c:plus>
            <c:minus>
              <c:numLit>
                <c:ptCount val="0"/>
              </c:numLit>
            </c:minus>
            <c:spPr>
              <a:noFill/>
              <a:ln w="9525" cap="flat" cmpd="sng" algn="ctr">
                <a:solidFill>
                  <a:schemeClr val="tx1">
                    <a:lumMod val="65000"/>
                    <a:lumOff val="35000"/>
                  </a:schemeClr>
                </a:solidFill>
                <a:round/>
              </a:ln>
              <a:effectLst/>
            </c:spPr>
          </c:errBars>
          <c:cat>
            <c:strRef>
              <c:f>'mediation study'!$C$17:$D$17</c:f>
              <c:strCache>
                <c:ptCount val="2"/>
                <c:pt idx="0">
                  <c:v>Control</c:v>
                </c:pt>
                <c:pt idx="1">
                  <c:v>Framed-as-greener</c:v>
                </c:pt>
              </c:strCache>
            </c:strRef>
          </c:cat>
          <c:val>
            <c:numRef>
              <c:f>'mediation study'!$C$18:$D$18</c:f>
              <c:numCache>
                <c:formatCode>General</c:formatCode>
                <c:ptCount val="2"/>
                <c:pt idx="0" formatCode="0.00">
                  <c:v>5</c:v>
                </c:pt>
                <c:pt idx="1">
                  <c:v>5</c:v>
                </c:pt>
              </c:numCache>
            </c:numRef>
          </c:val>
          <c:extLst>
            <c:ext xmlns:c16="http://schemas.microsoft.com/office/drawing/2014/chart" uri="{C3380CC4-5D6E-409C-BE32-E72D297353CC}">
              <c16:uniqueId val="{00000000-28C4-6542-A2E7-CEC3DDF11D88}"/>
            </c:ext>
          </c:extLst>
        </c:ser>
        <c:ser>
          <c:idx val="1"/>
          <c:order val="1"/>
          <c:tx>
            <c:strRef>
              <c:f>'mediation study'!$B$19</c:f>
              <c:strCache>
                <c:ptCount val="1"/>
                <c:pt idx="0">
                  <c:v>Green</c:v>
                </c:pt>
              </c:strCache>
            </c:strRef>
          </c:tx>
          <c:spPr>
            <a:solidFill>
              <a:sysClr val="windowText" lastClr="000000"/>
            </a:solidFill>
            <a:ln>
              <a:solidFill>
                <a:schemeClr val="tx1"/>
              </a:solidFill>
            </a:ln>
            <a:effectLst/>
          </c:spPr>
          <c:invertIfNegative val="0"/>
          <c:dLbls>
            <c:delete val="1"/>
          </c:dLbls>
          <c:errBars>
            <c:errBarType val="both"/>
            <c:errValType val="cust"/>
            <c:noEndCap val="0"/>
            <c:plus>
              <c:numLit>
                <c:ptCount val="0"/>
              </c:numLit>
            </c:plus>
            <c:minus>
              <c:numLit>
                <c:ptCount val="0"/>
              </c:numLit>
            </c:minus>
            <c:spPr>
              <a:noFill/>
              <a:ln w="9525" cap="flat" cmpd="sng" algn="ctr">
                <a:solidFill>
                  <a:schemeClr val="tx1">
                    <a:lumMod val="65000"/>
                    <a:lumOff val="35000"/>
                  </a:schemeClr>
                </a:solidFill>
                <a:round/>
              </a:ln>
              <a:effectLst/>
            </c:spPr>
          </c:errBars>
          <c:cat>
            <c:strRef>
              <c:f>'mediation study'!$C$17:$D$17</c:f>
              <c:strCache>
                <c:ptCount val="2"/>
                <c:pt idx="0">
                  <c:v>Control</c:v>
                </c:pt>
                <c:pt idx="1">
                  <c:v>Framed-as-greener</c:v>
                </c:pt>
              </c:strCache>
            </c:strRef>
          </c:cat>
          <c:val>
            <c:numRef>
              <c:f>'mediation study'!$C$19:$D$19</c:f>
              <c:numCache>
                <c:formatCode>General</c:formatCode>
                <c:ptCount val="2"/>
                <c:pt idx="0" formatCode="0.00">
                  <c:v>3</c:v>
                </c:pt>
                <c:pt idx="1">
                  <c:v>3</c:v>
                </c:pt>
              </c:numCache>
            </c:numRef>
          </c:val>
          <c:extLst>
            <c:ext xmlns:c16="http://schemas.microsoft.com/office/drawing/2014/chart" uri="{C3380CC4-5D6E-409C-BE32-E72D297353CC}">
              <c16:uniqueId val="{00000001-28C4-6542-A2E7-CEC3DDF11D88}"/>
            </c:ext>
          </c:extLst>
        </c:ser>
        <c:dLbls>
          <c:dLblPos val="outEnd"/>
          <c:showLegendKey val="0"/>
          <c:showVal val="1"/>
          <c:showCatName val="0"/>
          <c:showSerName val="0"/>
          <c:showPercent val="0"/>
          <c:showBubbleSize val="0"/>
        </c:dLbls>
        <c:gapWidth val="100"/>
        <c:axId val="1306733983"/>
        <c:axId val="1306732319"/>
      </c:barChart>
      <c:catAx>
        <c:axId val="130673398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NL"/>
          </a:p>
        </c:txPr>
        <c:crossAx val="1306732319"/>
        <c:crosses val="autoZero"/>
        <c:auto val="1"/>
        <c:lblAlgn val="ctr"/>
        <c:lblOffset val="100"/>
        <c:noMultiLvlLbl val="0"/>
      </c:catAx>
      <c:valAx>
        <c:axId val="1306732319"/>
        <c:scaling>
          <c:orientation val="minMax"/>
          <c:max val="7"/>
          <c:min val="0"/>
        </c:scaling>
        <c:delete val="0"/>
        <c:axPos val="l"/>
        <c:numFmt formatCode="0" sourceLinked="0"/>
        <c:majorTickMark val="in"/>
        <c:minorTickMark val="none"/>
        <c:tickLblPos val="nextTo"/>
        <c:spPr>
          <a:noFill/>
          <a:ln>
            <a:solidFill>
              <a:schemeClr val="tx1"/>
            </a:solid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NL"/>
          </a:p>
        </c:txPr>
        <c:crossAx val="130673398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NL"/>
        </a:p>
      </c:txPr>
    </c:legend>
    <c:plotVisOnly val="1"/>
    <c:dispBlanksAs val="gap"/>
    <c:showDLblsOverMax val="0"/>
    <c:extLst/>
  </c:chart>
  <c:spPr>
    <a:noFill/>
    <a:ln>
      <a:noFill/>
    </a:ln>
    <a:effectLst/>
  </c:spPr>
  <c:txPr>
    <a:bodyPr/>
    <a:lstStyle/>
    <a:p>
      <a:pPr>
        <a:defRPr sz="1000">
          <a:latin typeface="Arial" panose="020B0604020202020204" pitchFamily="34" charset="0"/>
          <a:cs typeface="Arial" panose="020B0604020202020204" pitchFamily="34" charset="0"/>
        </a:defRPr>
      </a:pPr>
      <a:endParaRPr lang="en-NL"/>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'mediation study'!$B$52</c:f>
              <c:strCache>
                <c:ptCount val="1"/>
                <c:pt idx="0">
                  <c:v>Conventional</c:v>
                </c:pt>
              </c:strCache>
            </c:strRef>
          </c:tx>
          <c:spPr>
            <a:solidFill>
              <a:sysClr val="window" lastClr="FFFFFF"/>
            </a:solidFill>
            <a:ln>
              <a:solidFill>
                <a:schemeClr val="tx1"/>
              </a:solidFill>
            </a:ln>
            <a:effectLst/>
          </c:spPr>
          <c:invertIfNegative val="0"/>
          <c:dLbls>
            <c:delete val="1"/>
          </c:dLbls>
          <c:errBars>
            <c:errBarType val="both"/>
            <c:errValType val="cust"/>
            <c:noEndCap val="0"/>
            <c:plus>
              <c:numLit>
                <c:ptCount val="0"/>
              </c:numLit>
            </c:plus>
            <c:minus>
              <c:numLit>
                <c:ptCount val="0"/>
              </c:numLit>
            </c:minus>
            <c:spPr>
              <a:noFill/>
              <a:ln w="9525" cap="flat" cmpd="sng" algn="ctr">
                <a:solidFill>
                  <a:schemeClr val="tx1">
                    <a:lumMod val="65000"/>
                    <a:lumOff val="35000"/>
                  </a:schemeClr>
                </a:solidFill>
                <a:round/>
              </a:ln>
              <a:effectLst/>
            </c:spPr>
          </c:errBars>
          <c:cat>
            <c:strRef>
              <c:f>'mediation study'!$C$51:$D$51</c:f>
              <c:strCache>
                <c:ptCount val="2"/>
                <c:pt idx="0">
                  <c:v>Control</c:v>
                </c:pt>
                <c:pt idx="1">
                  <c:v>Framed-as-greener</c:v>
                </c:pt>
              </c:strCache>
            </c:strRef>
          </c:cat>
          <c:val>
            <c:numRef>
              <c:f>'mediation study'!$C$52:$D$52</c:f>
              <c:numCache>
                <c:formatCode>General</c:formatCode>
                <c:ptCount val="2"/>
                <c:pt idx="0" formatCode="0.00">
                  <c:v>5</c:v>
                </c:pt>
                <c:pt idx="1">
                  <c:v>5</c:v>
                </c:pt>
              </c:numCache>
            </c:numRef>
          </c:val>
          <c:extLst>
            <c:ext xmlns:c16="http://schemas.microsoft.com/office/drawing/2014/chart" uri="{C3380CC4-5D6E-409C-BE32-E72D297353CC}">
              <c16:uniqueId val="{00000000-40FA-8D44-B9A2-61A301776C27}"/>
            </c:ext>
          </c:extLst>
        </c:ser>
        <c:ser>
          <c:idx val="1"/>
          <c:order val="1"/>
          <c:tx>
            <c:strRef>
              <c:f>'mediation study'!$B$53</c:f>
              <c:strCache>
                <c:ptCount val="1"/>
                <c:pt idx="0">
                  <c:v>Green</c:v>
                </c:pt>
              </c:strCache>
            </c:strRef>
          </c:tx>
          <c:spPr>
            <a:solidFill>
              <a:sysClr val="windowText" lastClr="000000"/>
            </a:solidFill>
            <a:ln>
              <a:solidFill>
                <a:schemeClr val="tx1"/>
              </a:solidFill>
            </a:ln>
            <a:effectLst/>
          </c:spPr>
          <c:invertIfNegative val="0"/>
          <c:dLbls>
            <c:delete val="1"/>
          </c:dLbls>
          <c:errBars>
            <c:errBarType val="both"/>
            <c:errValType val="cust"/>
            <c:noEndCap val="0"/>
            <c:plus>
              <c:numLit>
                <c:ptCount val="0"/>
              </c:numLit>
            </c:plus>
            <c:minus>
              <c:numLit>
                <c:ptCount val="0"/>
              </c:numLit>
            </c:minus>
            <c:spPr>
              <a:noFill/>
              <a:ln w="9525" cap="flat" cmpd="sng" algn="ctr">
                <a:solidFill>
                  <a:schemeClr val="tx1">
                    <a:lumMod val="65000"/>
                    <a:lumOff val="35000"/>
                  </a:schemeClr>
                </a:solidFill>
                <a:round/>
              </a:ln>
              <a:effectLst/>
            </c:spPr>
          </c:errBars>
          <c:cat>
            <c:strRef>
              <c:f>'mediation study'!$C$51:$D$51</c:f>
              <c:strCache>
                <c:ptCount val="2"/>
                <c:pt idx="0">
                  <c:v>Control</c:v>
                </c:pt>
                <c:pt idx="1">
                  <c:v>Framed-as-greener</c:v>
                </c:pt>
              </c:strCache>
            </c:strRef>
          </c:cat>
          <c:val>
            <c:numRef>
              <c:f>'mediation study'!$C$53:$D$53</c:f>
              <c:numCache>
                <c:formatCode>General</c:formatCode>
                <c:ptCount val="2"/>
                <c:pt idx="0" formatCode="0.00">
                  <c:v>3</c:v>
                </c:pt>
                <c:pt idx="1">
                  <c:v>5</c:v>
                </c:pt>
              </c:numCache>
            </c:numRef>
          </c:val>
          <c:extLst>
            <c:ext xmlns:c16="http://schemas.microsoft.com/office/drawing/2014/chart" uri="{C3380CC4-5D6E-409C-BE32-E72D297353CC}">
              <c16:uniqueId val="{00000001-40FA-8D44-B9A2-61A301776C27}"/>
            </c:ext>
          </c:extLst>
        </c:ser>
        <c:dLbls>
          <c:dLblPos val="outEnd"/>
          <c:showLegendKey val="0"/>
          <c:showVal val="1"/>
          <c:showCatName val="0"/>
          <c:showSerName val="0"/>
          <c:showPercent val="0"/>
          <c:showBubbleSize val="0"/>
        </c:dLbls>
        <c:gapWidth val="100"/>
        <c:axId val="1306733983"/>
        <c:axId val="1306732319"/>
      </c:barChart>
      <c:catAx>
        <c:axId val="130673398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NL"/>
          </a:p>
        </c:txPr>
        <c:crossAx val="1306732319"/>
        <c:crosses val="autoZero"/>
        <c:auto val="1"/>
        <c:lblAlgn val="ctr"/>
        <c:lblOffset val="100"/>
        <c:noMultiLvlLbl val="0"/>
      </c:catAx>
      <c:valAx>
        <c:axId val="1306732319"/>
        <c:scaling>
          <c:orientation val="minMax"/>
          <c:max val="7"/>
          <c:min val="0"/>
        </c:scaling>
        <c:delete val="1"/>
        <c:axPos val="l"/>
        <c:numFmt formatCode="0" sourceLinked="0"/>
        <c:majorTickMark val="in"/>
        <c:minorTickMark val="none"/>
        <c:tickLblPos val="nextTo"/>
        <c:crossAx val="130673398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NL"/>
        </a:p>
      </c:txPr>
    </c:legend>
    <c:plotVisOnly val="1"/>
    <c:dispBlanksAs val="gap"/>
    <c:showDLblsOverMax val="0"/>
    <c:extLst/>
  </c:chart>
  <c:spPr>
    <a:noFill/>
    <a:ln>
      <a:noFill/>
    </a:ln>
    <a:effectLst/>
  </c:spPr>
  <c:txPr>
    <a:bodyPr/>
    <a:lstStyle/>
    <a:p>
      <a:pPr>
        <a:defRPr sz="1000">
          <a:latin typeface="Arial" panose="020B0604020202020204" pitchFamily="34" charset="0"/>
          <a:cs typeface="Arial" panose="020B0604020202020204" pitchFamily="34" charset="0"/>
        </a:defRPr>
      </a:pPr>
      <a:endParaRPr lang="en-NL"/>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'mediation study'!$F$72</c:f>
              <c:strCache>
                <c:ptCount val="1"/>
                <c:pt idx="0">
                  <c:v>Conventional</c:v>
                </c:pt>
              </c:strCache>
            </c:strRef>
          </c:tx>
          <c:spPr>
            <a:solidFill>
              <a:sysClr val="window" lastClr="FFFFFF"/>
            </a:solidFill>
            <a:ln>
              <a:solidFill>
                <a:schemeClr val="tx1"/>
              </a:solidFill>
            </a:ln>
            <a:effectLst/>
          </c:spPr>
          <c:invertIfNegative val="0"/>
          <c:dLbls>
            <c:delete val="1"/>
          </c:dLbls>
          <c:errBars>
            <c:errBarType val="both"/>
            <c:errValType val="cust"/>
            <c:noEndCap val="0"/>
            <c:plus>
              <c:numLit>
                <c:ptCount val="0"/>
              </c:numLit>
            </c:plus>
            <c:minus>
              <c:numLit>
                <c:ptCount val="0"/>
              </c:numLit>
            </c:minus>
            <c:spPr>
              <a:noFill/>
              <a:ln w="9525" cap="flat" cmpd="sng" algn="ctr">
                <a:solidFill>
                  <a:schemeClr val="tx1">
                    <a:lumMod val="65000"/>
                    <a:lumOff val="35000"/>
                  </a:schemeClr>
                </a:solidFill>
                <a:round/>
              </a:ln>
              <a:effectLst/>
            </c:spPr>
          </c:errBars>
          <c:cat>
            <c:strRef>
              <c:f>'mediation study'!$G$71:$H$71</c:f>
              <c:strCache>
                <c:ptCount val="2"/>
                <c:pt idx="0">
                  <c:v>Control</c:v>
                </c:pt>
                <c:pt idx="1">
                  <c:v>Environmnetal Consideration Salient </c:v>
                </c:pt>
              </c:strCache>
            </c:strRef>
          </c:cat>
          <c:val>
            <c:numRef>
              <c:f>'mediation study'!$G$72:$H$72</c:f>
              <c:numCache>
                <c:formatCode>General</c:formatCode>
                <c:ptCount val="2"/>
                <c:pt idx="0" formatCode="0.00">
                  <c:v>5</c:v>
                </c:pt>
                <c:pt idx="1">
                  <c:v>3</c:v>
                </c:pt>
              </c:numCache>
            </c:numRef>
          </c:val>
          <c:extLst>
            <c:ext xmlns:c16="http://schemas.microsoft.com/office/drawing/2014/chart" uri="{C3380CC4-5D6E-409C-BE32-E72D297353CC}">
              <c16:uniqueId val="{00000000-8047-5F40-A4BB-DA158BE5F3D2}"/>
            </c:ext>
          </c:extLst>
        </c:ser>
        <c:ser>
          <c:idx val="1"/>
          <c:order val="1"/>
          <c:tx>
            <c:strRef>
              <c:f>'mediation study'!$F$73</c:f>
              <c:strCache>
                <c:ptCount val="1"/>
                <c:pt idx="0">
                  <c:v>Green</c:v>
                </c:pt>
              </c:strCache>
            </c:strRef>
          </c:tx>
          <c:spPr>
            <a:solidFill>
              <a:sysClr val="windowText" lastClr="000000"/>
            </a:solidFill>
            <a:ln>
              <a:solidFill>
                <a:schemeClr val="tx1"/>
              </a:solidFill>
            </a:ln>
            <a:effectLst/>
          </c:spPr>
          <c:invertIfNegative val="0"/>
          <c:dLbls>
            <c:delete val="1"/>
          </c:dLbls>
          <c:errBars>
            <c:errBarType val="both"/>
            <c:errValType val="cust"/>
            <c:noEndCap val="0"/>
            <c:plus>
              <c:numLit>
                <c:ptCount val="0"/>
              </c:numLit>
            </c:plus>
            <c:minus>
              <c:numLit>
                <c:ptCount val="0"/>
              </c:numLit>
            </c:minus>
            <c:spPr>
              <a:noFill/>
              <a:ln w="9525" cap="flat" cmpd="sng" algn="ctr">
                <a:solidFill>
                  <a:schemeClr val="tx1">
                    <a:lumMod val="65000"/>
                    <a:lumOff val="35000"/>
                  </a:schemeClr>
                </a:solidFill>
                <a:round/>
              </a:ln>
              <a:effectLst/>
            </c:spPr>
          </c:errBars>
          <c:cat>
            <c:strRef>
              <c:f>'mediation study'!$G$71:$H$71</c:f>
              <c:strCache>
                <c:ptCount val="2"/>
                <c:pt idx="0">
                  <c:v>Control</c:v>
                </c:pt>
                <c:pt idx="1">
                  <c:v>Environmnetal Consideration Salient </c:v>
                </c:pt>
              </c:strCache>
            </c:strRef>
          </c:cat>
          <c:val>
            <c:numRef>
              <c:f>'mediation study'!$G$73:$H$73</c:f>
              <c:numCache>
                <c:formatCode>General</c:formatCode>
                <c:ptCount val="2"/>
                <c:pt idx="0" formatCode="0.00">
                  <c:v>3</c:v>
                </c:pt>
                <c:pt idx="1">
                  <c:v>3</c:v>
                </c:pt>
              </c:numCache>
            </c:numRef>
          </c:val>
          <c:extLst>
            <c:ext xmlns:c16="http://schemas.microsoft.com/office/drawing/2014/chart" uri="{C3380CC4-5D6E-409C-BE32-E72D297353CC}">
              <c16:uniqueId val="{00000001-8047-5F40-A4BB-DA158BE5F3D2}"/>
            </c:ext>
          </c:extLst>
        </c:ser>
        <c:dLbls>
          <c:dLblPos val="outEnd"/>
          <c:showLegendKey val="0"/>
          <c:showVal val="1"/>
          <c:showCatName val="0"/>
          <c:showSerName val="0"/>
          <c:showPercent val="0"/>
          <c:showBubbleSize val="0"/>
        </c:dLbls>
        <c:gapWidth val="100"/>
        <c:axId val="1306733983"/>
        <c:axId val="1306732319"/>
      </c:barChart>
      <c:catAx>
        <c:axId val="130673398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NL"/>
          </a:p>
        </c:txPr>
        <c:crossAx val="1306732319"/>
        <c:crosses val="autoZero"/>
        <c:auto val="1"/>
        <c:lblAlgn val="ctr"/>
        <c:lblOffset val="100"/>
        <c:noMultiLvlLbl val="0"/>
      </c:catAx>
      <c:valAx>
        <c:axId val="1306732319"/>
        <c:scaling>
          <c:orientation val="minMax"/>
          <c:max val="7"/>
          <c:min val="0"/>
        </c:scaling>
        <c:delete val="1"/>
        <c:axPos val="l"/>
        <c:numFmt formatCode="0" sourceLinked="0"/>
        <c:majorTickMark val="in"/>
        <c:minorTickMark val="none"/>
        <c:tickLblPos val="nextTo"/>
        <c:crossAx val="130673398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NL"/>
        </a:p>
      </c:txPr>
    </c:legend>
    <c:plotVisOnly val="1"/>
    <c:dispBlanksAs val="gap"/>
    <c:showDLblsOverMax val="0"/>
    <c:extLst/>
  </c:chart>
  <c:spPr>
    <a:noFill/>
    <a:ln>
      <a:noFill/>
    </a:ln>
    <a:effectLst/>
  </c:spPr>
  <c:txPr>
    <a:bodyPr/>
    <a:lstStyle/>
    <a:p>
      <a:pPr>
        <a:defRPr sz="1000">
          <a:latin typeface="Arial" panose="020B0604020202020204" pitchFamily="34" charset="0"/>
          <a:cs typeface="Arial" panose="020B0604020202020204" pitchFamily="34" charset="0"/>
        </a:defRPr>
      </a:pPr>
      <a:endParaRPr lang="en-NL"/>
    </a:p>
  </c:txPr>
  <c:externalData r:id="rId4">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'mediation study'!$G$57</c:f>
              <c:strCache>
                <c:ptCount val="1"/>
                <c:pt idx="0">
                  <c:v>Conventional</c:v>
                </c:pt>
              </c:strCache>
            </c:strRef>
          </c:tx>
          <c:spPr>
            <a:solidFill>
              <a:sysClr val="window" lastClr="FFFFFF"/>
            </a:solidFill>
            <a:ln>
              <a:solidFill>
                <a:schemeClr val="tx1"/>
              </a:solidFill>
            </a:ln>
            <a:effectLst/>
          </c:spPr>
          <c:invertIfNegative val="0"/>
          <c:dLbls>
            <c:delete val="1"/>
          </c:dLbls>
          <c:errBars>
            <c:errBarType val="both"/>
            <c:errValType val="cust"/>
            <c:noEndCap val="0"/>
            <c:plus>
              <c:numLit>
                <c:ptCount val="0"/>
              </c:numLit>
            </c:plus>
            <c:minus>
              <c:numLit>
                <c:ptCount val="0"/>
              </c:numLit>
            </c:minus>
            <c:spPr>
              <a:noFill/>
              <a:ln w="9525" cap="flat" cmpd="sng" algn="ctr">
                <a:solidFill>
                  <a:schemeClr val="tx1">
                    <a:lumMod val="65000"/>
                    <a:lumOff val="35000"/>
                  </a:schemeClr>
                </a:solidFill>
                <a:round/>
              </a:ln>
              <a:effectLst/>
            </c:spPr>
          </c:errBars>
          <c:cat>
            <c:strRef>
              <c:f>'mediation study'!$H$56:$I$56</c:f>
              <c:strCache>
                <c:ptCount val="2"/>
                <c:pt idx="0">
                  <c:v>Control</c:v>
                </c:pt>
                <c:pt idx="1">
                  <c:v>Environmnetal Consideration Salient </c:v>
                </c:pt>
              </c:strCache>
            </c:strRef>
          </c:cat>
          <c:val>
            <c:numRef>
              <c:f>'mediation study'!$H$57:$I$57</c:f>
              <c:numCache>
                <c:formatCode>General</c:formatCode>
                <c:ptCount val="2"/>
                <c:pt idx="0" formatCode="0.00">
                  <c:v>5</c:v>
                </c:pt>
                <c:pt idx="1">
                  <c:v>5</c:v>
                </c:pt>
              </c:numCache>
            </c:numRef>
          </c:val>
          <c:extLst>
            <c:ext xmlns:c16="http://schemas.microsoft.com/office/drawing/2014/chart" uri="{C3380CC4-5D6E-409C-BE32-E72D297353CC}">
              <c16:uniqueId val="{00000000-338B-ED49-A55E-1F451B00EE68}"/>
            </c:ext>
          </c:extLst>
        </c:ser>
        <c:ser>
          <c:idx val="1"/>
          <c:order val="1"/>
          <c:tx>
            <c:strRef>
              <c:f>'mediation study'!$G$58</c:f>
              <c:strCache>
                <c:ptCount val="1"/>
                <c:pt idx="0">
                  <c:v>Green</c:v>
                </c:pt>
              </c:strCache>
            </c:strRef>
          </c:tx>
          <c:spPr>
            <a:solidFill>
              <a:sysClr val="windowText" lastClr="000000"/>
            </a:solidFill>
            <a:ln>
              <a:solidFill>
                <a:schemeClr val="tx1"/>
              </a:solidFill>
            </a:ln>
            <a:effectLst/>
          </c:spPr>
          <c:invertIfNegative val="0"/>
          <c:dLbls>
            <c:delete val="1"/>
          </c:dLbls>
          <c:errBars>
            <c:errBarType val="both"/>
            <c:errValType val="cust"/>
            <c:noEndCap val="0"/>
            <c:plus>
              <c:numLit>
                <c:ptCount val="0"/>
              </c:numLit>
            </c:plus>
            <c:minus>
              <c:numLit>
                <c:ptCount val="0"/>
              </c:numLit>
            </c:minus>
            <c:spPr>
              <a:noFill/>
              <a:ln w="9525" cap="flat" cmpd="sng" algn="ctr">
                <a:solidFill>
                  <a:schemeClr val="tx1">
                    <a:lumMod val="65000"/>
                    <a:lumOff val="35000"/>
                  </a:schemeClr>
                </a:solidFill>
                <a:round/>
              </a:ln>
              <a:effectLst/>
            </c:spPr>
          </c:errBars>
          <c:cat>
            <c:strRef>
              <c:f>'mediation study'!$H$56:$I$56</c:f>
              <c:strCache>
                <c:ptCount val="2"/>
                <c:pt idx="0">
                  <c:v>Control</c:v>
                </c:pt>
                <c:pt idx="1">
                  <c:v>Environmnetal Consideration Salient </c:v>
                </c:pt>
              </c:strCache>
            </c:strRef>
          </c:cat>
          <c:val>
            <c:numRef>
              <c:f>'mediation study'!$H$58:$I$58</c:f>
              <c:numCache>
                <c:formatCode>General</c:formatCode>
                <c:ptCount val="2"/>
                <c:pt idx="0" formatCode="0.00">
                  <c:v>3</c:v>
                </c:pt>
                <c:pt idx="1">
                  <c:v>3</c:v>
                </c:pt>
              </c:numCache>
            </c:numRef>
          </c:val>
          <c:extLst>
            <c:ext xmlns:c16="http://schemas.microsoft.com/office/drawing/2014/chart" uri="{C3380CC4-5D6E-409C-BE32-E72D297353CC}">
              <c16:uniqueId val="{00000001-338B-ED49-A55E-1F451B00EE68}"/>
            </c:ext>
          </c:extLst>
        </c:ser>
        <c:dLbls>
          <c:dLblPos val="outEnd"/>
          <c:showLegendKey val="0"/>
          <c:showVal val="1"/>
          <c:showCatName val="0"/>
          <c:showSerName val="0"/>
          <c:showPercent val="0"/>
          <c:showBubbleSize val="0"/>
        </c:dLbls>
        <c:gapWidth val="100"/>
        <c:axId val="1306733983"/>
        <c:axId val="1306732319"/>
      </c:barChart>
      <c:catAx>
        <c:axId val="130673398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NL"/>
          </a:p>
        </c:txPr>
        <c:crossAx val="1306732319"/>
        <c:crosses val="autoZero"/>
        <c:auto val="1"/>
        <c:lblAlgn val="ctr"/>
        <c:lblOffset val="100"/>
        <c:noMultiLvlLbl val="0"/>
      </c:catAx>
      <c:valAx>
        <c:axId val="1306732319"/>
        <c:scaling>
          <c:orientation val="minMax"/>
          <c:max val="7"/>
          <c:min val="0"/>
        </c:scaling>
        <c:delete val="0"/>
        <c:axPos val="l"/>
        <c:numFmt formatCode="0" sourceLinked="0"/>
        <c:majorTickMark val="in"/>
        <c:minorTickMark val="none"/>
        <c:tickLblPos val="nextTo"/>
        <c:spPr>
          <a:noFill/>
          <a:ln>
            <a:solidFill>
              <a:schemeClr val="tx1"/>
            </a:solid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NL"/>
          </a:p>
        </c:txPr>
        <c:crossAx val="130673398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NL"/>
        </a:p>
      </c:txPr>
    </c:legend>
    <c:plotVisOnly val="1"/>
    <c:dispBlanksAs val="gap"/>
    <c:showDLblsOverMax val="0"/>
    <c:extLst/>
  </c:chart>
  <c:spPr>
    <a:noFill/>
    <a:ln>
      <a:noFill/>
    </a:ln>
    <a:effectLst/>
  </c:spPr>
  <c:txPr>
    <a:bodyPr/>
    <a:lstStyle/>
    <a:p>
      <a:pPr>
        <a:defRPr sz="1000">
          <a:latin typeface="Arial" panose="020B0604020202020204" pitchFamily="34" charset="0"/>
          <a:cs typeface="Arial" panose="020B0604020202020204" pitchFamily="34" charset="0"/>
        </a:defRPr>
      </a:pPr>
      <a:endParaRPr lang="en-NL"/>
    </a:p>
  </c:txPr>
  <c:externalData r:id="rId4">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'mediation study'!$F$72</c:f>
              <c:strCache>
                <c:ptCount val="1"/>
                <c:pt idx="0">
                  <c:v>Conventional</c:v>
                </c:pt>
              </c:strCache>
            </c:strRef>
          </c:tx>
          <c:spPr>
            <a:solidFill>
              <a:sysClr val="window" lastClr="FFFFFF"/>
            </a:solidFill>
            <a:ln>
              <a:solidFill>
                <a:schemeClr val="tx1"/>
              </a:solidFill>
            </a:ln>
            <a:effectLst/>
          </c:spPr>
          <c:invertIfNegative val="0"/>
          <c:dLbls>
            <c:delete val="1"/>
          </c:dLbls>
          <c:errBars>
            <c:errBarType val="both"/>
            <c:errValType val="cust"/>
            <c:noEndCap val="0"/>
            <c:plus>
              <c:numLit>
                <c:ptCount val="0"/>
              </c:numLit>
            </c:plus>
            <c:minus>
              <c:numLit>
                <c:ptCount val="0"/>
              </c:numLit>
            </c:minus>
            <c:spPr>
              <a:noFill/>
              <a:ln w="9525" cap="flat" cmpd="sng" algn="ctr">
                <a:solidFill>
                  <a:schemeClr val="tx1">
                    <a:lumMod val="65000"/>
                    <a:lumOff val="35000"/>
                  </a:schemeClr>
                </a:solidFill>
                <a:round/>
              </a:ln>
              <a:effectLst/>
            </c:spPr>
          </c:errBars>
          <c:cat>
            <c:strRef>
              <c:f>'mediation study'!$G$71:$H$71</c:f>
              <c:strCache>
                <c:ptCount val="2"/>
                <c:pt idx="0">
                  <c:v>Control</c:v>
                </c:pt>
                <c:pt idx="1">
                  <c:v>Environmnetal Consideration Salient </c:v>
                </c:pt>
              </c:strCache>
            </c:strRef>
          </c:cat>
          <c:val>
            <c:numRef>
              <c:f>'mediation study'!$G$72:$H$72</c:f>
              <c:numCache>
                <c:formatCode>General</c:formatCode>
                <c:ptCount val="2"/>
                <c:pt idx="0" formatCode="0.00">
                  <c:v>5</c:v>
                </c:pt>
                <c:pt idx="1">
                  <c:v>3</c:v>
                </c:pt>
              </c:numCache>
            </c:numRef>
          </c:val>
          <c:extLst>
            <c:ext xmlns:c16="http://schemas.microsoft.com/office/drawing/2014/chart" uri="{C3380CC4-5D6E-409C-BE32-E72D297353CC}">
              <c16:uniqueId val="{00000000-8047-5F40-A4BB-DA158BE5F3D2}"/>
            </c:ext>
          </c:extLst>
        </c:ser>
        <c:ser>
          <c:idx val="1"/>
          <c:order val="1"/>
          <c:tx>
            <c:strRef>
              <c:f>'mediation study'!$F$73</c:f>
              <c:strCache>
                <c:ptCount val="1"/>
                <c:pt idx="0">
                  <c:v>Green</c:v>
                </c:pt>
              </c:strCache>
            </c:strRef>
          </c:tx>
          <c:spPr>
            <a:solidFill>
              <a:sysClr val="windowText" lastClr="000000"/>
            </a:solidFill>
            <a:ln>
              <a:solidFill>
                <a:schemeClr val="tx1"/>
              </a:solidFill>
            </a:ln>
            <a:effectLst/>
          </c:spPr>
          <c:invertIfNegative val="0"/>
          <c:dLbls>
            <c:delete val="1"/>
          </c:dLbls>
          <c:errBars>
            <c:errBarType val="both"/>
            <c:errValType val="cust"/>
            <c:noEndCap val="0"/>
            <c:plus>
              <c:numLit>
                <c:ptCount val="0"/>
              </c:numLit>
            </c:plus>
            <c:minus>
              <c:numLit>
                <c:ptCount val="0"/>
              </c:numLit>
            </c:minus>
            <c:spPr>
              <a:noFill/>
              <a:ln w="9525" cap="flat" cmpd="sng" algn="ctr">
                <a:solidFill>
                  <a:schemeClr val="tx1">
                    <a:lumMod val="65000"/>
                    <a:lumOff val="35000"/>
                  </a:schemeClr>
                </a:solidFill>
                <a:round/>
              </a:ln>
              <a:effectLst/>
            </c:spPr>
          </c:errBars>
          <c:cat>
            <c:strRef>
              <c:f>'mediation study'!$G$71:$H$71</c:f>
              <c:strCache>
                <c:ptCount val="2"/>
                <c:pt idx="0">
                  <c:v>Control</c:v>
                </c:pt>
                <c:pt idx="1">
                  <c:v>Environmnetal Consideration Salient </c:v>
                </c:pt>
              </c:strCache>
            </c:strRef>
          </c:cat>
          <c:val>
            <c:numRef>
              <c:f>'mediation study'!$G$73:$H$73</c:f>
              <c:numCache>
                <c:formatCode>General</c:formatCode>
                <c:ptCount val="2"/>
                <c:pt idx="0" formatCode="0.00">
                  <c:v>3</c:v>
                </c:pt>
                <c:pt idx="1">
                  <c:v>3</c:v>
                </c:pt>
              </c:numCache>
            </c:numRef>
          </c:val>
          <c:extLst>
            <c:ext xmlns:c16="http://schemas.microsoft.com/office/drawing/2014/chart" uri="{C3380CC4-5D6E-409C-BE32-E72D297353CC}">
              <c16:uniqueId val="{00000001-8047-5F40-A4BB-DA158BE5F3D2}"/>
            </c:ext>
          </c:extLst>
        </c:ser>
        <c:dLbls>
          <c:dLblPos val="outEnd"/>
          <c:showLegendKey val="0"/>
          <c:showVal val="1"/>
          <c:showCatName val="0"/>
          <c:showSerName val="0"/>
          <c:showPercent val="0"/>
          <c:showBubbleSize val="0"/>
        </c:dLbls>
        <c:gapWidth val="100"/>
        <c:axId val="1306733983"/>
        <c:axId val="1306732319"/>
      </c:barChart>
      <c:catAx>
        <c:axId val="130673398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NL"/>
          </a:p>
        </c:txPr>
        <c:crossAx val="1306732319"/>
        <c:crosses val="autoZero"/>
        <c:auto val="1"/>
        <c:lblAlgn val="ctr"/>
        <c:lblOffset val="100"/>
        <c:noMultiLvlLbl val="0"/>
      </c:catAx>
      <c:valAx>
        <c:axId val="1306732319"/>
        <c:scaling>
          <c:orientation val="minMax"/>
          <c:max val="7"/>
          <c:min val="0"/>
        </c:scaling>
        <c:delete val="1"/>
        <c:axPos val="l"/>
        <c:numFmt formatCode="0" sourceLinked="0"/>
        <c:majorTickMark val="in"/>
        <c:minorTickMark val="none"/>
        <c:tickLblPos val="nextTo"/>
        <c:crossAx val="130673398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NL"/>
        </a:p>
      </c:txPr>
    </c:legend>
    <c:plotVisOnly val="1"/>
    <c:dispBlanksAs val="gap"/>
    <c:showDLblsOverMax val="0"/>
    <c:extLst/>
  </c:chart>
  <c:spPr>
    <a:noFill/>
    <a:ln>
      <a:noFill/>
    </a:ln>
    <a:effectLst/>
  </c:spPr>
  <c:txPr>
    <a:bodyPr/>
    <a:lstStyle/>
    <a:p>
      <a:pPr>
        <a:defRPr sz="1000">
          <a:latin typeface="Arial" panose="020B0604020202020204" pitchFamily="34" charset="0"/>
          <a:cs typeface="Arial" panose="020B0604020202020204" pitchFamily="34" charset="0"/>
        </a:defRPr>
      </a:pPr>
      <a:endParaRPr lang="en-NL"/>
    </a:p>
  </c:txPr>
  <c:externalData r:id="rId4">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'mediation study'!$G$57</c:f>
              <c:strCache>
                <c:ptCount val="1"/>
                <c:pt idx="0">
                  <c:v>Conventional</c:v>
                </c:pt>
              </c:strCache>
            </c:strRef>
          </c:tx>
          <c:spPr>
            <a:solidFill>
              <a:sysClr val="window" lastClr="FFFFFF"/>
            </a:solidFill>
            <a:ln>
              <a:solidFill>
                <a:schemeClr val="tx1"/>
              </a:solidFill>
            </a:ln>
            <a:effectLst/>
          </c:spPr>
          <c:invertIfNegative val="0"/>
          <c:dLbls>
            <c:delete val="1"/>
          </c:dLbls>
          <c:errBars>
            <c:errBarType val="both"/>
            <c:errValType val="cust"/>
            <c:noEndCap val="0"/>
            <c:plus>
              <c:numLit>
                <c:ptCount val="0"/>
              </c:numLit>
            </c:plus>
            <c:minus>
              <c:numLit>
                <c:ptCount val="0"/>
              </c:numLit>
            </c:minus>
            <c:spPr>
              <a:noFill/>
              <a:ln w="9525" cap="flat" cmpd="sng" algn="ctr">
                <a:solidFill>
                  <a:schemeClr val="tx1">
                    <a:lumMod val="65000"/>
                    <a:lumOff val="35000"/>
                  </a:schemeClr>
                </a:solidFill>
                <a:round/>
              </a:ln>
              <a:effectLst/>
            </c:spPr>
          </c:errBars>
          <c:cat>
            <c:strRef>
              <c:f>'mediation study'!$H$56:$I$56</c:f>
              <c:strCache>
                <c:ptCount val="2"/>
                <c:pt idx="0">
                  <c:v>Control</c:v>
                </c:pt>
                <c:pt idx="1">
                  <c:v>Environmnetal Consideration Salient </c:v>
                </c:pt>
              </c:strCache>
            </c:strRef>
          </c:cat>
          <c:val>
            <c:numRef>
              <c:f>'mediation study'!$H$57:$I$57</c:f>
              <c:numCache>
                <c:formatCode>General</c:formatCode>
                <c:ptCount val="2"/>
                <c:pt idx="0" formatCode="0.00">
                  <c:v>5</c:v>
                </c:pt>
                <c:pt idx="1">
                  <c:v>5</c:v>
                </c:pt>
              </c:numCache>
            </c:numRef>
          </c:val>
          <c:extLst>
            <c:ext xmlns:c16="http://schemas.microsoft.com/office/drawing/2014/chart" uri="{C3380CC4-5D6E-409C-BE32-E72D297353CC}">
              <c16:uniqueId val="{00000000-338B-ED49-A55E-1F451B00EE68}"/>
            </c:ext>
          </c:extLst>
        </c:ser>
        <c:ser>
          <c:idx val="1"/>
          <c:order val="1"/>
          <c:tx>
            <c:strRef>
              <c:f>'mediation study'!$G$58</c:f>
              <c:strCache>
                <c:ptCount val="1"/>
                <c:pt idx="0">
                  <c:v>Green</c:v>
                </c:pt>
              </c:strCache>
            </c:strRef>
          </c:tx>
          <c:spPr>
            <a:solidFill>
              <a:sysClr val="windowText" lastClr="000000"/>
            </a:solidFill>
            <a:ln>
              <a:solidFill>
                <a:schemeClr val="tx1"/>
              </a:solidFill>
            </a:ln>
            <a:effectLst/>
          </c:spPr>
          <c:invertIfNegative val="0"/>
          <c:dLbls>
            <c:delete val="1"/>
          </c:dLbls>
          <c:errBars>
            <c:errBarType val="both"/>
            <c:errValType val="cust"/>
            <c:noEndCap val="0"/>
            <c:plus>
              <c:numLit>
                <c:ptCount val="0"/>
              </c:numLit>
            </c:plus>
            <c:minus>
              <c:numLit>
                <c:ptCount val="0"/>
              </c:numLit>
            </c:minus>
            <c:spPr>
              <a:noFill/>
              <a:ln w="9525" cap="flat" cmpd="sng" algn="ctr">
                <a:solidFill>
                  <a:schemeClr val="tx1">
                    <a:lumMod val="65000"/>
                    <a:lumOff val="35000"/>
                  </a:schemeClr>
                </a:solidFill>
                <a:round/>
              </a:ln>
              <a:effectLst/>
            </c:spPr>
          </c:errBars>
          <c:cat>
            <c:strRef>
              <c:f>'mediation study'!$H$56:$I$56</c:f>
              <c:strCache>
                <c:ptCount val="2"/>
                <c:pt idx="0">
                  <c:v>Control</c:v>
                </c:pt>
                <c:pt idx="1">
                  <c:v>Environmnetal Consideration Salient </c:v>
                </c:pt>
              </c:strCache>
            </c:strRef>
          </c:cat>
          <c:val>
            <c:numRef>
              <c:f>'mediation study'!$H$58:$I$58</c:f>
              <c:numCache>
                <c:formatCode>General</c:formatCode>
                <c:ptCount val="2"/>
                <c:pt idx="0" formatCode="0.00">
                  <c:v>3</c:v>
                </c:pt>
                <c:pt idx="1">
                  <c:v>3</c:v>
                </c:pt>
              </c:numCache>
            </c:numRef>
          </c:val>
          <c:extLst>
            <c:ext xmlns:c16="http://schemas.microsoft.com/office/drawing/2014/chart" uri="{C3380CC4-5D6E-409C-BE32-E72D297353CC}">
              <c16:uniqueId val="{00000001-338B-ED49-A55E-1F451B00EE68}"/>
            </c:ext>
          </c:extLst>
        </c:ser>
        <c:dLbls>
          <c:dLblPos val="outEnd"/>
          <c:showLegendKey val="0"/>
          <c:showVal val="1"/>
          <c:showCatName val="0"/>
          <c:showSerName val="0"/>
          <c:showPercent val="0"/>
          <c:showBubbleSize val="0"/>
        </c:dLbls>
        <c:gapWidth val="100"/>
        <c:axId val="1306733983"/>
        <c:axId val="1306732319"/>
      </c:barChart>
      <c:catAx>
        <c:axId val="130673398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NL"/>
          </a:p>
        </c:txPr>
        <c:crossAx val="1306732319"/>
        <c:crosses val="autoZero"/>
        <c:auto val="1"/>
        <c:lblAlgn val="ctr"/>
        <c:lblOffset val="100"/>
        <c:noMultiLvlLbl val="0"/>
      </c:catAx>
      <c:valAx>
        <c:axId val="1306732319"/>
        <c:scaling>
          <c:orientation val="minMax"/>
          <c:max val="7"/>
          <c:min val="0"/>
        </c:scaling>
        <c:delete val="0"/>
        <c:axPos val="l"/>
        <c:numFmt formatCode="0" sourceLinked="0"/>
        <c:majorTickMark val="in"/>
        <c:minorTickMark val="none"/>
        <c:tickLblPos val="nextTo"/>
        <c:spPr>
          <a:noFill/>
          <a:ln>
            <a:solidFill>
              <a:schemeClr val="tx1"/>
            </a:solid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NL"/>
          </a:p>
        </c:txPr>
        <c:crossAx val="130673398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NL"/>
        </a:p>
      </c:txPr>
    </c:legend>
    <c:plotVisOnly val="1"/>
    <c:dispBlanksAs val="gap"/>
    <c:showDLblsOverMax val="0"/>
    <c:extLst/>
  </c:chart>
  <c:spPr>
    <a:noFill/>
    <a:ln>
      <a:noFill/>
    </a:ln>
    <a:effectLst/>
  </c:spPr>
  <c:txPr>
    <a:bodyPr/>
    <a:lstStyle/>
    <a:p>
      <a:pPr>
        <a:defRPr sz="1000">
          <a:latin typeface="Arial" panose="020B0604020202020204" pitchFamily="34" charset="0"/>
          <a:cs typeface="Arial" panose="020B0604020202020204" pitchFamily="34" charset="0"/>
        </a:defRPr>
      </a:pPr>
      <a:endParaRPr lang="en-NL"/>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D1788B0-40EB-214B-9BB0-2CF57CB2A542}" type="datetimeFigureOut">
              <a:rPr lang="en-GB" smtClean="0"/>
              <a:t>13/04/2026</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37BE7CC-9D64-2646-8397-E15B74AAA8B6}" type="slidenum">
              <a:rPr lang="en-GB" smtClean="0"/>
              <a:t>‹#›</a:t>
            </a:fld>
            <a:endParaRPr lang="en-GB"/>
          </a:p>
        </p:txBody>
      </p:sp>
    </p:spTree>
    <p:extLst>
      <p:ext uri="{BB962C8B-B14F-4D97-AF65-F5344CB8AC3E}">
        <p14:creationId xmlns:p14="http://schemas.microsoft.com/office/powerpoint/2010/main" val="717104266"/>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1-28T14:33:18.457"/>
    </inkml:context>
    <inkml:brush xml:id="br0">
      <inkml:brushProperty name="width" value="0.3" units="cm"/>
      <inkml:brushProperty name="height" value="0.6" units="cm"/>
      <inkml:brushProperty name="color" value="#E6E6E6"/>
      <inkml:brushProperty name="tip" value="rectangle"/>
      <inkml:brushProperty name="rasterOp" value="maskPen"/>
    </inkml:brush>
  </inkml:definitions>
  <inkml:trace contextRef="#ctx0" brushRef="#br0">1 0,'0'0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8T14:34:07.745"/>
    </inkml:context>
    <inkml:brush xml:id="br0">
      <inkml:brushProperty name="width" value="0.35" units="cm"/>
      <inkml:brushProperty name="height" value="0.35" units="cm"/>
      <inkml:brushProperty name="color" value="#FFFFFF"/>
    </inkml:brush>
  </inkml:definitions>
  <inkml:trace contextRef="#ctx0" brushRef="#br0">0 198 24575,'60'0'0,"-7"0"0,-12 0 0,-3 0 0,-4 0 0,-3 0 0,-5 2 0,-7 1 0,-4 0 0,-4-1 0,-2 0 0,1 0 0,0 1 0,1-1 0,-1-1 0,1-1 0,2 0 0,1 0 0,-1 0 0,3 0 0,-4 0 0,2 0 0,2 0 0,2 0 0,3 0 0,4 0 0,4 0 0,2 0 0,2 0 0,-2 0 0,0 0 0,2 0 0,-2 0 0,-2 2 0,-6 1 0,-4 0 0,0 0 0,-1-3 0,1 0 0,1 0 0,-2 0 0,1 0 0,3 0 0,3 0 0,5 0 0,0 0 0,0 0 0,2 0 0,1 0 0,3 0 0,1 0 0,-4 0 0,6 0 0,22 0 0,-6 0 0,19 0 0,-19 0 0,5 0 0,0 0 0,0 0 0,-6 0 0,-6 0 0,-7 0 0,-5 0 0,0 0 0,-2 0 0,0 0 0,1 0 0,-4 0 0,0 0 0,0 0 0,-1 0 0,4 0 0,0 0 0,2 0 0,-1 0 0,1 0 0,6 0 0,6 0 0,6 0 0,7 0 0,-5 0 0,0 0 0,-5 0 0,-3 0 0,-1 0 0,-4 0 0,-2-3 0,-4-1 0,-4 1 0,-2 0 0,-1 3 0,-3 0 0,2 0 0,-1 0 0,-2 0 0,-3 0 0,-2 0 0,0 0 0,2 0 0,2 0 0,2 0 0,2 0 0,0 0 0,0 0 0,3 0 0,-1 0 0,2 0 0,1 0 0,2-2 0,1-2 0,1 1 0,-1 0 0,0 0 0,4 0 0,5-1 0,3-1 0,-1 1 0,-2-2 0,-3-2 0,2 2 0,4-3 0,-1-1 0,-1 3 0,-4-3 0,-4 4 0,0-1 0,3 0 0,-1 1 0,1 0 0,-2 0 0,-7 0 0,2 0 0,1 0 0,4 0 0,5 0 0,1-1 0,0 0 0,-2 2 0,-1-1 0,-5 3 0,-3-1 0,-2-2 0,-3 3 0,-1-1 0,0 2 0,-2 2 0,1-2 0,2-1 0,1-1 0,3 1 0,-3 3 0,0-1 0,0 1 0,-4 0 0,0 0 0,-4 0 0,-1 0 0,-4 0 0,-1 0 0,-1 0 0,-1 0 0,3 0 0,1 0 0,1 0 0,1 0 0,-2 0 0,-1 0 0,-4 0 0,2 0 0,-3 0 0,3 0 0,1 0 0,0 0 0,2 0 0,1 0 0,0 0 0,0 0 0,-3 0 0,0 0 0,0 0 0,-2 0 0,-2 0 0,-3 0 0,-2 2 0,-25 8 0,3-5 0,-19 8 0,2-10 0,-1 0 0,0 0 0,5-3 0,11 2 0,1 0 0,1 1 0,-4 0 0,-4-1 0,-10 2 0,-5 2 0,-9 2 0,-4 0 0,-2 1 0,-2 1 0,-4 1 0,7-1 0,4-1 0,1-3 0,6-1 0,-5 1 0,3-2 0,2-1 0,4-2 0,2-1 0,5 1 0,3-1 0,5 0 0,7 0 0,0 0 0,5 0 0,-1 0 0,1 0 0,-1 0 0,-1 0 0,0 0 0,-3 0 0,-3 0 0,-4 0 0,-5 0 0,0 0 0,-1 0 0,4 0 0,2 0 0,4 0 0,12 0 0,33 0 0,11 0 0,32 0 0,-3 3 0,7 1 0,7 0 0,3 1 0,1-2 0,-3 1 0,-8-1 0,-3-2 0,-4-1 0,-6 3 0,-5 0 0,-6 1 0,-4-1 0,-4-3 0,-6 3 0,-4 0 0,-4 0 0,-5-1 0,-3-2 0,-3 2 0,0 1 0,-1 0 0,0 0 0,-3-3 0,3 0 0,1 0 0,1 0 0,-2 0 0,-1 0 0,0 0 0,-2 0 0,0 0 0,-2 0 0,0 0 0,-1 0 0,0 0 0,-1 0 0,1 0 0,-1 0 0,1 0 0,-2 0 0,1 0 0,-1 0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8T14:34:21.540"/>
    </inkml:context>
    <inkml:brush xml:id="br0">
      <inkml:brushProperty name="width" value="0.35" units="cm"/>
      <inkml:brushProperty name="height" value="0.35" units="cm"/>
      <inkml:brushProperty name="color" value="#FFFFFF"/>
    </inkml:brush>
  </inkml:definitions>
  <inkml:trace contextRef="#ctx0" brushRef="#br0">0 268 24575,'53'0'0,"-8"0"0,2 0 0,-7 0 0,-4 0 0,1 0 0,-10 2 0,0 1 0,-4 2 0,-3 0 0,-1-1 0,-2-1 0,0-1 0,-2 1 0,-3 0 0,-1 0 0,-2-3 0,4 0 0,0 0 0,0 0 0,1 0 0,-4 0 0,1 0 0,0 0 0,-1 0 0,0 0 0,0 2 0,0 1 0,-1-1 0,0 1 0,0-3 0,0 0 0,1 0 0,0 0 0,0 0 0,1 0 0,-1 0 0,0 0 0,-1 0 0,-1 1 0,2 2 0,-1 0 0,2-1 0,-1 0 0,-1 1 0,4-1 0,6 0 0,5 1 0,5 0 0,4 3 0,0 0 0,2-1 0,7 0 0,4-2 0,10 0 0,10-1 0,-1 0 0,0 2 0,-4-1 0,-4 0 0,-5-2 0,-8-1 0,-5 0 0,-9 0 0,-4 0 0,-1 0 0,-3 0 0,1 0 0,0 2 0,0 1 0,4-1 0,0 1 0,1-3 0,2 1 0,-3-1 0,1 0 0,-2 0 0,-4 0 0,0 0 0,-3 0 0,-3 0 0,-1 1 0,-1 2 0,4-1 0,1 0 0,3-1 0,1-1 0,0 2 0,0 1 0,4 0 0,-1 2 0,1-2 0,-4 0 0,-4 0 0,1-3 0,-1 2 0,4 0 0,-3 1 0,0 0 0,0-3 0,-3 0 0,3 0 0,0 0 0,3 0 0,4 0 0,-1 0 0,-1 0 0,-3 0 0,3 2 0,2 1 0,0 0 0,0 0 0,-3-3 0,-3 1 0,-1-1 0,-2 0 0,-4 0 0,0 0 0,-4 0 0,-41-5 0,8 1 0,-39-5 0,16 5 0,-12-2 0,-6 2 0,11 1 0,-4 1-492,1 1 0,0-1 432,-2 2 0,-1 0 60,-4-1 0,2-1-207,-26-2 207,-9-4 0,19 1 0,18 0 0,13 1 0,11-1 0,12 2 983,9 0-875,4-2 112,3 1-220,0-1 0,-2 0 0,-1 1 0,2-1 0,1 2 0,1 0 0,-4-3 0,2 2 0,-5-1 0,4 2 0,0 2 0,-2 1 0,-3 2 0,-7 0 0,-4 0 0,-2 0 0,1 0 0,-1 0 0,-1 0 0,1 0 0,-2 0 0,-1 0 0,-3 0 0,2 0 0,2-2 0,3-1 0,4-2 0,1-2 0,6 1 0,3-2 0,2 1 0,6 1 0,32 1 0,-6 2 0,25 0 0,-13 0 0,-3 0 0,0 0 0,-1 2 0,-3 1 0,2 0 0,0-2 0,-3-1 0,2-1 0,-1 2 0,3 2 0,3 0 0,-1 0 0,2 0 0,0 0 0,-2 0 0,2 0 0,-1 0 0,-2 0 0,5 0 0,-3 0 0,3 0 0,6 0 0,2 0 0,8 0 0,1 0 0,6 0 0,-3 0 0,1 0 0,-5 0 0,-8 0 0,-2 0 0,-8 0 0,-6 0 0,-6 0 0,-3 0 0,4 0 0,5 0 0,4 0 0,7 0 0,6 0 0,5 0 0,5 0 0,-4 0 0,-1 0 0,-4 0 0,-7 0 0,-6 0 0,-10 0 0,-3 0 0,-1 0 0,1 0 0,5 0 0,2 0 0,3 0 0,3 0 0,1 0 0,4 0 0,-1 0 0,1 0 0,-1 0 0,-4 0 0,-4 0 0,-4 0 0,1 0 0,3 0 0,7 0 0,2 0 0,-1 0 0,3 0 0,3 0 0,8 0 0,0 0 0,-1 0 0,-4 0 0,-5 0 0,-4 0 0,-5 0 0,0 0 0,-2 0 0,4 0 0,0 0 0,-2-2 0,-2-1 0,1 0 0,-3 0 0,-3 3 0,-3 0 0,-6 0 0,-3 0 0,-1 0 0,-3 0 0,0 0 0,0 0 0,3 0 0,2 0 0,2 0 0,0 0 0,1 0 0,2 0 0,1 0 0,2 0 0,-2 0 0,-2 0 0,1 0 0,1 0 0,3 0 0,3 0 0,1 0 0,4 0 0,-1 0 0,1 0 0,2 0 0,2 0 0,2 0 0,0 0 0,3-3 0,0-1 0,0 0 0,3-1 0,-2 2 0,5-3 0,-1 0 0,-2 1 0,-3 2 0,-7 0 0,-2-1 0,-4 1 0,0 1 0,2 1 0,-3 1 0,0 0 0,0-1 0,-1-2 0,2 0 0,4 0 0,-1 3 0,-2-1 0,1 1 0,-1 0 0,-1 0 0,0 0 0,-1 0 0,0 0 0,0 0 0,0 0 0,-3 0 0,3 0 0,1 0 0,0 0 0,-1-3 0,-2 1 0,-1-2 0,0 2 0,0 1 0,4 1 0,-1-2 0,4-2 0,2 1 0,-2 1 0,2 2 0,0 0 0,1 0 0,2 0 0,-1 0 0,0 0 0,1 0 0,0 0 0,-1 0 0,-3 0 0,-1 0 0,2 0 0,-4 0 0,1 0 0,-4 0 0,2 0 0,4 0 0,0 0 0,-1 0 0,1 0 0,-3 0 0,-3 0 0,-5 0 0,-7 0 0,-2 0 0,-1 0 0,-51 8 0,2 0 0,-53 5 0,9-2 0,-6-4-492,31-2 0,-3-1 0,0 0 0,1-1 163,2 1 1,1-1 328,-1 1 0,2 0-386,-35 0 386,40-2 0,-1 0 0,0-2 0,0 1 0,-42-1 0,6 0 0,15 0 0,11 0 0,10 0 0,14 0 0,9 0 983,6 0 0,5 0 0,4 0-921,2 0-62,0 0 0,1 0 0,0 0 0,1 0 0,3 2 0,-4 1 0,1-1 0,-7 3 0,-4-2 0,-12 0 0,-5-1 0,-4-2 0,1 0 0,3 0 0,4 0 0,7 0 0,7 0 0,5 0 0,6 0 0,45 0 0,-3 0 0,17 0 0,8 0 0,-6 2 0,2-1-474,6 1 0,2 0 474,6 0 0,0 0 0,-8 2 0,-1-1 0,0 0 0,0 0 0,-1-1 0,-2 1 0,-4-1 0,-1-1-273,44-1 273,3 0 0,-17 0 0,-12 0 0,-6 0 0,-6 0 0,3 0 934,-1 0-934,-2 0 287,2 0-287,1 0 0,1 0 0,-1 0 0,-9 0 0,-1 0 0,-4 0 0,-9 0 0,2 0 0,-4 0 0,3 0 0,5 0 0,0 0 0,4 0 0,-2 3 0,-2 0 0,-4 0 0,-5 2 0,-2-1 0,-5-1 0,-2 0 0,-5-1 0,2 0 0,0 3 0,5 0 0,5-1 0,1 1 0,7-1 0,5 2 0,6 0 0,2-2 0,-1 2 0,-3-2 0,-3 2 0,-8 0 0,-2-3 0,-5 0 0,2-3 0,3 0 0,5 2 0,1 2 0,1-1 0,-1 0 0,-4-2 0,4 2 0,-9 0 0,-23 1 0,-45-1 0,-30-3 0,-20 0 0,16-3 0,5 0 0,17-1 0,-1 1 0,9 0 0,8 0 0,5 0 0,7 0 0,4 3 0,4-2 0,5 0 0,25-9 0,-10 4 0,23-7 0,-20 7 0,1-3 0,3-1 0,-2 3 0,5-2 0,-3 4 0,1 3 0,2 1 0,1 2 0,3 0 0,-1 0 0,1 0 0,-2 0 0,-1 0 0,-3 0 0,-3 0 0,0 0 0,-4 0 0,0 0 0,0 0 0,0 0 0,-1 0 0,0 0 0,0 0 0,1 0 0,6 0 0,7 0 0,11 0 0,5 0 0,10 0 0,7 0 0,11 0 0,5 0 0,-1 0 0,2 0 0,-7 0 0,0 0 0,-10 0 0,-8 0 0,-10 0 0,-7 0 0,-6 0 0,-5 0 0,0 0 0,-1 0 0,-1 0 0,-1 0 0,-3 0 0,-2 0 0,-1 0 0,-1 0 0,1 0 0,-1 0 0,0 0 0,0 0 0,-2 0 0,1 0 0,0 0 0,0 0 0,1 0 0,3 0 0,4 0 0,2 0 0,7 0 0,0 0 0,4 0 0,-3 0 0,-2 0 0,-1 0 0,-3 0 0,-1 0 0,-4 0 0,-12 0 0,-47 0 0,-16 0 0,9 0 0,-3 0 0,-36 0 0,5 0 0,7 0 0,-2 0 0,-3 0 0,-3 0 0,6 0 0,7 0 0,6 0 0,4 0 0,6 0 0,0 0 0,2 0 0,5 0 0,8 0 0,8 0 0,6 0 0,3 0 0,2 0 0,4 0 0,3 0 0,4 0 0,-3 0 0,0-2 0,0-1 0,1 0 0,3 1 0,1 2 0,-2-2 0,-1-1 0,0 0 0,-1 0 0,2 3 0,0-1 0,-2 1 0,-1 0 0,0 0 0,-2 0 0,0 0 0,-2 0 0,0 0 0,1 0 0,0 0 0,-2 0 0,-2-2 0,1-1 0,0 0 0,0-2 0,0 2 0,-1-1 0,2 2 0,1 1 0,4 1 0,1 0 0,4 0 0,0 0 0,0 0 0,-3 0 0,-1 0 0,0 0 0,1 0 0,0 0 0,1 0 0,1 0 0,0 0 0,0 0 0,1-2 0,-1-2 0,1-1 0,0-2 0,1 0 0,0 1 0,33 5 0,-11 0 0,30 7 0,-3-2 0,20-1 0,10 0 0,14-3 0,8 2-492,-39 0 0,3 0 298,11 1 0,3-1 194,7 0 0,1-1-492,6 0 0,0-1 38,2 0 0,1 0 454,-1 0 0,-1 0 0,-10 0 0,-3 0-394,-5 0 1,-1 0 393,-9 0 0,-2 0 0,42 0 0,-7 0 0,-18 0 0,-9 0 0,-3 0 983,3 0-787,-3 0 787,3 0-31,-3 0-15,0 0-937,-4 0 0,-10 0 0,-5 0 0,-4 0 0,-7 0 0,-4 0 0,-7 0 0,-3 0 0,2 0 0,2 0 0,2 0 0,-3 0 0,0 0 0,-2 0 0,2 0 0,0 0 0,2 0 0,2 0 0,-1 0 0,6 0 0,-5 0 0,2 0 0,0 0 0,1 0 0,3 0 0,-3 0 0,0 0 0,-4 0 0,1 0 0,-1 0 0,-1 0 0,4 0 0,7 0 0,1 0 0,6 0 0,-1 0 0,-1 0 0,2 0 0,-2 0 0,1 0 0,-3 0 0,-2 0 0,1 0 0,-1 0 0,3 0 0,0 0 0,-2 0 0,4 0 0,3 0 0,7 0 0,4 0 0,-2 0 0,0 0 0,-4 0 0,-3 0 0,-5 0 0,-4 0 0,-5 0 0,1 0 0,-2 0 0,-3 0 0,2 0 0,-2 0 0,4 0 0,3 0 0,-1 0 0,-2 0 0,-2 0 0,-4 0 0,-1 0 0,0 0 0,-3 0 0,3 0 0,0 0 0,-2 0 0,4 0 0,-2 0 0,4 0 0,4 0 0,5 0 0,1 0 0,0 0 0,4 0 0,-1 0 0,7 0 0,3 0 0,-4 0 0,3 0 0,-6 0 0,-3 0 0,3 0 0,-2 0 0,-1 0 0,-5 0 0,-6 0 0,-4 0 0,-3 0 0,-5 0 0,-9 0 0,-33 0 0,-6 0 0,-27 0 0,5 0 0,-2 0 0,-4 0 0,-2 0 0,-7 3 0,0 1 0,-10 0 0,-9-1-474,-1-3 474,-9 0 0,46 0 0,1 0 0,-44 0 0,43 0 0,-1 0 0,-46 3 0,3 1 0,-3 3 0,11 1 0,9-4 0,15 2 0,15-2 0,14-1 0,13 0 0,6-3 0,8 0 0,47 0 0,-5 0 0,50 0-322,-9 0 322,-5 0 0,0 0 0,-13 0 0,0 0 0,8-3 0,10-1 0,10 0-450,10 1 450,-4 2 0,-6 1 0,0 0 0,0 0 0,2 0 0,-6 0 0,-13 0 777,-9 0-777,-5 0 0,-5 0 0,1 0 0,-4 0 0,-2 0 469,-3 0-469,0 0 0,1 0 0,0 0 0,-2 0 0,-3 0 0,2 0 0,4 0 0,3 0 0,4 0 0,4 0 0,7 0 0,12 0 0,5 0 0,1 0 0,4 0 0,-4 0 0,4 0 0,0 3 0,-2 1 0,1 3 0,-13 0 0,-3-3 0,-3-1 0,1 0 0,8 0 0,2 1 0,-1-1 0,-3 0 0,8 4 0,-27 1 0,-41 3 0,-51 4 0,-6-4 0,-8-1 0,-8 5 0,-4 1-492,-8 2 0,-2 0 149,-2-2 0,1 0 343,10-3 0,2-1 0,7-2 0,2-1-218,5-3 0,1-1 218,-47 3 0,45-5 0,0-1 0,-38 0 0,14-1 0,14-1 0,14 0 0,11 0 983,12 0-335,7-2-173,5-1-475,5-1 0,31-2 0,-14 4 0,25-1 0,-24 3 0,-2 2 0,-38 10 0,10-7 0,-31 10 0,25-12 0,2 0 0,5-1 0,-1-2 0,0 0 0,-2-2 0,0-4 0,-4-5 0,-1-3 0,-1 0 0,2 4 0,5 1 0,4 4 0,3 1 0,8 2 0,30 2 0,-5 0 0,38 0 0,-9 0 0,17 2 0,14 2 0,9 0-492,-34-2 0,2 0 461,7-2 1,3 0 30,12 0 0,2 1 0,10-1 0,1 0-492,3 0 0,1 0 0,1-2 0,1-1 388,-1-1 0,-2-2 104,-7 0 0,-2-1 0,-2 0 0,1 0 0,-3 0 0,2 1 0,6 1 0,3 0 0,0 1 0,0 1 0,-2 0 0,-3 0-446,-11 2 1,-4 1 445,-15-2 0,-2 1-176,-1-1 1,-1 0 175,42-2 0,-4 0 0,-13 3 861,-17 1-861,-19 0 983,-9 0 0,-8 0 0,-2-2-769,3-1 225,6 0-439,5 1 0,7 1 0,5 1 0,3-1 0,3 1 0,-3 0 0,-5 0 0,-6 0 0,-5 0 0,-5 0 0,-2 0 0,-3 0 0,1 0 0,5 0 0,1 0 0,4 0 0,1 0 0,0 0 0,2 0 0,3 0 0,-5 0 0,-1 0 0,-6 0 0,-9 0 0,-4 0 0,-7 0 0,-4-2 0,-38-12 0,-10 5 0,-48-7 0,38 13 0,-3 3-492,-8-1 0,-2 1 0,-2 0 0,-2 0 0,-4 0 0,-1 0 0,-2 0 0,-2 0 0,-4 1 0,-1 1 0,-13 2 0,-2 1 164,26-2 0,-1 1 0,-1-1 0,-1 1 0,-1-1 0,0 0 0,-3 0 0,-1-1 0,0-1 0,2 0 0,-1 0 0,2-1 314,2 0 0,2 0 0,0 0-426,-25 0 1,4 0 439,11-1 0,4-2 0,9-2 0,2-2 0,11-3 0,1-1 0,4-1 0,2-1 983,-26-11 0,18 3 0,14 3 0,5-1 0,10 1 0,8 5 0,6 1 0,7 4 0,3-1 0,21 1-52,5 3-931,26 2 0,5 3 0,16 0 0,16 0-492,-34 0 0,2 0 465,8 0 1,3 0 26,8 0 0,2 0-492,2 0 0,0 0 236,1 0 1,-1 0 255,-2 0 0,0 0 0,-4 0 0,0 0 0,0-2 0,-1 0 0,-5-1 0,0-1 0,-3-2 0,-2 0-253,-6-1 0,-1-1 253,44-6 0,-44 5 0,1 1 0,44-8 0,-46 9 0,0 1 0,41-6 0,-9 4 0,-7 3 0,-7 2 0,-6 3 0,-10 0 0,-2 0 0,-8 0 930,-4 0-930,-3 0 983,-7 0-435,-6 0 29,-5 0-577,-7-3 0,-55 1 0,-1-1 0,-53 1-452,4 2 452,42 0 0,-1 0-461,-1 0 1,0 0 460,1 0 0,-1 0 0,1 0 0,-2 0 0,0 2 0,-2 0 0,0 1 0,0 2 0,3 0 0,0 2 0,-5 1 0,1 0 0,7 0 0,1-1 0,-47 9 0,15-5 0,26-4 0,2-4 0,15-3 432,7 0-432,9 0 941,17 0-941,58 0 0,24 0 0,-11 0 0,6 0-492,-1 0 0,2 0 60,9 0 1,2 0 431,11 0 0,0 0 0,1 0 0,0 0 0,1 0 0,-1 0 0,-7 0 0,-1 0 0,-8 0 0,-1 0 0,-4 0 0,-2 0 0,-9 0 0,-3 0 0,-7 0 0,-3 0 0,30 0 0,-19 0 0,-13 0 0,-8 0 0,-3 0 0,-2 0 983,-3 0-119,-3 0-864,-6 0 0,-5 0 0,-4 0 0,-4 0 0,0 0 0,0 0 0,-1 0 0,1 0 0,1 0 0,7 0 0,12 0 0,11 0 0,9 0 0,8 0 0,0 0 0,-5 0 0,-2 0 0,-8 0 0,-2 0 0,-1 0 0,-7 0 0,-4 0 0,-6 0 0,-5 0 0,-5 0 0,-3 3 0,1-1 0,-1 1 0,3 2 0,-1-2 0,0 1 0,0 1 0,-3-1 0,1 1 0,-2 0 0,-2 2 0,-3 5 0,-2-1 0,-1 4 0,0-3 0,0 1 0,-4 1 0,-5 2 0,-6 1 0,-7 4 0,-2-2 0,-9 3 0,-12 1 0,-11 3 0,-12 0 0,-1-4 0,-4-4 0,3-3 0,6-1 0,2 0 0,19-4 0,10-4 0,11-3 0,10-3 0,4 0 0,34 0 0,-3 0 0,44 0 0,-9 0 0,7 0 0,-6 0 0,-16 0 0,-8 0 0,-8 0 0,-8 0 0,-4 0 0,-7 0 0,1 0 0,1-6 0,-5 1 0,-23-9 0,-12 8 0,-43-2 0,-18 7-492,34 1 0,-4 0 245,-11 0 0,-3 0 247,-5 0 0,-2 0-492,-7 0 0,-2 0 0,-2-1 0,2 2 445,9 0 1,4 1 46,11 1 0,4 0 0,11 2 0,2 0 0,-36 9 0,40-7 0,5 0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8T14:34:35.140"/>
    </inkml:context>
    <inkml:brush xml:id="br0">
      <inkml:brushProperty name="width" value="0.35" units="cm"/>
      <inkml:brushProperty name="height" value="0.35" units="cm"/>
      <inkml:brushProperty name="color" value="#FFFFFF"/>
    </inkml:brush>
  </inkml:definitions>
  <inkml:trace contextRef="#ctx0" brushRef="#br0">1 235 24575,'50'0'0,"2"0"0,10 0 0,-1 0 0,-2 2 0,-9 4 0,7 3 0,-5 2 0,1-1 0,-5-1 0,-16 0 0,3-2 0,-4 1 0,1 1 0,2-2 0,0-1 0,7-1 0,-1-1 0,-2-1 0,-3 0 0,-6-1 0,1 1 0,1 0 0,-3-1 0,-4-1 0,-3-1 0,-3 0 0,-3 2 0,-2 1 0,-2-1 0,-1 0 0,1-2 0,0 0 0,1 2 0,-1 0 0,3 1 0,-1-1 0,3-1 0,3-1 0,1 0 0,2 0 0,1 0 0,4 0 0,0 0 0,2 0 0,3 0 0,-2 0 0,0 0 0,-1 2 0,0 1 0,8 0 0,4 0 0,4-3 0,4 0 0,-1 3 0,2 0 0,0 0 0,1 0 0,-2-3 0,-7 0 0,-4 0 0,-2 0 0,1 2 0,4 1 0,-3 0 0,-3 0 0,0-3 0,-4 1 0,-2-1 0,-2 0 0,-4 0 0,-3 0 0,-4 0 0,-3 0 0,-2 1 0,3 2 0,3-1 0,0 0 0,2-1 0,1-1 0,-2 0 0,1 0 0,1 0 0,0 0 0,0 0 0,-1 3 0,-3 0 0,-1 0 0,2-1 0,0-2 0,4 0 0,-1 0 0,5 0 0,4 0 0,5 0 0,0 0 0,0 0 0,0 0 0,1 0 0,-1 0 0,-5 0 0,-4 0 0,-5 0 0,-3 0 0,-2 0 0,-52-9 0,3 3 0,-44-10 0,15 6 0,-25-5-657,-11 1 657,46 7 0,-1-1 0,0 2 0,1-1 0,-34-4 0,-5 3 0,4 2 0,2 2 0,11 4 0,13 0 0,12-1 0,13 1 0,10 0 0,10-2 657,12 0-657,29-1 0,-6 1 0,18 2 0,-18-2 0,4-1 0,5 0 0,6 0 0,8 0 0,1-1 0,4-3 0,-1 1 0,0 2 0,-2 1 0,-3 1 0,0-1 0,-3 0 0,-1 0 0,-2 2 0,-2 1 0,-1 0 0,2 0 0,1 0 0,3-1 0,1 1 0,0 0 0,-4 0 0,-5 0 0,-4 0 0,0 0 0,2 0 0,0 0 0,2 0 0,-1 0 0,3 0 0,2 3 0,2 0 0,2 0 0,1 0 0,3-3 0,-3 0 0,-2 0 0,2 0 0,-2 0 0,8 0 0,0 0 0,-1 0 0,-1 0 0,1 0 0,1 0 0,-1 0 0,3 0 0,-4 0 0,3 0 0,3 0 0,-4 0 0,3 0 0,3 3 0,3 0 0,5 3 0,1 1 0,-6-1 0,-5 1 0,-4-3 0,-5 1 0,7 2 0,18 0 0,9 0 0,1-4 0,-7-3 0,-9 0 0,6 0 0,25 0 0,7 0 0,-5 0 0,-11 0 0,-25 0 0,-2 0 0,-5 0 0,-1 0 0,-6 0 0,-5 0 0,-3 0 0,-1 0 0,0 0 0,-1 0 0,0 0 0,-1 0 0,-2 0 0,0 0 0,-2 0 0,1 3 0,0 0 0,3 0 0,3 0 0,0-3 0,-1 0 0,0 2 0,0 1 0,-1 0 0,0 0 0,-1-3 0,-4 1 0,-2-1 0,0 0 0,-6 0 0,2 0 0,-4 0 0,0 0 0,3 0 0,-2 0 0,5 0 0,-2 0 0,3 0 0,6 0 0,-1 0 0,5 0 0,0 0 0,2 0 0,3 0 0,-1 0 0,1 0 0,2 0 0,-3 0 0,0 0 0,1 0 0,-1 0 0,1 0 0,-1 0 0,-2 0 0,0 0 0,3 0 0,4 0 0,0 0 0,1 0 0,-2 0 0,-4 0 0,-5 0 0,0 0 0,0 0 0,1 0 0,6 0 0,-1 0 0,1 0 0,-1 0 0,-2 0 0,2 0 0,0 0 0,-1 0 0,-3 0 0,-2 0 0,-3 0 0,0 0 0,0 0 0,4 0 0,1 0 0,1 0 0,3 0 0,-6 0 0,2 0 0,-3 0 0,-3 0 0,-2 0 0,0 0 0,-2 0 0,1 0 0,0 0 0,-2 0 0,5 0 0,0 0 0,-1 0 0,2 0 0,-1 0 0,-1 0 0,4 0 0,-4 0 0,3 0 0,0 0 0,-7 0 0,0 0 0,-4 0 0,-1 0 0,-1 0 0,-3-2 0,-4-3 0,-3-2 0,-4-3 0,-2 0 0,-6 2 0,-9 0 0,-5 2 0,-7 3 0,-3 0 0,2 3 0,-5 0 0,-4 0 0,-14 0 0,-14 0 0,-18 0 0,31 1 0,-2-2-488,-6 0 0,-1-1 488,-8-2 0,-1-1 0,5 1 0,1-2 0,4-1 0,2-2 0,6 2 0,3-1 0,-37-7 0,2-5 0,11 1-82,4-2 82,11-2 0,13 4 0,9 2 0,11 2 0,6 4 971,3 0-971,5 2 87,1 2-87,4-1 0,3 1 0,4-4 0,10 5 0,0 0 0,11 6 0,2 0 0,7 0 0,4 2 0,7 5 0,6 3 0,6 2 0,11 0 0,3 1 0,5 0 0,5 2 0,2 0 0,4 1 0,-3-1 0,-2 0 0,-4-3 0,-5-1 0,-6-4 0,-3-3 0,-3 2 0,-4-2 0,2-1 0,8 0 0,7-3 0,8 0 0,3 0 0,-5 0 0,3 0 0,2 0 0,-3 0 0,1 0 0,-6 0 0,-6 0 0,-6-3 0,-10-1 0,-2 1 0,-5 0 0,2 3 0,6 0 0,0 0 0,2 0 0,-1 0 0,0 0 0,1 0 0,-1 0 0,0 0 0,-1 0 0,-9 0 0,-2 0 0,-5 0 0,2 0 0,4 0 0,-1 0 0,-1 0 0,-6 0 0,-4 0 0,-4 0 0,-6 0 0,5 0 0,-10 0 0,-75 0 0,-11 0 0,-6 3 0,-7 2 0,11 0 0,1 3-428,2 0 1,0 2 427,1 0 0,2 1 0,5-3 0,1 0 0,7 0 0,1 0 0,-45 6-144,18-1 144,11 0 0,3-1 0,13-4 0,12-3 0,11-4 848,9-1-848,7-2 151,5-3-151,21-6 0,11 2 0,24-1 0,1 7 0,8 3 0,-1 0 0,7 0 0,4 0 0,3 0 0,-4 0 0,0 0 0,1 0 0,5 0 0,6 0 0,1 0 0,-5 0 0,-4 0 0,-3 0 0,-7 0 0,0 0 0,-6-3 0,-1-1 0,4 1 0,-5-2 0,-1 2 0,8-1 0,-6-1 0,8 1 0,-1-3 0,-5 1 0,2 1 0,-1-1 0,-1 2 0,0 0 0,-1 1 0,-2-1 0,-3 1 0,-7-1 0,-1-1 0,-2 2 0,4-1 0,5-1 0,-2 1 0,4 0 0,-1 0 0,2 4 0,3-3 0,0-1 0,-1 0 0,-4 1 0,-1 3 0,-8 0 0,-2-2 0,0-1 0,2-1 0,0 1 0,0 2 0,0 1 0,-2 0 0,3 0 0,1 0 0,0 0 0,4 0 0,-2 0 0,0 0 0,-4 0 0,-4 0 0,1 0 0,2-3 0,9 0 0,7 0 0,11 0 0,0 2 0,7 1 0,2-1 0,-2 1 0,3 0-984,0 0 0,-7 0 0,-2 0 86,-4-2 898,-4-1 0,4-1 0,-6 1 0,-2 2 983,-8 1 0,-4-1 0,2 1-82,-2 0-901,3 0 0,-1 0 0,-1 0 0,-1 0 0,-6 0 0,-3-2 0,1-1 0,1 0 0,7 0 0,2 0 0,0-1 0,5-2 0,-3-1 0,2 3 0,-3 1 0,-6 3 0,-5 0 0,-10 0 0,-4 0 0,-4 0 0,-1 0 0,-3 0 0,-2 0 0,-3-2 0,-31-5 0,-9 3 0,-31-2 0,-15 6 0,-20 0-492,40 0 0,-3 0 239,-12 0 1,-1 0 252,5 0 0,0 0 0,-1 0 0,1 0 0,1 0 0,0 0 0,4 0 0,0 0 0,-3-1 0,0-2 0,6 0 0,0-2 0,-3-1 0,1-1 0,6 0 0,2-1 0,3 2 0,0 0-109,0 1 1,1 0 108,-32-3 0,-8 2 0,-2 2 0,3 2 0,-7 2 0,8 0 0,9-1 0,10 1 0,12 0 0,9 0 0,10 0 983,4 0-495,9 0-253,-1 0-235,1 0 0,-5 0 0,-4 0 0,-4 0 0,1 0 0,-1 0 0,0 0 0,0 0 0,-1 0 0,2 0 0,0 3 0,0 0 0,1 3 0,0 0 0,0-3 0,-5 2 0,-1-1 0,-1-1 0,1 0 0,7-3 0,3 1 0,5-1 0,5 0 0,5 0 0,4 0 0,4 0 0,0 0 0,0 0 0,0 0 0,-1 1 0,-1 4 0,1 0 0,-1 2 0,3 0 0,0-1 0,0 1 0,0-2 0,-2 1 0,-3-1 0,-3-1 0,-7 3 0,-9 1 0,-8 1 0,-11 1 0,-14 1 0,0-2 0,1-1 0,4-4 0,12-4 0,4 0 0,8 0 0,9 0 0,4 0 0,4 0 0,3 0 0,-1 0 0,2 0 0,-3 0 0,-1 0 0,1 0 0,1-2 0,2-1 0,4 0 0,0 1 0,3-1 0,-3 0 0,4-1 0,-5-1 0,3 2 0,-1 1 0,1-1 0,-3 0 0,3-2 0,-3 0 0,2 2 0,-3-2 0,-1 2 0,-3 0 0,-1 1 0,1 2 0,-1 0 0,3 0 0,2 0 0,2 0 0,1 0 0,0 0 0,39 0 0,-8 0 0,46 0-984,-11 0 0,22 2 0,10 1 0,-4 1 0,-12 2 0,-24-3 104,-12 1 880,-7-2 0,-2 0 0,-2 1 983,-6 0 0,-4-1 0,-3 1 0,-1 0 0,-1-1 0,0 1-97,0-3-886,-1 0 0,0 0 0,0 0 0,7 0 0,7 0 0,8 0 0,9 0 0,0 0 0,2 0 0,4 0 0,1 2 0,6 1 0,2 3 0,-2 0 0,-4 1 0,-5 0 0,-8-3 0,-5-2 0,-5-1 0,-3-1 0,-4 0 0,-5 0 0,-2 0 0,-3 0 0,1 0 0,0 2 0,1 0 0,-3 3 0,-2 2 0,-18 2 0,-4-1 0,-16 3 0,-1-2 0,-5 0 0,-8 0 0,0-3 0,-4 1 0,1 0 0,5-2 0,-3 1 0,4-1 0,-5 2 0,-2 0 0,7 0 0,7-3 0,12 1 0,5-3 0,3 1 0,2 0 0,4-3 0,-2 0 0,-3 0 0,1 0 0,1 0 0,-1 0 0,2 0 0,-2 0 0,2 0 0,-1 0 0,-1 0 0,-3 0 0,-2-3 0,-4 0 0,0 0 0,2 1 0,4 0 0,5 0 0,0-1 0,0 1 0,1 1 0,0 1 0,1-1 0,45 1 0,-4 0 0,58 0 0,-8 0 0,18 0-492,-45 0 0,2 0 464,-4 0 1,-1 0 27,-1 0 0,1 0-595,46 0 595,-7 0 0,5 0 0,-5-3 0,-3-1 0,-12-2 0,-6 0 0,5-1 0,-7-1 0,10 3 0,-3 1 983,-7 1-959,3-1 603,-7 0-627,-6-2 0,-8 2 0,-7 1 0,-8 0 0,-2 3 0,-3-2 0,-3 0 0,3-1 0,3 0 0,6-1 0,4 0 0,2 1 0,2 0 0,5 2 0,0 1 0,-4 0 0,-5 0 0,-5 0 0,-1 0 0,-5 0 0,-5 0 0,-3 0 0,0 0 0,4 0 0,0 0 0,0 0 0,-4 0 0,-1 0 0,-2 0 0,-3 0 0,-3 0 0,-1 0 0,0 0 0,-1 0 0,0 0 0,-1 0 0,1 0 0,6 0 0,4 0 0,1 0 0,6 0 0,-2 0 0,1 0 0,1 0 0,-2 0 0,2 0 0,0 0 0,0 0 0,3 0 0,-2 0 0,4 0 0,1 0 0,0 0 0,3 0 0,0 0 0,-2 0 0,2 0 0,-1 0 0,-3 0 0,-1 0 0,-5 0 0,1 0 0,3 0 0,1-3 0,1 1 0,0-2 0,1 1 0,-4 3 0,3-1 0,-4 1 0,-2 0 0,2-3 0,-3 0 0,-1-1 0,-1 2 0,0 2 0,2 0 0,2 0 0,8 0 0,7 0 0,6 0 0,7 0 0,1 0 0,3 0 0,4 0 0,-5 0 0,-1 0 0,-6 0 0,-6 0 0,-3 0 0,-1-3 0,-3 0 0,6 0 0,0 0 0,1 2 0,-1 0 0,-2 1 0,-1 0 0,-5 0 0,1 0 0,1 0 0,-3 0 0,2 0 0,3 0 0,2 0 0,8 0 0,9 0 0,-3 0 0,-2 0 0,-1 0 0,-10 0 0,5 0 0,-4 0 0,-4 0 0,-1 0 0,-5 0 0,-3 0 0,-3 0 0,-2 0 0,-1 0 0,4 2 0,-1 1 0,1 0 0,-1 0 0,1-3 0,-3 3 0,-4-1 0,-4 1 0,-6-1 0,-2-2 0,-3 2 0,-33 1 0,1-1 0,-35 1 0,1-3 0,-3 0 0,-39 0 0,34 0 0,-4 0-492,-14 0 0,-5 0 0,-7 0 0,0 0 408,6 0 1,3 0 83,10 0 0,3 0 0,4 0 0,2 0-492,0 0 0,-1 0 365,1 0 0,-1 0 127,-6 0 0,0 0 0,7 0 0,1 0 0,-6 0 0,2 0 0,6 0 0,2 0-268,1 0 0,2 0 268,2 0 0,2 0 0,-32 0-6,6 0 6,17 0 0,15 0 983,14 0-38,9 0 38,8 0-628,0 0 287,3 0-642,4 0 7,0 0-7,2 0 0,0 0 0,0 2 0,-4 1 0,-6-1 0,-7 0 0,-8-1 0,0-1 0,1 0 0,0 0 0,3 0 0,3 0 0,6 0 0,6 0 0,3 0 0,2 2 0,5 6 0,22 4 0,-3 0 0,30 3 0,-9-4 0,7-1 0,3 2 0,-8-6 0,3-1 0,-4 0 0,-6-2 0,-5 0 0,-3 0 0,-2-2 0,0 2 0,-1-1 0,1 1 0,5-2 0,1 1 0,2 1 0,-2 0 0,-5 0 0,-1-1 0,-3 1 0,-3 3 0,-1 1 0,-3-1 0,12-1 0,26-3 0,20-2 0,20 0 0,-1 0 0,-5 0 0,-6 0 0,-11 0 0,-5 0 0,-11 0 0,0 0 0,-7 0 0,-8 2 0,-3 3 0,0 1 0,0 2 0,3-2 0,-4 0 0,-3 0 0,-4-3 0,-7-1 0,-1-2 0,-4 0 0,1 0 0,0 0 0,-1 0 0,-1 0 0,0 0 0,4 0 0,2 0 0,4 0 0,2 0 0,-3 0 0,-2 0 0,-1 0 0,0 0 0,5 0 0,1 0 0,3 0 0,5 0 0,7 0 0,8 0 0,10 0 0,5 0 0,3 0 0,-1 0 0,-6 0 0,-2 0 0,0 0 0,8 0 0,-1 0 0,3 0 0,-1 0 0,0 0 0,11 0 0,-4 0 0,1 0 0,-6 0 0,-6 0 0,-2 0 0,-9 0 0,-4 0 0,-2 0 0,-1 0 0,5 0 0,0 0 0,-2 0 0,-2 0 0,-3 0 0,-4 0 0,-4 0 0,-7 0 0,-4 0 0,-1 0 0,-3 0 0,1 0 0,-1 0 0,4 0 0,5 0 0,3 0 0,1 0 0,1 0 0,4 0 0,-3 0 0,4 0 0,-5 0 0,-6 0 0,-2 0 0,-7 0 0,-3 0 0,0 0 0,-5-2 0,-10-12 0,-6 2 0,-23-19 0,-7 5 0,-8-1 0,-6 1 0,6 7 0,-3 1 0,-1 4 0,3 6 0,1 4 0,5 3 0,4 1 0,5 0 0,5 0 0,6 0 0,4 0 0,3 0 0,1 0 0,2 0 0,1 0 0,0 0 0,1 0 0,-1 0 0,1 2 0,0 3 0,-1 1 0,0 0 0,-3-1 0,-2-3 0,-1 2 0,-2-1 0,2 1 0,-1-2 0,0-1 0,4-1 0,-3 0 0,3 0 0,-3 0 0,-2 0 0,4 0 0,-2 0 0,2 0 0,3 0 0,-1 0 0,1 0 0,3 2 0,1 1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8T14:34:40.014"/>
    </inkml:context>
    <inkml:brush xml:id="br0">
      <inkml:brushProperty name="width" value="0.35" units="cm"/>
      <inkml:brushProperty name="height" value="0.35" units="cm"/>
      <inkml:brushProperty name="color" value="#FFFFFF"/>
    </inkml:brush>
  </inkml:definitions>
  <inkml:trace contextRef="#ctx0" brushRef="#br0">2175 286 24575,'-67'0'0,"-14"0"0,0 0-421,22 2 1,-3 0 420,-7 2 0,-1 0 0,-2 1 0,0-1 0,-1 1 0,5-2 0,-24 1 0,18-4 276,14 0-276,7 0 140,2 0-140,13 0 0,10 0 0,5 0 425,5 0-425,0 0 0,-1 0 0,-4 0 0,-3 0 0,0 0 0,-2 0 0,-1 0 0,-2 0 0,-3 0 0,3 0 0,3 0 0,1 0 0,2 0 0,4 0 0,4 0 0,3 0 0,4 0 0,0 0 0,0 0 0,1-2 0,0-3 0,-1-4 0,0-4 0,2-3 0,0 0 0,2 2 0,3 1 0,1 3 0,2 1 0,6 1 0,4 3 0,3 2 0,3 3 0,-5 0 0,3 0 0,2 0 0,5 0 0,7 0 0,5 0 0,0 0 0,1 0 0,-2 0 0,-5 0 0,0 0 0,-7 0 0,-2 0 0,-1 0 0,-1 0 0,4 0 0,2 0 0,4-2 0,3-1 0,20-5 0,-12 1 0,10-2 0,-20 6 0,-4 0 0,0 3 0,-4 0 0,-1 0 0,2 0 0,2 0 0,7 0 0,5 0 0,5 0 0,3 0 0,1 0 0,-1 0 0,-3 0 0,0 0 0,-5 0 0,-7 0 0,-7 0 0,-6 0 0,-2 0 0,0 0 0,-1 0 0,-1 0 0,1 0 0,-1 0 0,1 0 0,-1 0 0,-2-2 0,-25-8 0,-14-1 0,-36-7 0,-19 4-516,-8 0 516,-2 0 0,-2 3 0,8 3 0,-5 2 0,4 4 0,3-1 0,6-1 0,1 0 0,10 0 0,4 4 0,7-3 0,5-1 0,5 0 0,9 1 0,5 3 0,7 0 516,4 0-516,1-2 0,5 0 0,3-1 0,2 0 0,2 2 0,1 1 0,1 0 0,0 0 0,1 0 0,0 0 0,-2 0 0,-1 0 0,-2 0 0,-1 0 0,1-2 0,0-1 0,-2 0 0,2 1 0,0 1 0,0 1 0,4 0 0,0 0 0,19 19 0,-9-10 0,20 15 0,-13-15 0,2 1 0,-1-1 0,-1 1 0,-1 1 0,-1-1 0,3 0 0,-3 1 0,2-2 0,1-1 0,-1 0 0,3-1 0,-2 0 0,-1 2 0,-1-1 0,1 0 0,2 0 0,1-3 0,0-1 0,1 1 0,-1-2 0,0-1 0,0 1 0,-1-3 0,2 1 0,3 2 0,3 0 0,4 1 0,1-1 0,1 1 0,3-2 0,1-1 0,3-1 0,0 0 0,0 0 0,0 0 0,-5 0 0,0 0 0,-3 0 0,-1 0 0,1 0 0,-4 0 0,-3 0 0,-1 0 0,-3 0 0,0 0 0,0 0 0,-1 0 0,1 0 0,-1 0 0,0 0 0,-1 0 0,-1 0 0,1 0 0,2 0 0,2 0 0,1 0 0,2 0 0,-2 2 0,2 0 0,1 1 0,-3-1 0,-1 1 0,-3-1 0,0 1 0,0-1 0,-2-2 0,2 0 0,-1 0 0,1 0 0,0 0 0,2 3 0,8 0 0,3 0 0,7-1 0,-1-2 0,1 0 0,-1 0 0,-5 1 0,-4 2 0,-3-1 0,-2 1 0,-1-2 0,2-1 0,-2 0 0,0 0 0,2 0 0,-1 0 0,1 0 0,0 0 0,-2 0 0,-2 0 0,-4 0 0,2 0 0,-1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B4AA79-1129-0743-B98F-2C4235287F8D}" type="datetimeFigureOut">
              <a:rPr lang="de-DE" smtClean="0"/>
              <a:t>13.04.2026</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DA5BFFB-7152-6848-8E56-7AACD00121F3}" type="slidenum">
              <a:rPr lang="de-DE" smtClean="0"/>
              <a:t>‹#›</a:t>
            </a:fld>
            <a:endParaRPr lang="de-DE"/>
          </a:p>
        </p:txBody>
      </p:sp>
    </p:spTree>
    <p:extLst>
      <p:ext uri="{BB962C8B-B14F-4D97-AF65-F5344CB8AC3E}">
        <p14:creationId xmlns:p14="http://schemas.microsoft.com/office/powerpoint/2010/main" val="18214136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sciencedirect.com/science/article/pii/S0022435924000393#bib0001"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089FE1-EDD6-1513-9600-ED5350DB32F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95C7CB1-8709-22D0-39BB-685139AC0D1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FDE6B1A-2130-445E-DD54-5BC70643EDBE}"/>
              </a:ext>
            </a:extLst>
          </p:cNvPr>
          <p:cNvSpPr>
            <a:spLocks noGrp="1"/>
          </p:cNvSpPr>
          <p:nvPr>
            <p:ph type="body" idx="1"/>
          </p:nvPr>
        </p:nvSpPr>
        <p:spPr/>
        <p:txBody>
          <a:bodyPr/>
          <a:lstStyle/>
          <a:p>
            <a:endParaRPr lang="en-US" dirty="0"/>
          </a:p>
          <a:p>
            <a:endParaRPr lang="en-US" dirty="0"/>
          </a:p>
          <a:p>
            <a:endParaRPr lang="en-US" dirty="0"/>
          </a:p>
          <a:p>
            <a:r>
              <a:rPr lang="en-US" dirty="0"/>
              <a:t>New title!</a:t>
            </a:r>
          </a:p>
          <a:p>
            <a:endParaRPr lang="en-US" dirty="0"/>
          </a:p>
          <a:p>
            <a:endParaRPr lang="en-US" dirty="0"/>
          </a:p>
          <a:p>
            <a:endParaRPr lang="en-US" dirty="0"/>
          </a:p>
          <a:p>
            <a:endParaRPr lang="en-US" dirty="0"/>
          </a:p>
          <a:p>
            <a:endParaRPr lang="en-US" dirty="0"/>
          </a:p>
          <a:p>
            <a:endParaRPr lang="en-US" dirty="0"/>
          </a:p>
          <a:p>
            <a:endParaRPr lang="en-US" dirty="0"/>
          </a:p>
          <a:p>
            <a:r>
              <a:rPr lang="en-US" dirty="0"/>
              <a:t>Maybe: go fast or go green </a:t>
            </a:r>
          </a:p>
          <a:p>
            <a:r>
              <a:rPr lang="en-US" dirty="0"/>
              <a:t>Maybe about the process?</a:t>
            </a:r>
          </a:p>
          <a:p>
            <a:r>
              <a:rPr lang="en-US" dirty="0"/>
              <a:t>Activating sustainability considerations? </a:t>
            </a:r>
          </a:p>
          <a:p>
            <a:endParaRPr lang="en-US" dirty="0"/>
          </a:p>
          <a:p>
            <a:r>
              <a:rPr lang="en-US" dirty="0"/>
              <a:t>Don’t say it is about self-perception, it is not just self-perception... </a:t>
            </a:r>
          </a:p>
          <a:p>
            <a:r>
              <a:rPr lang="en-US" dirty="0"/>
              <a:t>Being green again is not even coming to my mind? When consistency and when licensing… implementation intention? </a:t>
            </a:r>
          </a:p>
          <a:p>
            <a:r>
              <a:rPr lang="en-US" dirty="0"/>
              <a:t>An explanation of the effect?</a:t>
            </a:r>
          </a:p>
          <a:p>
            <a:endParaRPr lang="en-US" dirty="0"/>
          </a:p>
          <a:p>
            <a:r>
              <a:rPr lang="en-US" dirty="0"/>
              <a:t>Small companies -&gt; benefit from being green </a:t>
            </a:r>
          </a:p>
          <a:p>
            <a:r>
              <a:rPr lang="en-US" dirty="0"/>
              <a:t>A company who cant afford shipping </a:t>
            </a:r>
          </a:p>
          <a:p>
            <a:endParaRPr lang="en-US" dirty="0"/>
          </a:p>
          <a:p>
            <a:r>
              <a:rPr lang="en-US" dirty="0"/>
              <a:t>Price-sensitivity: ruled out by conjoint study. </a:t>
            </a:r>
          </a:p>
          <a:p>
            <a:r>
              <a:rPr lang="en-US" dirty="0"/>
              <a:t>Online groceries: and back to Qualtrics to ask the question… </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85D7D782-52FD-E41B-B413-AEEBA2F21BE2}"/>
              </a:ext>
            </a:extLst>
          </p:cNvPr>
          <p:cNvSpPr>
            <a:spLocks noGrp="1"/>
          </p:cNvSpPr>
          <p:nvPr>
            <p:ph type="sldNum" sz="quarter" idx="5"/>
          </p:nvPr>
        </p:nvSpPr>
        <p:spPr/>
        <p:txBody>
          <a:bodyPr/>
          <a:lstStyle/>
          <a:p>
            <a:fld id="{3DA5BFFB-7152-6848-8E56-7AACD00121F3}" type="slidenum">
              <a:rPr lang="de-DE" smtClean="0"/>
              <a:t>1</a:t>
            </a:fld>
            <a:endParaRPr lang="de-DE"/>
          </a:p>
        </p:txBody>
      </p:sp>
    </p:spTree>
    <p:extLst>
      <p:ext uri="{BB962C8B-B14F-4D97-AF65-F5344CB8AC3E}">
        <p14:creationId xmlns:p14="http://schemas.microsoft.com/office/powerpoint/2010/main" val="16837271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F03097-89A1-8220-F39F-446699CF13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BEA7DC7-3D01-99F4-D89B-248795656EA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8AAD004-2FF7-0368-6F96-F6B7608A731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1C38D2D-B0F2-FA82-85B0-29B91784F45E}"/>
              </a:ext>
            </a:extLst>
          </p:cNvPr>
          <p:cNvSpPr>
            <a:spLocks noGrp="1"/>
          </p:cNvSpPr>
          <p:nvPr>
            <p:ph type="sldNum" sz="quarter" idx="5"/>
          </p:nvPr>
        </p:nvSpPr>
        <p:spPr/>
        <p:txBody>
          <a:bodyPr/>
          <a:lstStyle/>
          <a:p>
            <a:fld id="{3DA5BFFB-7152-6848-8E56-7AACD00121F3}" type="slidenum">
              <a:rPr lang="de-DE" smtClean="0"/>
              <a:t>11</a:t>
            </a:fld>
            <a:endParaRPr lang="de-DE"/>
          </a:p>
        </p:txBody>
      </p:sp>
    </p:spTree>
    <p:extLst>
      <p:ext uri="{BB962C8B-B14F-4D97-AF65-F5344CB8AC3E}">
        <p14:creationId xmlns:p14="http://schemas.microsoft.com/office/powerpoint/2010/main" val="11925831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think about the typical considerations that we have when choosing shipping options. </a:t>
            </a:r>
          </a:p>
          <a:p>
            <a:endParaRPr lang="en-US" dirty="0"/>
          </a:p>
          <a:p>
            <a:r>
              <a:rPr lang="en-US" dirty="0"/>
              <a:t>We are probably thinking about do I need this ASAP? Is it worth it to pay extra to get it sooner? </a:t>
            </a:r>
          </a:p>
          <a:p>
            <a:endParaRPr lang="en-US" dirty="0"/>
          </a:p>
          <a:p>
            <a:r>
              <a:rPr lang="en-US" dirty="0"/>
              <a:t>In our pilot study, 0 people mentioned environmental considerations when explaining their delivery choice for a conventional product. </a:t>
            </a:r>
          </a:p>
          <a:p>
            <a:endParaRPr lang="en-US" dirty="0"/>
          </a:p>
          <a:p>
            <a:r>
              <a:rPr lang="en-US" dirty="0"/>
              <a:t>This suggests that delivery speed decision is not readily construed as moral. </a:t>
            </a:r>
          </a:p>
        </p:txBody>
      </p:sp>
      <p:sp>
        <p:nvSpPr>
          <p:cNvPr id="4" name="Slide Number Placeholder 3"/>
          <p:cNvSpPr>
            <a:spLocks noGrp="1"/>
          </p:cNvSpPr>
          <p:nvPr>
            <p:ph type="sldNum" sz="quarter" idx="5"/>
          </p:nvPr>
        </p:nvSpPr>
        <p:spPr/>
        <p:txBody>
          <a:bodyPr/>
          <a:lstStyle/>
          <a:p>
            <a:fld id="{3DA5BFFB-7152-6848-8E56-7AACD00121F3}" type="slidenum">
              <a:rPr lang="de-DE" smtClean="0"/>
              <a:t>12</a:t>
            </a:fld>
            <a:endParaRPr lang="de-DE"/>
          </a:p>
        </p:txBody>
      </p:sp>
    </p:spTree>
    <p:extLst>
      <p:ext uri="{BB962C8B-B14F-4D97-AF65-F5344CB8AC3E}">
        <p14:creationId xmlns:p14="http://schemas.microsoft.com/office/powerpoint/2010/main" val="13471578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3DE8A0-54BB-5971-1C3C-D0B1256D59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EFC9644-288F-2645-6CA4-BCBF5581340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FC6BEFF-BDCF-0FB2-6FC5-D16FC094A738}"/>
              </a:ext>
            </a:extLst>
          </p:cNvPr>
          <p:cNvSpPr>
            <a:spLocks noGrp="1"/>
          </p:cNvSpPr>
          <p:nvPr>
            <p:ph type="body" idx="1"/>
          </p:nvPr>
        </p:nvSpPr>
        <p:spPr/>
        <p:txBody>
          <a:bodyPr/>
          <a:lstStyle/>
          <a:p>
            <a:r>
              <a:rPr lang="en-US" dirty="0"/>
              <a:t>So, in essence, what we are proposing here is that, when people are buying a green product, it activates environmental consideration like a psychological switch. Because of this, a non-sustainability decision gains a sustainability dimension. </a:t>
            </a:r>
          </a:p>
          <a:p>
            <a:endParaRPr lang="en-US" dirty="0"/>
          </a:p>
          <a:p>
            <a:r>
              <a:rPr lang="en-US" dirty="0"/>
              <a:t>They will realize that: well actually, delivery speed choices might also have an environmental impact. and they will be more willing to choose the slower option because they assume that the slower option is more sustainable. </a:t>
            </a:r>
          </a:p>
        </p:txBody>
      </p:sp>
      <p:sp>
        <p:nvSpPr>
          <p:cNvPr id="4" name="Slide Number Placeholder 3">
            <a:extLst>
              <a:ext uri="{FF2B5EF4-FFF2-40B4-BE49-F238E27FC236}">
                <a16:creationId xmlns:a16="http://schemas.microsoft.com/office/drawing/2014/main" id="{A2C6ECEF-E508-531A-6E3F-350354AFE479}"/>
              </a:ext>
            </a:extLst>
          </p:cNvPr>
          <p:cNvSpPr>
            <a:spLocks noGrp="1"/>
          </p:cNvSpPr>
          <p:nvPr>
            <p:ph type="sldNum" sz="quarter" idx="5"/>
          </p:nvPr>
        </p:nvSpPr>
        <p:spPr/>
        <p:txBody>
          <a:bodyPr/>
          <a:lstStyle/>
          <a:p>
            <a:fld id="{3DA5BFFB-7152-6848-8E56-7AACD00121F3}" type="slidenum">
              <a:rPr lang="de-DE" smtClean="0"/>
              <a:t>13</a:t>
            </a:fld>
            <a:endParaRPr lang="de-DE"/>
          </a:p>
        </p:txBody>
      </p:sp>
    </p:spTree>
    <p:extLst>
      <p:ext uri="{BB962C8B-B14F-4D97-AF65-F5344CB8AC3E}">
        <p14:creationId xmlns:p14="http://schemas.microsoft.com/office/powerpoint/2010/main" val="7305283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4281CA-344F-0761-A718-41ADB58406C6}"/>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AE3B9AE0-E1CD-995F-9B59-B663081DC07A}"/>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032E0912-835E-A133-383E-28AB8089EC80}"/>
              </a:ext>
            </a:extLst>
          </p:cNvPr>
          <p:cNvSpPr>
            <a:spLocks noGrp="1"/>
          </p:cNvSpPr>
          <p:nvPr>
            <p:ph type="body" idx="1"/>
          </p:nvPr>
        </p:nvSpPr>
        <p:spPr/>
        <p:txBody>
          <a:bodyPr/>
          <a:lstStyle/>
          <a:p>
            <a:pPr>
              <a:lnSpc>
                <a:spcPct val="150000"/>
              </a:lnSpc>
            </a:pPr>
            <a:r>
              <a:rPr lang="fr-FR" dirty="0" err="1"/>
              <a:t>We</a:t>
            </a:r>
            <a:r>
              <a:rPr lang="fr-FR" dirty="0"/>
              <a:t> </a:t>
            </a:r>
            <a:r>
              <a:rPr lang="fr-FR" dirty="0" err="1"/>
              <a:t>investigate</a:t>
            </a:r>
            <a:r>
              <a:rPr lang="fr-FR" dirty="0"/>
              <a:t> </a:t>
            </a:r>
            <a:r>
              <a:rPr lang="fr-FR" dirty="0" err="1"/>
              <a:t>this</a:t>
            </a:r>
            <a:r>
              <a:rPr lang="fr-FR" dirty="0"/>
              <a:t> </a:t>
            </a:r>
            <a:r>
              <a:rPr lang="fr-FR" dirty="0" err="1"/>
              <a:t>across</a:t>
            </a:r>
            <a:r>
              <a:rPr lang="fr-FR" dirty="0"/>
              <a:t> a </a:t>
            </a:r>
            <a:r>
              <a:rPr lang="fr-FR" dirty="0" err="1"/>
              <a:t>series</a:t>
            </a:r>
            <a:r>
              <a:rPr lang="fr-FR" dirty="0"/>
              <a:t> of 9 </a:t>
            </a:r>
            <a:r>
              <a:rPr lang="fr-FR" dirty="0" err="1"/>
              <a:t>studies</a:t>
            </a:r>
            <a:r>
              <a:rPr lang="fr-FR" dirty="0"/>
              <a:t>, all of </a:t>
            </a:r>
            <a:r>
              <a:rPr lang="fr-FR" dirty="0" err="1"/>
              <a:t>these</a:t>
            </a:r>
            <a:r>
              <a:rPr lang="fr-FR" dirty="0"/>
              <a:t> </a:t>
            </a:r>
            <a:r>
              <a:rPr lang="fr-FR" dirty="0" err="1"/>
              <a:t>studies</a:t>
            </a:r>
            <a:r>
              <a:rPr lang="fr-FR" dirty="0"/>
              <a:t> are </a:t>
            </a:r>
            <a:r>
              <a:rPr lang="fr-FR" dirty="0" err="1"/>
              <a:t>preregistered</a:t>
            </a:r>
            <a:r>
              <a:rPr lang="fr-FR" dirty="0"/>
              <a:t>. </a:t>
            </a:r>
          </a:p>
          <a:p>
            <a:pPr>
              <a:lnSpc>
                <a:spcPct val="150000"/>
              </a:lnSpc>
            </a:pPr>
            <a:endParaRPr lang="fr-FR" dirty="0"/>
          </a:p>
        </p:txBody>
      </p:sp>
      <p:sp>
        <p:nvSpPr>
          <p:cNvPr id="4" name="Espace réservé du numéro de diapositive 3">
            <a:extLst>
              <a:ext uri="{FF2B5EF4-FFF2-40B4-BE49-F238E27FC236}">
                <a16:creationId xmlns:a16="http://schemas.microsoft.com/office/drawing/2014/main" id="{F1D4D181-62B3-0DDD-2A36-FFB1F7E267B1}"/>
              </a:ext>
            </a:extLst>
          </p:cNvPr>
          <p:cNvSpPr>
            <a:spLocks noGrp="1"/>
          </p:cNvSpPr>
          <p:nvPr>
            <p:ph type="sldNum" sz="quarter" idx="5"/>
          </p:nvPr>
        </p:nvSpPr>
        <p:spPr/>
        <p:txBody>
          <a:bodyPr/>
          <a:lstStyle/>
          <a:p>
            <a:fld id="{3DA5BFFB-7152-6848-8E56-7AACD00121F3}" type="slidenum">
              <a:rPr lang="de-DE" smtClean="0"/>
              <a:t>14</a:t>
            </a:fld>
            <a:endParaRPr lang="de-DE"/>
          </a:p>
        </p:txBody>
      </p:sp>
    </p:spTree>
    <p:extLst>
      <p:ext uri="{BB962C8B-B14F-4D97-AF65-F5344CB8AC3E}">
        <p14:creationId xmlns:p14="http://schemas.microsoft.com/office/powerpoint/2010/main" val="24016267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7124F1-50E3-F3AF-4F9C-861B99D4A837}"/>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F6FFBD7E-5A7E-7A33-E367-BCC7D7704006}"/>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192C82AA-85DB-36AC-442A-5D84D652EA80}"/>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0E1D3CBE-18FC-6B45-5F8F-5C284929C5B9}"/>
              </a:ext>
            </a:extLst>
          </p:cNvPr>
          <p:cNvSpPr>
            <a:spLocks noGrp="1"/>
          </p:cNvSpPr>
          <p:nvPr>
            <p:ph type="sldNum" sz="quarter" idx="5"/>
          </p:nvPr>
        </p:nvSpPr>
        <p:spPr/>
        <p:txBody>
          <a:bodyPr/>
          <a:lstStyle/>
          <a:p>
            <a:fld id="{3DA5BFFB-7152-6848-8E56-7AACD00121F3}" type="slidenum">
              <a:rPr lang="de-DE" smtClean="0"/>
              <a:t>15</a:t>
            </a:fld>
            <a:endParaRPr lang="de-DE"/>
          </a:p>
        </p:txBody>
      </p:sp>
    </p:spTree>
    <p:extLst>
      <p:ext uri="{BB962C8B-B14F-4D97-AF65-F5344CB8AC3E}">
        <p14:creationId xmlns:p14="http://schemas.microsoft.com/office/powerpoint/2010/main" val="13292964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0C2709-40D7-A9AD-9FF2-B6D10BF28A3D}"/>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7CFB9B99-7C4D-BC71-865C-8E46904D6575}"/>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B9E000CB-163D-454D-1F4D-97697B7B260A}"/>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DCAD12ED-C3DE-990F-DC5A-FC7658F37E5B}"/>
              </a:ext>
            </a:extLst>
          </p:cNvPr>
          <p:cNvSpPr>
            <a:spLocks noGrp="1"/>
          </p:cNvSpPr>
          <p:nvPr>
            <p:ph type="sldNum" sz="quarter" idx="5"/>
          </p:nvPr>
        </p:nvSpPr>
        <p:spPr/>
        <p:txBody>
          <a:bodyPr/>
          <a:lstStyle/>
          <a:p>
            <a:fld id="{3DA5BFFB-7152-6848-8E56-7AACD00121F3}" type="slidenum">
              <a:rPr lang="de-DE" smtClean="0"/>
              <a:t>23</a:t>
            </a:fld>
            <a:endParaRPr lang="de-DE"/>
          </a:p>
        </p:txBody>
      </p:sp>
    </p:spTree>
    <p:extLst>
      <p:ext uri="{BB962C8B-B14F-4D97-AF65-F5344CB8AC3E}">
        <p14:creationId xmlns:p14="http://schemas.microsoft.com/office/powerpoint/2010/main" val="18415455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6ED474-FFD9-6C3D-50EF-4CADB4ECB760}"/>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73F7E95D-4A61-84B0-B449-E7309193C619}"/>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01C1F57C-A505-AE05-D78E-97C1524EAD4F}"/>
              </a:ext>
            </a:extLst>
          </p:cNvPr>
          <p:cNvSpPr>
            <a:spLocks noGrp="1"/>
          </p:cNvSpPr>
          <p:nvPr>
            <p:ph type="body" idx="1"/>
          </p:nvPr>
        </p:nvSpPr>
        <p:spPr/>
        <p:txBody>
          <a:bodyPr/>
          <a:lstStyle/>
          <a:p>
            <a:r>
              <a:rPr lang="fr-FR" dirty="0" err="1"/>
              <a:t>We</a:t>
            </a:r>
            <a:r>
              <a:rPr lang="fr-FR" dirty="0"/>
              <a:t> </a:t>
            </a:r>
            <a:r>
              <a:rPr lang="fr-FR" dirty="0" err="1"/>
              <a:t>used</a:t>
            </a:r>
            <a:r>
              <a:rPr lang="fr-FR" dirty="0"/>
              <a:t> a </a:t>
            </a:r>
            <a:r>
              <a:rPr lang="fr-FR" dirty="0" err="1"/>
              <a:t>choice-based</a:t>
            </a:r>
            <a:r>
              <a:rPr lang="fr-FR" dirty="0"/>
              <a:t> conjoint to </a:t>
            </a:r>
            <a:r>
              <a:rPr lang="fr-FR" dirty="0" err="1"/>
              <a:t>understand</a:t>
            </a:r>
            <a:r>
              <a:rPr lang="fr-FR" dirty="0"/>
              <a:t> how </a:t>
            </a:r>
            <a:r>
              <a:rPr lang="fr-FR" dirty="0" err="1"/>
              <a:t>choosing</a:t>
            </a:r>
            <a:r>
              <a:rPr lang="fr-FR" dirty="0"/>
              <a:t> </a:t>
            </a:r>
            <a:r>
              <a:rPr lang="fr-FR" dirty="0" err="1"/>
              <a:t>among</a:t>
            </a:r>
            <a:r>
              <a:rPr lang="fr-FR" dirty="0"/>
              <a:t> green </a:t>
            </a:r>
            <a:r>
              <a:rPr lang="fr-FR" dirty="0" err="1"/>
              <a:t>products</a:t>
            </a:r>
            <a:r>
              <a:rPr lang="fr-FR" dirty="0"/>
              <a:t> versus </a:t>
            </a:r>
            <a:r>
              <a:rPr lang="fr-FR" dirty="0" err="1"/>
              <a:t>conventional</a:t>
            </a:r>
            <a:r>
              <a:rPr lang="fr-FR" dirty="0"/>
              <a:t> </a:t>
            </a:r>
            <a:r>
              <a:rPr lang="fr-FR" dirty="0" err="1"/>
              <a:t>products</a:t>
            </a:r>
            <a:r>
              <a:rPr lang="fr-FR" dirty="0"/>
              <a:t> affect the </a:t>
            </a:r>
            <a:r>
              <a:rPr lang="fr-FR" dirty="0" err="1"/>
              <a:t>weight</a:t>
            </a:r>
            <a:r>
              <a:rPr lang="fr-FR" dirty="0"/>
              <a:t> people place on </a:t>
            </a:r>
            <a:r>
              <a:rPr lang="fr-FR" dirty="0" err="1"/>
              <a:t>delivery</a:t>
            </a:r>
            <a:r>
              <a:rPr lang="fr-FR" dirty="0"/>
              <a:t> speed. </a:t>
            </a:r>
          </a:p>
          <a:p>
            <a:endParaRPr lang="fr-FR" dirty="0"/>
          </a:p>
          <a:p>
            <a:r>
              <a:rPr lang="fr-FR" dirty="0"/>
              <a:t>This </a:t>
            </a:r>
            <a:r>
              <a:rPr lang="fr-FR" dirty="0" err="1"/>
              <a:t>study</a:t>
            </a:r>
            <a:r>
              <a:rPr lang="fr-FR" dirty="0"/>
              <a:t> </a:t>
            </a:r>
            <a:r>
              <a:rPr lang="fr-FR" dirty="0" err="1"/>
              <a:t>followed</a:t>
            </a:r>
            <a:r>
              <a:rPr lang="fr-FR" dirty="0"/>
              <a:t> a 2-cell </a:t>
            </a:r>
            <a:r>
              <a:rPr lang="fr-FR" dirty="0" err="1"/>
              <a:t>between-subjects</a:t>
            </a:r>
            <a:r>
              <a:rPr lang="fr-FR" dirty="0"/>
              <a:t> design: people </a:t>
            </a:r>
            <a:r>
              <a:rPr lang="fr-FR" dirty="0" err="1"/>
              <a:t>either</a:t>
            </a:r>
            <a:r>
              <a:rPr lang="fr-FR" dirty="0"/>
              <a:t> </a:t>
            </a:r>
            <a:r>
              <a:rPr lang="fr-FR" dirty="0" err="1"/>
              <a:t>choose</a:t>
            </a:r>
            <a:r>
              <a:rPr lang="fr-FR" dirty="0"/>
              <a:t> </a:t>
            </a:r>
            <a:r>
              <a:rPr lang="fr-FR" dirty="0" err="1"/>
              <a:t>among</a:t>
            </a:r>
            <a:r>
              <a:rPr lang="fr-FR" dirty="0"/>
              <a:t> green </a:t>
            </a:r>
            <a:r>
              <a:rPr lang="fr-FR" dirty="0" err="1"/>
              <a:t>prdoucts</a:t>
            </a:r>
            <a:r>
              <a:rPr lang="fr-FR" dirty="0"/>
              <a:t> or </a:t>
            </a:r>
            <a:r>
              <a:rPr lang="fr-FR" dirty="0" err="1"/>
              <a:t>conventional</a:t>
            </a:r>
            <a:r>
              <a:rPr lang="fr-FR" dirty="0"/>
              <a:t> </a:t>
            </a:r>
            <a:r>
              <a:rPr lang="fr-FR" dirty="0" err="1"/>
              <a:t>products</a:t>
            </a:r>
            <a:r>
              <a:rPr lang="fr-FR" dirty="0"/>
              <a:t>. </a:t>
            </a:r>
          </a:p>
          <a:p>
            <a:endParaRPr lang="fr-FR" dirty="0"/>
          </a:p>
          <a:p>
            <a:endParaRPr lang="fr-FR" dirty="0"/>
          </a:p>
        </p:txBody>
      </p:sp>
      <p:sp>
        <p:nvSpPr>
          <p:cNvPr id="4" name="Espace réservé du numéro de diapositive 3">
            <a:extLst>
              <a:ext uri="{FF2B5EF4-FFF2-40B4-BE49-F238E27FC236}">
                <a16:creationId xmlns:a16="http://schemas.microsoft.com/office/drawing/2014/main" id="{3DAD6D8D-E203-A13D-B6C0-D7639FCB90F8}"/>
              </a:ext>
            </a:extLst>
          </p:cNvPr>
          <p:cNvSpPr>
            <a:spLocks noGrp="1"/>
          </p:cNvSpPr>
          <p:nvPr>
            <p:ph type="sldNum" sz="quarter" idx="5"/>
          </p:nvPr>
        </p:nvSpPr>
        <p:spPr/>
        <p:txBody>
          <a:bodyPr/>
          <a:lstStyle/>
          <a:p>
            <a:fld id="{3DA5BFFB-7152-6848-8E56-7AACD00121F3}" type="slidenum">
              <a:rPr lang="de-DE" smtClean="0"/>
              <a:t>24</a:t>
            </a:fld>
            <a:endParaRPr lang="de-DE"/>
          </a:p>
        </p:txBody>
      </p:sp>
    </p:spTree>
    <p:extLst>
      <p:ext uri="{BB962C8B-B14F-4D97-AF65-F5344CB8AC3E}">
        <p14:creationId xmlns:p14="http://schemas.microsoft.com/office/powerpoint/2010/main" val="37449005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1E99A2-3F1E-A11F-8E8B-87393FE3E000}"/>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76B8A1A1-7AC2-ECFB-F42B-07E1C01E35C4}"/>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2CFFE956-A185-BA07-870B-1468ABA10950}"/>
              </a:ext>
            </a:extLst>
          </p:cNvPr>
          <p:cNvSpPr>
            <a:spLocks noGrp="1"/>
          </p:cNvSpPr>
          <p:nvPr>
            <p:ph type="body" idx="1"/>
          </p:nvPr>
        </p:nvSpPr>
        <p:spPr/>
        <p:txBody>
          <a:bodyPr/>
          <a:lstStyle/>
          <a:p>
            <a:r>
              <a:rPr lang="fr-FR" dirty="0"/>
              <a:t>So in the </a:t>
            </a:r>
            <a:r>
              <a:rPr lang="fr-FR" dirty="0" err="1"/>
              <a:t>conventional</a:t>
            </a:r>
            <a:r>
              <a:rPr lang="fr-FR" dirty="0"/>
              <a:t> condition, people </a:t>
            </a:r>
            <a:r>
              <a:rPr lang="fr-FR" dirty="0" err="1"/>
              <a:t>choose</a:t>
            </a:r>
            <a:r>
              <a:rPr lang="fr-FR" dirty="0"/>
              <a:t> </a:t>
            </a:r>
            <a:r>
              <a:rPr lang="fr-FR" dirty="0" err="1"/>
              <a:t>among</a:t>
            </a:r>
            <a:r>
              <a:rPr lang="fr-FR" dirty="0"/>
              <a:t> 3 jeans </a:t>
            </a:r>
            <a:r>
              <a:rPr lang="fr-FR" dirty="0" err="1"/>
              <a:t>differing</a:t>
            </a:r>
            <a:r>
              <a:rPr lang="fr-FR" dirty="0"/>
              <a:t> in </a:t>
            </a:r>
            <a:r>
              <a:rPr lang="fr-FR" dirty="0" err="1"/>
              <a:t>price</a:t>
            </a:r>
            <a:r>
              <a:rPr lang="fr-FR" dirty="0"/>
              <a:t>, </a:t>
            </a:r>
            <a:r>
              <a:rPr lang="fr-FR" dirty="0" err="1"/>
              <a:t>freedom</a:t>
            </a:r>
            <a:r>
              <a:rPr lang="fr-FR" dirty="0"/>
              <a:t> of </a:t>
            </a:r>
            <a:r>
              <a:rPr lang="fr-FR" dirty="0" err="1"/>
              <a:t>movement</a:t>
            </a:r>
            <a:r>
              <a:rPr lang="fr-FR" dirty="0"/>
              <a:t> ratings, fit, and, </a:t>
            </a:r>
            <a:r>
              <a:rPr lang="fr-FR" dirty="0" err="1"/>
              <a:t>most</a:t>
            </a:r>
            <a:r>
              <a:rPr lang="fr-FR" dirty="0"/>
              <a:t> </a:t>
            </a:r>
            <a:r>
              <a:rPr lang="fr-FR" dirty="0" err="1"/>
              <a:t>importantly</a:t>
            </a:r>
            <a:r>
              <a:rPr lang="fr-FR" dirty="0"/>
              <a:t>, </a:t>
            </a:r>
            <a:r>
              <a:rPr lang="fr-FR" dirty="0" err="1"/>
              <a:t>delivery</a:t>
            </a:r>
            <a:r>
              <a:rPr lang="fr-FR" dirty="0"/>
              <a:t> time. </a:t>
            </a:r>
          </a:p>
          <a:p>
            <a:r>
              <a:rPr lang="fr-FR" dirty="0"/>
              <a:t>In the green condition, </a:t>
            </a:r>
            <a:r>
              <a:rPr lang="fr-FR" dirty="0" err="1"/>
              <a:t>everything</a:t>
            </a:r>
            <a:r>
              <a:rPr lang="fr-FR" dirty="0"/>
              <a:t> </a:t>
            </a:r>
            <a:r>
              <a:rPr lang="fr-FR" dirty="0" err="1"/>
              <a:t>else</a:t>
            </a:r>
            <a:r>
              <a:rPr lang="fr-FR" dirty="0"/>
              <a:t> </a:t>
            </a:r>
            <a:r>
              <a:rPr lang="fr-FR" dirty="0" err="1"/>
              <a:t>is</a:t>
            </a:r>
            <a:r>
              <a:rPr lang="fr-FR" dirty="0"/>
              <a:t> the </a:t>
            </a:r>
            <a:r>
              <a:rPr lang="fr-FR" dirty="0" err="1"/>
              <a:t>same</a:t>
            </a:r>
            <a:r>
              <a:rPr lang="fr-FR" dirty="0"/>
              <a:t>, but </a:t>
            </a:r>
            <a:r>
              <a:rPr lang="fr-FR" dirty="0" err="1"/>
              <a:t>we</a:t>
            </a:r>
            <a:r>
              <a:rPr lang="fr-FR" dirty="0"/>
              <a:t> tell people </a:t>
            </a:r>
            <a:r>
              <a:rPr lang="fr-FR" dirty="0" err="1"/>
              <a:t>that</a:t>
            </a:r>
            <a:r>
              <a:rPr lang="fr-FR" dirty="0"/>
              <a:t> </a:t>
            </a:r>
            <a:r>
              <a:rPr lang="fr-FR" dirty="0" err="1"/>
              <a:t>these</a:t>
            </a:r>
            <a:r>
              <a:rPr lang="fr-FR" dirty="0"/>
              <a:t> jeans are </a:t>
            </a:r>
            <a:r>
              <a:rPr lang="fr-FR" dirty="0" err="1"/>
              <a:t>sustainabily</a:t>
            </a:r>
            <a:r>
              <a:rPr lang="fr-FR" dirty="0"/>
              <a:t> </a:t>
            </a:r>
            <a:r>
              <a:rPr lang="fr-FR" dirty="0" err="1"/>
              <a:t>produced</a:t>
            </a:r>
            <a:r>
              <a:rPr lang="fr-FR" dirty="0"/>
              <a:t>. </a:t>
            </a:r>
          </a:p>
          <a:p>
            <a:endParaRPr lang="fr-FR" dirty="0"/>
          </a:p>
          <a:p>
            <a:r>
              <a:rPr lang="fr-FR" dirty="0" err="1"/>
              <a:t>They</a:t>
            </a:r>
            <a:r>
              <a:rPr lang="fr-FR" dirty="0"/>
              <a:t> </a:t>
            </a:r>
            <a:r>
              <a:rPr lang="fr-FR" dirty="0" err="1"/>
              <a:t>repeat</a:t>
            </a:r>
            <a:r>
              <a:rPr lang="fr-FR" dirty="0"/>
              <a:t> </a:t>
            </a:r>
            <a:r>
              <a:rPr lang="fr-FR" dirty="0" err="1"/>
              <a:t>these</a:t>
            </a:r>
            <a:r>
              <a:rPr lang="fr-FR" dirty="0"/>
              <a:t> </a:t>
            </a:r>
            <a:r>
              <a:rPr lang="fr-FR" dirty="0" err="1"/>
              <a:t>choices</a:t>
            </a:r>
            <a:r>
              <a:rPr lang="fr-FR" dirty="0"/>
              <a:t> 12 times in total, and </a:t>
            </a:r>
            <a:r>
              <a:rPr lang="fr-FR" dirty="0" err="1"/>
              <a:t>our</a:t>
            </a:r>
            <a:r>
              <a:rPr lang="fr-FR" dirty="0"/>
              <a:t> </a:t>
            </a:r>
            <a:r>
              <a:rPr lang="fr-FR" dirty="0" err="1"/>
              <a:t>dependent</a:t>
            </a:r>
            <a:r>
              <a:rPr lang="fr-FR" dirty="0"/>
              <a:t> </a:t>
            </a:r>
            <a:r>
              <a:rPr lang="fr-FR" dirty="0" err="1"/>
              <a:t>measure</a:t>
            </a:r>
            <a:r>
              <a:rPr lang="fr-FR" dirty="0"/>
              <a:t> </a:t>
            </a:r>
            <a:r>
              <a:rPr lang="fr-FR" dirty="0" err="1"/>
              <a:t>is</a:t>
            </a:r>
            <a:r>
              <a:rPr lang="fr-FR" dirty="0"/>
              <a:t> the </a:t>
            </a:r>
            <a:r>
              <a:rPr lang="fr-FR" dirty="0" err="1"/>
              <a:t>individual</a:t>
            </a:r>
            <a:r>
              <a:rPr lang="fr-FR" dirty="0"/>
              <a:t> </a:t>
            </a:r>
            <a:r>
              <a:rPr lang="fr-FR" dirty="0" err="1"/>
              <a:t>part-worth</a:t>
            </a:r>
            <a:r>
              <a:rPr lang="fr-FR" dirty="0"/>
              <a:t> utilities of </a:t>
            </a:r>
            <a:r>
              <a:rPr lang="fr-FR" dirty="0" err="1"/>
              <a:t>each</a:t>
            </a:r>
            <a:r>
              <a:rPr lang="fr-FR" dirty="0"/>
              <a:t> </a:t>
            </a:r>
            <a:r>
              <a:rPr lang="fr-FR" dirty="0" err="1"/>
              <a:t>attribute</a:t>
            </a:r>
            <a:r>
              <a:rPr lang="fr-FR" dirty="0"/>
              <a:t>. </a:t>
            </a:r>
          </a:p>
        </p:txBody>
      </p:sp>
      <p:sp>
        <p:nvSpPr>
          <p:cNvPr id="4" name="Espace réservé du numéro de diapositive 3">
            <a:extLst>
              <a:ext uri="{FF2B5EF4-FFF2-40B4-BE49-F238E27FC236}">
                <a16:creationId xmlns:a16="http://schemas.microsoft.com/office/drawing/2014/main" id="{1CDEF923-0E54-648D-6E28-1FD39E514E91}"/>
              </a:ext>
            </a:extLst>
          </p:cNvPr>
          <p:cNvSpPr>
            <a:spLocks noGrp="1"/>
          </p:cNvSpPr>
          <p:nvPr>
            <p:ph type="sldNum" sz="quarter" idx="5"/>
          </p:nvPr>
        </p:nvSpPr>
        <p:spPr/>
        <p:txBody>
          <a:bodyPr/>
          <a:lstStyle/>
          <a:p>
            <a:fld id="{3DA5BFFB-7152-6848-8E56-7AACD00121F3}" type="slidenum">
              <a:rPr lang="de-DE" smtClean="0"/>
              <a:t>25</a:t>
            </a:fld>
            <a:endParaRPr lang="de-DE"/>
          </a:p>
        </p:txBody>
      </p:sp>
    </p:spTree>
    <p:extLst>
      <p:ext uri="{BB962C8B-B14F-4D97-AF65-F5344CB8AC3E}">
        <p14:creationId xmlns:p14="http://schemas.microsoft.com/office/powerpoint/2010/main" val="13850287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102B32-71D2-DE85-E09E-8858584000A6}"/>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7A301E7E-2869-EB42-E0D5-513707EC49E6}"/>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1CBD3772-88FC-FF74-AD76-73092F023A7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900"/>
              </a:spcBef>
              <a:spcAft>
                <a:spcPts val="0"/>
              </a:spcAft>
              <a:buClrTx/>
              <a:buSzTx/>
              <a:buFontTx/>
              <a:buNone/>
              <a:tabLst/>
              <a:defRPr/>
            </a:pPr>
            <a:r>
              <a:rPr lang="en-US" dirty="0"/>
              <a:t>Now lets look at the results. </a:t>
            </a:r>
          </a:p>
          <a:p>
            <a:pPr marL="0" marR="0" lvl="0" indent="0" algn="l" defTabSz="914400" rtl="0" eaLnBrk="1" fontAlgn="auto" latinLnBrk="0" hangingPunct="1">
              <a:lnSpc>
                <a:spcPct val="100000"/>
              </a:lnSpc>
              <a:spcBef>
                <a:spcPts val="900"/>
              </a:spcBef>
              <a:spcAft>
                <a:spcPts val="0"/>
              </a:spcAft>
              <a:buClrTx/>
              <a:buSzTx/>
              <a:buFontTx/>
              <a:buNone/>
              <a:tabLst/>
              <a:defRPr/>
            </a:pPr>
            <a:r>
              <a:rPr lang="en-US" dirty="0"/>
              <a:t>Here we see that the conjoint part-worth utilities are less negative in the green condition than in the conventional condition. meaning that they are more likely to choose a product with longer delivery time if the product is green. </a:t>
            </a:r>
          </a:p>
          <a:p>
            <a:pPr marL="0" marR="0" lvl="0" indent="0" algn="l" defTabSz="914400" rtl="0" eaLnBrk="1" fontAlgn="auto" latinLnBrk="0" hangingPunct="1">
              <a:lnSpc>
                <a:spcPct val="100000"/>
              </a:lnSpc>
              <a:spcBef>
                <a:spcPts val="90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90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900"/>
              </a:spcBef>
              <a:spcAft>
                <a:spcPts val="0"/>
              </a:spcAft>
              <a:buClrTx/>
              <a:buSzTx/>
              <a:buFontTx/>
              <a:buNone/>
              <a:tabLst/>
              <a:defRPr/>
            </a:pPr>
            <a:r>
              <a:rPr lang="en-NL"/>
              <a:t>Welch Two Sample t-test</a:t>
            </a:r>
            <a:r>
              <a:rPr lang="en-US" dirty="0"/>
              <a:t> results</a:t>
            </a:r>
            <a:r>
              <a:rPr lang="en-US" dirty="0">
                <a:solidFill>
                  <a:srgbClr val="0E0E0E"/>
                </a:solidFill>
                <a:effectLst/>
                <a:latin typeface=".AppleSystemUIFont"/>
              </a:rPr>
              <a:t>: It adjusts the degrees of freedom using the Welch–Satterthwaite equation, making it more robust when variances are unequal.</a:t>
            </a:r>
          </a:p>
          <a:p>
            <a:pPr>
              <a:spcBef>
                <a:spcPts val="900"/>
              </a:spcBef>
            </a:pPr>
            <a:endParaRPr lang="en-US" dirty="0">
              <a:solidFill>
                <a:srgbClr val="0E0E0E"/>
              </a:solidFill>
              <a:effectLst/>
              <a:latin typeface=".AppleSystemUIFont"/>
            </a:endParaRPr>
          </a:p>
          <a:p>
            <a:pPr>
              <a:spcBef>
                <a:spcPts val="900"/>
              </a:spcBef>
            </a:pPr>
            <a:r>
              <a:rPr lang="en-US" dirty="0">
                <a:solidFill>
                  <a:srgbClr val="0E0E0E"/>
                </a:solidFill>
                <a:effectLst/>
                <a:latin typeface=".AppleSystemUIFont"/>
              </a:rPr>
              <a:t>• </a:t>
            </a:r>
            <a:r>
              <a:rPr lang="en-US" b="1" dirty="0">
                <a:solidFill>
                  <a:srgbClr val="0E0E0E"/>
                </a:solidFill>
                <a:effectLst/>
                <a:latin typeface=".AppleSystemUIFont"/>
              </a:rPr>
              <a:t>Condition 0 (Conventional):</a:t>
            </a:r>
            <a:endParaRPr lang="en-US" dirty="0">
              <a:solidFill>
                <a:srgbClr val="0E0E0E"/>
              </a:solidFill>
              <a:effectLst/>
              <a:latin typeface=".AppleSystemUIFont"/>
            </a:endParaRPr>
          </a:p>
          <a:p>
            <a:pPr>
              <a:spcBef>
                <a:spcPts val="900"/>
              </a:spcBef>
            </a:pPr>
            <a:r>
              <a:rPr lang="en-US" dirty="0">
                <a:solidFill>
                  <a:srgbClr val="0E0E0E"/>
                </a:solidFill>
                <a:effectLst/>
                <a:latin typeface=".AppleSystemUIFont"/>
              </a:rPr>
              <a:t>• Mean Total Utility: -35.05</a:t>
            </a:r>
          </a:p>
          <a:p>
            <a:pPr>
              <a:spcBef>
                <a:spcPts val="900"/>
              </a:spcBef>
            </a:pPr>
            <a:r>
              <a:rPr lang="en-US" dirty="0">
                <a:solidFill>
                  <a:srgbClr val="0E0E0E"/>
                </a:solidFill>
                <a:effectLst/>
                <a:latin typeface=".AppleSystemUIFont"/>
              </a:rPr>
              <a:t>• Standard Deviation: 83.36</a:t>
            </a:r>
          </a:p>
          <a:p>
            <a:pPr>
              <a:spcBef>
                <a:spcPts val="900"/>
              </a:spcBef>
            </a:pPr>
            <a:r>
              <a:rPr lang="en-US" dirty="0">
                <a:solidFill>
                  <a:srgbClr val="0E0E0E"/>
                </a:solidFill>
                <a:effectLst/>
                <a:latin typeface=".AppleSystemUIFont"/>
              </a:rPr>
              <a:t>• </a:t>
            </a:r>
            <a:r>
              <a:rPr lang="en-US" b="1" dirty="0">
                <a:solidFill>
                  <a:srgbClr val="0E0E0E"/>
                </a:solidFill>
                <a:effectLst/>
                <a:latin typeface=".AppleSystemUIFont"/>
              </a:rPr>
              <a:t>Condition 1 (Green):</a:t>
            </a:r>
            <a:endParaRPr lang="en-US" dirty="0">
              <a:solidFill>
                <a:srgbClr val="0E0E0E"/>
              </a:solidFill>
              <a:effectLst/>
              <a:latin typeface=".AppleSystemUIFont"/>
            </a:endParaRPr>
          </a:p>
          <a:p>
            <a:pPr>
              <a:spcBef>
                <a:spcPts val="900"/>
              </a:spcBef>
            </a:pPr>
            <a:r>
              <a:rPr lang="en-US" dirty="0">
                <a:solidFill>
                  <a:srgbClr val="0E0E0E"/>
                </a:solidFill>
                <a:effectLst/>
                <a:latin typeface=".AppleSystemUIFont"/>
              </a:rPr>
              <a:t>• Mean Total Utility: -18.94</a:t>
            </a:r>
          </a:p>
          <a:p>
            <a:pPr>
              <a:spcBef>
                <a:spcPts val="900"/>
              </a:spcBef>
            </a:pPr>
            <a:r>
              <a:rPr lang="en-US" dirty="0">
                <a:solidFill>
                  <a:srgbClr val="0E0E0E"/>
                </a:solidFill>
                <a:effectLst/>
                <a:latin typeface=".AppleSystemUIFont"/>
              </a:rPr>
              <a:t>• Standard Deviation: 83.64</a:t>
            </a:r>
          </a:p>
          <a:p>
            <a:pPr>
              <a:spcBef>
                <a:spcPts val="900"/>
              </a:spcBef>
            </a:pPr>
            <a:endParaRPr lang="en-US" dirty="0">
              <a:solidFill>
                <a:srgbClr val="0E0E0E"/>
              </a:solidFill>
              <a:effectLst/>
              <a:latin typeface=".AppleSystemUIFont"/>
            </a:endParaRPr>
          </a:p>
          <a:p>
            <a:r>
              <a:rPr lang="en-US" b="1" dirty="0">
                <a:solidFill>
                  <a:srgbClr val="0E0E0E"/>
                </a:solidFill>
                <a:effectLst/>
                <a:latin typeface=".AppleSystemUIFont"/>
              </a:rPr>
              <a:t>Independent Samples t-Test:</a:t>
            </a:r>
            <a:endParaRPr lang="en-US" dirty="0">
              <a:solidFill>
                <a:srgbClr val="0E0E0E"/>
              </a:solidFill>
              <a:effectLst/>
              <a:latin typeface=".AppleSystemUIFont"/>
            </a:endParaRPr>
          </a:p>
          <a:p>
            <a:pPr>
              <a:spcBef>
                <a:spcPts val="900"/>
              </a:spcBef>
            </a:pPr>
            <a:r>
              <a:rPr lang="en-US" dirty="0">
                <a:solidFill>
                  <a:srgbClr val="0E0E0E"/>
                </a:solidFill>
                <a:effectLst/>
                <a:latin typeface=".AppleSystemUIFont"/>
              </a:rPr>
              <a:t>• </a:t>
            </a:r>
            <a:r>
              <a:rPr lang="en-US" b="1" dirty="0">
                <a:solidFill>
                  <a:srgbClr val="0E0E0E"/>
                </a:solidFill>
                <a:effectLst/>
                <a:latin typeface=".AppleSystemUIFont"/>
              </a:rPr>
              <a:t>t-Statistic:</a:t>
            </a:r>
            <a:r>
              <a:rPr lang="en-US" dirty="0">
                <a:solidFill>
                  <a:srgbClr val="0E0E0E"/>
                </a:solidFill>
                <a:effectLst/>
                <a:latin typeface=".AppleSystemUIFont"/>
              </a:rPr>
              <a:t> -1.64</a:t>
            </a:r>
          </a:p>
          <a:p>
            <a:pPr>
              <a:spcBef>
                <a:spcPts val="900"/>
              </a:spcBef>
            </a:pPr>
            <a:r>
              <a:rPr lang="en-US" dirty="0">
                <a:solidFill>
                  <a:srgbClr val="0E0E0E"/>
                </a:solidFill>
                <a:effectLst/>
                <a:latin typeface=".AppleSystemUIFont"/>
              </a:rPr>
              <a:t>• </a:t>
            </a:r>
            <a:r>
              <a:rPr lang="en-US" b="1" dirty="0">
                <a:solidFill>
                  <a:srgbClr val="0E0E0E"/>
                </a:solidFill>
                <a:effectLst/>
                <a:latin typeface=".AppleSystemUIFont"/>
              </a:rPr>
              <a:t>p-Value:</a:t>
            </a:r>
            <a:r>
              <a:rPr lang="en-US" dirty="0">
                <a:solidFill>
                  <a:srgbClr val="0E0E0E"/>
                </a:solidFill>
                <a:effectLst/>
                <a:latin typeface=".AppleSystemUIFont"/>
              </a:rPr>
              <a:t> 0.102</a:t>
            </a:r>
          </a:p>
          <a:p>
            <a:endParaRPr lang="fr-FR" dirty="0"/>
          </a:p>
        </p:txBody>
      </p:sp>
      <p:sp>
        <p:nvSpPr>
          <p:cNvPr id="4" name="Espace réservé du numéro de diapositive 3">
            <a:extLst>
              <a:ext uri="{FF2B5EF4-FFF2-40B4-BE49-F238E27FC236}">
                <a16:creationId xmlns:a16="http://schemas.microsoft.com/office/drawing/2014/main" id="{6D13E4D0-F375-5E28-D6C8-04839E57CF4C}"/>
              </a:ext>
            </a:extLst>
          </p:cNvPr>
          <p:cNvSpPr>
            <a:spLocks noGrp="1"/>
          </p:cNvSpPr>
          <p:nvPr>
            <p:ph type="sldNum" sz="quarter" idx="5"/>
          </p:nvPr>
        </p:nvSpPr>
        <p:spPr/>
        <p:txBody>
          <a:bodyPr/>
          <a:lstStyle/>
          <a:p>
            <a:fld id="{3DA5BFFB-7152-6848-8E56-7AACD00121F3}" type="slidenum">
              <a:rPr lang="de-DE" smtClean="0"/>
              <a:t>26</a:t>
            </a:fld>
            <a:endParaRPr lang="de-DE"/>
          </a:p>
        </p:txBody>
      </p:sp>
    </p:spTree>
    <p:extLst>
      <p:ext uri="{BB962C8B-B14F-4D97-AF65-F5344CB8AC3E}">
        <p14:creationId xmlns:p14="http://schemas.microsoft.com/office/powerpoint/2010/main" val="37076839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26F8DE-F65A-CB46-50EE-3DB6108615F6}"/>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F3EE2DD1-295E-15D2-F8BA-D186C650D38A}"/>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E8397F13-DC73-C6B3-7564-44BBA4058EAA}"/>
              </a:ext>
            </a:extLst>
          </p:cNvPr>
          <p:cNvSpPr>
            <a:spLocks noGrp="1"/>
          </p:cNvSpPr>
          <p:nvPr>
            <p:ph type="body" idx="1"/>
          </p:nvPr>
        </p:nvSpPr>
        <p:spPr/>
        <p:txBody>
          <a:bodyPr/>
          <a:lstStyle/>
          <a:p>
            <a:endParaRPr lang="fr-FR" dirty="0"/>
          </a:p>
          <a:p>
            <a:r>
              <a:rPr lang="fr-FR" dirty="0" err="1"/>
              <a:t>Now</a:t>
            </a:r>
            <a:r>
              <a:rPr lang="fr-FR" dirty="0"/>
              <a:t> in </a:t>
            </a:r>
            <a:r>
              <a:rPr lang="fr-FR" dirty="0" err="1"/>
              <a:t>this</a:t>
            </a:r>
            <a:r>
              <a:rPr lang="fr-FR" dirty="0"/>
              <a:t> </a:t>
            </a:r>
            <a:r>
              <a:rPr lang="fr-FR" dirty="0" err="1"/>
              <a:t>study</a:t>
            </a:r>
            <a:r>
              <a:rPr lang="fr-FR" dirty="0"/>
              <a:t>, </a:t>
            </a:r>
            <a:r>
              <a:rPr lang="fr-FR" dirty="0" err="1"/>
              <a:t>we</a:t>
            </a:r>
            <a:r>
              <a:rPr lang="fr-FR" dirty="0"/>
              <a:t> </a:t>
            </a:r>
            <a:r>
              <a:rPr lang="fr-FR" dirty="0" err="1"/>
              <a:t>looked</a:t>
            </a:r>
            <a:r>
              <a:rPr lang="fr-FR" dirty="0"/>
              <a:t> at the </a:t>
            </a:r>
            <a:r>
              <a:rPr lang="fr-FR" dirty="0" err="1"/>
              <a:t>weight</a:t>
            </a:r>
            <a:r>
              <a:rPr lang="fr-FR" dirty="0"/>
              <a:t> of </a:t>
            </a:r>
            <a:r>
              <a:rPr lang="fr-FR" dirty="0" err="1"/>
              <a:t>delivery</a:t>
            </a:r>
            <a:r>
              <a:rPr lang="fr-FR" dirty="0"/>
              <a:t> time in </a:t>
            </a:r>
            <a:r>
              <a:rPr lang="fr-FR" dirty="0" err="1"/>
              <a:t>product</a:t>
            </a:r>
            <a:r>
              <a:rPr lang="fr-FR" dirty="0"/>
              <a:t> </a:t>
            </a:r>
            <a:r>
              <a:rPr lang="fr-FR" dirty="0" err="1"/>
              <a:t>choice</a:t>
            </a:r>
            <a:r>
              <a:rPr lang="fr-FR" dirty="0"/>
              <a:t>. You </a:t>
            </a:r>
            <a:r>
              <a:rPr lang="fr-FR" dirty="0" err="1"/>
              <a:t>might</a:t>
            </a:r>
            <a:r>
              <a:rPr lang="fr-FR" dirty="0"/>
              <a:t> </a:t>
            </a:r>
            <a:r>
              <a:rPr lang="fr-FR" dirty="0" err="1"/>
              <a:t>be</a:t>
            </a:r>
            <a:r>
              <a:rPr lang="fr-FR" dirty="0"/>
              <a:t> </a:t>
            </a:r>
            <a:r>
              <a:rPr lang="fr-FR" dirty="0" err="1"/>
              <a:t>wondering</a:t>
            </a:r>
            <a:r>
              <a:rPr lang="fr-FR" dirty="0"/>
              <a:t>, ok </a:t>
            </a:r>
            <a:r>
              <a:rPr lang="fr-FR" dirty="0" err="1"/>
              <a:t>what</a:t>
            </a:r>
            <a:r>
              <a:rPr lang="fr-FR" dirty="0"/>
              <a:t> about </a:t>
            </a:r>
            <a:r>
              <a:rPr lang="fr-FR" dirty="0" err="1"/>
              <a:t>when</a:t>
            </a:r>
            <a:r>
              <a:rPr lang="fr-FR" dirty="0"/>
              <a:t> people </a:t>
            </a:r>
            <a:r>
              <a:rPr lang="fr-FR" dirty="0" err="1"/>
              <a:t>already</a:t>
            </a:r>
            <a:r>
              <a:rPr lang="fr-FR" dirty="0"/>
              <a:t> </a:t>
            </a:r>
            <a:r>
              <a:rPr lang="fr-FR" dirty="0" err="1"/>
              <a:t>bought</a:t>
            </a:r>
            <a:r>
              <a:rPr lang="fr-FR" dirty="0"/>
              <a:t> the </a:t>
            </a:r>
            <a:r>
              <a:rPr lang="fr-FR" dirty="0" err="1"/>
              <a:t>product</a:t>
            </a:r>
            <a:r>
              <a:rPr lang="fr-FR" dirty="0"/>
              <a:t>, and </a:t>
            </a:r>
            <a:r>
              <a:rPr lang="fr-FR" dirty="0" err="1"/>
              <a:t>they</a:t>
            </a:r>
            <a:r>
              <a:rPr lang="fr-FR" dirty="0"/>
              <a:t> have to </a:t>
            </a:r>
            <a:r>
              <a:rPr lang="fr-FR" dirty="0" err="1"/>
              <a:t>choose</a:t>
            </a:r>
            <a:r>
              <a:rPr lang="fr-FR" dirty="0"/>
              <a:t> the </a:t>
            </a:r>
            <a:r>
              <a:rPr lang="fr-FR" dirty="0" err="1"/>
              <a:t>delivery</a:t>
            </a:r>
            <a:r>
              <a:rPr lang="fr-FR" dirty="0"/>
              <a:t> </a:t>
            </a:r>
            <a:r>
              <a:rPr lang="fr-FR" dirty="0" err="1"/>
              <a:t>method</a:t>
            </a:r>
            <a:r>
              <a:rPr lang="fr-FR" dirty="0"/>
              <a:t>? </a:t>
            </a:r>
          </a:p>
        </p:txBody>
      </p:sp>
      <p:sp>
        <p:nvSpPr>
          <p:cNvPr id="4" name="Espace réservé du numéro de diapositive 3">
            <a:extLst>
              <a:ext uri="{FF2B5EF4-FFF2-40B4-BE49-F238E27FC236}">
                <a16:creationId xmlns:a16="http://schemas.microsoft.com/office/drawing/2014/main" id="{DE62D5BF-B558-9A83-7CA4-47325F9B10B8}"/>
              </a:ext>
            </a:extLst>
          </p:cNvPr>
          <p:cNvSpPr>
            <a:spLocks noGrp="1"/>
          </p:cNvSpPr>
          <p:nvPr>
            <p:ph type="sldNum" sz="quarter" idx="5"/>
          </p:nvPr>
        </p:nvSpPr>
        <p:spPr/>
        <p:txBody>
          <a:bodyPr/>
          <a:lstStyle/>
          <a:p>
            <a:fld id="{3DA5BFFB-7152-6848-8E56-7AACD00121F3}" type="slidenum">
              <a:rPr lang="de-DE" smtClean="0"/>
              <a:t>27</a:t>
            </a:fld>
            <a:endParaRPr lang="de-DE"/>
          </a:p>
        </p:txBody>
      </p:sp>
    </p:spTree>
    <p:extLst>
      <p:ext uri="{BB962C8B-B14F-4D97-AF65-F5344CB8AC3E}">
        <p14:creationId xmlns:p14="http://schemas.microsoft.com/office/powerpoint/2010/main" val="31456350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probably don’t have to tell you that online shopping is getting more and more prevalent. But lets see some statistics. In 2022 alone, there were 338 billion packages shipped worldwide. </a:t>
            </a:r>
          </a:p>
          <a:p>
            <a:r>
              <a:rPr lang="en-US" dirty="0"/>
              <a:t>Another decision that is almost as common as choosing a product is choosing how fast you want a product to arrive. Do you want it to arrive faster, or are you ok to wait a little bit. </a:t>
            </a:r>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3DA5BFFB-7152-6848-8E56-7AACD00121F3}" type="slidenum">
              <a:rPr lang="de-DE" smtClean="0"/>
              <a:t>2</a:t>
            </a:fld>
            <a:endParaRPr lang="de-DE"/>
          </a:p>
        </p:txBody>
      </p:sp>
    </p:spTree>
    <p:extLst>
      <p:ext uri="{BB962C8B-B14F-4D97-AF65-F5344CB8AC3E}">
        <p14:creationId xmlns:p14="http://schemas.microsoft.com/office/powerpoint/2010/main" val="14369941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3F414D-42DE-EA45-5991-0587B91A8DD4}"/>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539792C2-7F1C-9FE0-E633-CFDEAFBB2322}"/>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A228A122-8A25-A48B-FD71-C6A7D3B1E12E}"/>
              </a:ext>
            </a:extLst>
          </p:cNvPr>
          <p:cNvSpPr>
            <a:spLocks noGrp="1"/>
          </p:cNvSpPr>
          <p:nvPr>
            <p:ph type="body" idx="1"/>
          </p:nvPr>
        </p:nvSpPr>
        <p:spPr/>
        <p:txBody>
          <a:bodyPr/>
          <a:lstStyle/>
          <a:p>
            <a:r>
              <a:rPr lang="fr-FR" dirty="0" err="1"/>
              <a:t>Well</a:t>
            </a:r>
            <a:r>
              <a:rPr lang="fr-FR" dirty="0"/>
              <a:t> </a:t>
            </a:r>
            <a:r>
              <a:rPr lang="fr-FR" dirty="0" err="1"/>
              <a:t>this</a:t>
            </a:r>
            <a:r>
              <a:rPr lang="fr-FR" dirty="0"/>
              <a:t> </a:t>
            </a:r>
            <a:r>
              <a:rPr lang="fr-FR" dirty="0" err="1"/>
              <a:t>is</a:t>
            </a:r>
            <a:r>
              <a:rPr lang="fr-FR" dirty="0"/>
              <a:t> </a:t>
            </a:r>
            <a:r>
              <a:rPr lang="fr-FR" dirty="0" err="1"/>
              <a:t>what</a:t>
            </a:r>
            <a:r>
              <a:rPr lang="fr-FR" dirty="0"/>
              <a:t> </a:t>
            </a:r>
            <a:r>
              <a:rPr lang="fr-FR" dirty="0" err="1"/>
              <a:t>we</a:t>
            </a:r>
            <a:r>
              <a:rPr lang="fr-FR" dirty="0"/>
              <a:t> are </a:t>
            </a:r>
            <a:r>
              <a:rPr lang="fr-FR" dirty="0" err="1"/>
              <a:t>doing</a:t>
            </a:r>
            <a:r>
              <a:rPr lang="fr-FR" dirty="0"/>
              <a:t> in the </a:t>
            </a:r>
            <a:r>
              <a:rPr lang="fr-FR" dirty="0" err="1"/>
              <a:t>next</a:t>
            </a:r>
            <a:r>
              <a:rPr lang="fr-FR" dirty="0"/>
              <a:t> </a:t>
            </a:r>
            <a:r>
              <a:rPr lang="fr-FR" dirty="0" err="1"/>
              <a:t>study</a:t>
            </a:r>
            <a:r>
              <a:rPr lang="fr-FR" dirty="0"/>
              <a:t>. </a:t>
            </a:r>
          </a:p>
          <a:p>
            <a:endParaRPr lang="fr-FR" dirty="0"/>
          </a:p>
          <a:p>
            <a:r>
              <a:rPr lang="fr-FR" dirty="0"/>
              <a:t>So in </a:t>
            </a:r>
            <a:r>
              <a:rPr lang="fr-FR" dirty="0" err="1"/>
              <a:t>this</a:t>
            </a:r>
            <a:r>
              <a:rPr lang="fr-FR" dirty="0"/>
              <a:t> </a:t>
            </a:r>
            <a:r>
              <a:rPr lang="fr-FR" dirty="0" err="1"/>
              <a:t>next</a:t>
            </a:r>
            <a:r>
              <a:rPr lang="fr-FR" dirty="0"/>
              <a:t> </a:t>
            </a:r>
            <a:r>
              <a:rPr lang="fr-FR" dirty="0" err="1"/>
              <a:t>study</a:t>
            </a:r>
            <a:r>
              <a:rPr lang="fr-FR" dirty="0"/>
              <a:t>, </a:t>
            </a:r>
            <a:r>
              <a:rPr lang="fr-FR" dirty="0" err="1"/>
              <a:t>we</a:t>
            </a:r>
            <a:r>
              <a:rPr lang="fr-FR" dirty="0"/>
              <a:t> </a:t>
            </a:r>
            <a:r>
              <a:rPr lang="fr-FR" dirty="0" err="1"/>
              <a:t>want</a:t>
            </a:r>
            <a:r>
              <a:rPr lang="fr-FR" dirty="0"/>
              <a:t> to </a:t>
            </a:r>
            <a:r>
              <a:rPr lang="fr-FR" dirty="0" err="1"/>
              <a:t>study</a:t>
            </a:r>
            <a:r>
              <a:rPr lang="fr-FR" dirty="0"/>
              <a:t> </a:t>
            </a:r>
            <a:r>
              <a:rPr lang="fr-FR" dirty="0" err="1"/>
              <a:t>delivery</a:t>
            </a:r>
            <a:r>
              <a:rPr lang="fr-FR" dirty="0"/>
              <a:t> </a:t>
            </a:r>
            <a:r>
              <a:rPr lang="fr-FR" dirty="0" err="1"/>
              <a:t>choice</a:t>
            </a:r>
            <a:r>
              <a:rPr lang="fr-FR" dirty="0"/>
              <a:t> in a </a:t>
            </a:r>
            <a:r>
              <a:rPr lang="fr-FR" dirty="0" err="1"/>
              <a:t>very</a:t>
            </a:r>
            <a:r>
              <a:rPr lang="fr-FR" dirty="0"/>
              <a:t> </a:t>
            </a:r>
            <a:r>
              <a:rPr lang="fr-FR" dirty="0" err="1"/>
              <a:t>realistic</a:t>
            </a:r>
            <a:r>
              <a:rPr lang="fr-FR" dirty="0"/>
              <a:t> online shopping </a:t>
            </a:r>
            <a:r>
              <a:rPr lang="fr-FR" dirty="0" err="1"/>
              <a:t>environment</a:t>
            </a:r>
            <a:r>
              <a:rPr lang="fr-FR" dirty="0"/>
              <a:t>. </a:t>
            </a:r>
          </a:p>
          <a:p>
            <a:r>
              <a:rPr lang="fr-FR" dirty="0"/>
              <a:t>To do </a:t>
            </a:r>
            <a:r>
              <a:rPr lang="fr-FR" dirty="0" err="1"/>
              <a:t>this</a:t>
            </a:r>
            <a:r>
              <a:rPr lang="fr-FR" dirty="0"/>
              <a:t>, </a:t>
            </a:r>
            <a:r>
              <a:rPr lang="fr-FR" dirty="0" err="1"/>
              <a:t>we</a:t>
            </a:r>
            <a:r>
              <a:rPr lang="fr-FR" dirty="0"/>
              <a:t> </a:t>
            </a:r>
            <a:r>
              <a:rPr lang="fr-FR" dirty="0" err="1"/>
              <a:t>actually</a:t>
            </a:r>
            <a:r>
              <a:rPr lang="fr-FR" dirty="0"/>
              <a:t> </a:t>
            </a:r>
            <a:r>
              <a:rPr lang="fr-FR" dirty="0" err="1"/>
              <a:t>developed</a:t>
            </a:r>
            <a:r>
              <a:rPr lang="fr-FR" dirty="0"/>
              <a:t> </a:t>
            </a:r>
            <a:r>
              <a:rPr lang="fr-FR" dirty="0" err="1"/>
              <a:t>two</a:t>
            </a:r>
            <a:r>
              <a:rPr lang="fr-FR" dirty="0"/>
              <a:t> online stores </a:t>
            </a:r>
            <a:r>
              <a:rPr lang="fr-FR" dirty="0" err="1"/>
              <a:t>where</a:t>
            </a:r>
            <a:r>
              <a:rPr lang="fr-FR" dirty="0"/>
              <a:t> people can </a:t>
            </a:r>
            <a:r>
              <a:rPr lang="fr-FR" dirty="0" err="1"/>
              <a:t>freely</a:t>
            </a:r>
            <a:r>
              <a:rPr lang="fr-FR" dirty="0"/>
              <a:t> </a:t>
            </a:r>
            <a:r>
              <a:rPr lang="fr-FR" dirty="0" err="1"/>
              <a:t>browse</a:t>
            </a:r>
            <a:r>
              <a:rPr lang="fr-FR" dirty="0"/>
              <a:t> and </a:t>
            </a:r>
            <a:r>
              <a:rPr lang="fr-FR" dirty="0" err="1"/>
              <a:t>choose</a:t>
            </a:r>
            <a:r>
              <a:rPr lang="fr-FR" dirty="0"/>
              <a:t> </a:t>
            </a:r>
            <a:r>
              <a:rPr lang="fr-FR" dirty="0" err="1"/>
              <a:t>their</a:t>
            </a:r>
            <a:r>
              <a:rPr lang="fr-FR" dirty="0"/>
              <a:t> </a:t>
            </a:r>
            <a:r>
              <a:rPr lang="fr-FR" dirty="0" err="1"/>
              <a:t>products</a:t>
            </a:r>
            <a:r>
              <a:rPr lang="fr-FR" dirty="0"/>
              <a:t>. </a:t>
            </a:r>
          </a:p>
          <a:p>
            <a:endParaRPr lang="fr-FR" dirty="0"/>
          </a:p>
        </p:txBody>
      </p:sp>
      <p:sp>
        <p:nvSpPr>
          <p:cNvPr id="4" name="Espace réservé du numéro de diapositive 3">
            <a:extLst>
              <a:ext uri="{FF2B5EF4-FFF2-40B4-BE49-F238E27FC236}">
                <a16:creationId xmlns:a16="http://schemas.microsoft.com/office/drawing/2014/main" id="{24D72BB3-6792-29D8-73FE-D73C56168F3F}"/>
              </a:ext>
            </a:extLst>
          </p:cNvPr>
          <p:cNvSpPr>
            <a:spLocks noGrp="1"/>
          </p:cNvSpPr>
          <p:nvPr>
            <p:ph type="sldNum" sz="quarter" idx="5"/>
          </p:nvPr>
        </p:nvSpPr>
        <p:spPr/>
        <p:txBody>
          <a:bodyPr/>
          <a:lstStyle/>
          <a:p>
            <a:fld id="{3DA5BFFB-7152-6848-8E56-7AACD00121F3}" type="slidenum">
              <a:rPr lang="de-DE" smtClean="0"/>
              <a:t>28</a:t>
            </a:fld>
            <a:endParaRPr lang="de-DE"/>
          </a:p>
        </p:txBody>
      </p:sp>
    </p:spTree>
    <p:extLst>
      <p:ext uri="{BB962C8B-B14F-4D97-AF65-F5344CB8AC3E}">
        <p14:creationId xmlns:p14="http://schemas.microsoft.com/office/powerpoint/2010/main" val="28928339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we developed two versions of stores, for the conventional condition and green condition. participants were randomly assigned to visit one of the online stores, and they see landing pages, brand story, and consumer reviews. So we are really try to simulate a realistic experience. </a:t>
            </a:r>
          </a:p>
        </p:txBody>
      </p:sp>
      <p:sp>
        <p:nvSpPr>
          <p:cNvPr id="4" name="Slide Number Placeholder 3"/>
          <p:cNvSpPr>
            <a:spLocks noGrp="1"/>
          </p:cNvSpPr>
          <p:nvPr>
            <p:ph type="sldNum" sz="quarter" idx="5"/>
          </p:nvPr>
        </p:nvSpPr>
        <p:spPr/>
        <p:txBody>
          <a:bodyPr/>
          <a:lstStyle/>
          <a:p>
            <a:fld id="{3DA5BFFB-7152-6848-8E56-7AACD00121F3}" type="slidenum">
              <a:rPr lang="de-DE" smtClean="0"/>
              <a:t>29</a:t>
            </a:fld>
            <a:endParaRPr lang="de-DE"/>
          </a:p>
        </p:txBody>
      </p:sp>
    </p:spTree>
    <p:extLst>
      <p:ext uri="{BB962C8B-B14F-4D97-AF65-F5344CB8AC3E}">
        <p14:creationId xmlns:p14="http://schemas.microsoft.com/office/powerpoint/2010/main" val="23649344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A5BFFB-7152-6848-8E56-7AACD00121F3}" type="slidenum">
              <a:rPr lang="de-DE" smtClean="0"/>
              <a:t>32</a:t>
            </a:fld>
            <a:endParaRPr lang="de-DE"/>
          </a:p>
        </p:txBody>
      </p:sp>
    </p:spTree>
    <p:extLst>
      <p:ext uri="{BB962C8B-B14F-4D97-AF65-F5344CB8AC3E}">
        <p14:creationId xmlns:p14="http://schemas.microsoft.com/office/powerpoint/2010/main" val="24100218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E5D7CE-BCA5-26F2-D35A-DEED8D1FEFC1}"/>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7749943D-19E5-3DEA-1A2C-6311ABF5B5FD}"/>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0B420157-6C09-75F2-31CC-88CF14CD852D}"/>
              </a:ext>
            </a:extLst>
          </p:cNvPr>
          <p:cNvSpPr>
            <a:spLocks noGrp="1"/>
          </p:cNvSpPr>
          <p:nvPr>
            <p:ph type="body" idx="1"/>
          </p:nvPr>
        </p:nvSpPr>
        <p:spPr/>
        <p:txBody>
          <a:bodyPr/>
          <a:lstStyle/>
          <a:p>
            <a:endParaRPr lang="fr-FR" dirty="0"/>
          </a:p>
          <a:p>
            <a:r>
              <a:rPr lang="fr-FR" dirty="0" err="1"/>
              <a:t>We</a:t>
            </a:r>
            <a:r>
              <a:rPr lang="fr-FR" dirty="0"/>
              <a:t> </a:t>
            </a:r>
            <a:r>
              <a:rPr lang="fr-FR" dirty="0" err="1"/>
              <a:t>actually</a:t>
            </a:r>
            <a:r>
              <a:rPr lang="fr-FR" dirty="0"/>
              <a:t> have </a:t>
            </a:r>
            <a:r>
              <a:rPr lang="fr-FR" dirty="0" err="1"/>
              <a:t>quite</a:t>
            </a:r>
            <a:r>
              <a:rPr lang="fr-FR" dirty="0"/>
              <a:t> a few process </a:t>
            </a:r>
            <a:r>
              <a:rPr lang="fr-FR" dirty="0" err="1"/>
              <a:t>studies</a:t>
            </a:r>
            <a:r>
              <a:rPr lang="fr-FR" dirty="0"/>
              <a:t> </a:t>
            </a:r>
            <a:r>
              <a:rPr lang="fr-FR" dirty="0" err="1"/>
              <a:t>where</a:t>
            </a:r>
            <a:r>
              <a:rPr lang="fr-FR" dirty="0"/>
              <a:t> </a:t>
            </a:r>
            <a:r>
              <a:rPr lang="fr-FR" dirty="0" err="1"/>
              <a:t>we</a:t>
            </a:r>
            <a:r>
              <a:rPr lang="fr-FR" dirty="0"/>
              <a:t> </a:t>
            </a:r>
            <a:r>
              <a:rPr lang="fr-FR" dirty="0" err="1"/>
              <a:t>also</a:t>
            </a:r>
            <a:r>
              <a:rPr lang="fr-FR" dirty="0"/>
              <a:t> </a:t>
            </a:r>
            <a:r>
              <a:rPr lang="fr-FR" dirty="0" err="1"/>
              <a:t>treid</a:t>
            </a:r>
            <a:r>
              <a:rPr lang="fr-FR" dirty="0"/>
              <a:t> to </a:t>
            </a:r>
            <a:r>
              <a:rPr lang="fr-FR" dirty="0" err="1"/>
              <a:t>rule</a:t>
            </a:r>
            <a:r>
              <a:rPr lang="fr-FR" dirty="0"/>
              <a:t> out alternative </a:t>
            </a:r>
            <a:r>
              <a:rPr lang="fr-FR" dirty="0" err="1"/>
              <a:t>explanations</a:t>
            </a:r>
            <a:r>
              <a:rPr lang="fr-FR" dirty="0"/>
              <a:t>, but </a:t>
            </a:r>
            <a:r>
              <a:rPr lang="fr-FR" dirty="0" err="1"/>
              <a:t>today</a:t>
            </a:r>
            <a:r>
              <a:rPr lang="fr-FR" dirty="0"/>
              <a:t> I </a:t>
            </a:r>
            <a:r>
              <a:rPr lang="fr-FR" dirty="0" err="1"/>
              <a:t>want</a:t>
            </a:r>
            <a:r>
              <a:rPr lang="fr-FR" dirty="0"/>
              <a:t> to show </a:t>
            </a:r>
            <a:r>
              <a:rPr lang="fr-FR" dirty="0" err="1"/>
              <a:t>you</a:t>
            </a:r>
            <a:r>
              <a:rPr lang="fr-FR" dirty="0"/>
              <a:t> a process </a:t>
            </a:r>
            <a:r>
              <a:rPr lang="fr-FR" dirty="0" err="1"/>
              <a:t>study</a:t>
            </a:r>
            <a:r>
              <a:rPr lang="fr-FR" dirty="0"/>
              <a:t> </a:t>
            </a:r>
            <a:r>
              <a:rPr lang="fr-FR" dirty="0" err="1"/>
              <a:t>that</a:t>
            </a:r>
            <a:r>
              <a:rPr lang="fr-FR" dirty="0"/>
              <a:t> I </a:t>
            </a:r>
            <a:r>
              <a:rPr lang="fr-FR" dirty="0" err="1"/>
              <a:t>think</a:t>
            </a:r>
            <a:r>
              <a:rPr lang="fr-FR" dirty="0"/>
              <a:t> </a:t>
            </a:r>
            <a:r>
              <a:rPr lang="fr-FR" dirty="0" err="1"/>
              <a:t>is</a:t>
            </a:r>
            <a:r>
              <a:rPr lang="fr-FR" dirty="0"/>
              <a:t> </a:t>
            </a:r>
            <a:r>
              <a:rPr lang="fr-FR" dirty="0" err="1"/>
              <a:t>closest</a:t>
            </a:r>
            <a:r>
              <a:rPr lang="fr-FR" dirty="0"/>
              <a:t> to </a:t>
            </a:r>
            <a:r>
              <a:rPr lang="fr-FR" dirty="0" err="1"/>
              <a:t>our</a:t>
            </a:r>
            <a:r>
              <a:rPr lang="fr-FR" dirty="0"/>
              <a:t> </a:t>
            </a:r>
            <a:r>
              <a:rPr lang="fr-FR" dirty="0" err="1"/>
              <a:t>mechanism</a:t>
            </a:r>
            <a:r>
              <a:rPr lang="fr-FR" dirty="0"/>
              <a:t>. </a:t>
            </a:r>
          </a:p>
        </p:txBody>
      </p:sp>
      <p:sp>
        <p:nvSpPr>
          <p:cNvPr id="4" name="Espace réservé du numéro de diapositive 3">
            <a:extLst>
              <a:ext uri="{FF2B5EF4-FFF2-40B4-BE49-F238E27FC236}">
                <a16:creationId xmlns:a16="http://schemas.microsoft.com/office/drawing/2014/main" id="{1A2B5831-70F0-4390-0465-4038DFD5B7AA}"/>
              </a:ext>
            </a:extLst>
          </p:cNvPr>
          <p:cNvSpPr>
            <a:spLocks noGrp="1"/>
          </p:cNvSpPr>
          <p:nvPr>
            <p:ph type="sldNum" sz="quarter" idx="5"/>
          </p:nvPr>
        </p:nvSpPr>
        <p:spPr/>
        <p:txBody>
          <a:bodyPr/>
          <a:lstStyle/>
          <a:p>
            <a:fld id="{3DA5BFFB-7152-6848-8E56-7AACD00121F3}" type="slidenum">
              <a:rPr lang="de-DE" smtClean="0"/>
              <a:t>35</a:t>
            </a:fld>
            <a:endParaRPr lang="de-DE"/>
          </a:p>
        </p:txBody>
      </p:sp>
    </p:spTree>
    <p:extLst>
      <p:ext uri="{BB962C8B-B14F-4D97-AF65-F5344CB8AC3E}">
        <p14:creationId xmlns:p14="http://schemas.microsoft.com/office/powerpoint/2010/main" val="4568368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4E0B9D-1C3E-A08B-323A-692BD7CC92E8}"/>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C8149303-CEA0-64A2-AE73-98ED85559905}"/>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6C0F8208-27C6-A6B9-F215-F249B63E67F1}"/>
              </a:ext>
            </a:extLst>
          </p:cNvPr>
          <p:cNvSpPr>
            <a:spLocks noGrp="1"/>
          </p:cNvSpPr>
          <p:nvPr>
            <p:ph type="body" idx="1"/>
          </p:nvPr>
        </p:nvSpPr>
        <p:spPr/>
        <p:txBody>
          <a:bodyPr/>
          <a:lstStyle/>
          <a:p>
            <a:r>
              <a:rPr lang="fr-FR" dirty="0"/>
              <a:t> </a:t>
            </a:r>
            <a:r>
              <a:rPr lang="en-US" b="0" i="0" dirty="0">
                <a:solidFill>
                  <a:srgbClr val="63647A"/>
                </a:solidFill>
                <a:effectLst/>
                <a:latin typeface="SuisseIntl"/>
              </a:rPr>
              <a:t> how fast shipping promises drive top of funnel purchase decisions </a:t>
            </a:r>
            <a:endParaRPr lang="fr-FR" dirty="0"/>
          </a:p>
        </p:txBody>
      </p:sp>
      <p:sp>
        <p:nvSpPr>
          <p:cNvPr id="4" name="Espace réservé du numéro de diapositive 3">
            <a:extLst>
              <a:ext uri="{FF2B5EF4-FFF2-40B4-BE49-F238E27FC236}">
                <a16:creationId xmlns:a16="http://schemas.microsoft.com/office/drawing/2014/main" id="{78C1DCF3-9D16-E192-F9BB-5B76553291E2}"/>
              </a:ext>
            </a:extLst>
          </p:cNvPr>
          <p:cNvSpPr>
            <a:spLocks noGrp="1"/>
          </p:cNvSpPr>
          <p:nvPr>
            <p:ph type="sldNum" sz="quarter" idx="5"/>
          </p:nvPr>
        </p:nvSpPr>
        <p:spPr/>
        <p:txBody>
          <a:bodyPr/>
          <a:lstStyle/>
          <a:p>
            <a:fld id="{3DA5BFFB-7152-6848-8E56-7AACD00121F3}" type="slidenum">
              <a:rPr lang="de-DE" smtClean="0"/>
              <a:t>36</a:t>
            </a:fld>
            <a:endParaRPr lang="de-DE"/>
          </a:p>
        </p:txBody>
      </p:sp>
    </p:spTree>
    <p:extLst>
      <p:ext uri="{BB962C8B-B14F-4D97-AF65-F5344CB8AC3E}">
        <p14:creationId xmlns:p14="http://schemas.microsoft.com/office/powerpoint/2010/main" val="11144465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DCD6D3-492D-868C-933E-32C30B66376F}"/>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344AB2CE-927D-3721-D46E-1722EF6169DC}"/>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8B40A699-2B1C-74A3-62F4-E1D17A54419B}"/>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98C6C4AE-7FFE-37DF-3001-BDB4B050B8A7}"/>
              </a:ext>
            </a:extLst>
          </p:cNvPr>
          <p:cNvSpPr>
            <a:spLocks noGrp="1"/>
          </p:cNvSpPr>
          <p:nvPr>
            <p:ph type="sldNum" sz="quarter" idx="5"/>
          </p:nvPr>
        </p:nvSpPr>
        <p:spPr/>
        <p:txBody>
          <a:bodyPr/>
          <a:lstStyle/>
          <a:p>
            <a:fld id="{3DA5BFFB-7152-6848-8E56-7AACD00121F3}" type="slidenum">
              <a:rPr lang="de-DE" smtClean="0"/>
              <a:t>41</a:t>
            </a:fld>
            <a:endParaRPr lang="de-DE"/>
          </a:p>
        </p:txBody>
      </p:sp>
    </p:spTree>
    <p:extLst>
      <p:ext uri="{BB962C8B-B14F-4D97-AF65-F5344CB8AC3E}">
        <p14:creationId xmlns:p14="http://schemas.microsoft.com/office/powerpoint/2010/main" val="415635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679AB3-5E38-9F46-6226-AAC28DD778AF}"/>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D2CA033F-0CE7-56FB-CD8D-C4FDFB8519AF}"/>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900FCADC-CF8F-11EA-2F93-913627233486}"/>
              </a:ext>
            </a:extLst>
          </p:cNvPr>
          <p:cNvSpPr>
            <a:spLocks noGrp="1"/>
          </p:cNvSpPr>
          <p:nvPr>
            <p:ph type="body" idx="1"/>
          </p:nvPr>
        </p:nvSpPr>
        <p:spPr/>
        <p:txBody>
          <a:bodyPr/>
          <a:lstStyle/>
          <a:p>
            <a:r>
              <a:rPr lang="fr-FR" dirty="0"/>
              <a:t> </a:t>
            </a:r>
            <a:r>
              <a:rPr lang="en-US" b="0" i="0" dirty="0">
                <a:solidFill>
                  <a:srgbClr val="63647A"/>
                </a:solidFill>
                <a:effectLst/>
                <a:latin typeface="SuisseIntl"/>
              </a:rPr>
              <a:t> how fast shipping promises drive top of funnel purchase decisions </a:t>
            </a:r>
            <a:endParaRPr lang="fr-FR" dirty="0"/>
          </a:p>
        </p:txBody>
      </p:sp>
      <p:sp>
        <p:nvSpPr>
          <p:cNvPr id="4" name="Espace réservé du numéro de diapositive 3">
            <a:extLst>
              <a:ext uri="{FF2B5EF4-FFF2-40B4-BE49-F238E27FC236}">
                <a16:creationId xmlns:a16="http://schemas.microsoft.com/office/drawing/2014/main" id="{FDDD2C8C-7FA0-C5BA-14E0-615768468280}"/>
              </a:ext>
            </a:extLst>
          </p:cNvPr>
          <p:cNvSpPr>
            <a:spLocks noGrp="1"/>
          </p:cNvSpPr>
          <p:nvPr>
            <p:ph type="sldNum" sz="quarter" idx="5"/>
          </p:nvPr>
        </p:nvSpPr>
        <p:spPr/>
        <p:txBody>
          <a:bodyPr/>
          <a:lstStyle/>
          <a:p>
            <a:fld id="{3DA5BFFB-7152-6848-8E56-7AACD00121F3}" type="slidenum">
              <a:rPr lang="de-DE" smtClean="0"/>
              <a:t>42</a:t>
            </a:fld>
            <a:endParaRPr lang="de-DE"/>
          </a:p>
        </p:txBody>
      </p:sp>
    </p:spTree>
    <p:extLst>
      <p:ext uri="{BB962C8B-B14F-4D97-AF65-F5344CB8AC3E}">
        <p14:creationId xmlns:p14="http://schemas.microsoft.com/office/powerpoint/2010/main" val="174812044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need a different manipulation: </a:t>
            </a:r>
          </a:p>
          <a:p>
            <a:endParaRPr lang="en-US" dirty="0"/>
          </a:p>
          <a:p>
            <a:r>
              <a:rPr lang="en-US" dirty="0"/>
              <a:t>Can we make this more believable? </a:t>
            </a:r>
          </a:p>
          <a:p>
            <a:r>
              <a:rPr lang="en-US" dirty="0"/>
              <a:t>Add a manipulation check? </a:t>
            </a:r>
          </a:p>
          <a:p>
            <a:endParaRPr lang="en-US" dirty="0"/>
          </a:p>
          <a:p>
            <a:r>
              <a:rPr lang="en-US" dirty="0"/>
              <a:t>Make it look like an actual newspaper article? </a:t>
            </a:r>
          </a:p>
          <a:p>
            <a:endParaRPr lang="en-US" dirty="0"/>
          </a:p>
          <a:p>
            <a:r>
              <a:rPr lang="en-US" dirty="0"/>
              <a:t>Buying on Amazon…</a:t>
            </a:r>
          </a:p>
          <a:p>
            <a:r>
              <a:rPr lang="en-US" dirty="0"/>
              <a:t>On this particular context…</a:t>
            </a:r>
          </a:p>
          <a:p>
            <a:r>
              <a:rPr lang="en-US" dirty="0"/>
              <a:t>Because of amazon’s logistics</a:t>
            </a:r>
          </a:p>
          <a:p>
            <a:r>
              <a:rPr lang="en-US" dirty="0"/>
              <a:t>In other contexts, maybe slower is greener; but in the amazon context… </a:t>
            </a:r>
          </a:p>
          <a:p>
            <a:r>
              <a:rPr lang="en-US" dirty="0"/>
              <a:t>Do you believe amazon faster shipping is actually more sustainable</a:t>
            </a:r>
          </a:p>
        </p:txBody>
      </p:sp>
      <p:sp>
        <p:nvSpPr>
          <p:cNvPr id="4" name="Slide Number Placeholder 3"/>
          <p:cNvSpPr>
            <a:spLocks noGrp="1"/>
          </p:cNvSpPr>
          <p:nvPr>
            <p:ph type="sldNum" sz="quarter" idx="5"/>
          </p:nvPr>
        </p:nvSpPr>
        <p:spPr/>
        <p:txBody>
          <a:bodyPr/>
          <a:lstStyle/>
          <a:p>
            <a:fld id="{3DA5BFFB-7152-6848-8E56-7AACD00121F3}" type="slidenum">
              <a:rPr lang="de-DE" smtClean="0"/>
              <a:t>45</a:t>
            </a:fld>
            <a:endParaRPr lang="de-DE"/>
          </a:p>
        </p:txBody>
      </p:sp>
    </p:spTree>
    <p:extLst>
      <p:ext uri="{BB962C8B-B14F-4D97-AF65-F5344CB8AC3E}">
        <p14:creationId xmlns:p14="http://schemas.microsoft.com/office/powerpoint/2010/main" val="280668111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F64A96-B19C-1102-834B-730E335DDAE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9E1976B-C759-F1DD-DFCE-B3DC05024F9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95E61D8-6495-A7DB-C6E3-EDD5D39B173D}"/>
              </a:ext>
            </a:extLst>
          </p:cNvPr>
          <p:cNvSpPr>
            <a:spLocks noGrp="1"/>
          </p:cNvSpPr>
          <p:nvPr>
            <p:ph type="body" idx="1"/>
          </p:nvPr>
        </p:nvSpPr>
        <p:spPr/>
        <p:txBody>
          <a:bodyPr/>
          <a:lstStyle/>
          <a:p>
            <a:pPr marL="0" marR="0" algn="l">
              <a:buFont typeface="Arial" panose="020B0604020202020204" pitchFamily="34" charset="0"/>
              <a:buChar char="•"/>
            </a:pPr>
            <a:r>
              <a:rPr lang="en-US" sz="1800" b="0" i="0" u="none" strike="noStrike" dirty="0">
                <a:solidFill>
                  <a:srgbClr val="212121"/>
                </a:solidFill>
                <a:effectLst/>
                <a:latin typeface="Aptos" panose="020B0004020202020204" pitchFamily="34" charset="0"/>
              </a:rPr>
              <a:t>Maybe the p value is too close to 0.05</a:t>
            </a:r>
          </a:p>
          <a:p>
            <a:pPr marL="0" marR="0" algn="l">
              <a:buFont typeface="Arial" panose="020B0604020202020204" pitchFamily="34" charset="0"/>
              <a:buChar char="•"/>
            </a:pPr>
            <a:endParaRPr lang="en-US" sz="1800" b="0" i="0" u="none" strike="noStrike" dirty="0">
              <a:solidFill>
                <a:srgbClr val="212121"/>
              </a:solidFill>
              <a:effectLst/>
              <a:latin typeface="Aptos" panose="020B0004020202020204" pitchFamily="34" charset="0"/>
            </a:endParaRPr>
          </a:p>
          <a:p>
            <a:pPr marL="0" marR="0" algn="l">
              <a:buFont typeface="Arial" panose="020B0604020202020204" pitchFamily="34" charset="0"/>
              <a:buChar char="•"/>
            </a:pPr>
            <a:r>
              <a:rPr lang="en-US" sz="1800" b="0" i="0" u="none" strike="noStrike" dirty="0">
                <a:solidFill>
                  <a:srgbClr val="212121"/>
                </a:solidFill>
                <a:effectLst/>
                <a:latin typeface="Aptos" panose="020B0004020202020204" pitchFamily="34" charset="0"/>
              </a:rPr>
              <a:t>We see a main effect of product type (F(1,</a:t>
            </a:r>
            <a:r>
              <a:rPr lang="en-US" sz="1800" b="0" i="0" u="none" strike="noStrike" dirty="0">
                <a:solidFill>
                  <a:srgbClr val="212121"/>
                </a:solidFill>
                <a:effectLst/>
                <a:latin typeface="Times New Roman" panose="02020603050405020304" pitchFamily="18" charset="0"/>
              </a:rPr>
              <a:t> </a:t>
            </a:r>
            <a:r>
              <a:rPr lang="en-US" sz="1800" b="0" i="0" u="none" strike="noStrike" dirty="0">
                <a:solidFill>
                  <a:srgbClr val="212121"/>
                </a:solidFill>
                <a:effectLst/>
                <a:latin typeface="Aptos" panose="020B0004020202020204" pitchFamily="34" charset="0"/>
              </a:rPr>
              <a:t>378) = 7.96, p = 0.005)</a:t>
            </a:r>
            <a:endParaRPr lang="en-US" sz="1800" b="0" i="0" u="none" strike="noStrike" dirty="0">
              <a:solidFill>
                <a:srgbClr val="212121"/>
              </a:solidFill>
              <a:effectLst/>
              <a:latin typeface="Times New Roman" panose="02020603050405020304" pitchFamily="18" charset="0"/>
            </a:endParaRPr>
          </a:p>
          <a:p>
            <a:pPr marL="0" marR="0" algn="l">
              <a:buFont typeface="Arial" panose="020B0604020202020204" pitchFamily="34" charset="0"/>
              <a:buChar char="•"/>
            </a:pPr>
            <a:r>
              <a:rPr lang="en-US" sz="1800" b="0" i="0" u="none" strike="noStrike" dirty="0">
                <a:solidFill>
                  <a:srgbClr val="212121"/>
                </a:solidFill>
                <a:effectLst/>
                <a:latin typeface="Aptos" panose="020B0004020202020204" pitchFamily="34" charset="0"/>
              </a:rPr>
              <a:t>Also an insignificant main effect of framing (F(1,</a:t>
            </a:r>
            <a:r>
              <a:rPr lang="en-US" sz="1800" b="0" i="0" u="none" strike="noStrike" dirty="0">
                <a:solidFill>
                  <a:srgbClr val="212121"/>
                </a:solidFill>
                <a:effectLst/>
                <a:latin typeface="Times New Roman" panose="02020603050405020304" pitchFamily="18" charset="0"/>
              </a:rPr>
              <a:t> </a:t>
            </a:r>
            <a:r>
              <a:rPr lang="en-US" sz="1800" b="0" i="0" u="none" strike="noStrike" dirty="0">
                <a:solidFill>
                  <a:srgbClr val="212121"/>
                </a:solidFill>
                <a:effectLst/>
                <a:latin typeface="Aptos" panose="020B0004020202020204" pitchFamily="34" charset="0"/>
              </a:rPr>
              <a:t>378) = 1.10, p = 0.296)</a:t>
            </a:r>
            <a:endParaRPr lang="en-US" sz="1800" b="0" i="0" u="none" strike="noStrike" dirty="0">
              <a:solidFill>
                <a:srgbClr val="212121"/>
              </a:solidFill>
              <a:effectLst/>
              <a:latin typeface="Times New Roman" panose="02020603050405020304" pitchFamily="18" charset="0"/>
            </a:endParaRPr>
          </a:p>
          <a:p>
            <a:pPr marL="0" marR="0" algn="l">
              <a:buFont typeface="Arial" panose="020B0604020202020204" pitchFamily="34" charset="0"/>
              <a:buChar char="•"/>
            </a:pPr>
            <a:r>
              <a:rPr lang="en-US" sz="1800" b="0" i="0" u="none" strike="noStrike" dirty="0">
                <a:solidFill>
                  <a:srgbClr val="212121"/>
                </a:solidFill>
                <a:effectLst/>
                <a:latin typeface="Aptos" panose="020B0004020202020204" pitchFamily="34" charset="0"/>
              </a:rPr>
              <a:t>Importantly, we see the predicted interaction (F(1,</a:t>
            </a:r>
            <a:r>
              <a:rPr lang="en-US" sz="1800" b="0" i="0" u="none" strike="noStrike" dirty="0">
                <a:solidFill>
                  <a:srgbClr val="212121"/>
                </a:solidFill>
                <a:effectLst/>
                <a:latin typeface="Times New Roman" panose="02020603050405020304" pitchFamily="18" charset="0"/>
              </a:rPr>
              <a:t> </a:t>
            </a:r>
            <a:r>
              <a:rPr lang="en-US" sz="1800" b="0" i="0" u="none" strike="noStrike" dirty="0">
                <a:solidFill>
                  <a:srgbClr val="212121"/>
                </a:solidFill>
                <a:effectLst/>
                <a:latin typeface="Aptos" panose="020B0004020202020204" pitchFamily="34" charset="0"/>
              </a:rPr>
              <a:t>378) = 3.91, p = 0.0487), see the graph below. Note that this effect is JUST significant, as you can see from the p value. Before we exclude inconsistent responses, the p value is actually marginal (p = 0.074), but the exclusion is preregistered.</a:t>
            </a:r>
            <a:endParaRPr lang="en-US" sz="1800" b="0" i="0" u="none" strike="noStrike" dirty="0">
              <a:solidFill>
                <a:srgbClr val="212121"/>
              </a:solidFill>
              <a:effectLst/>
              <a:latin typeface="Times New Roman" panose="02020603050405020304" pitchFamily="18" charset="0"/>
            </a:endParaRPr>
          </a:p>
          <a:p>
            <a:endParaRPr lang="en-US" dirty="0"/>
          </a:p>
        </p:txBody>
      </p:sp>
      <p:sp>
        <p:nvSpPr>
          <p:cNvPr id="4" name="Slide Number Placeholder 3">
            <a:extLst>
              <a:ext uri="{FF2B5EF4-FFF2-40B4-BE49-F238E27FC236}">
                <a16:creationId xmlns:a16="http://schemas.microsoft.com/office/drawing/2014/main" id="{F9037619-9BE8-B90A-68BC-0687D331DDAC}"/>
              </a:ext>
            </a:extLst>
          </p:cNvPr>
          <p:cNvSpPr>
            <a:spLocks noGrp="1"/>
          </p:cNvSpPr>
          <p:nvPr>
            <p:ph type="sldNum" sz="quarter" idx="5"/>
          </p:nvPr>
        </p:nvSpPr>
        <p:spPr/>
        <p:txBody>
          <a:bodyPr/>
          <a:lstStyle/>
          <a:p>
            <a:fld id="{3DA5BFFB-7152-6848-8E56-7AACD00121F3}" type="slidenum">
              <a:rPr lang="de-DE" smtClean="0"/>
              <a:t>46</a:t>
            </a:fld>
            <a:endParaRPr lang="de-DE"/>
          </a:p>
        </p:txBody>
      </p:sp>
    </p:spTree>
    <p:extLst>
      <p:ext uri="{BB962C8B-B14F-4D97-AF65-F5344CB8AC3E}">
        <p14:creationId xmlns:p14="http://schemas.microsoft.com/office/powerpoint/2010/main" val="235659178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4D4226-BFBE-EF16-000E-3F0DEED9B995}"/>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B385240B-7BC9-6111-EE8E-490BE7D5654B}"/>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9BC2CF25-221E-E4AD-CB3D-53AC02250DCB}"/>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273929B8-77EE-A42D-F660-6D6D3FE8F833}"/>
              </a:ext>
            </a:extLst>
          </p:cNvPr>
          <p:cNvSpPr>
            <a:spLocks noGrp="1"/>
          </p:cNvSpPr>
          <p:nvPr>
            <p:ph type="sldNum" sz="quarter" idx="5"/>
          </p:nvPr>
        </p:nvSpPr>
        <p:spPr/>
        <p:txBody>
          <a:bodyPr/>
          <a:lstStyle/>
          <a:p>
            <a:fld id="{3DA5BFFB-7152-6848-8E56-7AACD00121F3}" type="slidenum">
              <a:rPr lang="de-DE" smtClean="0"/>
              <a:t>48</a:t>
            </a:fld>
            <a:endParaRPr lang="de-DE"/>
          </a:p>
        </p:txBody>
      </p:sp>
    </p:spTree>
    <p:extLst>
      <p:ext uri="{BB962C8B-B14F-4D97-AF65-F5344CB8AC3E}">
        <p14:creationId xmlns:p14="http://schemas.microsoft.com/office/powerpoint/2010/main" val="10041142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2DDA9B-25A2-4795-BB5D-5EC5DA32F39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5ADF77D-3A86-39AD-B0A1-EDEAF1C0AAC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E2F8779-2F9B-B7B2-1217-26DF988896C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39393A"/>
                </a:solidFill>
                <a:effectLst/>
                <a:latin typeface="Fort"/>
              </a:rPr>
              <a:t>another trend in the online shopping industry is that consumers really want ultrafast delivery.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39393A"/>
              </a:solidFill>
              <a:effectLst/>
              <a:latin typeface="For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39393A"/>
                </a:solidFill>
                <a:effectLst/>
                <a:latin typeface="Fort"/>
              </a:rPr>
              <a:t>In fact, in a survey, 46% of consumers say that they will abandon the cart if the shipping times are too long or not provided.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39393A"/>
              </a:solidFill>
              <a:effectLst/>
              <a:latin typeface="For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39393A"/>
                </a:solidFill>
                <a:effectLst/>
                <a:latin typeface="Fort"/>
              </a:rPr>
              <a:t>Probably as a response to these rising expectations, retailers are trying to reducing the delivery time, both for amazon and other smaller retailers.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333333"/>
              </a:solidFill>
              <a:effectLst/>
              <a:latin typeface="McKinsey San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333333"/>
                </a:solidFill>
                <a:effectLst/>
                <a:latin typeface="McKinsey Sans"/>
              </a:rPr>
              <a:t>but as we can all imagine, faster delivery comes at many costs. </a:t>
            </a:r>
          </a:p>
          <a:p>
            <a:endParaRPr lang="en-US" b="0" i="0" dirty="0">
              <a:solidFill>
                <a:srgbClr val="333333"/>
              </a:solidFill>
              <a:effectLst/>
              <a:latin typeface="McKinsey Sans"/>
            </a:endParaRPr>
          </a:p>
          <a:p>
            <a:r>
              <a:rPr lang="en-US" b="0" i="0" dirty="0">
                <a:solidFill>
                  <a:srgbClr val="333333"/>
                </a:solidFill>
                <a:effectLst/>
                <a:latin typeface="McKinsey Sans"/>
              </a:rPr>
              <a:t>https://</a:t>
            </a:r>
            <a:r>
              <a:rPr lang="en-US" b="0" i="0" dirty="0" err="1">
                <a:solidFill>
                  <a:srgbClr val="333333"/>
                </a:solidFill>
                <a:effectLst/>
                <a:latin typeface="McKinsey Sans"/>
              </a:rPr>
              <a:t>www.mckinsey.com</a:t>
            </a:r>
            <a:r>
              <a:rPr lang="en-US" b="0" i="0" dirty="0">
                <a:solidFill>
                  <a:srgbClr val="333333"/>
                </a:solidFill>
                <a:effectLst/>
                <a:latin typeface="McKinsey Sans"/>
              </a:rPr>
              <a:t>/industries/retail/our-insights/retails-need-for-speed-unlocking-value-in-omnichannel-delivery</a:t>
            </a:r>
          </a:p>
          <a:p>
            <a:r>
              <a:rPr lang="en-US" dirty="0"/>
              <a:t>https://</a:t>
            </a:r>
            <a:r>
              <a:rPr lang="en-US" dirty="0" err="1"/>
              <a:t>www.supplychaindive.com</a:t>
            </a:r>
            <a:r>
              <a:rPr lang="en-US" dirty="0"/>
              <a:t>/</a:t>
            </a:r>
            <a:r>
              <a:rPr lang="en-US" dirty="0" err="1"/>
              <a:t>spons</a:t>
            </a:r>
            <a:r>
              <a:rPr lang="en-US" dirty="0"/>
              <a:t>/consumers-want-ultrafast-delivery-and-they-want-it-today/646011/</a:t>
            </a:r>
          </a:p>
          <a:p>
            <a:endParaRPr lang="en-US" dirty="0"/>
          </a:p>
          <a:p>
            <a:r>
              <a:rPr lang="en-US" b="0" i="0" dirty="0">
                <a:solidFill>
                  <a:srgbClr val="333333"/>
                </a:solidFill>
                <a:effectLst/>
                <a:latin typeface="McKinsey Sans"/>
              </a:rPr>
              <a:t>Our analysis suggests that in most countries, same-day accounts for less than 5 percent of the courier, express, and parcel (CEP) market. </a:t>
            </a:r>
          </a:p>
          <a:p>
            <a:endParaRPr lang="en-US" b="0" i="0" dirty="0">
              <a:solidFill>
                <a:srgbClr val="333333"/>
              </a:solidFill>
              <a:effectLst/>
              <a:latin typeface="McKinsey Sans"/>
            </a:endParaRPr>
          </a:p>
          <a:p>
            <a:r>
              <a:rPr lang="en-US" dirty="0"/>
              <a:t>https://</a:t>
            </a:r>
            <a:r>
              <a:rPr lang="en-US" dirty="0" err="1"/>
              <a:t>ecommercedb.com</a:t>
            </a:r>
            <a:r>
              <a:rPr lang="en-US" dirty="0"/>
              <a:t>/insights/ecommerce-delivery-expectations-2023-speed-beats-price/4635</a:t>
            </a:r>
            <a:endParaRPr lang="en-US" b="0" i="0" dirty="0">
              <a:solidFill>
                <a:srgbClr val="333333"/>
              </a:solidFill>
              <a:effectLst/>
              <a:latin typeface="McKinsey Sans"/>
            </a:endParaRPr>
          </a:p>
          <a:p>
            <a:endParaRPr lang="en-US" dirty="0"/>
          </a:p>
        </p:txBody>
      </p:sp>
      <p:sp>
        <p:nvSpPr>
          <p:cNvPr id="4" name="Slide Number Placeholder 3">
            <a:extLst>
              <a:ext uri="{FF2B5EF4-FFF2-40B4-BE49-F238E27FC236}">
                <a16:creationId xmlns:a16="http://schemas.microsoft.com/office/drawing/2014/main" id="{4B7F864C-595B-59B4-984C-E9E5A5AED210}"/>
              </a:ext>
            </a:extLst>
          </p:cNvPr>
          <p:cNvSpPr>
            <a:spLocks noGrp="1"/>
          </p:cNvSpPr>
          <p:nvPr>
            <p:ph type="sldNum" sz="quarter" idx="5"/>
          </p:nvPr>
        </p:nvSpPr>
        <p:spPr/>
        <p:txBody>
          <a:bodyPr/>
          <a:lstStyle/>
          <a:p>
            <a:fld id="{3DA5BFFB-7152-6848-8E56-7AACD00121F3}" type="slidenum">
              <a:rPr lang="de-DE" smtClean="0"/>
              <a:t>3</a:t>
            </a:fld>
            <a:endParaRPr lang="de-DE"/>
          </a:p>
        </p:txBody>
      </p:sp>
    </p:spTree>
    <p:extLst>
      <p:ext uri="{BB962C8B-B14F-4D97-AF65-F5344CB8AC3E}">
        <p14:creationId xmlns:p14="http://schemas.microsoft.com/office/powerpoint/2010/main" val="274222197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2C25A4-560E-3BA6-6D2C-30A43E26C2E2}"/>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6855E689-B75A-C412-50AE-294F8D0A74EF}"/>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E2FF4DE9-8EF4-EC84-EF83-80BEF1312461}"/>
              </a:ext>
            </a:extLst>
          </p:cNvPr>
          <p:cNvSpPr>
            <a:spLocks noGrp="1"/>
          </p:cNvSpPr>
          <p:nvPr>
            <p:ph type="body" idx="1"/>
          </p:nvPr>
        </p:nvSpPr>
        <p:spPr/>
        <p:txBody>
          <a:bodyPr/>
          <a:lstStyle/>
          <a:p>
            <a:r>
              <a:rPr lang="fr-FR" dirty="0"/>
              <a:t>This </a:t>
            </a:r>
            <a:r>
              <a:rPr lang="fr-FR" dirty="0" err="1"/>
              <a:t>study</a:t>
            </a:r>
            <a:r>
              <a:rPr lang="fr-FR" dirty="0"/>
              <a:t> </a:t>
            </a:r>
            <a:r>
              <a:rPr lang="fr-FR" dirty="0" err="1"/>
              <a:t>followed</a:t>
            </a:r>
            <a:r>
              <a:rPr lang="fr-FR" dirty="0"/>
              <a:t> a 2x2 </a:t>
            </a:r>
            <a:r>
              <a:rPr lang="fr-FR" dirty="0" err="1"/>
              <a:t>between-subjects</a:t>
            </a:r>
            <a:r>
              <a:rPr lang="fr-FR" dirty="0"/>
              <a:t> design. So </a:t>
            </a:r>
            <a:r>
              <a:rPr lang="fr-FR" dirty="0" err="1"/>
              <a:t>apart</a:t>
            </a:r>
            <a:r>
              <a:rPr lang="fr-FR" dirty="0"/>
              <a:t> </a:t>
            </a:r>
            <a:r>
              <a:rPr lang="fr-FR" dirty="0" err="1"/>
              <a:t>from</a:t>
            </a:r>
            <a:r>
              <a:rPr lang="fr-FR" dirty="0"/>
              <a:t> </a:t>
            </a:r>
            <a:r>
              <a:rPr lang="fr-FR" dirty="0" err="1"/>
              <a:t>manipulating</a:t>
            </a:r>
            <a:r>
              <a:rPr lang="fr-FR" dirty="0"/>
              <a:t> </a:t>
            </a:r>
            <a:r>
              <a:rPr lang="fr-FR" dirty="0" err="1"/>
              <a:t>product</a:t>
            </a:r>
            <a:r>
              <a:rPr lang="fr-FR" dirty="0"/>
              <a:t> type, </a:t>
            </a:r>
            <a:r>
              <a:rPr lang="fr-FR" dirty="0" err="1"/>
              <a:t>we</a:t>
            </a:r>
            <a:r>
              <a:rPr lang="fr-FR" dirty="0"/>
              <a:t> </a:t>
            </a:r>
            <a:r>
              <a:rPr lang="fr-FR" dirty="0" err="1"/>
              <a:t>also</a:t>
            </a:r>
            <a:r>
              <a:rPr lang="fr-FR" dirty="0"/>
              <a:t> </a:t>
            </a:r>
            <a:r>
              <a:rPr lang="fr-FR" dirty="0" err="1"/>
              <a:t>manipulated</a:t>
            </a:r>
            <a:r>
              <a:rPr lang="fr-FR" dirty="0"/>
              <a:t> the activation of </a:t>
            </a:r>
            <a:r>
              <a:rPr lang="fr-FR" dirty="0" err="1"/>
              <a:t>environmental</a:t>
            </a:r>
            <a:r>
              <a:rPr lang="fr-FR" dirty="0"/>
              <a:t> </a:t>
            </a:r>
            <a:r>
              <a:rPr lang="fr-FR" dirty="0" err="1"/>
              <a:t>consideration</a:t>
            </a:r>
            <a:r>
              <a:rPr lang="fr-FR" dirty="0"/>
              <a:t>. </a:t>
            </a:r>
          </a:p>
          <a:p>
            <a:endParaRPr lang="fr-FR" dirty="0"/>
          </a:p>
          <a:p>
            <a:endParaRPr lang="fr-FR" dirty="0"/>
          </a:p>
        </p:txBody>
      </p:sp>
      <p:sp>
        <p:nvSpPr>
          <p:cNvPr id="4" name="Espace réservé du numéro de diapositive 3">
            <a:extLst>
              <a:ext uri="{FF2B5EF4-FFF2-40B4-BE49-F238E27FC236}">
                <a16:creationId xmlns:a16="http://schemas.microsoft.com/office/drawing/2014/main" id="{166D62D9-EA6D-F648-219F-B624EBD09EFC}"/>
              </a:ext>
            </a:extLst>
          </p:cNvPr>
          <p:cNvSpPr>
            <a:spLocks noGrp="1"/>
          </p:cNvSpPr>
          <p:nvPr>
            <p:ph type="sldNum" sz="quarter" idx="5"/>
          </p:nvPr>
        </p:nvSpPr>
        <p:spPr/>
        <p:txBody>
          <a:bodyPr/>
          <a:lstStyle/>
          <a:p>
            <a:fld id="{3DA5BFFB-7152-6848-8E56-7AACD00121F3}" type="slidenum">
              <a:rPr lang="de-DE" smtClean="0"/>
              <a:t>49</a:t>
            </a:fld>
            <a:endParaRPr lang="de-DE"/>
          </a:p>
        </p:txBody>
      </p:sp>
    </p:spTree>
    <p:extLst>
      <p:ext uri="{BB962C8B-B14F-4D97-AF65-F5344CB8AC3E}">
        <p14:creationId xmlns:p14="http://schemas.microsoft.com/office/powerpoint/2010/main" val="388844642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manipulate product type, we asked people to imagine that they just bought a pair of jeans. And they see the attributes of the jeans. In the green condition, we add another green attribute, which is carbon neutral. </a:t>
            </a:r>
          </a:p>
        </p:txBody>
      </p:sp>
      <p:sp>
        <p:nvSpPr>
          <p:cNvPr id="4" name="Slide Number Placeholder 3"/>
          <p:cNvSpPr>
            <a:spLocks noGrp="1"/>
          </p:cNvSpPr>
          <p:nvPr>
            <p:ph type="sldNum" sz="quarter" idx="5"/>
          </p:nvPr>
        </p:nvSpPr>
        <p:spPr/>
        <p:txBody>
          <a:bodyPr/>
          <a:lstStyle/>
          <a:p>
            <a:fld id="{3DA5BFFB-7152-6848-8E56-7AACD00121F3}" type="slidenum">
              <a:rPr lang="de-DE" smtClean="0"/>
              <a:t>51</a:t>
            </a:fld>
            <a:endParaRPr lang="de-DE"/>
          </a:p>
        </p:txBody>
      </p:sp>
    </p:spTree>
    <p:extLst>
      <p:ext uri="{BB962C8B-B14F-4D97-AF65-F5344CB8AC3E}">
        <p14:creationId xmlns:p14="http://schemas.microsoft.com/office/powerpoint/2010/main" val="418133702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for environmental consideration. In the activated condition, before </a:t>
            </a:r>
            <a:r>
              <a:rPr lang="en-US" dirty="0" err="1"/>
              <a:t>peopke</a:t>
            </a:r>
            <a:r>
              <a:rPr lang="en-US" dirty="0"/>
              <a:t> make the delivery choice decision, we remind them to also consider the environmental impact of different delivery options. </a:t>
            </a:r>
          </a:p>
          <a:p>
            <a:endParaRPr lang="en-US" dirty="0"/>
          </a:p>
          <a:p>
            <a:r>
              <a:rPr lang="en-US" dirty="0"/>
              <a:t>Note that here we deliberately did not specify which delivery is greener so people can rely on their own judgement. </a:t>
            </a:r>
          </a:p>
          <a:p>
            <a:endParaRPr lang="en-US" dirty="0"/>
          </a:p>
        </p:txBody>
      </p:sp>
      <p:sp>
        <p:nvSpPr>
          <p:cNvPr id="4" name="Slide Number Placeholder 3"/>
          <p:cNvSpPr>
            <a:spLocks noGrp="1"/>
          </p:cNvSpPr>
          <p:nvPr>
            <p:ph type="sldNum" sz="quarter" idx="5"/>
          </p:nvPr>
        </p:nvSpPr>
        <p:spPr/>
        <p:txBody>
          <a:bodyPr/>
          <a:lstStyle/>
          <a:p>
            <a:fld id="{3DA5BFFB-7152-6848-8E56-7AACD00121F3}" type="slidenum">
              <a:rPr lang="de-DE" smtClean="0"/>
              <a:t>52</a:t>
            </a:fld>
            <a:endParaRPr lang="de-DE"/>
          </a:p>
        </p:txBody>
      </p:sp>
    </p:spTree>
    <p:extLst>
      <p:ext uri="{BB962C8B-B14F-4D97-AF65-F5344CB8AC3E}">
        <p14:creationId xmlns:p14="http://schemas.microsoft.com/office/powerpoint/2010/main" val="113519821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They then proceed to the delivery choice task. So they can choose from a standard delivery which is free but takes 10 days. Or express delivery and pay $X but receive the product within the same day. </a:t>
            </a:r>
          </a:p>
          <a:p>
            <a:endParaRPr lang="en-US" dirty="0"/>
          </a:p>
          <a:p>
            <a:r>
              <a:rPr lang="en-US" dirty="0"/>
              <a:t>They made 11 pairs of choice </a:t>
            </a:r>
            <a:r>
              <a:rPr lang="en-US" dirty="0" err="1"/>
              <a:t>wehre</a:t>
            </a:r>
            <a:r>
              <a:rPr lang="en-US" dirty="0"/>
              <a:t> the price of express delivery varies from $0 to $10. </a:t>
            </a:r>
          </a:p>
          <a:p>
            <a:endParaRPr lang="en-US" dirty="0"/>
          </a:p>
          <a:p>
            <a:endParaRPr lang="en-US" dirty="0"/>
          </a:p>
        </p:txBody>
      </p:sp>
      <p:sp>
        <p:nvSpPr>
          <p:cNvPr id="4" name="Slide Number Placeholder 3"/>
          <p:cNvSpPr>
            <a:spLocks noGrp="1"/>
          </p:cNvSpPr>
          <p:nvPr>
            <p:ph type="sldNum" sz="quarter" idx="5"/>
          </p:nvPr>
        </p:nvSpPr>
        <p:spPr/>
        <p:txBody>
          <a:bodyPr/>
          <a:lstStyle/>
          <a:p>
            <a:fld id="{3DA5BFFB-7152-6848-8E56-7AACD00121F3}" type="slidenum">
              <a:rPr lang="de-DE" smtClean="0"/>
              <a:t>53</a:t>
            </a:fld>
            <a:endParaRPr lang="de-DE"/>
          </a:p>
        </p:txBody>
      </p:sp>
    </p:spTree>
    <p:extLst>
      <p:ext uri="{BB962C8B-B14F-4D97-AF65-F5344CB8AC3E}">
        <p14:creationId xmlns:p14="http://schemas.microsoft.com/office/powerpoint/2010/main" val="29564450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if we look at the results. </a:t>
            </a:r>
          </a:p>
          <a:p>
            <a:r>
              <a:rPr lang="en-US" dirty="0"/>
              <a:t>First, when environmental consideration is not activated, we replicated our previous findings. </a:t>
            </a:r>
          </a:p>
        </p:txBody>
      </p:sp>
      <p:sp>
        <p:nvSpPr>
          <p:cNvPr id="4" name="Slide Number Placeholder 3"/>
          <p:cNvSpPr>
            <a:spLocks noGrp="1"/>
          </p:cNvSpPr>
          <p:nvPr>
            <p:ph type="sldNum" sz="quarter" idx="5"/>
          </p:nvPr>
        </p:nvSpPr>
        <p:spPr/>
        <p:txBody>
          <a:bodyPr/>
          <a:lstStyle/>
          <a:p>
            <a:fld id="{3DA5BFFB-7152-6848-8E56-7AACD00121F3}" type="slidenum">
              <a:rPr lang="de-DE" smtClean="0"/>
              <a:t>54</a:t>
            </a:fld>
            <a:endParaRPr lang="de-DE"/>
          </a:p>
        </p:txBody>
      </p:sp>
    </p:spTree>
    <p:extLst>
      <p:ext uri="{BB962C8B-B14F-4D97-AF65-F5344CB8AC3E}">
        <p14:creationId xmlns:p14="http://schemas.microsoft.com/office/powerpoint/2010/main" val="96500187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971073-2B0E-E371-BA2A-E15B3DA8A7D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669B28-912E-7E77-53C2-BC9D8877F55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A8C1DAD-7230-0087-A629-C57CD3AA14BE}"/>
              </a:ext>
            </a:extLst>
          </p:cNvPr>
          <p:cNvSpPr>
            <a:spLocks noGrp="1"/>
          </p:cNvSpPr>
          <p:nvPr>
            <p:ph type="body" idx="1"/>
          </p:nvPr>
        </p:nvSpPr>
        <p:spPr/>
        <p:txBody>
          <a:bodyPr/>
          <a:lstStyle/>
          <a:p>
            <a:r>
              <a:rPr lang="en-US" dirty="0"/>
              <a:t>However, when there is a reminder that activates environmental consideration. The difference is attenuated. </a:t>
            </a:r>
          </a:p>
          <a:p>
            <a:endParaRPr lang="en-US" dirty="0"/>
          </a:p>
          <a:p>
            <a:r>
              <a:rPr lang="en-US" dirty="0"/>
              <a:t>There are a few things worth mentioning. </a:t>
            </a:r>
          </a:p>
          <a:p>
            <a:r>
              <a:rPr lang="en-US" dirty="0"/>
              <a:t>The reminder is as effective as buying a green product. </a:t>
            </a:r>
          </a:p>
          <a:p>
            <a:endParaRPr lang="en-US" dirty="0"/>
          </a:p>
          <a:p>
            <a:r>
              <a:rPr lang="en-US" dirty="0"/>
              <a:t>The reminder has no additional effect when the consideration is already activated. This is consistency with our theorizing that environmental consideration is like a psychological switch, so it is either switched on or off. Reminding people through multiple means does not have an additive effect. </a:t>
            </a:r>
          </a:p>
          <a:p>
            <a:endParaRPr lang="en-US" dirty="0"/>
          </a:p>
          <a:p>
            <a:r>
              <a:rPr lang="en-US" dirty="0"/>
              <a:t>Since we actually didn’t tell people which option is greener, this study also shows that </a:t>
            </a:r>
            <a:r>
              <a:rPr lang="en-US" dirty="0" err="1"/>
              <a:t>consuemrs</a:t>
            </a:r>
            <a:r>
              <a:rPr lang="en-US" dirty="0"/>
              <a:t> generally have this lay belief that slower delivery option is greener. In another study, we show that you can actually reverse this effect if you can make people believe that the faster delivery is greener. </a:t>
            </a:r>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A52DA51B-B012-EF04-AC05-B8674A5AA20E}"/>
              </a:ext>
            </a:extLst>
          </p:cNvPr>
          <p:cNvSpPr>
            <a:spLocks noGrp="1"/>
          </p:cNvSpPr>
          <p:nvPr>
            <p:ph type="sldNum" sz="quarter" idx="5"/>
          </p:nvPr>
        </p:nvSpPr>
        <p:spPr/>
        <p:txBody>
          <a:bodyPr/>
          <a:lstStyle/>
          <a:p>
            <a:fld id="{3DA5BFFB-7152-6848-8E56-7AACD00121F3}" type="slidenum">
              <a:rPr lang="de-DE" smtClean="0"/>
              <a:t>55</a:t>
            </a:fld>
            <a:endParaRPr lang="de-DE"/>
          </a:p>
        </p:txBody>
      </p:sp>
    </p:spTree>
    <p:extLst>
      <p:ext uri="{BB962C8B-B14F-4D97-AF65-F5344CB8AC3E}">
        <p14:creationId xmlns:p14="http://schemas.microsoft.com/office/powerpoint/2010/main" val="234040777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193C06-15E3-FCBE-9389-0553CC1B0AA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00C410E-2927-7A74-FA2C-446920DBBAD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4F296BE-70E7-C1A4-A8EE-1160B428648D}"/>
              </a:ext>
            </a:extLst>
          </p:cNvPr>
          <p:cNvSpPr>
            <a:spLocks noGrp="1"/>
          </p:cNvSpPr>
          <p:nvPr>
            <p:ph type="body" idx="1"/>
          </p:nvPr>
        </p:nvSpPr>
        <p:spPr/>
        <p:txBody>
          <a:bodyPr/>
          <a:lstStyle/>
          <a:p>
            <a:r>
              <a:rPr lang="en-US" dirty="0"/>
              <a:t>Better if they choose the delayed option reference point </a:t>
            </a:r>
          </a:p>
          <a:p>
            <a:endParaRPr lang="en-US" dirty="0"/>
          </a:p>
          <a:p>
            <a:r>
              <a:rPr lang="en-US" dirty="0"/>
              <a:t>Green fluency</a:t>
            </a:r>
          </a:p>
          <a:p>
            <a:endParaRPr lang="en-US" dirty="0"/>
          </a:p>
        </p:txBody>
      </p:sp>
      <p:sp>
        <p:nvSpPr>
          <p:cNvPr id="4" name="Slide Number Placeholder 3">
            <a:extLst>
              <a:ext uri="{FF2B5EF4-FFF2-40B4-BE49-F238E27FC236}">
                <a16:creationId xmlns:a16="http://schemas.microsoft.com/office/drawing/2014/main" id="{3C4CFFB2-6516-6741-0A83-010992B2A556}"/>
              </a:ext>
            </a:extLst>
          </p:cNvPr>
          <p:cNvSpPr>
            <a:spLocks noGrp="1"/>
          </p:cNvSpPr>
          <p:nvPr>
            <p:ph type="sldNum" sz="quarter" idx="5"/>
          </p:nvPr>
        </p:nvSpPr>
        <p:spPr/>
        <p:txBody>
          <a:bodyPr/>
          <a:lstStyle/>
          <a:p>
            <a:fld id="{3DA5BFFB-7152-6848-8E56-7AACD00121F3}" type="slidenum">
              <a:rPr lang="de-DE" smtClean="0"/>
              <a:t>57</a:t>
            </a:fld>
            <a:endParaRPr lang="de-DE"/>
          </a:p>
        </p:txBody>
      </p:sp>
    </p:spTree>
    <p:extLst>
      <p:ext uri="{BB962C8B-B14F-4D97-AF65-F5344CB8AC3E}">
        <p14:creationId xmlns:p14="http://schemas.microsoft.com/office/powerpoint/2010/main" val="129832923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625073-9D54-EB99-DD00-B36876069F5B}"/>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4109E6D7-EEC3-3392-4EA3-83F2B80F6C36}"/>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09EEA738-B0F4-B54B-290E-E6E64745548D}"/>
              </a:ext>
            </a:extLst>
          </p:cNvPr>
          <p:cNvSpPr>
            <a:spLocks noGrp="1"/>
          </p:cNvSpPr>
          <p:nvPr>
            <p:ph type="body" idx="1"/>
          </p:nvPr>
        </p:nvSpPr>
        <p:spPr/>
        <p:txBody>
          <a:bodyPr/>
          <a:lstStyle/>
          <a:p>
            <a:r>
              <a:rPr lang="fr-FR" dirty="0"/>
              <a:t> </a:t>
            </a:r>
          </a:p>
        </p:txBody>
      </p:sp>
      <p:sp>
        <p:nvSpPr>
          <p:cNvPr id="4" name="Espace réservé du numéro de diapositive 3">
            <a:extLst>
              <a:ext uri="{FF2B5EF4-FFF2-40B4-BE49-F238E27FC236}">
                <a16:creationId xmlns:a16="http://schemas.microsoft.com/office/drawing/2014/main" id="{A19F7E31-66E1-4F33-8C1D-E890A0FDE411}"/>
              </a:ext>
            </a:extLst>
          </p:cNvPr>
          <p:cNvSpPr>
            <a:spLocks noGrp="1"/>
          </p:cNvSpPr>
          <p:nvPr>
            <p:ph type="sldNum" sz="quarter" idx="5"/>
          </p:nvPr>
        </p:nvSpPr>
        <p:spPr/>
        <p:txBody>
          <a:bodyPr/>
          <a:lstStyle/>
          <a:p>
            <a:fld id="{3DA5BFFB-7152-6848-8E56-7AACD00121F3}" type="slidenum">
              <a:rPr lang="de-DE" smtClean="0"/>
              <a:t>58</a:t>
            </a:fld>
            <a:endParaRPr lang="de-DE"/>
          </a:p>
        </p:txBody>
      </p:sp>
    </p:spTree>
    <p:extLst>
      <p:ext uri="{BB962C8B-B14F-4D97-AF65-F5344CB8AC3E}">
        <p14:creationId xmlns:p14="http://schemas.microsoft.com/office/powerpoint/2010/main" val="237238116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C2F521-146D-8DCD-AB46-1DDD923A84E3}"/>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1A876356-F5F7-AE8E-532A-8B7D3D2C8DEF}"/>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C5686297-C5BF-0C4A-8200-C6ABD79E50F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u="none" strike="noStrike" dirty="0">
                <a:effectLst/>
              </a:rPr>
              <a:t>O</a:t>
            </a:r>
            <a:r>
              <a:rPr lang="en-NL" sz="1200" u="none" strike="noStrike" dirty="0">
                <a:effectLst/>
              </a:rPr>
              <a:t>bjective price-quality association = 0,458172384</a:t>
            </a:r>
            <a:endParaRPr lang="en-NL" sz="1200" b="0" i="0" u="none" strike="noStrike" dirty="0">
              <a:solidFill>
                <a:srgbClr val="000000"/>
              </a:solidFill>
              <a:effectLst/>
              <a:latin typeface="Calibri" panose="020F0502020204030204" pitchFamily="34" charset="0"/>
            </a:endParaRPr>
          </a:p>
          <a:p>
            <a:endParaRPr lang="fr-FR" dirty="0"/>
          </a:p>
        </p:txBody>
      </p:sp>
      <p:sp>
        <p:nvSpPr>
          <p:cNvPr id="4" name="Espace réservé du numéro de diapositive 3">
            <a:extLst>
              <a:ext uri="{FF2B5EF4-FFF2-40B4-BE49-F238E27FC236}">
                <a16:creationId xmlns:a16="http://schemas.microsoft.com/office/drawing/2014/main" id="{410218EA-E995-A627-5A2D-3431FCF7CDF6}"/>
              </a:ext>
            </a:extLst>
          </p:cNvPr>
          <p:cNvSpPr>
            <a:spLocks noGrp="1"/>
          </p:cNvSpPr>
          <p:nvPr>
            <p:ph type="sldNum" sz="quarter" idx="5"/>
          </p:nvPr>
        </p:nvSpPr>
        <p:spPr/>
        <p:txBody>
          <a:bodyPr/>
          <a:lstStyle/>
          <a:p>
            <a:fld id="{3DA5BFFB-7152-6848-8E56-7AACD00121F3}" type="slidenum">
              <a:rPr lang="de-DE" smtClean="0"/>
              <a:t>59</a:t>
            </a:fld>
            <a:endParaRPr lang="de-DE"/>
          </a:p>
        </p:txBody>
      </p:sp>
    </p:spTree>
    <p:extLst>
      <p:ext uri="{BB962C8B-B14F-4D97-AF65-F5344CB8AC3E}">
        <p14:creationId xmlns:p14="http://schemas.microsoft.com/office/powerpoint/2010/main" val="415418254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1CA9DF-080F-DB8D-F853-A68879434D06}"/>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3C64D77A-BCC0-E96B-999A-33291BD9F128}"/>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D4E72EA7-CE09-DD76-2C27-87745B50F2B0}"/>
              </a:ext>
            </a:extLst>
          </p:cNvPr>
          <p:cNvSpPr>
            <a:spLocks noGrp="1"/>
          </p:cNvSpPr>
          <p:nvPr>
            <p:ph type="body" idx="1"/>
          </p:nvPr>
        </p:nvSpPr>
        <p:spPr/>
        <p:txBody>
          <a:bodyPr/>
          <a:lstStyle/>
          <a:p>
            <a:r>
              <a:rPr lang="fr-FR" dirty="0" err="1"/>
              <a:t>Maybe</a:t>
            </a:r>
            <a:r>
              <a:rPr lang="fr-FR" dirty="0"/>
              <a:t> people value </a:t>
            </a:r>
            <a:r>
              <a:rPr lang="fr-FR" dirty="0" err="1"/>
              <a:t>different</a:t>
            </a:r>
            <a:r>
              <a:rPr lang="fr-FR" dirty="0"/>
              <a:t> </a:t>
            </a:r>
            <a:r>
              <a:rPr lang="fr-FR" dirty="0" err="1"/>
              <a:t>things</a:t>
            </a:r>
            <a:r>
              <a:rPr lang="fr-FR" dirty="0"/>
              <a:t> </a:t>
            </a:r>
            <a:r>
              <a:rPr lang="fr-FR" dirty="0" err="1"/>
              <a:t>differently</a:t>
            </a:r>
            <a:endParaRPr lang="fr-FR" dirty="0"/>
          </a:p>
          <a:p>
            <a:endParaRPr lang="fr-FR" dirty="0"/>
          </a:p>
          <a:p>
            <a:r>
              <a:rPr lang="fr-FR" dirty="0" err="1"/>
              <a:t>Better</a:t>
            </a:r>
            <a:r>
              <a:rPr lang="fr-FR" dirty="0"/>
              <a:t> </a:t>
            </a:r>
            <a:r>
              <a:rPr lang="fr-FR" dirty="0" err="1"/>
              <a:t>measure</a:t>
            </a:r>
            <a:r>
              <a:rPr lang="fr-FR" dirty="0"/>
              <a:t> of relative </a:t>
            </a:r>
            <a:r>
              <a:rPr lang="fr-FR" dirty="0" err="1"/>
              <a:t>attractiveness</a:t>
            </a:r>
            <a:r>
              <a:rPr lang="fr-FR" dirty="0"/>
              <a:t> </a:t>
            </a:r>
          </a:p>
          <a:p>
            <a:endParaRPr lang="fr-FR" dirty="0"/>
          </a:p>
          <a:p>
            <a:r>
              <a:rPr lang="fr-FR" dirty="0" err="1"/>
              <a:t>Pretest</a:t>
            </a:r>
            <a:r>
              <a:rPr lang="fr-FR" dirty="0"/>
              <a:t>: </a:t>
            </a:r>
            <a:r>
              <a:rPr lang="fr-FR" dirty="0" err="1"/>
              <a:t>within-subjects</a:t>
            </a:r>
            <a:r>
              <a:rPr lang="fr-FR" dirty="0"/>
              <a:t> </a:t>
            </a:r>
          </a:p>
          <a:p>
            <a:r>
              <a:rPr lang="fr-FR" dirty="0" err="1"/>
              <a:t>Make</a:t>
            </a:r>
            <a:r>
              <a:rPr lang="fr-FR" dirty="0"/>
              <a:t> people </a:t>
            </a:r>
            <a:r>
              <a:rPr lang="fr-FR" dirty="0" err="1"/>
              <a:t>choose</a:t>
            </a:r>
            <a:r>
              <a:rPr lang="fr-FR" dirty="0"/>
              <a:t> one or the </a:t>
            </a:r>
            <a:r>
              <a:rPr lang="fr-FR" dirty="0" err="1"/>
              <a:t>other</a:t>
            </a:r>
            <a:r>
              <a:rPr lang="fr-FR" dirty="0"/>
              <a:t>. </a:t>
            </a:r>
          </a:p>
          <a:p>
            <a:endParaRPr lang="fr-FR" dirty="0"/>
          </a:p>
          <a:p>
            <a:r>
              <a:rPr lang="en-US" b="0" i="0" dirty="0">
                <a:solidFill>
                  <a:srgbClr val="000000"/>
                </a:solidFill>
                <a:effectLst/>
                <a:latin typeface="McKinsey Sans"/>
              </a:rPr>
              <a:t>Consumers show some excitement about the idea of same-day delivery, but seem to be more enthusiastic about precise delivery tracking; overall, to the consumer, reliability could be more important than delivery speed.</a:t>
            </a:r>
            <a:endParaRPr lang="fr-FR" dirty="0"/>
          </a:p>
        </p:txBody>
      </p:sp>
      <p:sp>
        <p:nvSpPr>
          <p:cNvPr id="4" name="Espace réservé du numéro de diapositive 3">
            <a:extLst>
              <a:ext uri="{FF2B5EF4-FFF2-40B4-BE49-F238E27FC236}">
                <a16:creationId xmlns:a16="http://schemas.microsoft.com/office/drawing/2014/main" id="{002A3A5E-6A93-C407-4898-1A5ABA789EA8}"/>
              </a:ext>
            </a:extLst>
          </p:cNvPr>
          <p:cNvSpPr>
            <a:spLocks noGrp="1"/>
          </p:cNvSpPr>
          <p:nvPr>
            <p:ph type="sldNum" sz="quarter" idx="5"/>
          </p:nvPr>
        </p:nvSpPr>
        <p:spPr/>
        <p:txBody>
          <a:bodyPr/>
          <a:lstStyle/>
          <a:p>
            <a:fld id="{3DA5BFFB-7152-6848-8E56-7AACD00121F3}" type="slidenum">
              <a:rPr lang="de-DE" smtClean="0"/>
              <a:t>60</a:t>
            </a:fld>
            <a:endParaRPr lang="de-DE"/>
          </a:p>
        </p:txBody>
      </p:sp>
    </p:spTree>
    <p:extLst>
      <p:ext uri="{BB962C8B-B14F-4D97-AF65-F5344CB8AC3E}">
        <p14:creationId xmlns:p14="http://schemas.microsoft.com/office/powerpoint/2010/main" val="34285329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442B64-AD71-43FD-1F59-A989A65B3CD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93B60C0-AB0B-4550-AE58-44F6A79F73C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A3B125C-EC2D-0375-2350-1E9C63AE5B0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8B8D94"/>
              </a:solidFill>
              <a:effectLst/>
              <a:latin typeface="Roboto"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8B8D94"/>
                </a:solidFill>
                <a:effectLst/>
                <a:latin typeface="Roboto" pitchFamily="2" charset="0"/>
              </a:rPr>
              <a:t>Let's first talk about the environmental costs. a lot of media outlets are already picking up on this. and they are saying things like: amazon's 1-day delivery is convenient but terrible for the environment.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8B8D94"/>
              </a:solidFill>
              <a:effectLst/>
              <a:latin typeface="Roboto"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8B8D94"/>
                </a:solidFill>
                <a:effectLst/>
                <a:latin typeface="Roboto" pitchFamily="2" charset="0"/>
              </a:rPr>
              <a:t>Just to give you an example, a recent research found if we can extend the delivery time from same-day to four-days. we can reduce 39% of carbon </a:t>
            </a:r>
            <a:r>
              <a:rPr lang="en-US" b="0" i="0" dirty="0" err="1">
                <a:solidFill>
                  <a:srgbClr val="8B8D94"/>
                </a:solidFill>
                <a:effectLst/>
                <a:latin typeface="Roboto" pitchFamily="2" charset="0"/>
              </a:rPr>
              <a:t>emssisons</a:t>
            </a:r>
            <a:r>
              <a:rPr lang="en-US" b="0" i="0" dirty="0">
                <a:solidFill>
                  <a:srgbClr val="8B8D94"/>
                </a:solidFill>
                <a:effectLst/>
                <a:latin typeface="Roboto" pitchFamily="2" charset="0"/>
              </a:rPr>
              <a:t> on average.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8B8D94"/>
              </a:solidFill>
              <a:effectLst/>
              <a:latin typeface="Roboto"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8B8D94"/>
                </a:solidFill>
                <a:effectLst/>
                <a:latin typeface="Roboto" pitchFamily="2" charset="0"/>
              </a:rPr>
              <a:t>in some cases, it can be as dramatic as 56%.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8B8D94"/>
              </a:solidFill>
              <a:effectLst/>
              <a:latin typeface="Roboto"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8B8D94"/>
                </a:solidFill>
                <a:effectLst/>
                <a:latin typeface="Roboto" pitchFamily="2" charset="0"/>
              </a:rPr>
              <a:t>however, you might ask, but why should business also care about this?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8B8D94"/>
              </a:solidFill>
              <a:effectLst/>
              <a:latin typeface="Roboto"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8B8D94"/>
                </a:solidFill>
                <a:effectLst/>
                <a:latin typeface="Roboto" pitchFamily="2" charset="0"/>
              </a:rPr>
              <a:t>well, because there are also financial costs.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8B8D94"/>
              </a:solidFill>
              <a:effectLst/>
              <a:latin typeface="Roboto"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8B8D94"/>
              </a:solidFill>
              <a:effectLst/>
              <a:latin typeface="Roboto"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8B8D94"/>
                </a:solidFill>
                <a:effectLst/>
                <a:latin typeface="Roboto" pitchFamily="2" charset="0"/>
              </a:rPr>
              <a:t> next-day delivery can create up to 35 times more carbon dioxide than slower shipping options</a:t>
            </a:r>
            <a:r>
              <a:rPr lang="en-US" dirty="0">
                <a:solidFill>
                  <a:srgbClr val="8B8D94"/>
                </a:solidFill>
                <a:latin typeface="Roboto" pitchFamily="2" charset="0"/>
              </a:rPr>
              <a:t> (CNN 2019) </a:t>
            </a:r>
            <a:endParaRPr lang="en-US" dirty="0"/>
          </a:p>
          <a:p>
            <a:endParaRPr lang="en-US" dirty="0"/>
          </a:p>
          <a:p>
            <a:r>
              <a:rPr lang="en-US" sz="1200" dirty="0">
                <a:latin typeface="Book Antiqua" panose="02040602050305030304" pitchFamily="18" charset="0"/>
              </a:rPr>
              <a:t>🚚 Fast shipping increases </a:t>
            </a:r>
            <a:r>
              <a:rPr lang="en-US" sz="1200" b="1" dirty="0">
                <a:latin typeface="Book Antiqua" panose="02040602050305030304" pitchFamily="18" charset="0"/>
              </a:rPr>
              <a:t>“last mile” delivery</a:t>
            </a:r>
            <a:r>
              <a:rPr lang="en-US" sz="1200" dirty="0">
                <a:latin typeface="Book Antiqua" panose="02040602050305030304" pitchFamily="18" charset="0"/>
              </a:rPr>
              <a:t> </a:t>
            </a:r>
          </a:p>
          <a:p>
            <a:r>
              <a:rPr lang="en-US" sz="1200" dirty="0">
                <a:latin typeface="Book Antiqua" panose="02040602050305030304" pitchFamily="18" charset="0"/>
              </a:rPr>
              <a:t>📦 It reduces efficiency: fewer packages per trip, more trips overall</a:t>
            </a:r>
          </a:p>
          <a:p>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Helvetica" pitchFamily="2" charset="0"/>
              </a:rPr>
              <a:t>Recent studies indicate that extending the delivery window</a:t>
            </a:r>
            <a:r>
              <a:rPr lang="en-US" dirty="0">
                <a:latin typeface="Helvetica" pitchFamily="2" charset="0"/>
              </a:rPr>
              <a:t> </a:t>
            </a:r>
            <a:r>
              <a:rPr lang="en-US" dirty="0">
                <a:effectLst/>
                <a:latin typeface="Helvetica" pitchFamily="2" charset="0"/>
              </a:rPr>
              <a:t>to four days instead of opting for same-day delivery led to an average decrease of 39% in CO2</a:t>
            </a:r>
            <a:r>
              <a:rPr lang="en-US" dirty="0">
                <a:latin typeface="Helvetica" pitchFamily="2" charset="0"/>
              </a:rPr>
              <a:t> </a:t>
            </a:r>
            <a:r>
              <a:rPr lang="en-US" dirty="0">
                <a:effectLst/>
                <a:latin typeface="Helvetica" pitchFamily="2" charset="0"/>
              </a:rPr>
              <a:t>emissions (Munoz-Villamizar et al. 2024), with some cases showing a reduction as high as 56%</a:t>
            </a:r>
            <a:r>
              <a:rPr lang="en-US" dirty="0">
                <a:latin typeface="Helvetica" pitchFamily="2" charset="0"/>
              </a:rPr>
              <a:t> </a:t>
            </a:r>
            <a:r>
              <a:rPr lang="en-US" dirty="0">
                <a:effectLst/>
                <a:latin typeface="Helvetica" pitchFamily="2" charset="0"/>
              </a:rPr>
              <a:t>(Munoz-Villamizar et al., 2022).</a:t>
            </a:r>
          </a:p>
          <a:p>
            <a:endParaRPr lang="en-US" dirty="0"/>
          </a:p>
          <a:p>
            <a:endParaRPr lang="en-US" dirty="0"/>
          </a:p>
          <a:p>
            <a:r>
              <a:rPr lang="en-US" b="0" i="0" dirty="0">
                <a:solidFill>
                  <a:srgbClr val="2C2C2C"/>
                </a:solidFill>
                <a:effectLst/>
                <a:latin typeface="Roboto" pitchFamily="2" charset="0"/>
              </a:rPr>
              <a:t>In a nutshell, the new analysis suggests that extending the shipping period allows the companies to use the most efficient and environmentally friendly ways of delivering the goods. Options such as next-day delivery forces companies to send out trucks which aren’t at full capacity,</a:t>
            </a:r>
          </a:p>
          <a:p>
            <a:endParaRPr lang="en-US" dirty="0">
              <a:solidFill>
                <a:srgbClr val="2C2C2C"/>
              </a:solidFill>
              <a:latin typeface="Roboto" pitchFamily="2" charset="0"/>
            </a:endParaRPr>
          </a:p>
          <a:p>
            <a:r>
              <a:rPr lang="en-US" dirty="0">
                <a:solidFill>
                  <a:srgbClr val="000000"/>
                </a:solidFill>
                <a:latin typeface="proxima-nova"/>
              </a:rPr>
              <a:t>Jaller said in most cases, the faster we want our packages delivered, the more impact our orders have on the environment. Fast shipping increases what’s called “last mile” travel, getting a package delivered that last mile to your doorstep. He said shipping loses efficiency when you cannot combine as many orders as possible on the same truck. Jaller compared it to mass transit. </a:t>
            </a:r>
          </a:p>
          <a:p>
            <a:endParaRPr lang="en-US" dirty="0"/>
          </a:p>
          <a:p>
            <a:pPr>
              <a:buNone/>
            </a:pPr>
            <a:r>
              <a:rPr lang="en-US" i="1" dirty="0">
                <a:latin typeface="Helvetica" pitchFamily="2" charset="0"/>
              </a:rPr>
              <a:t>Research indicates that fast shipping substantially increases CO2 emissions due to challenges</a:t>
            </a:r>
            <a:endParaRPr lang="en-US" dirty="0">
              <a:latin typeface="Helvetica" pitchFamily="2" charset="0"/>
            </a:endParaRPr>
          </a:p>
          <a:p>
            <a:pPr>
              <a:buNone/>
            </a:pPr>
            <a:r>
              <a:rPr lang="en-US" i="1" dirty="0">
                <a:latin typeface="Helvetica" pitchFamily="2" charset="0"/>
              </a:rPr>
              <a:t>in consolidating cargo, resulting in a 15% increase in total CO2 emissions and a 68% surge</a:t>
            </a:r>
            <a:endParaRPr lang="en-US" dirty="0">
              <a:latin typeface="Helvetica" pitchFamily="2" charset="0"/>
            </a:endParaRPr>
          </a:p>
          <a:p>
            <a:r>
              <a:rPr lang="en-US" i="1" dirty="0">
                <a:latin typeface="Helvetica" pitchFamily="2" charset="0"/>
              </a:rPr>
              <a:t>in costs (Munoz-Villamizar et al. 2021).</a:t>
            </a:r>
            <a:endParaRPr lang="en-US" dirty="0">
              <a:latin typeface="Helvetica" pitchFamily="2" charset="0"/>
            </a:endParaRPr>
          </a:p>
          <a:p>
            <a:endParaRPr lang="en-US" dirty="0"/>
          </a:p>
          <a:p>
            <a:endParaRPr lang="en-US" dirty="0"/>
          </a:p>
          <a:p>
            <a:pPr>
              <a:buNone/>
            </a:pPr>
            <a:r>
              <a:rPr lang="en-US" i="1" dirty="0">
                <a:effectLst/>
                <a:latin typeface="Helvetica" pitchFamily="2" charset="0"/>
              </a:rPr>
              <a:t>The demand for last-mile delivery is projected to rise</a:t>
            </a:r>
            <a:endParaRPr lang="en-US" dirty="0">
              <a:effectLst/>
              <a:latin typeface="Helvetica" pitchFamily="2" charset="0"/>
            </a:endParaRPr>
          </a:p>
          <a:p>
            <a:pPr>
              <a:buNone/>
            </a:pPr>
            <a:r>
              <a:rPr lang="en-US" i="1" dirty="0">
                <a:effectLst/>
                <a:latin typeface="Helvetica" pitchFamily="2" charset="0"/>
              </a:rPr>
              <a:t>by 78% by 2030, leading to a predicted increase of over 30% in emissions in major cities globally</a:t>
            </a:r>
            <a:endParaRPr lang="en-US" dirty="0">
              <a:effectLst/>
              <a:latin typeface="Helvetica" pitchFamily="2" charset="0"/>
            </a:endParaRPr>
          </a:p>
          <a:p>
            <a:r>
              <a:rPr lang="en-US" i="1" dirty="0">
                <a:effectLst/>
                <a:latin typeface="Helvetica" pitchFamily="2" charset="0"/>
              </a:rPr>
              <a:t>(</a:t>
            </a:r>
            <a:r>
              <a:rPr lang="en-US" i="1" dirty="0" err="1">
                <a:effectLst/>
                <a:latin typeface="Helvetica" pitchFamily="2" charset="0"/>
              </a:rPr>
              <a:t>Deloison</a:t>
            </a:r>
            <a:r>
              <a:rPr lang="en-US" i="1" dirty="0">
                <a:effectLst/>
                <a:latin typeface="Helvetica" pitchFamily="2" charset="0"/>
              </a:rPr>
              <a:t> et al. 2020).</a:t>
            </a:r>
          </a:p>
          <a:p>
            <a:pPr>
              <a:buNone/>
            </a:pPr>
            <a:r>
              <a:rPr lang="en-US" i="1" dirty="0">
                <a:latin typeface="Helvetica" pitchFamily="2" charset="0"/>
              </a:rPr>
              <a:t>Last-mile operations not only have a significant impact on the growth of</a:t>
            </a:r>
            <a:endParaRPr lang="en-US" dirty="0">
              <a:latin typeface="Helvetica" pitchFamily="2" charset="0"/>
            </a:endParaRPr>
          </a:p>
          <a:p>
            <a:pPr>
              <a:buNone/>
            </a:pPr>
            <a:r>
              <a:rPr lang="en-US" i="1" dirty="0">
                <a:latin typeface="Helvetica" pitchFamily="2" charset="0"/>
              </a:rPr>
              <a:t>carbon emissions, but they also make up approximately 41% of the total supply chain costs (Jacobs</a:t>
            </a:r>
            <a:endParaRPr lang="en-US" dirty="0">
              <a:latin typeface="Helvetica" pitchFamily="2" charset="0"/>
            </a:endParaRPr>
          </a:p>
          <a:p>
            <a:r>
              <a:rPr lang="en-US" i="1" dirty="0">
                <a:latin typeface="Helvetica" pitchFamily="2" charset="0"/>
              </a:rPr>
              <a:t>et al. 2019).</a:t>
            </a:r>
            <a:endParaRPr lang="en-US" dirty="0">
              <a:latin typeface="Helvetica" pitchFamily="2" charset="0"/>
            </a:endParaRPr>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23AF57D0-C482-F5FA-B71A-B4F7A8A1B978}"/>
              </a:ext>
            </a:extLst>
          </p:cNvPr>
          <p:cNvSpPr>
            <a:spLocks noGrp="1"/>
          </p:cNvSpPr>
          <p:nvPr>
            <p:ph type="sldNum" sz="quarter" idx="5"/>
          </p:nvPr>
        </p:nvSpPr>
        <p:spPr/>
        <p:txBody>
          <a:bodyPr/>
          <a:lstStyle/>
          <a:p>
            <a:fld id="{3DA5BFFB-7152-6848-8E56-7AACD00121F3}" type="slidenum">
              <a:rPr lang="de-DE" smtClean="0"/>
              <a:t>4</a:t>
            </a:fld>
            <a:endParaRPr lang="de-DE"/>
          </a:p>
        </p:txBody>
      </p:sp>
    </p:spTree>
    <p:extLst>
      <p:ext uri="{BB962C8B-B14F-4D97-AF65-F5344CB8AC3E}">
        <p14:creationId xmlns:p14="http://schemas.microsoft.com/office/powerpoint/2010/main" val="176891186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FA5D6C-FFBC-9D96-3DE0-B020593F72DA}"/>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9B1DAB4D-786D-FE9A-46E1-CE301EDA5FC4}"/>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D04FBB79-7174-0329-6A58-BB11CC857668}"/>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2D0AE8DB-DAF6-C983-F643-CD78A99C41D4}"/>
              </a:ext>
            </a:extLst>
          </p:cNvPr>
          <p:cNvSpPr>
            <a:spLocks noGrp="1"/>
          </p:cNvSpPr>
          <p:nvPr>
            <p:ph type="sldNum" sz="quarter" idx="5"/>
          </p:nvPr>
        </p:nvSpPr>
        <p:spPr/>
        <p:txBody>
          <a:bodyPr/>
          <a:lstStyle/>
          <a:p>
            <a:fld id="{3DA5BFFB-7152-6848-8E56-7AACD00121F3}" type="slidenum">
              <a:rPr lang="de-DE" smtClean="0"/>
              <a:t>61</a:t>
            </a:fld>
            <a:endParaRPr lang="de-DE"/>
          </a:p>
        </p:txBody>
      </p:sp>
    </p:spTree>
    <p:extLst>
      <p:ext uri="{BB962C8B-B14F-4D97-AF65-F5344CB8AC3E}">
        <p14:creationId xmlns:p14="http://schemas.microsoft.com/office/powerpoint/2010/main" val="88190878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AE9EB1-3890-C7D2-942A-68E8AF732091}"/>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A9E1BCEC-C1FF-1F64-239F-C76860549C01}"/>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9208D128-80B5-0F07-86C0-9516E02044F0}"/>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20020EC7-0F1F-D901-3417-B8FFA59C817C}"/>
              </a:ext>
            </a:extLst>
          </p:cNvPr>
          <p:cNvSpPr>
            <a:spLocks noGrp="1"/>
          </p:cNvSpPr>
          <p:nvPr>
            <p:ph type="sldNum" sz="quarter" idx="5"/>
          </p:nvPr>
        </p:nvSpPr>
        <p:spPr/>
        <p:txBody>
          <a:bodyPr/>
          <a:lstStyle/>
          <a:p>
            <a:fld id="{3DA5BFFB-7152-6848-8E56-7AACD00121F3}" type="slidenum">
              <a:rPr lang="de-DE" smtClean="0"/>
              <a:t>62</a:t>
            </a:fld>
            <a:endParaRPr lang="de-DE"/>
          </a:p>
        </p:txBody>
      </p:sp>
    </p:spTree>
    <p:extLst>
      <p:ext uri="{BB962C8B-B14F-4D97-AF65-F5344CB8AC3E}">
        <p14:creationId xmlns:p14="http://schemas.microsoft.com/office/powerpoint/2010/main" val="137249811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1358A4-2B24-71B1-0431-60FB63341436}"/>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A0807DDC-85DA-0EB8-AD5C-6B8CBB9044A1}"/>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A581F50B-59C8-FFD5-4F8E-5A385FEA92A5}"/>
              </a:ext>
            </a:extLst>
          </p:cNvPr>
          <p:cNvSpPr>
            <a:spLocks noGrp="1"/>
          </p:cNvSpPr>
          <p:nvPr>
            <p:ph type="body" idx="1"/>
          </p:nvPr>
        </p:nvSpPr>
        <p:spPr/>
        <p:txBody>
          <a:bodyPr/>
          <a:lstStyle/>
          <a:p>
            <a:r>
              <a:rPr lang="fr-FR" dirty="0"/>
              <a:t>The more people like the option, the more </a:t>
            </a:r>
            <a:r>
              <a:rPr lang="fr-FR" dirty="0" err="1"/>
              <a:t>likely</a:t>
            </a:r>
            <a:r>
              <a:rPr lang="fr-FR" dirty="0"/>
              <a:t> </a:t>
            </a:r>
            <a:r>
              <a:rPr lang="fr-FR" dirty="0" err="1"/>
              <a:t>they</a:t>
            </a:r>
            <a:r>
              <a:rPr lang="fr-FR" dirty="0"/>
              <a:t> are to </a:t>
            </a:r>
            <a:r>
              <a:rPr lang="fr-FR" dirty="0" err="1"/>
              <a:t>choose</a:t>
            </a:r>
            <a:r>
              <a:rPr lang="fr-FR" dirty="0"/>
              <a:t> the standard option. So in essence, </a:t>
            </a:r>
            <a:r>
              <a:rPr lang="fr-FR" dirty="0" err="1"/>
              <a:t>this</a:t>
            </a:r>
            <a:r>
              <a:rPr lang="fr-FR" dirty="0"/>
              <a:t> capture </a:t>
            </a:r>
            <a:r>
              <a:rPr lang="fr-FR" dirty="0" err="1"/>
              <a:t>people’s</a:t>
            </a:r>
            <a:r>
              <a:rPr lang="fr-FR" dirty="0"/>
              <a:t> </a:t>
            </a:r>
            <a:r>
              <a:rPr lang="fr-FR" dirty="0" err="1"/>
              <a:t>general</a:t>
            </a:r>
            <a:r>
              <a:rPr lang="fr-FR" dirty="0"/>
              <a:t> attitude </a:t>
            </a:r>
            <a:r>
              <a:rPr lang="fr-FR" dirty="0" err="1"/>
              <a:t>towards</a:t>
            </a:r>
            <a:r>
              <a:rPr lang="fr-FR" dirty="0"/>
              <a:t> </a:t>
            </a:r>
            <a:r>
              <a:rPr lang="fr-FR" dirty="0" err="1"/>
              <a:t>eco</a:t>
            </a:r>
            <a:r>
              <a:rPr lang="fr-FR" dirty="0"/>
              <a:t> vs. Flexible </a:t>
            </a:r>
            <a:r>
              <a:rPr lang="fr-FR" dirty="0" err="1"/>
              <a:t>delivery</a:t>
            </a:r>
            <a:r>
              <a:rPr lang="fr-FR" dirty="0"/>
              <a:t>; or </a:t>
            </a:r>
            <a:r>
              <a:rPr lang="fr-FR" dirty="0" err="1"/>
              <a:t>maybe</a:t>
            </a:r>
            <a:r>
              <a:rPr lang="fr-FR" dirty="0"/>
              <a:t> </a:t>
            </a:r>
            <a:r>
              <a:rPr lang="fr-FR" dirty="0" err="1"/>
              <a:t>sustainability</a:t>
            </a:r>
            <a:r>
              <a:rPr lang="fr-FR" dirty="0"/>
              <a:t> vs. </a:t>
            </a:r>
            <a:r>
              <a:rPr lang="fr-FR" dirty="0" err="1"/>
              <a:t>Flexbility</a:t>
            </a:r>
            <a:r>
              <a:rPr lang="fr-FR" dirty="0"/>
              <a:t> in </a:t>
            </a:r>
            <a:r>
              <a:rPr lang="fr-FR" dirty="0" err="1"/>
              <a:t>general</a:t>
            </a:r>
            <a:r>
              <a:rPr lang="fr-FR" dirty="0"/>
              <a:t>.</a:t>
            </a:r>
          </a:p>
          <a:p>
            <a:endParaRPr lang="fr-FR" dirty="0"/>
          </a:p>
          <a:p>
            <a:endParaRPr lang="fr-FR" dirty="0"/>
          </a:p>
        </p:txBody>
      </p:sp>
      <p:sp>
        <p:nvSpPr>
          <p:cNvPr id="4" name="Espace réservé du numéro de diapositive 3">
            <a:extLst>
              <a:ext uri="{FF2B5EF4-FFF2-40B4-BE49-F238E27FC236}">
                <a16:creationId xmlns:a16="http://schemas.microsoft.com/office/drawing/2014/main" id="{8E697C6F-B6A7-F529-A01E-04ECFE22CEB8}"/>
              </a:ext>
            </a:extLst>
          </p:cNvPr>
          <p:cNvSpPr>
            <a:spLocks noGrp="1"/>
          </p:cNvSpPr>
          <p:nvPr>
            <p:ph type="sldNum" sz="quarter" idx="5"/>
          </p:nvPr>
        </p:nvSpPr>
        <p:spPr/>
        <p:txBody>
          <a:bodyPr/>
          <a:lstStyle/>
          <a:p>
            <a:fld id="{3DA5BFFB-7152-6848-8E56-7AACD00121F3}" type="slidenum">
              <a:rPr lang="de-DE" smtClean="0"/>
              <a:t>63</a:t>
            </a:fld>
            <a:endParaRPr lang="de-DE"/>
          </a:p>
        </p:txBody>
      </p:sp>
    </p:spTree>
    <p:extLst>
      <p:ext uri="{BB962C8B-B14F-4D97-AF65-F5344CB8AC3E}">
        <p14:creationId xmlns:p14="http://schemas.microsoft.com/office/powerpoint/2010/main" val="391788802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EE4850-FC4A-C506-C275-81B4EB99B1EA}"/>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1F20C45A-3911-CCD9-0E7E-1053C1C5AED9}"/>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64F953E5-C5C4-4400-1395-7E4CEE8EB9EE}"/>
              </a:ext>
            </a:extLst>
          </p:cNvPr>
          <p:cNvSpPr>
            <a:spLocks noGrp="1"/>
          </p:cNvSpPr>
          <p:nvPr>
            <p:ph type="body" idx="1"/>
          </p:nvPr>
        </p:nvSpPr>
        <p:spPr/>
        <p:txBody>
          <a:bodyPr/>
          <a:lstStyle/>
          <a:p>
            <a:r>
              <a:rPr lang="fr-FR" dirty="0"/>
              <a:t> </a:t>
            </a:r>
          </a:p>
        </p:txBody>
      </p:sp>
      <p:sp>
        <p:nvSpPr>
          <p:cNvPr id="4" name="Espace réservé du numéro de diapositive 3">
            <a:extLst>
              <a:ext uri="{FF2B5EF4-FFF2-40B4-BE49-F238E27FC236}">
                <a16:creationId xmlns:a16="http://schemas.microsoft.com/office/drawing/2014/main" id="{576DBE42-2AF6-3F62-53A0-D6BBF6BA6686}"/>
              </a:ext>
            </a:extLst>
          </p:cNvPr>
          <p:cNvSpPr>
            <a:spLocks noGrp="1"/>
          </p:cNvSpPr>
          <p:nvPr>
            <p:ph type="sldNum" sz="quarter" idx="5"/>
          </p:nvPr>
        </p:nvSpPr>
        <p:spPr/>
        <p:txBody>
          <a:bodyPr/>
          <a:lstStyle/>
          <a:p>
            <a:fld id="{3DA5BFFB-7152-6848-8E56-7AACD00121F3}" type="slidenum">
              <a:rPr lang="de-DE" smtClean="0"/>
              <a:t>64</a:t>
            </a:fld>
            <a:endParaRPr lang="de-DE"/>
          </a:p>
        </p:txBody>
      </p:sp>
    </p:spTree>
    <p:extLst>
      <p:ext uri="{BB962C8B-B14F-4D97-AF65-F5344CB8AC3E}">
        <p14:creationId xmlns:p14="http://schemas.microsoft.com/office/powerpoint/2010/main" val="164307897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D30BD0-7B49-3D7E-9D3B-24A80C5D974D}"/>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511AC28E-857B-9E4E-EBD3-56BE0D0F621A}"/>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768725BB-6221-711C-B024-6B33C830710E}"/>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21C208D7-181E-A593-9D0D-F5F8C07E6543}"/>
              </a:ext>
            </a:extLst>
          </p:cNvPr>
          <p:cNvSpPr>
            <a:spLocks noGrp="1"/>
          </p:cNvSpPr>
          <p:nvPr>
            <p:ph type="sldNum" sz="quarter" idx="5"/>
          </p:nvPr>
        </p:nvSpPr>
        <p:spPr/>
        <p:txBody>
          <a:bodyPr/>
          <a:lstStyle/>
          <a:p>
            <a:fld id="{3DA5BFFB-7152-6848-8E56-7AACD00121F3}" type="slidenum">
              <a:rPr lang="de-DE" smtClean="0"/>
              <a:t>65</a:t>
            </a:fld>
            <a:endParaRPr lang="de-DE"/>
          </a:p>
        </p:txBody>
      </p:sp>
    </p:spTree>
    <p:extLst>
      <p:ext uri="{BB962C8B-B14F-4D97-AF65-F5344CB8AC3E}">
        <p14:creationId xmlns:p14="http://schemas.microsoft.com/office/powerpoint/2010/main" val="274551257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038709-0F42-0796-466B-EFD28222E8FE}"/>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807561C3-C22A-2C39-7943-0B0CDAE263D1}"/>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CEAF602D-95F6-3A55-A722-4CCEF8D59023}"/>
              </a:ext>
            </a:extLst>
          </p:cNvPr>
          <p:cNvSpPr>
            <a:spLocks noGrp="1"/>
          </p:cNvSpPr>
          <p:nvPr>
            <p:ph type="body" idx="1"/>
          </p:nvPr>
        </p:nvSpPr>
        <p:spPr/>
        <p:txBody>
          <a:bodyPr/>
          <a:lstStyle/>
          <a:p>
            <a:r>
              <a:rPr lang="fr-FR" dirty="0"/>
              <a:t>For instance, if the package </a:t>
            </a:r>
            <a:r>
              <a:rPr lang="fr-FR" dirty="0" err="1"/>
              <a:t>is</a:t>
            </a:r>
            <a:r>
              <a:rPr lang="fr-FR" dirty="0"/>
              <a:t> </a:t>
            </a:r>
            <a:r>
              <a:rPr lang="fr-FR" dirty="0" err="1"/>
              <a:t>broken</a:t>
            </a:r>
            <a:r>
              <a:rPr lang="fr-FR" dirty="0"/>
              <a:t>, or if the </a:t>
            </a:r>
            <a:r>
              <a:rPr lang="fr-FR" dirty="0" err="1"/>
              <a:t>product</a:t>
            </a:r>
            <a:r>
              <a:rPr lang="fr-FR" dirty="0"/>
              <a:t> </a:t>
            </a:r>
            <a:r>
              <a:rPr lang="fr-FR" dirty="0" err="1"/>
              <a:t>is</a:t>
            </a:r>
            <a:r>
              <a:rPr lang="fr-FR" dirty="0"/>
              <a:t> </a:t>
            </a:r>
            <a:r>
              <a:rPr lang="fr-FR" dirty="0" err="1"/>
              <a:t>broken</a:t>
            </a:r>
            <a:r>
              <a:rPr lang="fr-FR" dirty="0"/>
              <a:t>, </a:t>
            </a:r>
            <a:r>
              <a:rPr lang="fr-FR" dirty="0" err="1"/>
              <a:t>you</a:t>
            </a:r>
            <a:r>
              <a:rPr lang="fr-FR" dirty="0"/>
              <a:t> do </a:t>
            </a:r>
            <a:r>
              <a:rPr lang="fr-FR" dirty="0" err="1"/>
              <a:t>want</a:t>
            </a:r>
            <a:r>
              <a:rPr lang="fr-FR" dirty="0"/>
              <a:t> to talk to a </a:t>
            </a:r>
            <a:r>
              <a:rPr lang="fr-FR" dirty="0" err="1"/>
              <a:t>customer</a:t>
            </a:r>
            <a:r>
              <a:rPr lang="fr-FR" dirty="0"/>
              <a:t> service and </a:t>
            </a:r>
            <a:r>
              <a:rPr lang="fr-FR" dirty="0" err="1"/>
              <a:t>that</a:t>
            </a:r>
            <a:r>
              <a:rPr lang="fr-FR" dirty="0"/>
              <a:t> </a:t>
            </a:r>
            <a:r>
              <a:rPr lang="fr-FR" dirty="0" err="1"/>
              <a:t>is</a:t>
            </a:r>
            <a:r>
              <a:rPr lang="fr-FR" dirty="0"/>
              <a:t> relevant </a:t>
            </a:r>
            <a:r>
              <a:rPr lang="fr-FR" dirty="0" err="1"/>
              <a:t>even</a:t>
            </a:r>
            <a:r>
              <a:rPr lang="fr-FR" dirty="0"/>
              <a:t> if </a:t>
            </a:r>
            <a:r>
              <a:rPr lang="fr-FR" dirty="0" err="1"/>
              <a:t>you</a:t>
            </a:r>
            <a:r>
              <a:rPr lang="fr-FR" dirty="0"/>
              <a:t> </a:t>
            </a:r>
            <a:r>
              <a:rPr lang="fr-FR" dirty="0" err="1"/>
              <a:t>receive</a:t>
            </a:r>
            <a:r>
              <a:rPr lang="fr-FR" dirty="0"/>
              <a:t> the </a:t>
            </a:r>
            <a:r>
              <a:rPr lang="fr-FR" dirty="0" err="1"/>
              <a:t>product</a:t>
            </a:r>
            <a:r>
              <a:rPr lang="fr-FR" dirty="0"/>
              <a:t> the </a:t>
            </a:r>
            <a:r>
              <a:rPr lang="fr-FR" dirty="0" err="1"/>
              <a:t>same</a:t>
            </a:r>
            <a:r>
              <a:rPr lang="fr-FR" dirty="0"/>
              <a:t> </a:t>
            </a:r>
            <a:r>
              <a:rPr lang="fr-FR" dirty="0" err="1"/>
              <a:t>day</a:t>
            </a:r>
            <a:r>
              <a:rPr lang="fr-FR" dirty="0"/>
              <a:t>. </a:t>
            </a:r>
          </a:p>
          <a:p>
            <a:endParaRPr lang="fr-FR" dirty="0"/>
          </a:p>
          <a:p>
            <a:r>
              <a:rPr lang="fr-FR" dirty="0" err="1"/>
              <a:t>Also</a:t>
            </a:r>
            <a:r>
              <a:rPr lang="fr-FR" dirty="0"/>
              <a:t> </a:t>
            </a:r>
            <a:r>
              <a:rPr lang="fr-FR" dirty="0" err="1"/>
              <a:t>make</a:t>
            </a:r>
            <a:r>
              <a:rPr lang="fr-FR" dirty="0"/>
              <a:t> sure to use more </a:t>
            </a:r>
            <a:r>
              <a:rPr lang="fr-FR" dirty="0" err="1"/>
              <a:t>parallel</a:t>
            </a:r>
            <a:r>
              <a:rPr lang="fr-FR" dirty="0"/>
              <a:t> </a:t>
            </a:r>
            <a:r>
              <a:rPr lang="fr-FR" dirty="0" err="1"/>
              <a:t>wording</a:t>
            </a:r>
            <a:r>
              <a:rPr lang="fr-FR" dirty="0"/>
              <a:t>, and </a:t>
            </a:r>
            <a:r>
              <a:rPr lang="fr-FR" dirty="0" err="1"/>
              <a:t>make</a:t>
            </a:r>
            <a:r>
              <a:rPr lang="fr-FR" dirty="0"/>
              <a:t> the key </a:t>
            </a:r>
            <a:r>
              <a:rPr lang="fr-FR" dirty="0" err="1"/>
              <a:t>text</a:t>
            </a:r>
            <a:r>
              <a:rPr lang="fr-FR" dirty="0"/>
              <a:t> </a:t>
            </a:r>
            <a:r>
              <a:rPr lang="fr-FR" dirty="0" err="1"/>
              <a:t>red</a:t>
            </a:r>
            <a:r>
              <a:rPr lang="fr-FR" dirty="0"/>
              <a:t>. </a:t>
            </a:r>
          </a:p>
        </p:txBody>
      </p:sp>
      <p:sp>
        <p:nvSpPr>
          <p:cNvPr id="4" name="Espace réservé du numéro de diapositive 3">
            <a:extLst>
              <a:ext uri="{FF2B5EF4-FFF2-40B4-BE49-F238E27FC236}">
                <a16:creationId xmlns:a16="http://schemas.microsoft.com/office/drawing/2014/main" id="{16E7256B-2174-A48C-F59F-5F82C005E531}"/>
              </a:ext>
            </a:extLst>
          </p:cNvPr>
          <p:cNvSpPr>
            <a:spLocks noGrp="1"/>
          </p:cNvSpPr>
          <p:nvPr>
            <p:ph type="sldNum" sz="quarter" idx="5"/>
          </p:nvPr>
        </p:nvSpPr>
        <p:spPr/>
        <p:txBody>
          <a:bodyPr/>
          <a:lstStyle/>
          <a:p>
            <a:fld id="{3DA5BFFB-7152-6848-8E56-7AACD00121F3}" type="slidenum">
              <a:rPr lang="de-DE" smtClean="0"/>
              <a:t>66</a:t>
            </a:fld>
            <a:endParaRPr lang="de-DE"/>
          </a:p>
        </p:txBody>
      </p:sp>
    </p:spTree>
    <p:extLst>
      <p:ext uri="{BB962C8B-B14F-4D97-AF65-F5344CB8AC3E}">
        <p14:creationId xmlns:p14="http://schemas.microsoft.com/office/powerpoint/2010/main" val="305173398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6CB27D-7233-E72E-B5EC-3E764C43BD63}"/>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70510FCB-C1FD-2CB0-4ED5-5D0C277174AB}"/>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2BDA743F-F9AA-A1EE-0DAD-06F381A41656}"/>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43F24D39-EE4C-DBFC-0281-77AFB4C41F2F}"/>
              </a:ext>
            </a:extLst>
          </p:cNvPr>
          <p:cNvSpPr>
            <a:spLocks noGrp="1"/>
          </p:cNvSpPr>
          <p:nvPr>
            <p:ph type="sldNum" sz="quarter" idx="5"/>
          </p:nvPr>
        </p:nvSpPr>
        <p:spPr/>
        <p:txBody>
          <a:bodyPr/>
          <a:lstStyle/>
          <a:p>
            <a:fld id="{3DA5BFFB-7152-6848-8E56-7AACD00121F3}" type="slidenum">
              <a:rPr lang="de-DE" smtClean="0"/>
              <a:t>67</a:t>
            </a:fld>
            <a:endParaRPr lang="de-DE"/>
          </a:p>
        </p:txBody>
      </p:sp>
    </p:spTree>
    <p:extLst>
      <p:ext uri="{BB962C8B-B14F-4D97-AF65-F5344CB8AC3E}">
        <p14:creationId xmlns:p14="http://schemas.microsoft.com/office/powerpoint/2010/main" val="301957840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4C72BF-F15D-31E1-AF87-F0C258D44220}"/>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DDB74851-5071-98F7-4C45-BDF4335BF42E}"/>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F26C72C5-5C46-A377-3897-5F145A3C7C91}"/>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C218A2D8-2393-8ACC-2DE9-2BBC89CC5BC3}"/>
              </a:ext>
            </a:extLst>
          </p:cNvPr>
          <p:cNvSpPr>
            <a:spLocks noGrp="1"/>
          </p:cNvSpPr>
          <p:nvPr>
            <p:ph type="sldNum" sz="quarter" idx="5"/>
          </p:nvPr>
        </p:nvSpPr>
        <p:spPr/>
        <p:txBody>
          <a:bodyPr/>
          <a:lstStyle/>
          <a:p>
            <a:fld id="{3DA5BFFB-7152-6848-8E56-7AACD00121F3}" type="slidenum">
              <a:rPr lang="de-DE" smtClean="0"/>
              <a:t>68</a:t>
            </a:fld>
            <a:endParaRPr lang="de-DE"/>
          </a:p>
        </p:txBody>
      </p:sp>
    </p:spTree>
    <p:extLst>
      <p:ext uri="{BB962C8B-B14F-4D97-AF65-F5344CB8AC3E}">
        <p14:creationId xmlns:p14="http://schemas.microsoft.com/office/powerpoint/2010/main" val="269183917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effectLst/>
                <a:latin typeface="Book Antiqua" panose="02040602050305030304" pitchFamily="18" charset="0"/>
              </a:rPr>
              <a:t>To wrap up, in this project, we ask: when are people more likely to choose slower delivery?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effectLst/>
                <a:latin typeface="Book Antiqua" panose="02040602050305030304" pitchFamily="18" charset="0"/>
              </a:rPr>
              <a:t>we found that people are more likely to do so when…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effectLst/>
              <a:latin typeface="Book Antiqua" panose="0204060205030503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effectLst/>
              <a:latin typeface="Book Antiqua" panose="02040602050305030304" pitchFamily="18" charset="0"/>
            </a:endParaRPr>
          </a:p>
        </p:txBody>
      </p:sp>
      <p:sp>
        <p:nvSpPr>
          <p:cNvPr id="4" name="Espace réservé du numéro de diapositive 3"/>
          <p:cNvSpPr>
            <a:spLocks noGrp="1"/>
          </p:cNvSpPr>
          <p:nvPr>
            <p:ph type="sldNum" sz="quarter" idx="5"/>
          </p:nvPr>
        </p:nvSpPr>
        <p:spPr/>
        <p:txBody>
          <a:bodyPr/>
          <a:lstStyle/>
          <a:p>
            <a:fld id="{3DA5BFFB-7152-6848-8E56-7AACD00121F3}" type="slidenum">
              <a:rPr lang="de-DE" smtClean="0"/>
              <a:t>69</a:t>
            </a:fld>
            <a:endParaRPr lang="de-DE"/>
          </a:p>
        </p:txBody>
      </p:sp>
    </p:spTree>
    <p:extLst>
      <p:ext uri="{BB962C8B-B14F-4D97-AF65-F5344CB8AC3E}">
        <p14:creationId xmlns:p14="http://schemas.microsoft.com/office/powerpoint/2010/main" val="249130987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effect might generalize to a larger body of sustainable behaviors that share the same characteristics </a:t>
            </a:r>
          </a:p>
        </p:txBody>
      </p:sp>
      <p:sp>
        <p:nvSpPr>
          <p:cNvPr id="4" name="Slide Number Placeholder 3"/>
          <p:cNvSpPr>
            <a:spLocks noGrp="1"/>
          </p:cNvSpPr>
          <p:nvPr>
            <p:ph type="sldNum" sz="quarter" idx="5"/>
          </p:nvPr>
        </p:nvSpPr>
        <p:spPr/>
        <p:txBody>
          <a:bodyPr/>
          <a:lstStyle/>
          <a:p>
            <a:fld id="{3DA5BFFB-7152-6848-8E56-7AACD00121F3}" type="slidenum">
              <a:rPr lang="de-DE" smtClean="0"/>
              <a:t>70</a:t>
            </a:fld>
            <a:endParaRPr lang="de-DE"/>
          </a:p>
        </p:txBody>
      </p:sp>
    </p:spTree>
    <p:extLst>
      <p:ext uri="{BB962C8B-B14F-4D97-AF65-F5344CB8AC3E}">
        <p14:creationId xmlns:p14="http://schemas.microsoft.com/office/powerpoint/2010/main" val="19818453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43E963-E4E3-D360-B0B6-DFCC08ED2B4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2A7C79E-EDB0-9B79-0875-49374FBF301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7E94931-7437-BB08-2D2E-63BFC8F22CB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In fact, next or same day delivery can cost retailers more than $15 per package.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One of the many reasons that it costs so much is because they need to build many distribution centers. As you can see from this graph, as an illustration, to make sure 50% of orders can be delivered within 1 day, you will need to build approximately 5 distribution </a:t>
            </a:r>
            <a:r>
              <a:rPr lang="en-US" sz="1200" kern="1200" dirty="0" err="1">
                <a:solidFill>
                  <a:schemeClr val="tx1"/>
                </a:solidFill>
                <a:latin typeface="+mn-lt"/>
                <a:ea typeface="+mn-ea"/>
                <a:cs typeface="+mn-cs"/>
              </a:rPr>
              <a:t>centersc</a:t>
            </a:r>
            <a:r>
              <a:rPr lang="en-US" sz="1200" kern="1200" dirty="0">
                <a:solidFill>
                  <a:schemeClr val="tx1"/>
                </a:solidFill>
                <a:latin typeface="+mn-lt"/>
                <a:ea typeface="+mn-ea"/>
                <a:cs typeface="+mn-cs"/>
              </a:rPr>
              <a:t>. but you will only need 1 center to reach 3 day delivery. And of course, additional centers require initial investments and ongoing operational costs.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mj-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mj-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mj-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mj-lt"/>
              </a:rPr>
              <a:t>As we can all imagine, such short delivery time is probably extremely costly. In fact, for smaller retailers, … can cost more than $15.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mj-lt"/>
              </a:rPr>
              <a:t>One of the many reasons that it costs so much is because they need to build many distribution centers. As you can see from this graph, as an illustration, to make sure 50% of orders can be delivered within 1 day, you will need to build approximately 5 distribution centers. but you will only need 1 center to reach 2 or 3 day delivery. And of course, additional centers require investment and additional costs.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mj-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mj-lt"/>
              </a:rPr>
              <a:t>Additionally, multiple distribution centers mean that inventory will be more segregated, which will entail higher risk. An expert from a logistic </a:t>
            </a:r>
            <a:r>
              <a:rPr lang="en-US" dirty="0" err="1">
                <a:latin typeface="+mj-lt"/>
              </a:rPr>
              <a:t>techonology</a:t>
            </a:r>
            <a:r>
              <a:rPr lang="en-US" dirty="0">
                <a:latin typeface="+mj-lt"/>
              </a:rPr>
              <a:t> company basically suggests that…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mj-lt"/>
              </a:rPr>
              <a:t>And this, ofc, will be additional costs for companies.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mj-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mj-lt"/>
              </a:rPr>
              <a:t>But perhaps more importantly, this is simply not feasible for smaller firms.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mj-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mj-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mj-lt"/>
              </a:rPr>
              <a:t>Building at-scale distribution centers is a costly pursuit. Few retailers are large enough to build same-day networks</a:t>
            </a:r>
            <a:endParaRPr lang="en-US" b="0" i="0" dirty="0">
              <a:solidFill>
                <a:srgbClr val="39393A"/>
              </a:solidFill>
              <a:effectLst/>
              <a:latin typeface="For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0A0A0A"/>
              </a:solidFill>
              <a:effectLst/>
              <a:latin typeface="Georgia" panose="02040502050405020303"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1F1F1F"/>
                </a:solidFill>
                <a:effectLst/>
                <a:latin typeface="ElsevierGulliver"/>
              </a:rPr>
              <a:t>Among others, e-commerce businesses have made substantial investments in distribution centers over the years to reduce delivery times (</a:t>
            </a:r>
            <a:r>
              <a:rPr lang="en-US" b="0" i="0" u="none" strike="noStrike" dirty="0">
                <a:effectLst/>
                <a:latin typeface="ElsevierGulliver"/>
                <a:hlinkClick r:id="rId3"/>
              </a:rPr>
              <a:t>A.T. Kearney, 2016</a:t>
            </a:r>
            <a:r>
              <a:rPr lang="en-US" b="0" i="0" dirty="0">
                <a:solidFill>
                  <a:srgbClr val="1F1F1F"/>
                </a:solidFill>
                <a:effectLst/>
                <a:latin typeface="ElsevierGulliver"/>
              </a:rPr>
              <a:t>).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0A0A0A"/>
              </a:solidFill>
              <a:effectLst/>
              <a:latin typeface="Georgia" panose="02040502050405020303"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0A0A0A"/>
              </a:solidFill>
              <a:effectLst/>
              <a:latin typeface="Georgia" panose="02040502050405020303"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0A0A0A"/>
              </a:solidFill>
              <a:effectLst/>
              <a:latin typeface="Georgia" panose="02040502050405020303"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A0A0A"/>
                </a:solidFill>
                <a:effectLst/>
                <a:latin typeface="Georgia" panose="02040502050405020303" pitchFamily="18" charset="0"/>
              </a:rPr>
              <a:t>Retailers have been pushing for years to better compete with the delivery speeds offered by Amazon’s massive warehouse network</a:t>
            </a:r>
            <a:endParaRPr lang="en-US" dirty="0"/>
          </a:p>
          <a:p>
            <a:endParaRPr lang="en-US" b="0" i="0" dirty="0">
              <a:solidFill>
                <a:srgbClr val="333333"/>
              </a:solidFill>
              <a:effectLst/>
              <a:latin typeface="McKinsey Sans"/>
            </a:endParaRPr>
          </a:p>
          <a:p>
            <a:r>
              <a:rPr lang="en-US" b="0" i="0" dirty="0">
                <a:solidFill>
                  <a:srgbClr val="333333"/>
                </a:solidFill>
                <a:effectLst/>
                <a:latin typeface="McKinsey Sans"/>
              </a:rPr>
              <a:t>https://</a:t>
            </a:r>
            <a:r>
              <a:rPr lang="en-US" b="0" i="0" dirty="0" err="1">
                <a:solidFill>
                  <a:srgbClr val="333333"/>
                </a:solidFill>
                <a:effectLst/>
                <a:latin typeface="McKinsey Sans"/>
              </a:rPr>
              <a:t>www.supplychaindive.com</a:t>
            </a:r>
            <a:r>
              <a:rPr lang="en-US" b="0" i="0" dirty="0">
                <a:solidFill>
                  <a:srgbClr val="333333"/>
                </a:solidFill>
                <a:effectLst/>
                <a:latin typeface="McKinsey Sans"/>
              </a:rPr>
              <a:t>/news/faster-last-mile-delivery-speeds-project44/652165/</a:t>
            </a:r>
          </a:p>
          <a:p>
            <a:endParaRPr lang="en-US" b="0" i="0" dirty="0">
              <a:solidFill>
                <a:srgbClr val="333333"/>
              </a:solidFill>
              <a:effectLst/>
              <a:latin typeface="McKinsey Sans"/>
            </a:endParaRPr>
          </a:p>
          <a:p>
            <a:endParaRPr lang="en-US" b="0" i="0" dirty="0">
              <a:solidFill>
                <a:srgbClr val="333333"/>
              </a:solidFill>
              <a:effectLst/>
              <a:latin typeface="McKinsey Sans"/>
            </a:endParaRPr>
          </a:p>
          <a:p>
            <a:r>
              <a:rPr lang="en-US" dirty="0"/>
              <a:t>https://</a:t>
            </a:r>
            <a:r>
              <a:rPr lang="en-US" dirty="0" err="1"/>
              <a:t>www.supplychaindive.com</a:t>
            </a:r>
            <a:r>
              <a:rPr lang="en-US" dirty="0"/>
              <a:t>/</a:t>
            </a:r>
            <a:r>
              <a:rPr lang="en-US" dirty="0" err="1"/>
              <a:t>spons</a:t>
            </a:r>
            <a:r>
              <a:rPr lang="en-US" dirty="0"/>
              <a:t>/consumers-want-ultrafast-delivery-and-they-want-it-today/646011/</a:t>
            </a:r>
          </a:p>
          <a:p>
            <a:endParaRPr lang="en-US" dirty="0"/>
          </a:p>
          <a:p>
            <a:r>
              <a:rPr lang="en-US" b="0" i="0" dirty="0">
                <a:solidFill>
                  <a:srgbClr val="333333"/>
                </a:solidFill>
                <a:effectLst/>
                <a:latin typeface="McKinsey Sans"/>
              </a:rPr>
              <a:t>Our analysis suggests that in most countries, same-day accounts for less than 5 percent of the courier, express, and parcel (CEP) market. </a:t>
            </a:r>
          </a:p>
          <a:p>
            <a:endParaRPr lang="en-US" b="0" i="0" dirty="0">
              <a:solidFill>
                <a:srgbClr val="333333"/>
              </a:solidFill>
              <a:effectLst/>
              <a:latin typeface="McKinsey Sans"/>
            </a:endParaRPr>
          </a:p>
          <a:p>
            <a:r>
              <a:rPr lang="en-US" dirty="0"/>
              <a:t>https://</a:t>
            </a:r>
            <a:r>
              <a:rPr lang="en-US" dirty="0" err="1"/>
              <a:t>ecommercedb.com</a:t>
            </a:r>
            <a:r>
              <a:rPr lang="en-US" dirty="0"/>
              <a:t>/insights/ecommerce-delivery-expectations-2023-speed-beats-price/4635</a:t>
            </a:r>
            <a:endParaRPr lang="en-US" b="0" i="0" dirty="0">
              <a:solidFill>
                <a:srgbClr val="333333"/>
              </a:solidFill>
              <a:effectLst/>
              <a:latin typeface="McKinsey Sans"/>
            </a:endParaRPr>
          </a:p>
          <a:p>
            <a:endParaRPr lang="en-US" dirty="0"/>
          </a:p>
        </p:txBody>
      </p:sp>
      <p:sp>
        <p:nvSpPr>
          <p:cNvPr id="4" name="Slide Number Placeholder 3">
            <a:extLst>
              <a:ext uri="{FF2B5EF4-FFF2-40B4-BE49-F238E27FC236}">
                <a16:creationId xmlns:a16="http://schemas.microsoft.com/office/drawing/2014/main" id="{FA5ABBD8-4F39-B4F4-F706-F0661CE06CC4}"/>
              </a:ext>
            </a:extLst>
          </p:cNvPr>
          <p:cNvSpPr>
            <a:spLocks noGrp="1"/>
          </p:cNvSpPr>
          <p:nvPr>
            <p:ph type="sldNum" sz="quarter" idx="5"/>
          </p:nvPr>
        </p:nvSpPr>
        <p:spPr/>
        <p:txBody>
          <a:bodyPr/>
          <a:lstStyle/>
          <a:p>
            <a:fld id="{3DA5BFFB-7152-6848-8E56-7AACD00121F3}" type="slidenum">
              <a:rPr lang="de-DE" smtClean="0"/>
              <a:t>5</a:t>
            </a:fld>
            <a:endParaRPr lang="de-DE"/>
          </a:p>
        </p:txBody>
      </p:sp>
    </p:spTree>
    <p:extLst>
      <p:ext uri="{BB962C8B-B14F-4D97-AF65-F5344CB8AC3E}">
        <p14:creationId xmlns:p14="http://schemas.microsoft.com/office/powerpoint/2010/main" val="8923511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904736-8D95-EECD-5D22-0C395519EA1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D3006E1-BDCF-4EE5-B70E-2D48E9ED39B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869BCD7-0C7D-9F83-9312-14B83CCEAC31}"/>
              </a:ext>
            </a:extLst>
          </p:cNvPr>
          <p:cNvSpPr>
            <a:spLocks noGrp="1"/>
          </p:cNvSpPr>
          <p:nvPr>
            <p:ph type="body" idx="1"/>
          </p:nvPr>
        </p:nvSpPr>
        <p:spPr/>
        <p:txBody>
          <a:bodyPr/>
          <a:lstStyle/>
          <a:p>
            <a:pPr>
              <a:spcAft>
                <a:spcPts val="400"/>
              </a:spcAft>
            </a:pPr>
            <a:r>
              <a:rPr lang="en-US" sz="2400" b="1" dirty="0">
                <a:latin typeface="Book Antiqua" panose="02040602050305030304" pitchFamily="18" charset="0"/>
              </a:rPr>
              <a:t>alright. </a:t>
            </a:r>
          </a:p>
          <a:p>
            <a:pPr>
              <a:spcAft>
                <a:spcPts val="400"/>
              </a:spcAft>
            </a:pPr>
            <a:endParaRPr lang="en-US" sz="2400" b="1" dirty="0">
              <a:latin typeface="Book Antiqua" panose="02040602050305030304" pitchFamily="18" charset="0"/>
            </a:endParaRPr>
          </a:p>
          <a:p>
            <a:pPr marL="0" marR="0" lvl="0" indent="0" algn="l" defTabSz="914400" rtl="0" eaLnBrk="1" fontAlgn="auto" latinLnBrk="0" hangingPunct="1">
              <a:lnSpc>
                <a:spcPct val="100000"/>
              </a:lnSpc>
              <a:spcBef>
                <a:spcPts val="0"/>
              </a:spcBef>
              <a:spcAft>
                <a:spcPts val="400"/>
              </a:spcAft>
              <a:buClrTx/>
              <a:buSzTx/>
              <a:buFontTx/>
              <a:buNone/>
              <a:tabLst/>
              <a:defRPr/>
            </a:pPr>
            <a:r>
              <a:rPr lang="en-US" sz="2400" dirty="0"/>
              <a:t>so this is a dilemma that many companies are facing. on the one hand, if they opt for slower delivery, they will get fewer orders. </a:t>
            </a:r>
          </a:p>
          <a:p>
            <a:pPr marL="0" marR="0" lvl="0" indent="0" algn="l" defTabSz="914400" rtl="0" eaLnBrk="1" fontAlgn="auto" latinLnBrk="0" hangingPunct="1">
              <a:lnSpc>
                <a:spcPct val="100000"/>
              </a:lnSpc>
              <a:spcBef>
                <a:spcPts val="0"/>
              </a:spcBef>
              <a:spcAft>
                <a:spcPts val="400"/>
              </a:spcAft>
              <a:buClrTx/>
              <a:buSzTx/>
              <a:buFontTx/>
              <a:buNone/>
              <a:tabLst/>
              <a:defRPr/>
            </a:pPr>
            <a:endParaRPr lang="en-US" sz="2400" dirty="0"/>
          </a:p>
          <a:p>
            <a:pPr marL="0" marR="0" lvl="0" indent="0" algn="l" defTabSz="914400" rtl="0" eaLnBrk="1" fontAlgn="auto" latinLnBrk="0" hangingPunct="1">
              <a:lnSpc>
                <a:spcPct val="100000"/>
              </a:lnSpc>
              <a:spcBef>
                <a:spcPts val="0"/>
              </a:spcBef>
              <a:spcAft>
                <a:spcPts val="400"/>
              </a:spcAft>
              <a:buClrTx/>
              <a:buSzTx/>
              <a:buFontTx/>
              <a:buNone/>
              <a:tabLst/>
              <a:defRPr/>
            </a:pPr>
            <a:r>
              <a:rPr lang="en-US" sz="2400" dirty="0"/>
              <a:t>on the other hand, if they go for faster delivery, it comes with huge environmental and financial costs. and more importantly, smaller companies simply cant afford to keep up. </a:t>
            </a:r>
          </a:p>
          <a:p>
            <a:pPr marL="0" marR="0" lvl="0" indent="0" algn="l" defTabSz="914400" rtl="0" eaLnBrk="1" fontAlgn="auto" latinLnBrk="0" hangingPunct="1">
              <a:lnSpc>
                <a:spcPct val="100000"/>
              </a:lnSpc>
              <a:spcBef>
                <a:spcPts val="0"/>
              </a:spcBef>
              <a:spcAft>
                <a:spcPts val="400"/>
              </a:spcAft>
              <a:buClrTx/>
              <a:buSzTx/>
              <a:buFontTx/>
              <a:buNone/>
              <a:tabLst/>
              <a:defRPr/>
            </a:pPr>
            <a:endParaRPr lang="en-US" sz="2400" dirty="0"/>
          </a:p>
          <a:p>
            <a:pPr marL="0" marR="0" lvl="0" indent="0" algn="l" defTabSz="914400" rtl="0" eaLnBrk="1" fontAlgn="auto" latinLnBrk="0" hangingPunct="1">
              <a:lnSpc>
                <a:spcPct val="100000"/>
              </a:lnSpc>
              <a:spcBef>
                <a:spcPts val="0"/>
              </a:spcBef>
              <a:spcAft>
                <a:spcPts val="400"/>
              </a:spcAft>
              <a:buClrTx/>
              <a:buSzTx/>
              <a:buFontTx/>
              <a:buNone/>
              <a:tabLst/>
              <a:defRPr/>
            </a:pPr>
            <a:r>
              <a:rPr lang="en-US" sz="2400" dirty="0"/>
              <a:t>so a natural question that we are asking in this research is: how can we encourage slower delivery choices? </a:t>
            </a:r>
          </a:p>
          <a:p>
            <a:pPr marL="0" marR="0" lvl="0" indent="0" algn="l" defTabSz="914400" rtl="0" eaLnBrk="1" fontAlgn="auto" latinLnBrk="0" hangingPunct="1">
              <a:lnSpc>
                <a:spcPct val="100000"/>
              </a:lnSpc>
              <a:spcBef>
                <a:spcPts val="0"/>
              </a:spcBef>
              <a:spcAft>
                <a:spcPts val="400"/>
              </a:spcAft>
              <a:buClrTx/>
              <a:buSzTx/>
              <a:buFontTx/>
              <a:buNone/>
              <a:tabLst/>
              <a:defRPr/>
            </a:pPr>
            <a:endParaRPr lang="en-US" sz="2400" dirty="0"/>
          </a:p>
          <a:p>
            <a:pPr marL="0" marR="0" lvl="0" indent="0" algn="l" defTabSz="914400" rtl="0" eaLnBrk="1" fontAlgn="auto" latinLnBrk="0" hangingPunct="1">
              <a:lnSpc>
                <a:spcPct val="100000"/>
              </a:lnSpc>
              <a:spcBef>
                <a:spcPts val="0"/>
              </a:spcBef>
              <a:spcAft>
                <a:spcPts val="400"/>
              </a:spcAft>
              <a:buClrTx/>
              <a:buSzTx/>
              <a:buFontTx/>
              <a:buNone/>
              <a:tabLst/>
              <a:defRPr/>
            </a:pPr>
            <a:r>
              <a:rPr lang="en-US" sz="2400" dirty="0"/>
              <a:t>and surprisingly, if we look at the literature, only very limited research has looked at the delivery speed decisions. </a:t>
            </a:r>
          </a:p>
          <a:p>
            <a:pPr marL="0" marR="0" lvl="0" indent="0" algn="l" defTabSz="914400" rtl="0" eaLnBrk="1" fontAlgn="auto" latinLnBrk="0" hangingPunct="1">
              <a:lnSpc>
                <a:spcPct val="100000"/>
              </a:lnSpc>
              <a:spcBef>
                <a:spcPts val="0"/>
              </a:spcBef>
              <a:spcAft>
                <a:spcPts val="400"/>
              </a:spcAft>
              <a:buClrTx/>
              <a:buSzTx/>
              <a:buFontTx/>
              <a:buNone/>
              <a:tabLst/>
              <a:defRPr/>
            </a:pPr>
            <a:endParaRPr lang="en-US" sz="2400" dirty="0"/>
          </a:p>
          <a:p>
            <a:pPr marL="0" marR="0" lvl="0" indent="0" algn="l" defTabSz="914400" rtl="0" eaLnBrk="1" fontAlgn="auto" latinLnBrk="0" hangingPunct="1">
              <a:lnSpc>
                <a:spcPct val="100000"/>
              </a:lnSpc>
              <a:spcBef>
                <a:spcPts val="0"/>
              </a:spcBef>
              <a:spcAft>
                <a:spcPts val="400"/>
              </a:spcAft>
              <a:buClrTx/>
              <a:buSzTx/>
              <a:buFontTx/>
              <a:buNone/>
              <a:tabLst/>
              <a:defRPr/>
            </a:pPr>
            <a:endParaRPr lang="en-US" sz="2400" dirty="0"/>
          </a:p>
          <a:p>
            <a:pPr marL="0" marR="0" lvl="0" indent="0" algn="l" defTabSz="914400" rtl="0" eaLnBrk="1" fontAlgn="auto" latinLnBrk="0" hangingPunct="1">
              <a:lnSpc>
                <a:spcPct val="100000"/>
              </a:lnSpc>
              <a:spcBef>
                <a:spcPts val="0"/>
              </a:spcBef>
              <a:spcAft>
                <a:spcPts val="400"/>
              </a:spcAft>
              <a:buClrTx/>
              <a:buSzTx/>
              <a:buFontTx/>
              <a:buNone/>
              <a:tabLst/>
              <a:defRPr/>
            </a:pPr>
            <a:endParaRPr lang="en-US" sz="2400" b="1" dirty="0">
              <a:latin typeface="Book Antiqua" panose="02040602050305030304" pitchFamily="18" charset="0"/>
            </a:endParaRPr>
          </a:p>
          <a:p>
            <a:pPr marL="0" marR="0" lvl="0" indent="0" algn="l" defTabSz="914400" rtl="0" eaLnBrk="1" fontAlgn="auto" latinLnBrk="0" hangingPunct="1">
              <a:lnSpc>
                <a:spcPct val="100000"/>
              </a:lnSpc>
              <a:spcBef>
                <a:spcPts val="0"/>
              </a:spcBef>
              <a:spcAft>
                <a:spcPts val="400"/>
              </a:spcAft>
              <a:buClrTx/>
              <a:buSzTx/>
              <a:buFontTx/>
              <a:buNone/>
              <a:tabLst/>
              <a:defRPr/>
            </a:pPr>
            <a:endParaRPr lang="en-US" sz="2400" b="1" dirty="0">
              <a:latin typeface="Book Antiqua" panose="02040602050305030304" pitchFamily="18" charset="0"/>
            </a:endParaRPr>
          </a:p>
          <a:p>
            <a:pPr>
              <a:spcAft>
                <a:spcPts val="400"/>
              </a:spcAft>
            </a:pPr>
            <a:endParaRPr lang="en-US" sz="2400" b="1" dirty="0">
              <a:latin typeface="Book Antiqua" panose="02040602050305030304" pitchFamily="18" charset="0"/>
            </a:endParaRPr>
          </a:p>
          <a:p>
            <a:pPr>
              <a:spcAft>
                <a:spcPts val="400"/>
              </a:spcAft>
            </a:pPr>
            <a:endParaRPr lang="en-US" sz="2400" b="1" dirty="0">
              <a:latin typeface="Book Antiqua" panose="02040602050305030304" pitchFamily="18" charset="0"/>
            </a:endParaRPr>
          </a:p>
          <a:p>
            <a:pPr>
              <a:spcAft>
                <a:spcPts val="400"/>
              </a:spcAft>
            </a:pPr>
            <a:r>
              <a:rPr lang="en-US" sz="2400" b="1" dirty="0">
                <a:latin typeface="Book Antiqua" panose="02040602050305030304" pitchFamily="18" charset="0"/>
              </a:rPr>
              <a:t>Increasing prevalence of green attributes </a:t>
            </a:r>
          </a:p>
          <a:p>
            <a:pPr marL="742950" lvl="1" indent="-285750">
              <a:spcAft>
                <a:spcPts val="400"/>
              </a:spcAft>
              <a:buFont typeface="Wingdings" pitchFamily="2" charset="2"/>
              <a:buChar char="§"/>
            </a:pPr>
            <a:r>
              <a:rPr lang="en-US" dirty="0">
                <a:latin typeface="Book Antiqua" panose="02040602050305030304" pitchFamily="18" charset="0"/>
              </a:rPr>
              <a:t>In 2023, more than </a:t>
            </a:r>
            <a:r>
              <a:rPr lang="en-US" dirty="0">
                <a:solidFill>
                  <a:srgbClr val="A97816"/>
                </a:solidFill>
                <a:latin typeface="Book Antiqua" panose="02040602050305030304" pitchFamily="18" charset="0"/>
              </a:rPr>
              <a:t>1.4 million products with the Climate Pledge Friendly certificate </a:t>
            </a:r>
            <a:r>
              <a:rPr lang="en-US" dirty="0">
                <a:latin typeface="Book Antiqua" panose="02040602050305030304" pitchFamily="18" charset="0"/>
              </a:rPr>
              <a:t>on Amazon, a 157% increase from 2022</a:t>
            </a:r>
          </a:p>
          <a:p>
            <a:pPr marL="742950" lvl="1" indent="-285750">
              <a:spcAft>
                <a:spcPts val="400"/>
              </a:spcAft>
              <a:buFont typeface="Wingdings" pitchFamily="2" charset="2"/>
              <a:buChar char="§"/>
            </a:pPr>
            <a:r>
              <a:rPr lang="en-US" dirty="0">
                <a:latin typeface="Book Antiqua" panose="02040602050305030304" pitchFamily="18" charset="0"/>
              </a:rPr>
              <a:t>Nearly </a:t>
            </a:r>
            <a:r>
              <a:rPr lang="en-US" dirty="0">
                <a:solidFill>
                  <a:srgbClr val="A97816"/>
                </a:solidFill>
                <a:latin typeface="Book Antiqua" panose="02040602050305030304" pitchFamily="18" charset="0"/>
              </a:rPr>
              <a:t>1.2 billion certified items sold</a:t>
            </a:r>
            <a:r>
              <a:rPr lang="en-US" dirty="0">
                <a:latin typeface="Book Antiqua" panose="02040602050305030304" pitchFamily="18" charset="0"/>
              </a:rPr>
              <a:t>, a 42% increase from 2022</a:t>
            </a:r>
          </a:p>
          <a:p>
            <a:endParaRPr lang="en-US" dirty="0"/>
          </a:p>
          <a:p>
            <a:endParaRPr lang="en-US" dirty="0"/>
          </a:p>
          <a:p>
            <a:r>
              <a:rPr lang="en-US" dirty="0"/>
              <a:t>So far I have shown you that: delivery time matters. </a:t>
            </a:r>
          </a:p>
          <a:p>
            <a:endParaRPr lang="en-US" dirty="0"/>
          </a:p>
          <a:p>
            <a:r>
              <a:rPr lang="en-US" dirty="0"/>
              <a:t>Delivery time matters to consumers. If you have a slow delivery time, you might not even be in the consideration set. This is a particular challenge for smaller businesses who struggle to reduce delivery time due to a multitude of reasons as I showed you before.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Book Antiqua" panose="02040602050305030304" pitchFamily="18" charset="0"/>
              </a:rPr>
              <a:t>Since the race to faster delivery time is aimed at meeting consumer expectations,  because they are getting increasingly impatient, we want to take a more consumer lens to address this challenge.  </a:t>
            </a:r>
          </a:p>
          <a:p>
            <a:endParaRPr lang="en-US" dirty="0"/>
          </a:p>
          <a:p>
            <a:endParaRPr lang="en-US" dirty="0"/>
          </a:p>
          <a:p>
            <a:endParaRPr lang="en-US" dirty="0"/>
          </a:p>
          <a:p>
            <a:endParaRPr lang="en-US" dirty="0"/>
          </a:p>
          <a:p>
            <a:endParaRPr lang="en-US" dirty="0"/>
          </a:p>
          <a:p>
            <a:r>
              <a:rPr lang="en-US" dirty="0">
                <a:latin typeface="Book Antiqua" panose="02040602050305030304" pitchFamily="18" charset="0"/>
              </a:rPr>
              <a:t>Slow delivery time = no orders; -&gt; a challenge for smaller businesses that might struggle to increase delivery time. </a:t>
            </a:r>
          </a:p>
          <a:p>
            <a:endParaRPr lang="en-US" dirty="0">
              <a:latin typeface="Book Antiqua" panose="02040602050305030304" pitchFamily="18" charset="0"/>
            </a:endParaRPr>
          </a:p>
          <a:p>
            <a:r>
              <a:rPr lang="en-US" dirty="0">
                <a:latin typeface="Book Antiqua" panose="02040602050305030304" pitchFamily="18" charset="0"/>
              </a:rPr>
              <a:t>Since the race to faster delivery time is aimed at meeting consumer expectations,  because they are getting increasingly impatient, we want to take a more consumer lens to address this challenge.  </a:t>
            </a:r>
          </a:p>
          <a:p>
            <a:endParaRPr lang="en-US" dirty="0">
              <a:latin typeface="Book Antiqua" panose="02040602050305030304" pitchFamily="18" charset="0"/>
            </a:endParaRPr>
          </a:p>
          <a:p>
            <a:r>
              <a:rPr lang="en-US" dirty="0">
                <a:latin typeface="Book Antiqua" panose="02040602050305030304" pitchFamily="18" charset="0"/>
              </a:rPr>
              <a:t>In particular, we look at how attribute type (sustainable vs. conventional) affects consumer patience and whether sustainable attributes can increase consumer patience. </a:t>
            </a:r>
          </a:p>
          <a:p>
            <a:endParaRPr lang="en-US" dirty="0">
              <a:latin typeface="Book Antiqua" panose="02040602050305030304" pitchFamily="18" charset="0"/>
            </a:endParaRPr>
          </a:p>
          <a:p>
            <a:r>
              <a:rPr lang="en-US" dirty="0">
                <a:latin typeface="Book Antiqua" panose="02040602050305030304" pitchFamily="18" charset="0"/>
              </a:rPr>
              <a:t>Maybe more something about the practical relevance of these attributes. These attributes are also becoming more and more prevalent. </a:t>
            </a:r>
          </a:p>
          <a:p>
            <a:endParaRPr lang="en-US" dirty="0">
              <a:latin typeface="Book Antiqua" panose="02040602050305030304" pitchFamily="18" charset="0"/>
            </a:endParaRPr>
          </a:p>
          <a:p>
            <a:r>
              <a:rPr lang="en-US" dirty="0">
                <a:latin typeface="Book Antiqua" panose="02040602050305030304" pitchFamily="18" charset="0"/>
              </a:rPr>
              <a:t>For instance, </a:t>
            </a:r>
            <a:r>
              <a:rPr lang="en-US" dirty="0">
                <a:solidFill>
                  <a:srgbClr val="0F3865"/>
                </a:solidFill>
                <a:latin typeface="Book Antiqua" panose="02040602050305030304" pitchFamily="18" charset="0"/>
                <a:ea typeface="DengXian" panose="02010600030101010101" pitchFamily="2" charset="-122"/>
              </a:rPr>
              <a:t>I</a:t>
            </a:r>
            <a:r>
              <a:rPr lang="en-US" dirty="0">
                <a:solidFill>
                  <a:srgbClr val="0F3865"/>
                </a:solidFill>
                <a:latin typeface="Book Antiqua" panose="02040602050305030304" pitchFamily="18" charset="0"/>
                <a:ea typeface="DengXian" panose="02010600030101010101" pitchFamily="2" charset="-122"/>
                <a:cs typeface="Times New Roman (Body CS)"/>
              </a:rPr>
              <a:t>n 2023, m</a:t>
            </a:r>
            <a:r>
              <a:rPr lang="en-US" dirty="0">
                <a:solidFill>
                  <a:srgbClr val="0F3865"/>
                </a:solidFill>
                <a:effectLst/>
                <a:latin typeface="Book Antiqua" panose="02040602050305030304" pitchFamily="18" charset="0"/>
                <a:ea typeface="DengXian" panose="02010600030101010101" pitchFamily="2" charset="-122"/>
                <a:cs typeface="Times New Roman (Body CS)"/>
              </a:rPr>
              <a:t>ore than </a:t>
            </a:r>
            <a:r>
              <a:rPr lang="en-US" dirty="0">
                <a:solidFill>
                  <a:srgbClr val="A97816"/>
                </a:solidFill>
                <a:effectLst/>
                <a:latin typeface="Book Antiqua" panose="02040602050305030304" pitchFamily="18" charset="0"/>
                <a:ea typeface="DengXian" panose="02010600030101010101" pitchFamily="2" charset="-122"/>
                <a:cs typeface="Times New Roman (Body CS)"/>
              </a:rPr>
              <a:t>1.4 million products with the Climate Pledge Friendly certificate </a:t>
            </a:r>
            <a:r>
              <a:rPr lang="en-US" dirty="0">
                <a:solidFill>
                  <a:srgbClr val="264880"/>
                </a:solidFill>
                <a:effectLst/>
                <a:latin typeface="Book Antiqua" panose="02040602050305030304" pitchFamily="18" charset="0"/>
                <a:ea typeface="DengXian" panose="02010600030101010101" pitchFamily="2" charset="-122"/>
                <a:cs typeface="Times New Roman (Body CS)"/>
              </a:rPr>
              <a:t>on Amazon</a:t>
            </a:r>
            <a:r>
              <a:rPr lang="en-US" dirty="0">
                <a:solidFill>
                  <a:srgbClr val="0F3865"/>
                </a:solidFill>
                <a:effectLst/>
                <a:latin typeface="Book Antiqua" panose="02040602050305030304" pitchFamily="18" charset="0"/>
                <a:ea typeface="DengXian" panose="02010600030101010101" pitchFamily="2" charset="-122"/>
                <a:cs typeface="Times New Roman (Body CS)"/>
              </a:rPr>
              <a:t>, a 157% increase from 2022</a:t>
            </a:r>
          </a:p>
          <a:p>
            <a:endParaRPr lang="en-US" dirty="0">
              <a:solidFill>
                <a:srgbClr val="0F3865"/>
              </a:solidFill>
              <a:latin typeface="Book Antiqua" panose="02040602050305030304" pitchFamily="18" charset="0"/>
              <a:ea typeface="DengXian" panose="02010600030101010101" pitchFamily="2" charset="-122"/>
              <a:cs typeface="Times New Roman (Body CS)"/>
            </a:endParaRPr>
          </a:p>
          <a:p>
            <a:r>
              <a:rPr lang="en-US" dirty="0">
                <a:solidFill>
                  <a:srgbClr val="0F3865"/>
                </a:solidFill>
                <a:latin typeface="Book Antiqua" panose="02040602050305030304" pitchFamily="18" charset="0"/>
                <a:ea typeface="DengXian" panose="02010600030101010101" pitchFamily="2" charset="-122"/>
                <a:cs typeface="Times New Roman (Body CS)"/>
              </a:rPr>
              <a:t>Nearly</a:t>
            </a:r>
            <a:r>
              <a:rPr lang="en-US" dirty="0">
                <a:solidFill>
                  <a:srgbClr val="A97816"/>
                </a:solidFill>
                <a:latin typeface="Book Antiqua" panose="02040602050305030304" pitchFamily="18" charset="0"/>
                <a:ea typeface="DengXian" panose="02010600030101010101" pitchFamily="2" charset="-122"/>
                <a:cs typeface="Times New Roman (Body CS)"/>
              </a:rPr>
              <a:t> </a:t>
            </a:r>
            <a:r>
              <a:rPr lang="en-US" dirty="0">
                <a:solidFill>
                  <a:srgbClr val="A97816"/>
                </a:solidFill>
                <a:effectLst/>
                <a:latin typeface="Book Antiqua" panose="02040602050305030304" pitchFamily="18" charset="0"/>
                <a:ea typeface="DengXian" panose="02010600030101010101" pitchFamily="2" charset="-122"/>
                <a:cs typeface="Times New Roman (Body CS)"/>
              </a:rPr>
              <a:t>1.2 billion certified items </a:t>
            </a:r>
            <a:r>
              <a:rPr lang="en-US" dirty="0">
                <a:solidFill>
                  <a:srgbClr val="0F3865"/>
                </a:solidFill>
                <a:effectLst/>
                <a:latin typeface="Book Antiqua" panose="02040602050305030304" pitchFamily="18" charset="0"/>
                <a:ea typeface="DengXian" panose="02010600030101010101" pitchFamily="2" charset="-122"/>
                <a:cs typeface="Times New Roman (Body CS)"/>
              </a:rPr>
              <a:t>sold, a 42% increase from 2022</a:t>
            </a:r>
            <a:endParaRPr lang="en-US" dirty="0">
              <a:solidFill>
                <a:srgbClr val="0F3865"/>
              </a:solidFill>
              <a:latin typeface="Book Antiqua" panose="02040602050305030304" pitchFamily="18" charset="0"/>
            </a:endParaRPr>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0701D682-159A-FBC7-7B09-FB1C982C7155}"/>
              </a:ext>
            </a:extLst>
          </p:cNvPr>
          <p:cNvSpPr>
            <a:spLocks noGrp="1"/>
          </p:cNvSpPr>
          <p:nvPr>
            <p:ph type="sldNum" sz="quarter" idx="5"/>
          </p:nvPr>
        </p:nvSpPr>
        <p:spPr/>
        <p:txBody>
          <a:bodyPr/>
          <a:lstStyle/>
          <a:p>
            <a:fld id="{3DA5BFFB-7152-6848-8E56-7AACD00121F3}" type="slidenum">
              <a:rPr lang="de-DE" smtClean="0"/>
              <a:t>6</a:t>
            </a:fld>
            <a:endParaRPr lang="de-DE"/>
          </a:p>
        </p:txBody>
      </p:sp>
    </p:spTree>
    <p:extLst>
      <p:ext uri="{BB962C8B-B14F-4D97-AF65-F5344CB8AC3E}">
        <p14:creationId xmlns:p14="http://schemas.microsoft.com/office/powerpoint/2010/main" val="41902817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project, we offer a novel pathway through green consumption. </a:t>
            </a:r>
          </a:p>
          <a:p>
            <a:endParaRPr lang="en-US" dirty="0"/>
          </a:p>
          <a:p>
            <a:r>
              <a:rPr lang="en-US" dirty="0"/>
              <a:t>Specifically, we show that buying a green product reduces preferences for faster delivery.</a:t>
            </a:r>
          </a:p>
          <a:p>
            <a:endParaRPr lang="en-US" dirty="0"/>
          </a:p>
          <a:p>
            <a:r>
              <a:rPr lang="en-US" dirty="0"/>
              <a:t>So, what we are studying here is essentially a sequential moral behavior paradigm. So, does moral behavior 1 (buying a green product) lead to higher uptake of moral behavior 2 (delivery speed choice)? </a:t>
            </a:r>
          </a:p>
        </p:txBody>
      </p:sp>
      <p:sp>
        <p:nvSpPr>
          <p:cNvPr id="4" name="Slide Number Placeholder 3"/>
          <p:cNvSpPr>
            <a:spLocks noGrp="1"/>
          </p:cNvSpPr>
          <p:nvPr>
            <p:ph type="sldNum" sz="quarter" idx="5"/>
          </p:nvPr>
        </p:nvSpPr>
        <p:spPr/>
        <p:txBody>
          <a:bodyPr/>
          <a:lstStyle/>
          <a:p>
            <a:fld id="{3DA5BFFB-7152-6848-8E56-7AACD00121F3}" type="slidenum">
              <a:rPr lang="de-DE" smtClean="0"/>
              <a:t>7</a:t>
            </a:fld>
            <a:endParaRPr lang="de-DE"/>
          </a:p>
        </p:txBody>
      </p:sp>
    </p:spTree>
    <p:extLst>
      <p:ext uri="{BB962C8B-B14F-4D97-AF65-F5344CB8AC3E}">
        <p14:creationId xmlns:p14="http://schemas.microsoft.com/office/powerpoint/2010/main" val="5148619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9BE04F-80F1-92DB-2CD4-6FD4DD25C28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04347BF-3B35-B3B1-0356-CD2B88CA037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602AA3B-2EB5-4FC7-BE7C-13626E1525A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FBD55B0-548B-4227-C8BA-A267146D6BBE}"/>
              </a:ext>
            </a:extLst>
          </p:cNvPr>
          <p:cNvSpPr>
            <a:spLocks noGrp="1"/>
          </p:cNvSpPr>
          <p:nvPr>
            <p:ph type="sldNum" sz="quarter" idx="5"/>
          </p:nvPr>
        </p:nvSpPr>
        <p:spPr/>
        <p:txBody>
          <a:bodyPr/>
          <a:lstStyle/>
          <a:p>
            <a:fld id="{3DA5BFFB-7152-6848-8E56-7AACD00121F3}" type="slidenum">
              <a:rPr lang="de-DE" smtClean="0"/>
              <a:t>8</a:t>
            </a:fld>
            <a:endParaRPr lang="de-DE"/>
          </a:p>
        </p:txBody>
      </p:sp>
    </p:spTree>
    <p:extLst>
      <p:ext uri="{BB962C8B-B14F-4D97-AF65-F5344CB8AC3E}">
        <p14:creationId xmlns:p14="http://schemas.microsoft.com/office/powerpoint/2010/main" val="17429454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600AF4-3AAE-A30B-17A3-8563B9A9D9E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C935D78-E1E3-046E-B488-A6B5940C064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CAD6203-538F-D1DD-4430-7A078B544186}"/>
              </a:ext>
            </a:extLst>
          </p:cNvPr>
          <p:cNvSpPr>
            <a:spLocks noGrp="1"/>
          </p:cNvSpPr>
          <p:nvPr>
            <p:ph type="body" idx="1"/>
          </p:nvPr>
        </p:nvSpPr>
        <p:spPr/>
        <p:txBody>
          <a:bodyPr/>
          <a:lstStyle/>
          <a:p>
            <a:r>
              <a:rPr lang="en-US" dirty="0"/>
              <a:t>in this project, we offer a novel pathway through green consumption. </a:t>
            </a:r>
          </a:p>
          <a:p>
            <a:endParaRPr lang="en-US" dirty="0"/>
          </a:p>
          <a:p>
            <a:r>
              <a:rPr lang="en-US" dirty="0"/>
              <a:t>Specifically, we show that buying a green product reduces preferences for faster delivery.</a:t>
            </a:r>
          </a:p>
          <a:p>
            <a:endParaRPr lang="en-US" dirty="0"/>
          </a:p>
          <a:p>
            <a:r>
              <a:rPr lang="en-US" dirty="0"/>
              <a:t>So, what we are studying here is essentially a sequential moral behavior paradigm. So, does moral behavior 1 (buying a green product) lead to higher uptake of moral behavior 2 (delivery speed choice)? </a:t>
            </a:r>
          </a:p>
        </p:txBody>
      </p:sp>
      <p:sp>
        <p:nvSpPr>
          <p:cNvPr id="4" name="Slide Number Placeholder 3">
            <a:extLst>
              <a:ext uri="{FF2B5EF4-FFF2-40B4-BE49-F238E27FC236}">
                <a16:creationId xmlns:a16="http://schemas.microsoft.com/office/drawing/2014/main" id="{BCEE715E-574E-DEDC-69B2-4B18BEACEB8A}"/>
              </a:ext>
            </a:extLst>
          </p:cNvPr>
          <p:cNvSpPr>
            <a:spLocks noGrp="1"/>
          </p:cNvSpPr>
          <p:nvPr>
            <p:ph type="sldNum" sz="quarter" idx="5"/>
          </p:nvPr>
        </p:nvSpPr>
        <p:spPr/>
        <p:txBody>
          <a:bodyPr/>
          <a:lstStyle/>
          <a:p>
            <a:fld id="{3DA5BFFB-7152-6848-8E56-7AACD00121F3}" type="slidenum">
              <a:rPr lang="de-DE" smtClean="0"/>
              <a:t>9</a:t>
            </a:fld>
            <a:endParaRPr lang="de-DE"/>
          </a:p>
        </p:txBody>
      </p:sp>
    </p:spTree>
    <p:extLst>
      <p:ext uri="{BB962C8B-B14F-4D97-AF65-F5344CB8AC3E}">
        <p14:creationId xmlns:p14="http://schemas.microsoft.com/office/powerpoint/2010/main" val="113581871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7" name="Rectangle 6"/>
          <p:cNvSpPr/>
          <p:nvPr/>
        </p:nvSpPr>
        <p:spPr>
          <a:xfrm>
            <a:off x="446534" y="3085765"/>
            <a:ext cx="11262866" cy="3304800"/>
          </a:xfrm>
          <a:prstGeom prst="rect">
            <a:avLst/>
          </a:prstGeom>
          <a:solidFill>
            <a:srgbClr val="103866"/>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b="0" i="0" dirty="0">
              <a:latin typeface="Book Antiqua" panose="02040602050305030304" pitchFamily="18" charset="0"/>
            </a:endParaRPr>
          </a:p>
        </p:txBody>
      </p:sp>
      <p:sp>
        <p:nvSpPr>
          <p:cNvPr id="2" name="Title 1"/>
          <p:cNvSpPr>
            <a:spLocks noGrp="1"/>
          </p:cNvSpPr>
          <p:nvPr>
            <p:ph type="ctrTitle" hasCustomPrompt="1"/>
          </p:nvPr>
        </p:nvSpPr>
        <p:spPr>
          <a:xfrm>
            <a:off x="581191" y="1020431"/>
            <a:ext cx="10993549" cy="1475013"/>
          </a:xfrm>
          <a:effectLst/>
        </p:spPr>
        <p:txBody>
          <a:bodyPr anchor="b">
            <a:normAutofit/>
          </a:bodyPr>
          <a:lstStyle>
            <a:lvl1pPr>
              <a:defRPr sz="3600">
                <a:solidFill>
                  <a:srgbClr val="103866"/>
                </a:solidFill>
              </a:defRPr>
            </a:lvl1pPr>
          </a:lstStyle>
          <a:p>
            <a:r>
              <a:rPr lang="de-DE" dirty="0"/>
              <a:t>Mastertitelformat bearbeiten</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rgbClr val="103866"/>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dirty="0"/>
              <a:t>Master-Untertitelformat bearbeiten</a:t>
            </a:r>
            <a:endParaRPr lang="en-US" dirty="0"/>
          </a:p>
        </p:txBody>
      </p:sp>
      <p:sp>
        <p:nvSpPr>
          <p:cNvPr id="4" name="Date Placeholder 3"/>
          <p:cNvSpPr>
            <a:spLocks noGrp="1"/>
          </p:cNvSpPr>
          <p:nvPr>
            <p:ph type="dt" sz="half" idx="10"/>
          </p:nvPr>
        </p:nvSpPr>
        <p:spPr>
          <a:xfrm>
            <a:off x="7605951" y="5956137"/>
            <a:ext cx="2844800" cy="365125"/>
          </a:xfrm>
        </p:spPr>
        <p:txBody>
          <a:bodyPr/>
          <a:lstStyle>
            <a:lvl1pPr>
              <a:defRPr>
                <a:solidFill>
                  <a:schemeClr val="accent1">
                    <a:lumMod val="75000"/>
                    <a:lumOff val="25000"/>
                  </a:schemeClr>
                </a:solidFill>
              </a:defRPr>
            </a:lvl1pPr>
          </a:lstStyle>
          <a:p>
            <a:r>
              <a:rPr lang="de-DE" dirty="0"/>
              <a:t>19.04.2016</a:t>
            </a:r>
            <a:endParaRPr lang="en-US" dirty="0"/>
          </a:p>
        </p:txBody>
      </p:sp>
      <p:sp>
        <p:nvSpPr>
          <p:cNvPr id="5" name="Footer Placeholder 4"/>
          <p:cNvSpPr>
            <a:spLocks noGrp="1"/>
          </p:cNvSpPr>
          <p:nvPr>
            <p:ph type="ftr" sz="quarter" idx="11"/>
          </p:nvPr>
        </p:nvSpPr>
        <p:spPr>
          <a:xfrm>
            <a:off x="581192" y="5951811"/>
            <a:ext cx="6917210" cy="365125"/>
          </a:xfrm>
        </p:spPr>
        <p:txBody>
          <a:bodyPr/>
          <a:lstStyle>
            <a:lvl1pPr>
              <a:defRPr>
                <a:solidFill>
                  <a:schemeClr val="accent1">
                    <a:lumMod val="75000"/>
                    <a:lumOff val="25000"/>
                  </a:schemeClr>
                </a:solidFill>
              </a:defRPr>
            </a:lvl1pPr>
          </a:lstStyle>
          <a:p>
            <a:r>
              <a:rPr lang="en-US"/>
              <a:t>IFRS 13 – Fair value measurement</a:t>
            </a:r>
            <a:endParaRPr lang="en-US" dirty="0"/>
          </a:p>
        </p:txBody>
      </p:sp>
      <p:sp>
        <p:nvSpPr>
          <p:cNvPr id="6" name="Slide Number Placeholder 5"/>
          <p:cNvSpPr>
            <a:spLocks noGrp="1"/>
          </p:cNvSpPr>
          <p:nvPr>
            <p:ph type="sldNum" sz="quarter" idx="12"/>
          </p:nvPr>
        </p:nvSpPr>
        <p:spPr>
          <a:xfrm>
            <a:off x="10558300" y="5956137"/>
            <a:ext cx="1016440" cy="365125"/>
          </a:xfrm>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pic>
        <p:nvPicPr>
          <p:cNvPr id="1026" name="Picture 2" descr="UBC Logo - University of British Columbia | 01 - PNG Logo Vector Brand  Downloads (SVG, EPS)">
            <a:extLst>
              <a:ext uri="{FF2B5EF4-FFF2-40B4-BE49-F238E27FC236}">
                <a16:creationId xmlns:a16="http://schemas.microsoft.com/office/drawing/2014/main" id="{2806D1F8-B928-FC12-5CAC-5BF6C65A84E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213525" y="125598"/>
            <a:ext cx="1679277" cy="94459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Logo, company name&#10;&#10;Description automatically generated">
            <a:extLst>
              <a:ext uri="{FF2B5EF4-FFF2-40B4-BE49-F238E27FC236}">
                <a16:creationId xmlns:a16="http://schemas.microsoft.com/office/drawing/2014/main" id="{06CE36DA-A3FD-4055-D192-07CF29DB21FD}"/>
              </a:ext>
            </a:extLst>
          </p:cNvPr>
          <p:cNvPicPr>
            <a:picLocks noChangeAspect="1"/>
          </p:cNvPicPr>
          <p:nvPr userDrawn="1"/>
        </p:nvPicPr>
        <p:blipFill>
          <a:blip r:embed="rId3"/>
          <a:stretch>
            <a:fillRect/>
          </a:stretch>
        </p:blipFill>
        <p:spPr>
          <a:xfrm>
            <a:off x="8322491" y="130464"/>
            <a:ext cx="1891034" cy="907696"/>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Inhalt mit Beschriftung">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rgbClr val="103866"/>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de-DE"/>
              <a:t>Mastertitelformat bearbeiten</a:t>
            </a:r>
            <a:endParaRPr lang="en-US" dirty="0"/>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r>
              <a:rPr lang="de-DE"/>
              <a:t>19.04.2016</a:t>
            </a:r>
            <a:endParaRPr lang="en-US" dirty="0"/>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r>
              <a:rPr lang="en-US"/>
              <a:t>IFRS 13 – Fair value measurement</a:t>
            </a:r>
            <a:endParaRPr lang="en-US" dirty="0"/>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Bild mit Beschriftung">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a:noFill/>
        </p:spPr>
        <p:txBody>
          <a:bodyPr anchor="b">
            <a:normAutofit/>
          </a:bodyPr>
          <a:lstStyle>
            <a:lvl1pPr algn="l">
              <a:defRPr sz="2400" b="0">
                <a:solidFill>
                  <a:srgbClr val="13486A"/>
                </a:solidFill>
              </a:defRPr>
            </a:lvl1pPr>
          </a:lstStyle>
          <a:p>
            <a:r>
              <a:rPr lang="de-DE" dirty="0"/>
              <a:t>Mastertitelformat bearbeiten</a:t>
            </a:r>
            <a:endParaRPr lang="en-US" dirty="0"/>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de-DE"/>
              <a:t>Bild auf Platzhalter ziehen oder durch Klicken auf Symbol hinzufügen</a:t>
            </a:r>
            <a:endParaRPr lang="en-US" dirty="0"/>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5" name="Date Placeholder 4"/>
          <p:cNvSpPr>
            <a:spLocks noGrp="1"/>
          </p:cNvSpPr>
          <p:nvPr>
            <p:ph type="dt" sz="half" idx="10"/>
          </p:nvPr>
        </p:nvSpPr>
        <p:spPr/>
        <p:txBody>
          <a:bodyPr/>
          <a:lstStyle/>
          <a:p>
            <a:r>
              <a:rPr lang="de-DE"/>
              <a:t>19.04.2016</a:t>
            </a:r>
            <a:endParaRPr lang="en-US" dirty="0"/>
          </a:p>
        </p:txBody>
      </p:sp>
      <p:sp>
        <p:nvSpPr>
          <p:cNvPr id="6" name="Footer Placeholder 5"/>
          <p:cNvSpPr>
            <a:spLocks noGrp="1"/>
          </p:cNvSpPr>
          <p:nvPr>
            <p:ph type="ftr" sz="quarter" idx="11"/>
          </p:nvPr>
        </p:nvSpPr>
        <p:spPr/>
        <p:txBody>
          <a:bodyPr/>
          <a:lstStyle/>
          <a:p>
            <a:r>
              <a:rPr lang="en-US"/>
              <a:t>IFRS 13 – Fair value measurement</a:t>
            </a:r>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rgbClr val="103866"/>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de-DE"/>
              <a:t>Mastertitelformat bearbeiten</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r>
              <a:rPr lang="de-DE"/>
              <a:t>19.04.2016</a:t>
            </a:r>
            <a:endParaRPr lang="en-US" dirty="0"/>
          </a:p>
        </p:txBody>
      </p:sp>
      <p:sp>
        <p:nvSpPr>
          <p:cNvPr id="5" name="Footer Placeholder 4"/>
          <p:cNvSpPr>
            <a:spLocks noGrp="1"/>
          </p:cNvSpPr>
          <p:nvPr>
            <p:ph type="ftr" sz="quarter" idx="11"/>
          </p:nvPr>
        </p:nvSpPr>
        <p:spPr/>
        <p:txBody>
          <a:bodyPr/>
          <a:lstStyle/>
          <a:p>
            <a:r>
              <a:rPr lang="en-US"/>
              <a:t>IFRS 13 – Fair value measurement</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rgbClr val="103866"/>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de-DE"/>
              <a:t>Mastertitelformat bearbeiten</a:t>
            </a:r>
            <a:endParaRPr lang="en-US" dirty="0"/>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r>
              <a:rPr lang="de-DE"/>
              <a:t>19.04.2016</a:t>
            </a:r>
            <a:endParaRPr lang="en-US" dirty="0"/>
          </a:p>
        </p:txBody>
      </p:sp>
      <p:sp>
        <p:nvSpPr>
          <p:cNvPr id="5" name="Footer Placeholder 4"/>
          <p:cNvSpPr>
            <a:spLocks noGrp="1"/>
          </p:cNvSpPr>
          <p:nvPr>
            <p:ph type="ftr" sz="quarter" idx="11"/>
          </p:nvPr>
        </p:nvSpPr>
        <p:spPr>
          <a:xfrm>
            <a:off x="774923" y="5951811"/>
            <a:ext cx="7896279" cy="365125"/>
          </a:xfrm>
        </p:spPr>
        <p:txBody>
          <a:bodyPr/>
          <a:lstStyle/>
          <a:p>
            <a:r>
              <a:rPr lang="en-US"/>
              <a:t>IFRS 13 – Fair value measurement</a:t>
            </a:r>
            <a:endParaRPr lang="en-US" dirty="0"/>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86406" y="1268328"/>
            <a:ext cx="11124401" cy="4927520"/>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GB" noProof="0" dirty="0"/>
              <a:t>ABC</a:t>
            </a:r>
          </a:p>
          <a:p>
            <a:pPr lvl="1"/>
            <a:r>
              <a:rPr lang="en-GB" noProof="0" dirty="0"/>
              <a:t>ABC</a:t>
            </a:r>
          </a:p>
          <a:p>
            <a:pPr lvl="2"/>
            <a:r>
              <a:rPr lang="en-GB" noProof="0" dirty="0"/>
              <a:t>ABC</a:t>
            </a:r>
          </a:p>
          <a:p>
            <a:pPr lvl="3"/>
            <a:r>
              <a:rPr lang="en-GB" noProof="0" dirty="0"/>
              <a:t>ABC</a:t>
            </a:r>
          </a:p>
          <a:p>
            <a:pPr lvl="4"/>
            <a:r>
              <a:rPr lang="en-GB" noProof="0" dirty="0"/>
              <a:t>ABC</a:t>
            </a:r>
          </a:p>
        </p:txBody>
      </p:sp>
      <p:sp>
        <p:nvSpPr>
          <p:cNvPr id="4" name="Date Placeholder 3"/>
          <p:cNvSpPr>
            <a:spLocks noGrp="1"/>
          </p:cNvSpPr>
          <p:nvPr>
            <p:ph type="dt" sz="half" idx="10"/>
          </p:nvPr>
        </p:nvSpPr>
        <p:spPr>
          <a:xfrm>
            <a:off x="9544050" y="6405391"/>
            <a:ext cx="1486256" cy="365125"/>
          </a:xfrm>
        </p:spPr>
        <p:txBody>
          <a:bodyPr anchor="t"/>
          <a:lstStyle>
            <a:lvl1pPr>
              <a:defRPr sz="1100">
                <a:solidFill>
                  <a:schemeClr val="tx2"/>
                </a:solidFill>
              </a:defRPr>
            </a:lvl1pPr>
          </a:lstStyle>
          <a:p>
            <a:endParaRPr lang="en-GB" dirty="0"/>
          </a:p>
        </p:txBody>
      </p:sp>
      <p:sp>
        <p:nvSpPr>
          <p:cNvPr id="5" name="Footer Placeholder 4"/>
          <p:cNvSpPr>
            <a:spLocks noGrp="1"/>
          </p:cNvSpPr>
          <p:nvPr>
            <p:ph type="ftr" sz="quarter" idx="11"/>
          </p:nvPr>
        </p:nvSpPr>
        <p:spPr>
          <a:xfrm>
            <a:off x="6195060" y="6401619"/>
            <a:ext cx="3348990" cy="365125"/>
          </a:xfrm>
        </p:spPr>
        <p:txBody>
          <a:bodyPr anchor="t"/>
          <a:lstStyle>
            <a:lvl1pPr marL="0" marR="0" indent="0" algn="ctr" defTabSz="457200" rtl="0" eaLnBrk="1" fontAlgn="auto" latinLnBrk="0" hangingPunct="1">
              <a:lnSpc>
                <a:spcPct val="100000"/>
              </a:lnSpc>
              <a:spcBef>
                <a:spcPts val="0"/>
              </a:spcBef>
              <a:spcAft>
                <a:spcPts val="0"/>
              </a:spcAft>
              <a:buClrTx/>
              <a:buSzTx/>
              <a:buFontTx/>
              <a:buNone/>
              <a:tabLst/>
              <a:defRPr sz="1100">
                <a:solidFill>
                  <a:schemeClr val="tx2"/>
                </a:solidFill>
              </a:defRPr>
            </a:lvl1pPr>
          </a:lstStyle>
          <a:p>
            <a:endParaRPr lang="en-GB" cap="none" dirty="0"/>
          </a:p>
        </p:txBody>
      </p:sp>
      <p:sp>
        <p:nvSpPr>
          <p:cNvPr id="6" name="Slide Number Placeholder 5"/>
          <p:cNvSpPr>
            <a:spLocks noGrp="1"/>
          </p:cNvSpPr>
          <p:nvPr>
            <p:ph type="sldNum" sz="quarter" idx="12"/>
          </p:nvPr>
        </p:nvSpPr>
        <p:spPr>
          <a:xfrm>
            <a:off x="11009180" y="6405391"/>
            <a:ext cx="716719" cy="365125"/>
          </a:xfrm>
        </p:spPr>
        <p:txBody>
          <a:bodyPr anchor="t"/>
          <a:lstStyle>
            <a:lvl1pPr>
              <a:defRPr sz="1100">
                <a:solidFill>
                  <a:schemeClr val="tx2"/>
                </a:solidFill>
              </a:defRPr>
            </a:lvl1pPr>
          </a:lstStyle>
          <a:p>
            <a:fld id="{D57F1E4F-1CFF-5643-939E-217C01CDF565}" type="slidenum">
              <a:rPr lang="en-GB" noProof="0" smtClean="0"/>
              <a:pPr/>
              <a:t>‹#›</a:t>
            </a:fld>
            <a:endParaRPr lang="en-GB" noProof="0" dirty="0"/>
          </a:p>
        </p:txBody>
      </p:sp>
      <p:sp>
        <p:nvSpPr>
          <p:cNvPr id="11" name="20 Rectángulo"/>
          <p:cNvSpPr/>
          <p:nvPr userDrawn="1"/>
        </p:nvSpPr>
        <p:spPr bwMode="auto">
          <a:xfrm>
            <a:off x="486405" y="1154952"/>
            <a:ext cx="11135064" cy="45719"/>
          </a:xfrm>
          <a:prstGeom prst="rect">
            <a:avLst/>
          </a:prstGeom>
          <a:solidFill>
            <a:srgbClr val="264880"/>
          </a:solidFill>
          <a:ln>
            <a:noFill/>
          </a:ln>
        </p:spPr>
        <p:txBody>
          <a:bodyPr lIns="0" tIns="0" rIns="0" bIns="0" rtlCol="0" anchor="ctr"/>
          <a:lstStyle>
            <a:defPPr>
              <a:defRPr lang="es-MX"/>
            </a:defPPr>
            <a:lvl1pPr marL="0" algn="l" defTabSz="2415902" rtl="0" eaLnBrk="1" latinLnBrk="0" hangingPunct="1">
              <a:defRPr sz="4800" kern="1200">
                <a:solidFill>
                  <a:schemeClr val="tx1"/>
                </a:solidFill>
                <a:latin typeface="+mn-lt"/>
                <a:ea typeface="+mn-ea"/>
                <a:cs typeface="+mn-cs"/>
              </a:defRPr>
            </a:lvl1pPr>
            <a:lvl2pPr marL="1207943" algn="l" defTabSz="2415902" rtl="0" eaLnBrk="1" latinLnBrk="0" hangingPunct="1">
              <a:defRPr sz="4800" kern="1200">
                <a:solidFill>
                  <a:schemeClr val="tx1"/>
                </a:solidFill>
                <a:latin typeface="+mn-lt"/>
                <a:ea typeface="+mn-ea"/>
                <a:cs typeface="+mn-cs"/>
              </a:defRPr>
            </a:lvl2pPr>
            <a:lvl3pPr marL="2415902" algn="l" defTabSz="2415902" rtl="0" eaLnBrk="1" latinLnBrk="0" hangingPunct="1">
              <a:defRPr sz="4800" kern="1200">
                <a:solidFill>
                  <a:schemeClr val="tx1"/>
                </a:solidFill>
                <a:latin typeface="+mn-lt"/>
                <a:ea typeface="+mn-ea"/>
                <a:cs typeface="+mn-cs"/>
              </a:defRPr>
            </a:lvl3pPr>
            <a:lvl4pPr marL="3623859" algn="l" defTabSz="2415902" rtl="0" eaLnBrk="1" latinLnBrk="0" hangingPunct="1">
              <a:defRPr sz="4800" kern="1200">
                <a:solidFill>
                  <a:schemeClr val="tx1"/>
                </a:solidFill>
                <a:latin typeface="+mn-lt"/>
                <a:ea typeface="+mn-ea"/>
                <a:cs typeface="+mn-cs"/>
              </a:defRPr>
            </a:lvl4pPr>
            <a:lvl5pPr marL="4831804" algn="l" defTabSz="2415902" rtl="0" eaLnBrk="1" latinLnBrk="0" hangingPunct="1">
              <a:defRPr sz="4800" kern="1200">
                <a:solidFill>
                  <a:schemeClr val="tx1"/>
                </a:solidFill>
                <a:latin typeface="+mn-lt"/>
                <a:ea typeface="+mn-ea"/>
                <a:cs typeface="+mn-cs"/>
              </a:defRPr>
            </a:lvl5pPr>
            <a:lvl6pPr marL="6039761" algn="l" defTabSz="2415902" rtl="0" eaLnBrk="1" latinLnBrk="0" hangingPunct="1">
              <a:defRPr sz="4800" kern="1200">
                <a:solidFill>
                  <a:schemeClr val="tx1"/>
                </a:solidFill>
                <a:latin typeface="+mn-lt"/>
                <a:ea typeface="+mn-ea"/>
                <a:cs typeface="+mn-cs"/>
              </a:defRPr>
            </a:lvl6pPr>
            <a:lvl7pPr marL="7247725" algn="l" defTabSz="2415902" rtl="0" eaLnBrk="1" latinLnBrk="0" hangingPunct="1">
              <a:defRPr sz="4800" kern="1200">
                <a:solidFill>
                  <a:schemeClr val="tx1"/>
                </a:solidFill>
                <a:latin typeface="+mn-lt"/>
                <a:ea typeface="+mn-ea"/>
                <a:cs typeface="+mn-cs"/>
              </a:defRPr>
            </a:lvl7pPr>
            <a:lvl8pPr marL="8455665" algn="l" defTabSz="2415902" rtl="0" eaLnBrk="1" latinLnBrk="0" hangingPunct="1">
              <a:defRPr sz="4800" kern="1200">
                <a:solidFill>
                  <a:schemeClr val="tx1"/>
                </a:solidFill>
                <a:latin typeface="+mn-lt"/>
                <a:ea typeface="+mn-ea"/>
                <a:cs typeface="+mn-cs"/>
              </a:defRPr>
            </a:lvl8pPr>
            <a:lvl9pPr marL="9663624" algn="l" defTabSz="2415902" rtl="0" eaLnBrk="1" latinLnBrk="0" hangingPunct="1">
              <a:defRPr sz="4800" kern="1200">
                <a:solidFill>
                  <a:schemeClr val="tx1"/>
                </a:solidFill>
                <a:latin typeface="+mn-lt"/>
                <a:ea typeface="+mn-ea"/>
                <a:cs typeface="+mn-cs"/>
              </a:defRPr>
            </a:lvl9pPr>
          </a:lstStyle>
          <a:p>
            <a:pPr algn="ctr"/>
            <a:endParaRPr lang="en-GB" b="0" i="0" noProof="0" dirty="0">
              <a:solidFill>
                <a:srgbClr val="103866"/>
              </a:solidFill>
              <a:latin typeface="Book Antiqua" panose="02040602050305030304" pitchFamily="18" charset="0"/>
            </a:endParaRPr>
          </a:p>
        </p:txBody>
      </p:sp>
      <p:cxnSp>
        <p:nvCxnSpPr>
          <p:cNvPr id="16" name="18 Conector recto"/>
          <p:cNvCxnSpPr/>
          <p:nvPr userDrawn="1"/>
        </p:nvCxnSpPr>
        <p:spPr>
          <a:xfrm>
            <a:off x="496237" y="6319595"/>
            <a:ext cx="11125232" cy="2547"/>
          </a:xfrm>
          <a:prstGeom prst="line">
            <a:avLst/>
          </a:prstGeom>
          <a:ln w="22225" cap="sq">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7" name="Content Placeholder 2"/>
          <p:cNvSpPr>
            <a:spLocks noGrp="1"/>
          </p:cNvSpPr>
          <p:nvPr>
            <p:ph idx="13" hasCustomPrompt="1"/>
          </p:nvPr>
        </p:nvSpPr>
        <p:spPr>
          <a:xfrm>
            <a:off x="486405" y="718852"/>
            <a:ext cx="11029615" cy="372748"/>
          </a:xfrm>
        </p:spPr>
        <p:txBody>
          <a:bodyPr>
            <a:noAutofit/>
          </a:bodyPr>
          <a:lstStyle>
            <a:lvl1pPr marL="0" indent="0">
              <a:buClr>
                <a:schemeClr val="accent1"/>
              </a:buClr>
              <a:buNone/>
              <a:defRPr sz="2000">
                <a:solidFill>
                  <a:schemeClr val="bg1">
                    <a:lumMod val="50000"/>
                  </a:schemeClr>
                </a:solidFill>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GB" noProof="0" dirty="0"/>
              <a:t>Subtitle summarising the slide</a:t>
            </a:r>
          </a:p>
        </p:txBody>
      </p:sp>
      <p:sp>
        <p:nvSpPr>
          <p:cNvPr id="18" name="Content Placeholder 2"/>
          <p:cNvSpPr>
            <a:spLocks noGrp="1"/>
          </p:cNvSpPr>
          <p:nvPr>
            <p:ph idx="14" hasCustomPrompt="1"/>
          </p:nvPr>
        </p:nvSpPr>
        <p:spPr>
          <a:xfrm>
            <a:off x="486406" y="350107"/>
            <a:ext cx="11077007" cy="372748"/>
          </a:xfrm>
        </p:spPr>
        <p:txBody>
          <a:bodyPr>
            <a:noAutofit/>
          </a:bodyPr>
          <a:lstStyle>
            <a:lvl1pPr marL="0" indent="0">
              <a:buClr>
                <a:schemeClr val="accent1"/>
              </a:buClr>
              <a:buNone/>
              <a:defRPr sz="2800">
                <a:solidFill>
                  <a:srgbClr val="103866"/>
                </a:solidFill>
                <a:latin typeface="Franklin Gothic Demi Cond" charset="0"/>
                <a:ea typeface="Franklin Gothic Demi Cond" charset="0"/>
                <a:cs typeface="Franklin Gothic Demi Cond" charset="0"/>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GB" noProof="0" dirty="0"/>
              <a:t>YOUR TITLE GOES HERE</a:t>
            </a:r>
          </a:p>
        </p:txBody>
      </p:sp>
      <p:sp>
        <p:nvSpPr>
          <p:cNvPr id="7" name="Text Placeholder 6"/>
          <p:cNvSpPr>
            <a:spLocks noGrp="1"/>
          </p:cNvSpPr>
          <p:nvPr>
            <p:ph type="body" sz="quarter" idx="15" hasCustomPrompt="1"/>
          </p:nvPr>
        </p:nvSpPr>
        <p:spPr>
          <a:xfrm>
            <a:off x="486405" y="6348829"/>
            <a:ext cx="5708655" cy="509171"/>
          </a:xfrm>
        </p:spPr>
        <p:txBody>
          <a:bodyPr anchor="t">
            <a:noAutofit/>
          </a:bodyPr>
          <a:lstStyle>
            <a:lvl1pPr marL="0" indent="0">
              <a:buNone/>
              <a:defRPr sz="1200"/>
            </a:lvl1pPr>
          </a:lstStyle>
          <a:p>
            <a:pPr lvl="0"/>
            <a:r>
              <a:rPr lang="en-US" dirty="0"/>
              <a:t>Sources: </a:t>
            </a:r>
          </a:p>
        </p:txBody>
      </p:sp>
      <p:pic>
        <p:nvPicPr>
          <p:cNvPr id="2" name="Picture 2" descr="UBC Logo - University of British Columbia | 01 - PNG Logo Vector Brand  Downloads (SVG, EPS)">
            <a:extLst>
              <a:ext uri="{FF2B5EF4-FFF2-40B4-BE49-F238E27FC236}">
                <a16:creationId xmlns:a16="http://schemas.microsoft.com/office/drawing/2014/main" id="{C95D86AD-9CF5-1C71-0D59-FD65A48D77E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213525" y="125598"/>
            <a:ext cx="1679277" cy="94459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Logo, company name&#10;&#10;Description automatically generated">
            <a:extLst>
              <a:ext uri="{FF2B5EF4-FFF2-40B4-BE49-F238E27FC236}">
                <a16:creationId xmlns:a16="http://schemas.microsoft.com/office/drawing/2014/main" id="{89C12E32-F0C3-BBC3-2371-5467FBC57FC9}"/>
              </a:ext>
            </a:extLst>
          </p:cNvPr>
          <p:cNvPicPr>
            <a:picLocks noChangeAspect="1"/>
          </p:cNvPicPr>
          <p:nvPr userDrawn="1"/>
        </p:nvPicPr>
        <p:blipFill>
          <a:blip r:embed="rId3"/>
          <a:stretch>
            <a:fillRect/>
          </a:stretch>
        </p:blipFill>
        <p:spPr>
          <a:xfrm>
            <a:off x="8322491" y="130464"/>
            <a:ext cx="1891034" cy="907696"/>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el und Inhal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9544050" y="6405391"/>
            <a:ext cx="1486256" cy="365125"/>
          </a:xfrm>
        </p:spPr>
        <p:txBody>
          <a:bodyPr anchor="t"/>
          <a:lstStyle>
            <a:lvl1pPr>
              <a:defRPr sz="1100">
                <a:solidFill>
                  <a:schemeClr val="tx2"/>
                </a:solidFill>
              </a:defRPr>
            </a:lvl1pPr>
          </a:lstStyle>
          <a:p>
            <a:endParaRPr lang="en-GB" dirty="0"/>
          </a:p>
        </p:txBody>
      </p:sp>
      <p:sp>
        <p:nvSpPr>
          <p:cNvPr id="5" name="Footer Placeholder 4"/>
          <p:cNvSpPr>
            <a:spLocks noGrp="1"/>
          </p:cNvSpPr>
          <p:nvPr>
            <p:ph type="ftr" sz="quarter" idx="11"/>
          </p:nvPr>
        </p:nvSpPr>
        <p:spPr>
          <a:xfrm>
            <a:off x="6195060" y="6401619"/>
            <a:ext cx="3348990" cy="365125"/>
          </a:xfrm>
        </p:spPr>
        <p:txBody>
          <a:bodyPr anchor="t"/>
          <a:lstStyle>
            <a:lvl1pPr marL="0" marR="0" indent="0" algn="ctr" defTabSz="457200" rtl="0" eaLnBrk="1" fontAlgn="auto" latinLnBrk="0" hangingPunct="1">
              <a:lnSpc>
                <a:spcPct val="100000"/>
              </a:lnSpc>
              <a:spcBef>
                <a:spcPts val="0"/>
              </a:spcBef>
              <a:spcAft>
                <a:spcPts val="0"/>
              </a:spcAft>
              <a:buClrTx/>
              <a:buSzTx/>
              <a:buFontTx/>
              <a:buNone/>
              <a:tabLst/>
              <a:defRPr sz="1100">
                <a:solidFill>
                  <a:schemeClr val="tx2"/>
                </a:solidFill>
              </a:defRPr>
            </a:lvl1pPr>
          </a:lstStyle>
          <a:p>
            <a:endParaRPr lang="en-GB" cap="none" dirty="0"/>
          </a:p>
        </p:txBody>
      </p:sp>
      <p:sp>
        <p:nvSpPr>
          <p:cNvPr id="6" name="Slide Number Placeholder 5"/>
          <p:cNvSpPr>
            <a:spLocks noGrp="1"/>
          </p:cNvSpPr>
          <p:nvPr>
            <p:ph type="sldNum" sz="quarter" idx="12"/>
          </p:nvPr>
        </p:nvSpPr>
        <p:spPr>
          <a:xfrm>
            <a:off x="11009180" y="6405391"/>
            <a:ext cx="716719" cy="365125"/>
          </a:xfrm>
        </p:spPr>
        <p:txBody>
          <a:bodyPr anchor="t"/>
          <a:lstStyle>
            <a:lvl1pPr>
              <a:defRPr sz="1100">
                <a:solidFill>
                  <a:schemeClr val="tx2"/>
                </a:solidFill>
              </a:defRPr>
            </a:lvl1pPr>
          </a:lstStyle>
          <a:p>
            <a:fld id="{D57F1E4F-1CFF-5643-939E-217C01CDF565}" type="slidenum">
              <a:rPr lang="en-GB" noProof="0" smtClean="0"/>
              <a:pPr/>
              <a:t>‹#›</a:t>
            </a:fld>
            <a:endParaRPr lang="en-GB" noProof="0" dirty="0"/>
          </a:p>
        </p:txBody>
      </p:sp>
      <p:cxnSp>
        <p:nvCxnSpPr>
          <p:cNvPr id="16" name="18 Conector recto"/>
          <p:cNvCxnSpPr/>
          <p:nvPr userDrawn="1"/>
        </p:nvCxnSpPr>
        <p:spPr>
          <a:xfrm>
            <a:off x="496237" y="6319595"/>
            <a:ext cx="11125232" cy="2547"/>
          </a:xfrm>
          <a:prstGeom prst="line">
            <a:avLst/>
          </a:prstGeom>
          <a:ln w="22225" cap="sq">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7" name="Text Placeholder 6"/>
          <p:cNvSpPr>
            <a:spLocks noGrp="1"/>
          </p:cNvSpPr>
          <p:nvPr>
            <p:ph type="body" sz="quarter" idx="15" hasCustomPrompt="1"/>
          </p:nvPr>
        </p:nvSpPr>
        <p:spPr>
          <a:xfrm>
            <a:off x="486405" y="6348829"/>
            <a:ext cx="5708655" cy="509171"/>
          </a:xfrm>
        </p:spPr>
        <p:txBody>
          <a:bodyPr anchor="t">
            <a:noAutofit/>
          </a:bodyPr>
          <a:lstStyle>
            <a:lvl1pPr marL="0" indent="0">
              <a:buNone/>
              <a:defRPr sz="1200"/>
            </a:lvl1pPr>
          </a:lstStyle>
          <a:p>
            <a:pPr lvl="0"/>
            <a:r>
              <a:rPr lang="en-US" dirty="0"/>
              <a:t>Sources: </a:t>
            </a:r>
          </a:p>
        </p:txBody>
      </p:sp>
      <p:pic>
        <p:nvPicPr>
          <p:cNvPr id="2" name="Picture 2" descr="UBC Logo - University of British Columbia | 01 - PNG Logo Vector Brand  Downloads (SVG, EPS)">
            <a:extLst>
              <a:ext uri="{FF2B5EF4-FFF2-40B4-BE49-F238E27FC236}">
                <a16:creationId xmlns:a16="http://schemas.microsoft.com/office/drawing/2014/main" id="{79C974F0-7D25-7276-FA4D-39D03A6C96C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213525" y="125598"/>
            <a:ext cx="1679277" cy="94459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Logo, company name&#10;&#10;Description automatically generated">
            <a:extLst>
              <a:ext uri="{FF2B5EF4-FFF2-40B4-BE49-F238E27FC236}">
                <a16:creationId xmlns:a16="http://schemas.microsoft.com/office/drawing/2014/main" id="{00244D03-9FEC-568D-A987-875AD00BAC89}"/>
              </a:ext>
            </a:extLst>
          </p:cNvPr>
          <p:cNvPicPr>
            <a:picLocks noChangeAspect="1"/>
          </p:cNvPicPr>
          <p:nvPr userDrawn="1"/>
        </p:nvPicPr>
        <p:blipFill>
          <a:blip r:embed="rId3"/>
          <a:stretch>
            <a:fillRect/>
          </a:stretch>
        </p:blipFill>
        <p:spPr>
          <a:xfrm>
            <a:off x="8322491" y="130464"/>
            <a:ext cx="1891034" cy="907696"/>
          </a:xfrm>
          <a:prstGeom prst="rect">
            <a:avLst/>
          </a:prstGeom>
        </p:spPr>
      </p:pic>
    </p:spTree>
    <p:extLst>
      <p:ext uri="{BB962C8B-B14F-4D97-AF65-F5344CB8AC3E}">
        <p14:creationId xmlns:p14="http://schemas.microsoft.com/office/powerpoint/2010/main" val="25883170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bschnittsüberschrift">
    <p:spTree>
      <p:nvGrpSpPr>
        <p:cNvPr id="1" name=""/>
        <p:cNvGrpSpPr/>
        <p:nvPr/>
      </p:nvGrpSpPr>
      <p:grpSpPr>
        <a:xfrm>
          <a:off x="0" y="0"/>
          <a:ext cx="0" cy="0"/>
          <a:chOff x="0" y="0"/>
          <a:chExt cx="0" cy="0"/>
        </a:xfrm>
      </p:grpSpPr>
      <p:sp>
        <p:nvSpPr>
          <p:cNvPr id="8" name="Rectangle 7"/>
          <p:cNvSpPr>
            <a:spLocks noChangeAspect="1"/>
          </p:cNvSpPr>
          <p:nvPr/>
        </p:nvSpPr>
        <p:spPr>
          <a:xfrm>
            <a:off x="450569" y="2979887"/>
            <a:ext cx="11290860" cy="852879"/>
          </a:xfrm>
          <a:prstGeom prst="rect">
            <a:avLst/>
          </a:prstGeom>
          <a:solidFill>
            <a:srgbClr val="103866"/>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p:cNvSpPr>
            <a:spLocks noGrp="1"/>
          </p:cNvSpPr>
          <p:nvPr>
            <p:ph type="title" hasCustomPrompt="1"/>
          </p:nvPr>
        </p:nvSpPr>
        <p:spPr>
          <a:xfrm>
            <a:off x="581193" y="669423"/>
            <a:ext cx="11029615" cy="1497507"/>
          </a:xfrm>
        </p:spPr>
        <p:txBody>
          <a:bodyPr anchor="b">
            <a:normAutofit/>
          </a:bodyPr>
          <a:lstStyle>
            <a:lvl1pPr algn="l">
              <a:defRPr sz="3600" b="0" cap="all">
                <a:solidFill>
                  <a:srgbClr val="103866"/>
                </a:solidFill>
              </a:defRPr>
            </a:lvl1pPr>
          </a:lstStyle>
          <a:p>
            <a:r>
              <a:rPr lang="de-DE" dirty="0"/>
              <a:t>Mastertitelformat bearbeiten</a:t>
            </a:r>
            <a:endParaRPr lang="en-US" dirty="0"/>
          </a:p>
        </p:txBody>
      </p:sp>
      <p:sp>
        <p:nvSpPr>
          <p:cNvPr id="9" name="Date Placeholder 3">
            <a:extLst>
              <a:ext uri="{FF2B5EF4-FFF2-40B4-BE49-F238E27FC236}">
                <a16:creationId xmlns:a16="http://schemas.microsoft.com/office/drawing/2014/main" id="{87259F66-E6FF-9D40-94FD-EEDB250051A4}"/>
              </a:ext>
            </a:extLst>
          </p:cNvPr>
          <p:cNvSpPr>
            <a:spLocks noGrp="1"/>
          </p:cNvSpPr>
          <p:nvPr>
            <p:ph type="dt" sz="half" idx="10"/>
          </p:nvPr>
        </p:nvSpPr>
        <p:spPr>
          <a:xfrm>
            <a:off x="8300296" y="6405391"/>
            <a:ext cx="2730010" cy="365125"/>
          </a:xfrm>
        </p:spPr>
        <p:txBody>
          <a:bodyPr anchor="t"/>
          <a:lstStyle>
            <a:lvl1pPr>
              <a:defRPr sz="1100">
                <a:solidFill>
                  <a:schemeClr val="tx2"/>
                </a:solidFill>
              </a:defRPr>
            </a:lvl1pPr>
          </a:lstStyle>
          <a:p>
            <a:endParaRPr lang="en-GB" dirty="0"/>
          </a:p>
        </p:txBody>
      </p:sp>
      <p:sp>
        <p:nvSpPr>
          <p:cNvPr id="10" name="Footer Placeholder 4">
            <a:extLst>
              <a:ext uri="{FF2B5EF4-FFF2-40B4-BE49-F238E27FC236}">
                <a16:creationId xmlns:a16="http://schemas.microsoft.com/office/drawing/2014/main" id="{AD3CA203-3DBE-BC4A-A3B0-3A7ECFAD7978}"/>
              </a:ext>
            </a:extLst>
          </p:cNvPr>
          <p:cNvSpPr>
            <a:spLocks noGrp="1"/>
          </p:cNvSpPr>
          <p:nvPr>
            <p:ph type="ftr" sz="quarter" idx="11"/>
          </p:nvPr>
        </p:nvSpPr>
        <p:spPr>
          <a:xfrm>
            <a:off x="4195092" y="6401619"/>
            <a:ext cx="4105204" cy="365125"/>
          </a:xfrm>
        </p:spPr>
        <p:txBody>
          <a:bodyPr anchor="t"/>
          <a:lstStyle>
            <a:lvl1pPr marL="0" marR="0" indent="0" algn="ctr" defTabSz="457200" rtl="0" eaLnBrk="1" fontAlgn="auto" latinLnBrk="0" hangingPunct="1">
              <a:lnSpc>
                <a:spcPct val="100000"/>
              </a:lnSpc>
              <a:spcBef>
                <a:spcPts val="0"/>
              </a:spcBef>
              <a:spcAft>
                <a:spcPts val="0"/>
              </a:spcAft>
              <a:buClrTx/>
              <a:buSzTx/>
              <a:buFontTx/>
              <a:buNone/>
              <a:tabLst/>
              <a:defRPr sz="1100">
                <a:solidFill>
                  <a:schemeClr val="tx2"/>
                </a:solidFill>
              </a:defRPr>
            </a:lvl1pPr>
          </a:lstStyle>
          <a:p>
            <a:endParaRPr lang="en-GB" cap="none" dirty="0"/>
          </a:p>
        </p:txBody>
      </p:sp>
      <p:sp>
        <p:nvSpPr>
          <p:cNvPr id="11" name="Slide Number Placeholder 5">
            <a:extLst>
              <a:ext uri="{FF2B5EF4-FFF2-40B4-BE49-F238E27FC236}">
                <a16:creationId xmlns:a16="http://schemas.microsoft.com/office/drawing/2014/main" id="{1E0BBF39-70DC-B54B-A85B-8E775CD618B1}"/>
              </a:ext>
            </a:extLst>
          </p:cNvPr>
          <p:cNvSpPr>
            <a:spLocks noGrp="1"/>
          </p:cNvSpPr>
          <p:nvPr>
            <p:ph type="sldNum" sz="quarter" idx="12"/>
          </p:nvPr>
        </p:nvSpPr>
        <p:spPr>
          <a:xfrm>
            <a:off x="11009180" y="6405391"/>
            <a:ext cx="716719" cy="365125"/>
          </a:xfrm>
        </p:spPr>
        <p:txBody>
          <a:bodyPr anchor="t"/>
          <a:lstStyle>
            <a:lvl1pPr>
              <a:defRPr sz="1100">
                <a:solidFill>
                  <a:schemeClr val="tx2"/>
                </a:solidFill>
              </a:defRPr>
            </a:lvl1pPr>
          </a:lstStyle>
          <a:p>
            <a:fld id="{D57F1E4F-1CFF-5643-939E-217C01CDF565}" type="slidenum">
              <a:rPr lang="en-GB" noProof="0" smtClean="0"/>
              <a:pPr/>
              <a:t>‹#›</a:t>
            </a:fld>
            <a:endParaRPr lang="en-GB" noProof="0" dirty="0"/>
          </a:p>
        </p:txBody>
      </p:sp>
      <p:cxnSp>
        <p:nvCxnSpPr>
          <p:cNvPr id="12" name="18 Conector recto">
            <a:extLst>
              <a:ext uri="{FF2B5EF4-FFF2-40B4-BE49-F238E27FC236}">
                <a16:creationId xmlns:a16="http://schemas.microsoft.com/office/drawing/2014/main" id="{F97A0C2C-F437-C345-AA3E-412037A8CDBA}"/>
              </a:ext>
            </a:extLst>
          </p:cNvPr>
          <p:cNvCxnSpPr/>
          <p:nvPr userDrawn="1"/>
        </p:nvCxnSpPr>
        <p:spPr>
          <a:xfrm>
            <a:off x="496237" y="6319595"/>
            <a:ext cx="11125232" cy="2547"/>
          </a:xfrm>
          <a:prstGeom prst="line">
            <a:avLst/>
          </a:prstGeom>
          <a:ln w="22225" cap="sq">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3" name="Subtitle 2">
            <a:extLst>
              <a:ext uri="{FF2B5EF4-FFF2-40B4-BE49-F238E27FC236}">
                <a16:creationId xmlns:a16="http://schemas.microsoft.com/office/drawing/2014/main" id="{AFA7F1E8-AB33-314B-8319-F412C8B8A7E4}"/>
              </a:ext>
            </a:extLst>
          </p:cNvPr>
          <p:cNvSpPr>
            <a:spLocks noGrp="1"/>
          </p:cNvSpPr>
          <p:nvPr>
            <p:ph type="subTitle" idx="1"/>
          </p:nvPr>
        </p:nvSpPr>
        <p:spPr>
          <a:xfrm>
            <a:off x="581194" y="2310090"/>
            <a:ext cx="10993546" cy="590321"/>
          </a:xfrm>
        </p:spPr>
        <p:txBody>
          <a:bodyPr anchor="t">
            <a:normAutofit/>
          </a:bodyPr>
          <a:lstStyle>
            <a:lvl1pPr marL="0" indent="0" algn="l">
              <a:buNone/>
              <a:defRPr sz="1600" cap="all">
                <a:solidFill>
                  <a:srgbClr val="103866"/>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dirty="0"/>
              <a:t>Master-Untertitelformat bearbeiten</a:t>
            </a:r>
            <a:endParaRPr lang="en-US" dirty="0"/>
          </a:p>
        </p:txBody>
      </p:sp>
      <p:pic>
        <p:nvPicPr>
          <p:cNvPr id="3" name="Picture 2" descr="UBC Logo - University of British Columbia | 01 - PNG Logo Vector Brand  Downloads (SVG, EPS)">
            <a:extLst>
              <a:ext uri="{FF2B5EF4-FFF2-40B4-BE49-F238E27FC236}">
                <a16:creationId xmlns:a16="http://schemas.microsoft.com/office/drawing/2014/main" id="{6B214F2B-708D-AA74-A107-7CE3A5D3704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213525" y="125598"/>
            <a:ext cx="1679277" cy="94459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Logo, company name&#10;&#10;Description automatically generated">
            <a:extLst>
              <a:ext uri="{FF2B5EF4-FFF2-40B4-BE49-F238E27FC236}">
                <a16:creationId xmlns:a16="http://schemas.microsoft.com/office/drawing/2014/main" id="{12ACBF02-481E-F05D-4F13-7A4A2EB2134F}"/>
              </a:ext>
            </a:extLst>
          </p:cNvPr>
          <p:cNvPicPr>
            <a:picLocks noChangeAspect="1"/>
          </p:cNvPicPr>
          <p:nvPr userDrawn="1"/>
        </p:nvPicPr>
        <p:blipFill>
          <a:blip r:embed="rId3"/>
          <a:stretch>
            <a:fillRect/>
          </a:stretch>
        </p:blipFill>
        <p:spPr>
          <a:xfrm>
            <a:off x="8322491" y="130464"/>
            <a:ext cx="1891034" cy="907696"/>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el und Inhal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00296" y="6405391"/>
            <a:ext cx="2730010" cy="365125"/>
          </a:xfrm>
        </p:spPr>
        <p:txBody>
          <a:bodyPr anchor="t"/>
          <a:lstStyle>
            <a:lvl1pPr>
              <a:defRPr sz="1100">
                <a:solidFill>
                  <a:schemeClr val="tx2"/>
                </a:solidFill>
              </a:defRPr>
            </a:lvl1pPr>
          </a:lstStyle>
          <a:p>
            <a:endParaRPr lang="en-GB" dirty="0"/>
          </a:p>
        </p:txBody>
      </p:sp>
      <p:sp>
        <p:nvSpPr>
          <p:cNvPr id="5" name="Footer Placeholder 4"/>
          <p:cNvSpPr>
            <a:spLocks noGrp="1"/>
          </p:cNvSpPr>
          <p:nvPr>
            <p:ph type="ftr" sz="quarter" idx="11"/>
          </p:nvPr>
        </p:nvSpPr>
        <p:spPr>
          <a:xfrm>
            <a:off x="4195092" y="6401619"/>
            <a:ext cx="4105204" cy="365125"/>
          </a:xfrm>
        </p:spPr>
        <p:txBody>
          <a:bodyPr anchor="t"/>
          <a:lstStyle>
            <a:lvl1pPr marL="0" marR="0" indent="0" algn="ctr" defTabSz="457200" rtl="0" eaLnBrk="1" fontAlgn="auto" latinLnBrk="0" hangingPunct="1">
              <a:lnSpc>
                <a:spcPct val="100000"/>
              </a:lnSpc>
              <a:spcBef>
                <a:spcPts val="0"/>
              </a:spcBef>
              <a:spcAft>
                <a:spcPts val="0"/>
              </a:spcAft>
              <a:buClrTx/>
              <a:buSzTx/>
              <a:buFontTx/>
              <a:buNone/>
              <a:tabLst/>
              <a:defRPr sz="1100">
                <a:solidFill>
                  <a:schemeClr val="tx2"/>
                </a:solidFill>
              </a:defRPr>
            </a:lvl1pPr>
          </a:lstStyle>
          <a:p>
            <a:endParaRPr lang="en-GB" cap="none" dirty="0"/>
          </a:p>
        </p:txBody>
      </p:sp>
      <p:sp>
        <p:nvSpPr>
          <p:cNvPr id="6" name="Slide Number Placeholder 5"/>
          <p:cNvSpPr>
            <a:spLocks noGrp="1"/>
          </p:cNvSpPr>
          <p:nvPr>
            <p:ph type="sldNum" sz="quarter" idx="12"/>
          </p:nvPr>
        </p:nvSpPr>
        <p:spPr>
          <a:xfrm>
            <a:off x="11009180" y="6405391"/>
            <a:ext cx="716719" cy="365125"/>
          </a:xfrm>
        </p:spPr>
        <p:txBody>
          <a:bodyPr anchor="t"/>
          <a:lstStyle>
            <a:lvl1pPr>
              <a:defRPr sz="1100">
                <a:solidFill>
                  <a:schemeClr val="tx2"/>
                </a:solidFill>
              </a:defRPr>
            </a:lvl1pPr>
          </a:lstStyle>
          <a:p>
            <a:fld id="{D57F1E4F-1CFF-5643-939E-217C01CDF565}" type="slidenum">
              <a:rPr lang="en-GB" noProof="0" smtClean="0"/>
              <a:pPr/>
              <a:t>‹#›</a:t>
            </a:fld>
            <a:endParaRPr lang="en-GB" noProof="0" dirty="0"/>
          </a:p>
        </p:txBody>
      </p:sp>
      <p:cxnSp>
        <p:nvCxnSpPr>
          <p:cNvPr id="10" name="18 Conector recto"/>
          <p:cNvCxnSpPr/>
          <p:nvPr userDrawn="1"/>
        </p:nvCxnSpPr>
        <p:spPr>
          <a:xfrm>
            <a:off x="499900" y="1154878"/>
            <a:ext cx="11132202" cy="14122"/>
          </a:xfrm>
          <a:prstGeom prst="line">
            <a:avLst/>
          </a:prstGeom>
          <a:ln w="22225" cap="sq">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1" name="20 Rectángulo"/>
          <p:cNvSpPr/>
          <p:nvPr userDrawn="1"/>
        </p:nvSpPr>
        <p:spPr bwMode="auto">
          <a:xfrm>
            <a:off x="486405" y="1138893"/>
            <a:ext cx="7962034" cy="45719"/>
          </a:xfrm>
          <a:prstGeom prst="rect">
            <a:avLst/>
          </a:prstGeom>
          <a:solidFill>
            <a:srgbClr val="264880"/>
          </a:solidFill>
          <a:ln>
            <a:noFill/>
          </a:ln>
        </p:spPr>
        <p:txBody>
          <a:bodyPr lIns="0" tIns="0" rIns="0" bIns="0" rtlCol="0" anchor="ctr"/>
          <a:lstStyle>
            <a:defPPr>
              <a:defRPr lang="es-MX"/>
            </a:defPPr>
            <a:lvl1pPr marL="0" algn="l" defTabSz="2415902" rtl="0" eaLnBrk="1" latinLnBrk="0" hangingPunct="1">
              <a:defRPr sz="4800" kern="1200">
                <a:solidFill>
                  <a:schemeClr val="tx1"/>
                </a:solidFill>
                <a:latin typeface="+mn-lt"/>
                <a:ea typeface="+mn-ea"/>
                <a:cs typeface="+mn-cs"/>
              </a:defRPr>
            </a:lvl1pPr>
            <a:lvl2pPr marL="1207943" algn="l" defTabSz="2415902" rtl="0" eaLnBrk="1" latinLnBrk="0" hangingPunct="1">
              <a:defRPr sz="4800" kern="1200">
                <a:solidFill>
                  <a:schemeClr val="tx1"/>
                </a:solidFill>
                <a:latin typeface="+mn-lt"/>
                <a:ea typeface="+mn-ea"/>
                <a:cs typeface="+mn-cs"/>
              </a:defRPr>
            </a:lvl2pPr>
            <a:lvl3pPr marL="2415902" algn="l" defTabSz="2415902" rtl="0" eaLnBrk="1" latinLnBrk="0" hangingPunct="1">
              <a:defRPr sz="4800" kern="1200">
                <a:solidFill>
                  <a:schemeClr val="tx1"/>
                </a:solidFill>
                <a:latin typeface="+mn-lt"/>
                <a:ea typeface="+mn-ea"/>
                <a:cs typeface="+mn-cs"/>
              </a:defRPr>
            </a:lvl3pPr>
            <a:lvl4pPr marL="3623859" algn="l" defTabSz="2415902" rtl="0" eaLnBrk="1" latinLnBrk="0" hangingPunct="1">
              <a:defRPr sz="4800" kern="1200">
                <a:solidFill>
                  <a:schemeClr val="tx1"/>
                </a:solidFill>
                <a:latin typeface="+mn-lt"/>
                <a:ea typeface="+mn-ea"/>
                <a:cs typeface="+mn-cs"/>
              </a:defRPr>
            </a:lvl4pPr>
            <a:lvl5pPr marL="4831804" algn="l" defTabSz="2415902" rtl="0" eaLnBrk="1" latinLnBrk="0" hangingPunct="1">
              <a:defRPr sz="4800" kern="1200">
                <a:solidFill>
                  <a:schemeClr val="tx1"/>
                </a:solidFill>
                <a:latin typeface="+mn-lt"/>
                <a:ea typeface="+mn-ea"/>
                <a:cs typeface="+mn-cs"/>
              </a:defRPr>
            </a:lvl5pPr>
            <a:lvl6pPr marL="6039761" algn="l" defTabSz="2415902" rtl="0" eaLnBrk="1" latinLnBrk="0" hangingPunct="1">
              <a:defRPr sz="4800" kern="1200">
                <a:solidFill>
                  <a:schemeClr val="tx1"/>
                </a:solidFill>
                <a:latin typeface="+mn-lt"/>
                <a:ea typeface="+mn-ea"/>
                <a:cs typeface="+mn-cs"/>
              </a:defRPr>
            </a:lvl6pPr>
            <a:lvl7pPr marL="7247725" algn="l" defTabSz="2415902" rtl="0" eaLnBrk="1" latinLnBrk="0" hangingPunct="1">
              <a:defRPr sz="4800" kern="1200">
                <a:solidFill>
                  <a:schemeClr val="tx1"/>
                </a:solidFill>
                <a:latin typeface="+mn-lt"/>
                <a:ea typeface="+mn-ea"/>
                <a:cs typeface="+mn-cs"/>
              </a:defRPr>
            </a:lvl7pPr>
            <a:lvl8pPr marL="8455665" algn="l" defTabSz="2415902" rtl="0" eaLnBrk="1" latinLnBrk="0" hangingPunct="1">
              <a:defRPr sz="4800" kern="1200">
                <a:solidFill>
                  <a:schemeClr val="tx1"/>
                </a:solidFill>
                <a:latin typeface="+mn-lt"/>
                <a:ea typeface="+mn-ea"/>
                <a:cs typeface="+mn-cs"/>
              </a:defRPr>
            </a:lvl8pPr>
            <a:lvl9pPr marL="9663624" algn="l" defTabSz="2415902" rtl="0" eaLnBrk="1" latinLnBrk="0" hangingPunct="1">
              <a:defRPr sz="4800" kern="1200">
                <a:solidFill>
                  <a:schemeClr val="tx1"/>
                </a:solidFill>
                <a:latin typeface="+mn-lt"/>
                <a:ea typeface="+mn-ea"/>
                <a:cs typeface="+mn-cs"/>
              </a:defRPr>
            </a:lvl9pPr>
          </a:lstStyle>
          <a:p>
            <a:pPr algn="ctr"/>
            <a:endParaRPr lang="en-GB" b="0" i="0" noProof="0" dirty="0">
              <a:solidFill>
                <a:srgbClr val="000000"/>
              </a:solidFill>
              <a:latin typeface="Book Antiqua" panose="02040602050305030304" pitchFamily="18" charset="0"/>
            </a:endParaRPr>
          </a:p>
        </p:txBody>
      </p:sp>
      <p:cxnSp>
        <p:nvCxnSpPr>
          <p:cNvPr id="16" name="18 Conector recto"/>
          <p:cNvCxnSpPr/>
          <p:nvPr userDrawn="1"/>
        </p:nvCxnSpPr>
        <p:spPr>
          <a:xfrm>
            <a:off x="496237" y="6319595"/>
            <a:ext cx="11125232" cy="2547"/>
          </a:xfrm>
          <a:prstGeom prst="line">
            <a:avLst/>
          </a:prstGeom>
          <a:ln w="22225" cap="sq">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7" name="Content Placeholder 2"/>
          <p:cNvSpPr>
            <a:spLocks noGrp="1"/>
          </p:cNvSpPr>
          <p:nvPr>
            <p:ph idx="13" hasCustomPrompt="1"/>
          </p:nvPr>
        </p:nvSpPr>
        <p:spPr>
          <a:xfrm>
            <a:off x="486405" y="718852"/>
            <a:ext cx="11029615" cy="372748"/>
          </a:xfrm>
        </p:spPr>
        <p:txBody>
          <a:bodyPr>
            <a:noAutofit/>
          </a:bodyPr>
          <a:lstStyle>
            <a:lvl1pPr marL="0" indent="0">
              <a:buClr>
                <a:schemeClr val="accent1"/>
              </a:buClr>
              <a:buNone/>
              <a:defRPr sz="2000">
                <a:solidFill>
                  <a:schemeClr val="bg1">
                    <a:lumMod val="50000"/>
                  </a:schemeClr>
                </a:solidFill>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GB" noProof="0" dirty="0"/>
              <a:t>Subtitle summarising the slide</a:t>
            </a:r>
          </a:p>
        </p:txBody>
      </p:sp>
      <p:sp>
        <p:nvSpPr>
          <p:cNvPr id="18" name="Content Placeholder 2"/>
          <p:cNvSpPr>
            <a:spLocks noGrp="1"/>
          </p:cNvSpPr>
          <p:nvPr>
            <p:ph idx="14" hasCustomPrompt="1"/>
          </p:nvPr>
        </p:nvSpPr>
        <p:spPr>
          <a:xfrm>
            <a:off x="486406" y="350107"/>
            <a:ext cx="11077007" cy="372748"/>
          </a:xfrm>
        </p:spPr>
        <p:txBody>
          <a:bodyPr>
            <a:noAutofit/>
          </a:bodyPr>
          <a:lstStyle>
            <a:lvl1pPr marL="0" indent="0">
              <a:buClr>
                <a:schemeClr val="accent1"/>
              </a:buClr>
              <a:buNone/>
              <a:defRPr sz="2800">
                <a:solidFill>
                  <a:srgbClr val="103866"/>
                </a:solidFill>
                <a:latin typeface="Franklin Gothic Demi Cond" charset="0"/>
                <a:ea typeface="Franklin Gothic Demi Cond" charset="0"/>
                <a:cs typeface="Franklin Gothic Demi Cond" charset="0"/>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GB" noProof="0" dirty="0"/>
              <a:t>YOUR TITLE GOES HERE</a:t>
            </a:r>
          </a:p>
        </p:txBody>
      </p:sp>
      <p:sp>
        <p:nvSpPr>
          <p:cNvPr id="7" name="Text Placeholder 6"/>
          <p:cNvSpPr>
            <a:spLocks noGrp="1"/>
          </p:cNvSpPr>
          <p:nvPr>
            <p:ph type="body" sz="quarter" idx="15" hasCustomPrompt="1"/>
          </p:nvPr>
        </p:nvSpPr>
        <p:spPr>
          <a:xfrm>
            <a:off x="486405" y="6348829"/>
            <a:ext cx="3708687" cy="509171"/>
          </a:xfrm>
        </p:spPr>
        <p:txBody>
          <a:bodyPr anchor="t">
            <a:noAutofit/>
          </a:bodyPr>
          <a:lstStyle>
            <a:lvl1pPr marL="0" indent="0">
              <a:buNone/>
              <a:defRPr sz="1200"/>
            </a:lvl1pPr>
          </a:lstStyle>
          <a:p>
            <a:pPr lvl="0"/>
            <a:r>
              <a:rPr lang="en-US" dirty="0"/>
              <a:t>Sources: </a:t>
            </a:r>
          </a:p>
        </p:txBody>
      </p:sp>
      <p:sp>
        <p:nvSpPr>
          <p:cNvPr id="12" name="Content Placeholder 2">
            <a:extLst>
              <a:ext uri="{FF2B5EF4-FFF2-40B4-BE49-F238E27FC236}">
                <a16:creationId xmlns:a16="http://schemas.microsoft.com/office/drawing/2014/main" id="{9CC21C7D-512B-2949-8D7D-5021F7D190A2}"/>
              </a:ext>
            </a:extLst>
          </p:cNvPr>
          <p:cNvSpPr>
            <a:spLocks noGrp="1"/>
          </p:cNvSpPr>
          <p:nvPr>
            <p:ph sz="half" idx="1"/>
          </p:nvPr>
        </p:nvSpPr>
        <p:spPr>
          <a:xfrm>
            <a:off x="581193" y="2228003"/>
            <a:ext cx="5422390" cy="3633047"/>
          </a:xfrm>
        </p:spPr>
        <p:txBody>
          <a:bodyPr>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13" name="Content Placeholder 3">
            <a:extLst>
              <a:ext uri="{FF2B5EF4-FFF2-40B4-BE49-F238E27FC236}">
                <a16:creationId xmlns:a16="http://schemas.microsoft.com/office/drawing/2014/main" id="{0353F145-285A-3A4F-955F-E87D2B574525}"/>
              </a:ext>
            </a:extLst>
          </p:cNvPr>
          <p:cNvSpPr>
            <a:spLocks noGrp="1"/>
          </p:cNvSpPr>
          <p:nvPr>
            <p:ph sz="half" idx="2"/>
          </p:nvPr>
        </p:nvSpPr>
        <p:spPr>
          <a:xfrm>
            <a:off x="6188417" y="2228003"/>
            <a:ext cx="5422392" cy="3633047"/>
          </a:xfrm>
        </p:spPr>
        <p:txBody>
          <a:bodyPr>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pic>
        <p:nvPicPr>
          <p:cNvPr id="14" name="Picture 13" descr="Logo, company name&#10;&#10;Description automatically generated">
            <a:extLst>
              <a:ext uri="{FF2B5EF4-FFF2-40B4-BE49-F238E27FC236}">
                <a16:creationId xmlns:a16="http://schemas.microsoft.com/office/drawing/2014/main" id="{B9D02EE5-3CE4-80FD-64AC-738D0C1B805F}"/>
              </a:ext>
            </a:extLst>
          </p:cNvPr>
          <p:cNvPicPr>
            <a:picLocks noChangeAspect="1"/>
          </p:cNvPicPr>
          <p:nvPr userDrawn="1"/>
        </p:nvPicPr>
        <p:blipFill>
          <a:blip r:embed="rId2"/>
          <a:stretch>
            <a:fillRect/>
          </a:stretch>
        </p:blipFill>
        <p:spPr>
          <a:xfrm>
            <a:off x="9096923" y="-65526"/>
            <a:ext cx="2608671" cy="1252162"/>
          </a:xfrm>
          <a:prstGeom prst="rect">
            <a:avLst/>
          </a:prstGeom>
        </p:spPr>
      </p:pic>
    </p:spTree>
    <p:extLst>
      <p:ext uri="{BB962C8B-B14F-4D97-AF65-F5344CB8AC3E}">
        <p14:creationId xmlns:p14="http://schemas.microsoft.com/office/powerpoint/2010/main" val="19511055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rgbClr val="103866"/>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de-DE"/>
              <a:t>Mastertitelformat bearbeiten</a:t>
            </a:r>
            <a:endParaRPr lang="en-US" dirty="0"/>
          </a:p>
        </p:txBody>
      </p:sp>
      <p:sp>
        <p:nvSpPr>
          <p:cNvPr id="3" name="Content Placeholder 2"/>
          <p:cNvSpPr>
            <a:spLocks noGrp="1"/>
          </p:cNvSpPr>
          <p:nvPr>
            <p:ph sz="half" idx="1"/>
          </p:nvPr>
        </p:nvSpPr>
        <p:spPr>
          <a:xfrm>
            <a:off x="581193" y="2228003"/>
            <a:ext cx="5422390" cy="3633047"/>
          </a:xfrm>
        </p:spPr>
        <p:txBody>
          <a:bodyPr>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p:cNvSpPr>
            <a:spLocks noGrp="1"/>
          </p:cNvSpPr>
          <p:nvPr>
            <p:ph sz="half" idx="2"/>
          </p:nvPr>
        </p:nvSpPr>
        <p:spPr>
          <a:xfrm>
            <a:off x="6188417" y="2228003"/>
            <a:ext cx="5422392" cy="3633047"/>
          </a:xfrm>
        </p:spPr>
        <p:txBody>
          <a:bodyPr>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Date Placeholder 4"/>
          <p:cNvSpPr>
            <a:spLocks noGrp="1"/>
          </p:cNvSpPr>
          <p:nvPr>
            <p:ph type="dt" sz="half" idx="10"/>
          </p:nvPr>
        </p:nvSpPr>
        <p:spPr/>
        <p:txBody>
          <a:bodyPr/>
          <a:lstStyle/>
          <a:p>
            <a:r>
              <a:rPr lang="de-DE"/>
              <a:t>19.04.2016</a:t>
            </a:r>
            <a:endParaRPr lang="en-US" dirty="0"/>
          </a:p>
        </p:txBody>
      </p:sp>
      <p:sp>
        <p:nvSpPr>
          <p:cNvPr id="6" name="Footer Placeholder 5"/>
          <p:cNvSpPr>
            <a:spLocks noGrp="1"/>
          </p:cNvSpPr>
          <p:nvPr>
            <p:ph type="ftr" sz="quarter" idx="11"/>
          </p:nvPr>
        </p:nvSpPr>
        <p:spPr/>
        <p:txBody>
          <a:bodyPr/>
          <a:lstStyle/>
          <a:p>
            <a:r>
              <a:rPr lang="en-US"/>
              <a:t>IFRS 13 – Fair value measurement</a:t>
            </a:r>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rgbClr val="103866"/>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de-DE"/>
              <a:t>Mastertitelformat bearbeiten</a:t>
            </a:r>
            <a:endParaRPr lang="en-US" dirty="0"/>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7" name="Date Placeholder 6"/>
          <p:cNvSpPr>
            <a:spLocks noGrp="1"/>
          </p:cNvSpPr>
          <p:nvPr>
            <p:ph type="dt" sz="half" idx="10"/>
          </p:nvPr>
        </p:nvSpPr>
        <p:spPr/>
        <p:txBody>
          <a:bodyPr/>
          <a:lstStyle/>
          <a:p>
            <a:r>
              <a:rPr lang="de-DE"/>
              <a:t>19.04.2016</a:t>
            </a:r>
            <a:endParaRPr lang="en-US" dirty="0"/>
          </a:p>
        </p:txBody>
      </p:sp>
      <p:sp>
        <p:nvSpPr>
          <p:cNvPr id="8" name="Footer Placeholder 7"/>
          <p:cNvSpPr>
            <a:spLocks noGrp="1"/>
          </p:cNvSpPr>
          <p:nvPr>
            <p:ph type="ftr" sz="quarter" idx="11"/>
          </p:nvPr>
        </p:nvSpPr>
        <p:spPr/>
        <p:txBody>
          <a:bodyPr/>
          <a:lstStyle/>
          <a:p>
            <a:r>
              <a:rPr lang="en-US"/>
              <a:t>IFRS 13 – Fair value measurement</a:t>
            </a:r>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7" name="Rectangle 6"/>
          <p:cNvSpPr>
            <a:spLocks noChangeAspect="1"/>
          </p:cNvSpPr>
          <p:nvPr/>
        </p:nvSpPr>
        <p:spPr>
          <a:xfrm>
            <a:off x="440683" y="606554"/>
            <a:ext cx="11300036" cy="1258827"/>
          </a:xfrm>
          <a:prstGeom prst="rect">
            <a:avLst/>
          </a:prstGeom>
          <a:solidFill>
            <a:srgbClr val="103866"/>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p>
            <a:r>
              <a:rPr lang="de-DE"/>
              <a:t>Mastertitelformat bearbeiten</a:t>
            </a:r>
            <a:endParaRPr lang="en-US" dirty="0"/>
          </a:p>
        </p:txBody>
      </p:sp>
      <p:sp>
        <p:nvSpPr>
          <p:cNvPr id="3" name="Date Placeholder 2"/>
          <p:cNvSpPr>
            <a:spLocks noGrp="1"/>
          </p:cNvSpPr>
          <p:nvPr>
            <p:ph type="dt" sz="half" idx="10"/>
          </p:nvPr>
        </p:nvSpPr>
        <p:spPr/>
        <p:txBody>
          <a:bodyPr/>
          <a:lstStyle/>
          <a:p>
            <a:r>
              <a:rPr lang="de-DE"/>
              <a:t>19.04.2016</a:t>
            </a:r>
            <a:endParaRPr lang="en-US" dirty="0"/>
          </a:p>
        </p:txBody>
      </p:sp>
      <p:sp>
        <p:nvSpPr>
          <p:cNvPr id="4" name="Footer Placeholder 3"/>
          <p:cNvSpPr>
            <a:spLocks noGrp="1"/>
          </p:cNvSpPr>
          <p:nvPr>
            <p:ph type="ftr" sz="quarter" idx="11"/>
          </p:nvPr>
        </p:nvSpPr>
        <p:spPr/>
        <p:txBody>
          <a:bodyPr/>
          <a:lstStyle/>
          <a:p>
            <a:r>
              <a:rPr lang="en-US"/>
              <a:t>IFRS 13 – Fair value measurement</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de-DE"/>
              <a:t>19.04.2016</a:t>
            </a:r>
            <a:endParaRPr lang="en-US" dirty="0"/>
          </a:p>
        </p:txBody>
      </p:sp>
      <p:sp>
        <p:nvSpPr>
          <p:cNvPr id="3" name="Footer Placeholder 2"/>
          <p:cNvSpPr>
            <a:spLocks noGrp="1"/>
          </p:cNvSpPr>
          <p:nvPr>
            <p:ph type="ftr" sz="quarter" idx="11"/>
          </p:nvPr>
        </p:nvSpPr>
        <p:spPr/>
        <p:txBody>
          <a:bodyPr/>
          <a:lstStyle/>
          <a:p>
            <a:r>
              <a:rPr lang="en-US"/>
              <a:t>IFRS 13 – Fair value measurement</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de-DE"/>
              <a:t>Mastertitelformat bearbeiten</a:t>
            </a:r>
            <a:endParaRPr lang="en-US" dirty="0"/>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b="0" i="0">
                <a:solidFill>
                  <a:schemeClr val="accent2"/>
                </a:solidFill>
                <a:latin typeface="Book Antiqua" panose="02040602050305030304" pitchFamily="18" charset="0"/>
              </a:defRPr>
            </a:lvl1pPr>
          </a:lstStyle>
          <a:p>
            <a:r>
              <a:rPr lang="de-DE" dirty="0"/>
              <a:t>19.04.2016</a:t>
            </a:r>
            <a:endParaRPr lang="en-US" dirty="0"/>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b="0" i="0" cap="all">
                <a:solidFill>
                  <a:schemeClr val="accent2"/>
                </a:solidFill>
                <a:latin typeface="Book Antiqua" panose="02040602050305030304" pitchFamily="18" charset="0"/>
              </a:defRPr>
            </a:lvl1pPr>
          </a:lstStyle>
          <a:p>
            <a:r>
              <a:rPr lang="en-US" dirty="0"/>
              <a:t>IFRS 13 – Fair value measurement</a:t>
            </a:r>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b="0" i="0">
                <a:solidFill>
                  <a:schemeClr val="accent2"/>
                </a:solidFill>
                <a:latin typeface="Book Antiqua" panose="02040602050305030304" pitchFamily="18" charset="0"/>
              </a:defRPr>
            </a:lvl1pPr>
          </a:lstStyle>
          <a:p>
            <a:fld id="{D57F1E4F-1CFF-5643-939E-217C01CDF565}"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61" r:id="rId3"/>
    <p:sldLayoutId id="2147483651" r:id="rId4"/>
    <p:sldLayoutId id="2147483660"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Lst>
  <p:hf hdr="0"/>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tx2"/>
        </a:buClr>
        <a:buSzPct val="92000"/>
        <a:buFont typeface="Wingdings 2" panose="05020102010507070707" pitchFamily="18" charset="2"/>
        <a:buChar char=""/>
        <a:defRPr sz="1800" b="0" i="0" kern="1200">
          <a:solidFill>
            <a:schemeClr val="tx2"/>
          </a:solidFill>
          <a:latin typeface="Book Antiqua" panose="02040602050305030304" pitchFamily="18" charset="0"/>
          <a:ea typeface="+mn-ea"/>
          <a:cs typeface="+mn-cs"/>
        </a:defRPr>
      </a:lvl1pPr>
      <a:lvl2pPr marL="630000" indent="-306000" algn="l" defTabSz="457200" rtl="0" eaLnBrk="1" latinLnBrk="0" hangingPunct="1">
        <a:spcBef>
          <a:spcPct val="20000"/>
        </a:spcBef>
        <a:spcAft>
          <a:spcPts val="600"/>
        </a:spcAft>
        <a:buClr>
          <a:schemeClr val="tx2"/>
        </a:buClr>
        <a:buSzPct val="92000"/>
        <a:buFont typeface="Wingdings 2" panose="05020102010507070707" pitchFamily="18" charset="2"/>
        <a:buChar char=""/>
        <a:defRPr sz="1600" b="0" i="0" kern="1200">
          <a:solidFill>
            <a:schemeClr val="tx2"/>
          </a:solidFill>
          <a:latin typeface="Book Antiqua" panose="02040602050305030304" pitchFamily="18" charset="0"/>
          <a:ea typeface="+mn-ea"/>
          <a:cs typeface="+mn-cs"/>
        </a:defRPr>
      </a:lvl2pPr>
      <a:lvl3pPr marL="900000" indent="-270000" algn="l" defTabSz="457200" rtl="0" eaLnBrk="1" latinLnBrk="0" hangingPunct="1">
        <a:spcBef>
          <a:spcPct val="20000"/>
        </a:spcBef>
        <a:spcAft>
          <a:spcPts val="600"/>
        </a:spcAft>
        <a:buClr>
          <a:schemeClr val="tx2"/>
        </a:buClr>
        <a:buSzPct val="92000"/>
        <a:buFont typeface="Wingdings 2" panose="05020102010507070707" pitchFamily="18" charset="2"/>
        <a:buChar char=""/>
        <a:defRPr sz="1400" b="0" i="0" kern="1200">
          <a:solidFill>
            <a:schemeClr val="tx2"/>
          </a:solidFill>
          <a:latin typeface="Book Antiqua" panose="02040602050305030304" pitchFamily="18" charset="0"/>
          <a:ea typeface="+mn-ea"/>
          <a:cs typeface="+mn-cs"/>
        </a:defRPr>
      </a:lvl3pPr>
      <a:lvl4pPr marL="1242000" indent="-234000" algn="l" defTabSz="457200" rtl="0" eaLnBrk="1" latinLnBrk="0" hangingPunct="1">
        <a:spcBef>
          <a:spcPct val="20000"/>
        </a:spcBef>
        <a:spcAft>
          <a:spcPts val="600"/>
        </a:spcAft>
        <a:buClr>
          <a:schemeClr val="tx2"/>
        </a:buClr>
        <a:buSzPct val="92000"/>
        <a:buFont typeface="Wingdings 2" panose="05020102010507070707" pitchFamily="18" charset="2"/>
        <a:buChar char=""/>
        <a:defRPr sz="1200" b="0" i="0" kern="1200">
          <a:solidFill>
            <a:schemeClr val="tx2"/>
          </a:solidFill>
          <a:latin typeface="Book Antiqua" panose="02040602050305030304" pitchFamily="18" charset="0"/>
          <a:ea typeface="+mn-ea"/>
          <a:cs typeface="+mn-cs"/>
        </a:defRPr>
      </a:lvl4pPr>
      <a:lvl5pPr marL="1602000" indent="-234000" algn="l" defTabSz="457200" rtl="0" eaLnBrk="1" latinLnBrk="0" hangingPunct="1">
        <a:spcBef>
          <a:spcPct val="20000"/>
        </a:spcBef>
        <a:spcAft>
          <a:spcPts val="600"/>
        </a:spcAft>
        <a:buClr>
          <a:schemeClr val="tx2"/>
        </a:buClr>
        <a:buSzPct val="92000"/>
        <a:buFont typeface="Wingdings 2" panose="05020102010507070707" pitchFamily="18" charset="2"/>
        <a:buChar char=""/>
        <a:defRPr sz="1200" b="0" i="0" kern="1200">
          <a:solidFill>
            <a:schemeClr val="tx2"/>
          </a:solidFill>
          <a:latin typeface="Book Antiqua" panose="02040602050305030304" pitchFamily="18" charset="0"/>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4.png"/><Relationship Id="rId5" Type="http://schemas.microsoft.com/office/2007/relationships/hdphoto" Target="../media/hdphoto2.wdp"/><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hyperlink" Target="https://osf.io/szk8p/?view_only=962262a064f7410f9b768e1c0d3d0e97"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customXml" Target="../ink/ink3.xml"/><Relationship Id="rId13" Type="http://schemas.openxmlformats.org/officeDocument/2006/relationships/image" Target="../media/image47.png"/><Relationship Id="rId3" Type="http://schemas.openxmlformats.org/officeDocument/2006/relationships/image" Target="../media/image34.png"/><Relationship Id="rId7" Type="http://schemas.openxmlformats.org/officeDocument/2006/relationships/image" Target="../media/image44.png"/><Relationship Id="rId12" Type="http://schemas.openxmlformats.org/officeDocument/2006/relationships/customXml" Target="../ink/ink5.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customXml" Target="../ink/ink2.xml"/><Relationship Id="rId11" Type="http://schemas.openxmlformats.org/officeDocument/2006/relationships/image" Target="../media/image46.png"/><Relationship Id="rId5" Type="http://schemas.openxmlformats.org/officeDocument/2006/relationships/image" Target="../media/image43.png"/><Relationship Id="rId10" Type="http://schemas.openxmlformats.org/officeDocument/2006/relationships/customXml" Target="../ink/ink4.xml"/><Relationship Id="rId4" Type="http://schemas.openxmlformats.org/officeDocument/2006/relationships/customXml" Target="../ink/ink1.xml"/><Relationship Id="rId9" Type="http://schemas.openxmlformats.org/officeDocument/2006/relationships/image" Target="../media/image45.png"/></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3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jpeg"/></Relationships>
</file>

<file path=ppt/slides/_rels/slide4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50.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chart" Target="../charts/chart6.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5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chart" Target="../charts/chart8.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5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5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6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6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6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0.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9.png"/><Relationship Id="rId5" Type="http://schemas.microsoft.com/office/2007/relationships/hdphoto" Target="../media/hdphoto1.wdp"/><Relationship Id="rId4" Type="http://schemas.openxmlformats.org/officeDocument/2006/relationships/image" Target="../media/image18.png"/></Relationships>
</file>

<file path=ppt/slides/_rels/slide70.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image" Target="../media/image74.png"/><Relationship Id="rId5" Type="http://schemas.openxmlformats.org/officeDocument/2006/relationships/image" Target="../media/image73.jpeg"/><Relationship Id="rId4" Type="http://schemas.openxmlformats.org/officeDocument/2006/relationships/image" Target="../media/image72.jpeg"/></Relationships>
</file>

<file path=ppt/slides/_rels/slide7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g"/><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D4CFF1-30E6-ADAF-7205-930CC5C0ED54}"/>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975406BF-0945-8D47-431E-BD71F434B248}"/>
              </a:ext>
            </a:extLst>
          </p:cNvPr>
          <p:cNvSpPr>
            <a:spLocks noGrp="1"/>
          </p:cNvSpPr>
          <p:nvPr>
            <p:ph type="ctrTitle"/>
          </p:nvPr>
        </p:nvSpPr>
        <p:spPr>
          <a:xfrm>
            <a:off x="383240" y="804098"/>
            <a:ext cx="11409367" cy="1475013"/>
          </a:xfrm>
        </p:spPr>
        <p:txBody>
          <a:bodyPr>
            <a:noAutofit/>
          </a:bodyPr>
          <a:lstStyle/>
          <a:p>
            <a:r>
              <a:rPr lang="en-US" sz="3200" b="1" dirty="0" err="1">
                <a:solidFill>
                  <a:srgbClr val="A97816"/>
                </a:solidFill>
              </a:rPr>
              <a:t>Colour</a:t>
            </a:r>
            <a:r>
              <a:rPr lang="en-US" sz="3200" b="1" dirty="0">
                <a:solidFill>
                  <a:srgbClr val="A97816"/>
                </a:solidFill>
              </a:rPr>
              <a:t> it green: </a:t>
            </a:r>
            <a:r>
              <a:rPr lang="en-US" sz="3200" b="1" dirty="0"/>
              <a:t>How and Why Green PRODUCT Choices Affect Preferences for Delivery Speed</a:t>
            </a:r>
            <a:endParaRPr lang="en-NL" sz="3200" dirty="0"/>
          </a:p>
        </p:txBody>
      </p:sp>
      <p:sp>
        <p:nvSpPr>
          <p:cNvPr id="3" name="Sous-titre 2">
            <a:extLst>
              <a:ext uri="{FF2B5EF4-FFF2-40B4-BE49-F238E27FC236}">
                <a16:creationId xmlns:a16="http://schemas.microsoft.com/office/drawing/2014/main" id="{E804AB5F-49C6-0C2D-4AE6-ED850ADB01B2}"/>
              </a:ext>
            </a:extLst>
          </p:cNvPr>
          <p:cNvSpPr>
            <a:spLocks noGrp="1"/>
          </p:cNvSpPr>
          <p:nvPr>
            <p:ph type="subTitle" idx="1"/>
          </p:nvPr>
        </p:nvSpPr>
        <p:spPr>
          <a:xfrm>
            <a:off x="436251" y="2425378"/>
            <a:ext cx="10993546" cy="590321"/>
          </a:xfrm>
        </p:spPr>
        <p:txBody>
          <a:bodyPr>
            <a:normAutofit/>
          </a:bodyPr>
          <a:lstStyle/>
          <a:p>
            <a:r>
              <a:rPr lang="en-US" sz="1800" dirty="0"/>
              <a:t>Presentation at </a:t>
            </a:r>
            <a:r>
              <a:rPr lang="en-US" sz="1800" dirty="0" err="1"/>
              <a:t>polyu</a:t>
            </a:r>
            <a:endParaRPr lang="en-US" sz="1800" dirty="0"/>
          </a:p>
        </p:txBody>
      </p:sp>
      <p:sp>
        <p:nvSpPr>
          <p:cNvPr id="6" name="ZoneTexte 5">
            <a:extLst>
              <a:ext uri="{FF2B5EF4-FFF2-40B4-BE49-F238E27FC236}">
                <a16:creationId xmlns:a16="http://schemas.microsoft.com/office/drawing/2014/main" id="{84238D48-CE79-245F-A886-F915A5D6CAF0}"/>
              </a:ext>
            </a:extLst>
          </p:cNvPr>
          <p:cNvSpPr txBox="1"/>
          <p:nvPr/>
        </p:nvSpPr>
        <p:spPr>
          <a:xfrm>
            <a:off x="657558" y="3674440"/>
            <a:ext cx="4435142" cy="523220"/>
          </a:xfrm>
          <a:prstGeom prst="rect">
            <a:avLst/>
          </a:prstGeom>
          <a:noFill/>
        </p:spPr>
        <p:txBody>
          <a:bodyPr wrap="square" rtlCol="0">
            <a:spAutoFit/>
          </a:bodyPr>
          <a:lstStyle/>
          <a:p>
            <a:endParaRPr lang="en-US" sz="1400" dirty="0">
              <a:solidFill>
                <a:schemeClr val="bg1"/>
              </a:solidFill>
              <a:latin typeface="Book Antiqua" panose="02040602050305030304" pitchFamily="18" charset="0"/>
            </a:endParaRPr>
          </a:p>
          <a:p>
            <a:endParaRPr lang="en-US" sz="1400" dirty="0">
              <a:solidFill>
                <a:schemeClr val="bg1"/>
              </a:solidFill>
              <a:latin typeface="Book Antiqua" panose="02040602050305030304" pitchFamily="18" charset="0"/>
            </a:endParaRPr>
          </a:p>
        </p:txBody>
      </p:sp>
      <p:pic>
        <p:nvPicPr>
          <p:cNvPr id="4" name="Picture 3" descr="A person standing in front of a screen&#10;&#10;Description automatically generated">
            <a:extLst>
              <a:ext uri="{FF2B5EF4-FFF2-40B4-BE49-F238E27FC236}">
                <a16:creationId xmlns:a16="http://schemas.microsoft.com/office/drawing/2014/main" id="{3FDD3FB5-EEDD-667E-C064-90A5AABDE4FB}"/>
              </a:ext>
            </a:extLst>
          </p:cNvPr>
          <p:cNvPicPr>
            <a:picLocks noChangeAspect="1"/>
          </p:cNvPicPr>
          <p:nvPr/>
        </p:nvPicPr>
        <p:blipFill rotWithShape="1">
          <a:blip r:embed="rId3"/>
          <a:srcRect l="12046" t="11066" r="11111" b="12437"/>
          <a:stretch/>
        </p:blipFill>
        <p:spPr>
          <a:xfrm>
            <a:off x="5394725" y="3659107"/>
            <a:ext cx="1797351" cy="1789285"/>
          </a:xfrm>
          <a:prstGeom prst="ellipse">
            <a:avLst/>
          </a:prstGeom>
        </p:spPr>
      </p:pic>
      <p:sp>
        <p:nvSpPr>
          <p:cNvPr id="7" name="ZoneTexte 5">
            <a:extLst>
              <a:ext uri="{FF2B5EF4-FFF2-40B4-BE49-F238E27FC236}">
                <a16:creationId xmlns:a16="http://schemas.microsoft.com/office/drawing/2014/main" id="{0F590FFD-74A3-1BC1-0268-B011A87B0106}"/>
              </a:ext>
            </a:extLst>
          </p:cNvPr>
          <p:cNvSpPr txBox="1"/>
          <p:nvPr/>
        </p:nvSpPr>
        <p:spPr>
          <a:xfrm>
            <a:off x="657558" y="3674440"/>
            <a:ext cx="4435142" cy="1815882"/>
          </a:xfrm>
          <a:prstGeom prst="rect">
            <a:avLst/>
          </a:prstGeom>
          <a:noFill/>
        </p:spPr>
        <p:txBody>
          <a:bodyPr wrap="square" rtlCol="0">
            <a:spAutoFit/>
          </a:bodyPr>
          <a:lstStyle/>
          <a:p>
            <a:r>
              <a:rPr lang="en-US" sz="1400" dirty="0">
                <a:solidFill>
                  <a:schemeClr val="bg1"/>
                </a:solidFill>
                <a:latin typeface="Book Antiqua" panose="02040602050305030304" pitchFamily="18" charset="0"/>
              </a:rPr>
              <a:t>April 2026</a:t>
            </a:r>
          </a:p>
          <a:p>
            <a:endParaRPr lang="en-US" sz="1400" dirty="0">
              <a:solidFill>
                <a:schemeClr val="bg1"/>
              </a:solidFill>
              <a:latin typeface="Book Antiqua" panose="02040602050305030304" pitchFamily="18" charset="0"/>
            </a:endParaRPr>
          </a:p>
          <a:p>
            <a:endParaRPr lang="en-US" sz="1400" dirty="0">
              <a:solidFill>
                <a:schemeClr val="bg1"/>
              </a:solidFill>
              <a:latin typeface="Book Antiqua" panose="02040602050305030304" pitchFamily="18" charset="0"/>
            </a:endParaRPr>
          </a:p>
          <a:p>
            <a:r>
              <a:rPr lang="en-US" sz="1400" dirty="0">
                <a:solidFill>
                  <a:schemeClr val="bg1"/>
                </a:solidFill>
                <a:latin typeface="Book Antiqua" panose="02040602050305030304" pitchFamily="18" charset="0"/>
              </a:rPr>
              <a:t>Yuqi Guo, Tilburg University</a:t>
            </a:r>
          </a:p>
          <a:p>
            <a:r>
              <a:rPr lang="en-US" sz="1400" dirty="0">
                <a:solidFill>
                  <a:schemeClr val="bg1"/>
                </a:solidFill>
                <a:latin typeface="Book Antiqua" panose="02040602050305030304" pitchFamily="18" charset="0"/>
              </a:rPr>
              <a:t>Jen Park, The University of British Columbia</a:t>
            </a:r>
          </a:p>
          <a:p>
            <a:r>
              <a:rPr lang="en-US" sz="1400" dirty="0">
                <a:solidFill>
                  <a:schemeClr val="bg1"/>
                </a:solidFill>
                <a:latin typeface="Book Antiqua" panose="02040602050305030304" pitchFamily="18" charset="0"/>
              </a:rPr>
              <a:t>David J. Hardisty, The University of British Columbia</a:t>
            </a:r>
            <a:endParaRPr lang="en-US" sz="1400" dirty="0">
              <a:solidFill>
                <a:schemeClr val="bg1"/>
              </a:solidFill>
              <a:latin typeface="+mj-lt"/>
            </a:endParaRPr>
          </a:p>
          <a:p>
            <a:endParaRPr lang="en-US" sz="1400" dirty="0">
              <a:solidFill>
                <a:schemeClr val="bg1"/>
              </a:solidFill>
              <a:latin typeface="+mj-lt"/>
            </a:endParaRPr>
          </a:p>
          <a:p>
            <a:endParaRPr lang="en-US" sz="1400" dirty="0">
              <a:solidFill>
                <a:schemeClr val="bg1"/>
              </a:solidFill>
              <a:latin typeface="+mj-lt"/>
            </a:endParaRPr>
          </a:p>
        </p:txBody>
      </p:sp>
      <p:pic>
        <p:nvPicPr>
          <p:cNvPr id="1026" name="Picture 2" descr="Dave Hardisty (@dhardisty.bsky.social) — Bluesky">
            <a:extLst>
              <a:ext uri="{FF2B5EF4-FFF2-40B4-BE49-F238E27FC236}">
                <a16:creationId xmlns:a16="http://schemas.microsoft.com/office/drawing/2014/main" id="{DBBD1DA0-E378-CB30-6E7A-9D877D5FA1D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93477" y="3659107"/>
            <a:ext cx="1797351" cy="1797351"/>
          </a:xfrm>
          <a:prstGeom prst="ellipse">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E035075F-1882-487B-8950-259E127B11B5}"/>
              </a:ext>
            </a:extLst>
          </p:cNvPr>
          <p:cNvPicPr>
            <a:picLocks noChangeAspect="1"/>
          </p:cNvPicPr>
          <p:nvPr/>
        </p:nvPicPr>
        <p:blipFill rotWithShape="1">
          <a:blip r:embed="rId5"/>
          <a:srcRect t="179" b="7229"/>
          <a:stretch>
            <a:fillRect/>
          </a:stretch>
        </p:blipFill>
        <p:spPr>
          <a:xfrm>
            <a:off x="7494101" y="3659107"/>
            <a:ext cx="1797351" cy="1797351"/>
          </a:xfrm>
          <a:prstGeom prst="ellipse">
            <a:avLst/>
          </a:prstGeom>
        </p:spPr>
      </p:pic>
    </p:spTree>
    <p:extLst>
      <p:ext uri="{BB962C8B-B14F-4D97-AF65-F5344CB8AC3E}">
        <p14:creationId xmlns:p14="http://schemas.microsoft.com/office/powerpoint/2010/main" val="20406732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D677C60-5693-C3D1-E3CE-FF565A03C00E}"/>
              </a:ext>
            </a:extLst>
          </p:cNvPr>
          <p:cNvSpPr>
            <a:spLocks noGrp="1"/>
          </p:cNvSpPr>
          <p:nvPr>
            <p:ph idx="1"/>
          </p:nvPr>
        </p:nvSpPr>
        <p:spPr>
          <a:xfrm>
            <a:off x="486405" y="1382843"/>
            <a:ext cx="11124401" cy="4927520"/>
          </a:xfrm>
        </p:spPr>
        <p:txBody>
          <a:bodyPr>
            <a:normAutofit/>
          </a:bodyPr>
          <a:lstStyle/>
          <a:p>
            <a:pPr marL="0" indent="0">
              <a:buNone/>
            </a:pPr>
            <a:r>
              <a:rPr lang="en-US" sz="2000" b="1" dirty="0"/>
              <a:t>Prior research (see these articles for reviews: Ferguson et al. 2024; Maki et al. 2019; Truelove et al. 2014) has largely attributed moral consistency effects to self perception theory (Bem 1967): </a:t>
            </a:r>
          </a:p>
          <a:p>
            <a:pPr lvl="1"/>
            <a:r>
              <a:rPr lang="en-US" sz="1800" dirty="0"/>
              <a:t>People look to their behavior to infer their self-concept (Bem 1972) and strive to maintain consistency across behaviors and beliefs (Festinger and Carlsmith 1959).</a:t>
            </a:r>
          </a:p>
          <a:p>
            <a:pPr lvl="1"/>
            <a:r>
              <a:rPr lang="en-US" sz="1800" dirty="0"/>
              <a:t>“I made a sustainable choice, therefore I am the kind of person who cares about sustainability.”</a:t>
            </a:r>
          </a:p>
          <a:p>
            <a:pPr lvl="1"/>
            <a:r>
              <a:rPr lang="en-US" sz="1800" dirty="0"/>
              <a:t>”Since I am a sustainable person, I might as well choose a more sustainable delivery option.”</a:t>
            </a:r>
          </a:p>
          <a:p>
            <a:pPr marL="0" indent="0">
              <a:buNone/>
            </a:pPr>
            <a:endParaRPr lang="en-US" sz="2000" b="1" dirty="0"/>
          </a:p>
          <a:p>
            <a:pPr marL="0" indent="0">
              <a:buNone/>
            </a:pPr>
            <a:r>
              <a:rPr lang="en-US" sz="2000" b="1" dirty="0"/>
              <a:t>Assumption of self perception account: </a:t>
            </a:r>
          </a:p>
          <a:p>
            <a:pPr marL="0" indent="0">
              <a:buNone/>
            </a:pPr>
            <a:r>
              <a:rPr lang="en-US" sz="2000" dirty="0"/>
              <a:t>The subsequent behavior (e.g., delivery choice) must be readily construed as moral; without this, it cannot provide a meaningful basis for self-inference or behavioral consistency.</a:t>
            </a:r>
          </a:p>
          <a:p>
            <a:pPr marL="0" indent="0">
              <a:buNone/>
            </a:pPr>
            <a:endParaRPr lang="en-US" sz="2000" dirty="0"/>
          </a:p>
        </p:txBody>
      </p:sp>
      <p:sp>
        <p:nvSpPr>
          <p:cNvPr id="3" name="Date Placeholder 2">
            <a:extLst>
              <a:ext uri="{FF2B5EF4-FFF2-40B4-BE49-F238E27FC236}">
                <a16:creationId xmlns:a16="http://schemas.microsoft.com/office/drawing/2014/main" id="{1E9ECFAA-D587-876D-7F28-902F14EE194B}"/>
              </a:ext>
            </a:extLst>
          </p:cNvPr>
          <p:cNvSpPr>
            <a:spLocks noGrp="1"/>
          </p:cNvSpPr>
          <p:nvPr>
            <p:ph type="dt" sz="half" idx="10"/>
          </p:nvPr>
        </p:nvSpPr>
        <p:spPr/>
        <p:txBody>
          <a:bodyPr/>
          <a:lstStyle/>
          <a:p>
            <a:endParaRPr lang="en-GB" dirty="0"/>
          </a:p>
        </p:txBody>
      </p:sp>
      <p:sp>
        <p:nvSpPr>
          <p:cNvPr id="4" name="Footer Placeholder 3">
            <a:extLst>
              <a:ext uri="{FF2B5EF4-FFF2-40B4-BE49-F238E27FC236}">
                <a16:creationId xmlns:a16="http://schemas.microsoft.com/office/drawing/2014/main" id="{37F99E97-E0FB-7041-E407-61A180B14EA4}"/>
              </a:ext>
            </a:extLst>
          </p:cNvPr>
          <p:cNvSpPr>
            <a:spLocks noGrp="1"/>
          </p:cNvSpPr>
          <p:nvPr>
            <p:ph type="ftr" sz="quarter" idx="11"/>
          </p:nvPr>
        </p:nvSpPr>
        <p:spPr/>
        <p:txBody>
          <a:bodyPr/>
          <a:lstStyle/>
          <a:p>
            <a:endParaRPr lang="en-GB" cap="none" dirty="0"/>
          </a:p>
        </p:txBody>
      </p:sp>
      <p:sp>
        <p:nvSpPr>
          <p:cNvPr id="5" name="Slide Number Placeholder 4">
            <a:extLst>
              <a:ext uri="{FF2B5EF4-FFF2-40B4-BE49-F238E27FC236}">
                <a16:creationId xmlns:a16="http://schemas.microsoft.com/office/drawing/2014/main" id="{37425275-D7D0-82C2-FB18-40D8A94C0864}"/>
              </a:ext>
            </a:extLst>
          </p:cNvPr>
          <p:cNvSpPr>
            <a:spLocks noGrp="1"/>
          </p:cNvSpPr>
          <p:nvPr>
            <p:ph type="sldNum" sz="quarter" idx="12"/>
          </p:nvPr>
        </p:nvSpPr>
        <p:spPr/>
        <p:txBody>
          <a:bodyPr/>
          <a:lstStyle/>
          <a:p>
            <a:fld id="{D57F1E4F-1CFF-5643-939E-217C01CDF565}" type="slidenum">
              <a:rPr lang="en-GB" noProof="0" smtClean="0"/>
              <a:pPr/>
              <a:t>10</a:t>
            </a:fld>
            <a:endParaRPr lang="en-GB" noProof="0" dirty="0"/>
          </a:p>
        </p:txBody>
      </p:sp>
      <p:sp>
        <p:nvSpPr>
          <p:cNvPr id="6" name="Content Placeholder 5">
            <a:extLst>
              <a:ext uri="{FF2B5EF4-FFF2-40B4-BE49-F238E27FC236}">
                <a16:creationId xmlns:a16="http://schemas.microsoft.com/office/drawing/2014/main" id="{FB3DEF74-CB1F-BDCC-DED5-C2305AB6A141}"/>
              </a:ext>
            </a:extLst>
          </p:cNvPr>
          <p:cNvSpPr>
            <a:spLocks noGrp="1"/>
          </p:cNvSpPr>
          <p:nvPr>
            <p:ph idx="13"/>
          </p:nvPr>
        </p:nvSpPr>
        <p:spPr/>
        <p:txBody>
          <a:bodyPr/>
          <a:lstStyle/>
          <a:p>
            <a:r>
              <a:rPr lang="en-US" dirty="0"/>
              <a:t>Introduction </a:t>
            </a:r>
          </a:p>
        </p:txBody>
      </p:sp>
      <p:sp>
        <p:nvSpPr>
          <p:cNvPr id="7" name="Content Placeholder 6">
            <a:extLst>
              <a:ext uri="{FF2B5EF4-FFF2-40B4-BE49-F238E27FC236}">
                <a16:creationId xmlns:a16="http://schemas.microsoft.com/office/drawing/2014/main" id="{21DCF9E1-0E15-47C4-19E5-FBCD04E0DF25}"/>
              </a:ext>
            </a:extLst>
          </p:cNvPr>
          <p:cNvSpPr>
            <a:spLocks noGrp="1"/>
          </p:cNvSpPr>
          <p:nvPr>
            <p:ph idx="14"/>
          </p:nvPr>
        </p:nvSpPr>
        <p:spPr/>
        <p:txBody>
          <a:bodyPr/>
          <a:lstStyle/>
          <a:p>
            <a:r>
              <a:rPr lang="en-US" b="1" dirty="0">
                <a:solidFill>
                  <a:srgbClr val="264880"/>
                </a:solidFill>
              </a:rPr>
              <a:t>A </a:t>
            </a:r>
            <a:r>
              <a:rPr lang="en-US" b="1" dirty="0">
                <a:solidFill>
                  <a:srgbClr val="A97816"/>
                </a:solidFill>
              </a:rPr>
              <a:t>sequential moral behavior </a:t>
            </a:r>
            <a:r>
              <a:rPr lang="en-US" b="1" dirty="0">
                <a:solidFill>
                  <a:srgbClr val="264880"/>
                </a:solidFill>
              </a:rPr>
              <a:t>paradigm (SMB)</a:t>
            </a:r>
          </a:p>
        </p:txBody>
      </p:sp>
      <p:sp>
        <p:nvSpPr>
          <p:cNvPr id="8" name="Text Placeholder 7">
            <a:extLst>
              <a:ext uri="{FF2B5EF4-FFF2-40B4-BE49-F238E27FC236}">
                <a16:creationId xmlns:a16="http://schemas.microsoft.com/office/drawing/2014/main" id="{B281DE56-3250-E940-7EA7-B87BE9DFD4A1}"/>
              </a:ext>
            </a:extLst>
          </p:cNvPr>
          <p:cNvSpPr>
            <a:spLocks noGrp="1"/>
          </p:cNvSpPr>
          <p:nvPr>
            <p:ph type="body" sz="quarter" idx="15"/>
          </p:nvPr>
        </p:nvSpPr>
        <p:spPr/>
        <p:txBody>
          <a:bodyPr/>
          <a:lstStyle/>
          <a:p>
            <a:endParaRPr lang="en-US"/>
          </a:p>
        </p:txBody>
      </p:sp>
    </p:spTree>
    <p:extLst>
      <p:ext uri="{BB962C8B-B14F-4D97-AF65-F5344CB8AC3E}">
        <p14:creationId xmlns:p14="http://schemas.microsoft.com/office/powerpoint/2010/main" val="40011063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E94F38-3551-A3CC-0AED-B71104C00DF8}"/>
            </a:ext>
          </a:extLst>
        </p:cNvPr>
        <p:cNvGrpSpPr/>
        <p:nvPr/>
      </p:nvGrpSpPr>
      <p:grpSpPr>
        <a:xfrm>
          <a:off x="0" y="0"/>
          <a:ext cx="0" cy="0"/>
          <a:chOff x="0" y="0"/>
          <a:chExt cx="0" cy="0"/>
        </a:xfrm>
      </p:grpSpPr>
      <p:sp>
        <p:nvSpPr>
          <p:cNvPr id="3" name="Date Placeholder 2">
            <a:extLst>
              <a:ext uri="{FF2B5EF4-FFF2-40B4-BE49-F238E27FC236}">
                <a16:creationId xmlns:a16="http://schemas.microsoft.com/office/drawing/2014/main" id="{8876C4EC-9306-6488-4044-EC6BB19209FD}"/>
              </a:ext>
            </a:extLst>
          </p:cNvPr>
          <p:cNvSpPr>
            <a:spLocks noGrp="1"/>
          </p:cNvSpPr>
          <p:nvPr>
            <p:ph type="dt" sz="half" idx="10"/>
          </p:nvPr>
        </p:nvSpPr>
        <p:spPr/>
        <p:txBody>
          <a:bodyPr/>
          <a:lstStyle/>
          <a:p>
            <a:endParaRPr lang="en-GB" dirty="0"/>
          </a:p>
        </p:txBody>
      </p:sp>
      <p:sp>
        <p:nvSpPr>
          <p:cNvPr id="4" name="Footer Placeholder 3">
            <a:extLst>
              <a:ext uri="{FF2B5EF4-FFF2-40B4-BE49-F238E27FC236}">
                <a16:creationId xmlns:a16="http://schemas.microsoft.com/office/drawing/2014/main" id="{1F32A8C0-2D98-26BF-C256-DC4E4D4C50C0}"/>
              </a:ext>
            </a:extLst>
          </p:cNvPr>
          <p:cNvSpPr>
            <a:spLocks noGrp="1"/>
          </p:cNvSpPr>
          <p:nvPr>
            <p:ph type="ftr" sz="quarter" idx="11"/>
          </p:nvPr>
        </p:nvSpPr>
        <p:spPr/>
        <p:txBody>
          <a:bodyPr/>
          <a:lstStyle/>
          <a:p>
            <a:endParaRPr lang="en-GB" cap="none" dirty="0"/>
          </a:p>
        </p:txBody>
      </p:sp>
      <p:sp>
        <p:nvSpPr>
          <p:cNvPr id="5" name="Slide Number Placeholder 4">
            <a:extLst>
              <a:ext uri="{FF2B5EF4-FFF2-40B4-BE49-F238E27FC236}">
                <a16:creationId xmlns:a16="http://schemas.microsoft.com/office/drawing/2014/main" id="{772057E4-9022-EF8E-DF93-EA9A61D7CDE9}"/>
              </a:ext>
            </a:extLst>
          </p:cNvPr>
          <p:cNvSpPr>
            <a:spLocks noGrp="1"/>
          </p:cNvSpPr>
          <p:nvPr>
            <p:ph type="sldNum" sz="quarter" idx="12"/>
          </p:nvPr>
        </p:nvSpPr>
        <p:spPr/>
        <p:txBody>
          <a:bodyPr/>
          <a:lstStyle/>
          <a:p>
            <a:fld id="{D57F1E4F-1CFF-5643-939E-217C01CDF565}" type="slidenum">
              <a:rPr lang="en-GB" noProof="0" smtClean="0"/>
              <a:pPr/>
              <a:t>11</a:t>
            </a:fld>
            <a:endParaRPr lang="en-GB" noProof="0" dirty="0"/>
          </a:p>
        </p:txBody>
      </p:sp>
      <p:sp>
        <p:nvSpPr>
          <p:cNvPr id="6" name="Content Placeholder 5">
            <a:extLst>
              <a:ext uri="{FF2B5EF4-FFF2-40B4-BE49-F238E27FC236}">
                <a16:creationId xmlns:a16="http://schemas.microsoft.com/office/drawing/2014/main" id="{15B78A4C-F9FA-8322-D6C9-07A7CEA367C0}"/>
              </a:ext>
            </a:extLst>
          </p:cNvPr>
          <p:cNvSpPr>
            <a:spLocks noGrp="1"/>
          </p:cNvSpPr>
          <p:nvPr>
            <p:ph idx="13"/>
          </p:nvPr>
        </p:nvSpPr>
        <p:spPr/>
        <p:txBody>
          <a:bodyPr/>
          <a:lstStyle/>
          <a:p>
            <a:r>
              <a:rPr lang="en-US" dirty="0"/>
              <a:t>Introduction </a:t>
            </a:r>
          </a:p>
        </p:txBody>
      </p:sp>
      <p:sp>
        <p:nvSpPr>
          <p:cNvPr id="7" name="Content Placeholder 6">
            <a:extLst>
              <a:ext uri="{FF2B5EF4-FFF2-40B4-BE49-F238E27FC236}">
                <a16:creationId xmlns:a16="http://schemas.microsoft.com/office/drawing/2014/main" id="{DD9F5D43-C89F-A507-AE59-5D5AC929F467}"/>
              </a:ext>
            </a:extLst>
          </p:cNvPr>
          <p:cNvSpPr>
            <a:spLocks noGrp="1"/>
          </p:cNvSpPr>
          <p:nvPr>
            <p:ph idx="14"/>
          </p:nvPr>
        </p:nvSpPr>
        <p:spPr/>
        <p:txBody>
          <a:bodyPr/>
          <a:lstStyle/>
          <a:p>
            <a:r>
              <a:rPr lang="en-US" b="1" dirty="0">
                <a:solidFill>
                  <a:srgbClr val="264880"/>
                </a:solidFill>
              </a:rPr>
              <a:t>A </a:t>
            </a:r>
            <a:r>
              <a:rPr lang="en-US" b="1" dirty="0">
                <a:solidFill>
                  <a:srgbClr val="A97816"/>
                </a:solidFill>
              </a:rPr>
              <a:t>sequential moral behavior </a:t>
            </a:r>
            <a:r>
              <a:rPr lang="en-US" b="1" dirty="0">
                <a:solidFill>
                  <a:srgbClr val="264880"/>
                </a:solidFill>
              </a:rPr>
              <a:t>paradigm (SMB)</a:t>
            </a:r>
          </a:p>
        </p:txBody>
      </p:sp>
      <p:sp>
        <p:nvSpPr>
          <p:cNvPr id="8" name="Text Placeholder 7">
            <a:extLst>
              <a:ext uri="{FF2B5EF4-FFF2-40B4-BE49-F238E27FC236}">
                <a16:creationId xmlns:a16="http://schemas.microsoft.com/office/drawing/2014/main" id="{D3F6ED01-3D11-E363-DE3D-308AA2CDB26F}"/>
              </a:ext>
            </a:extLst>
          </p:cNvPr>
          <p:cNvSpPr>
            <a:spLocks noGrp="1"/>
          </p:cNvSpPr>
          <p:nvPr>
            <p:ph type="body" sz="quarter" idx="15"/>
          </p:nvPr>
        </p:nvSpPr>
        <p:spPr/>
        <p:txBody>
          <a:bodyPr/>
          <a:lstStyle/>
          <a:p>
            <a:endParaRPr lang="en-US" dirty="0"/>
          </a:p>
        </p:txBody>
      </p:sp>
      <p:sp>
        <p:nvSpPr>
          <p:cNvPr id="16" name="TextBox 15">
            <a:extLst>
              <a:ext uri="{FF2B5EF4-FFF2-40B4-BE49-F238E27FC236}">
                <a16:creationId xmlns:a16="http://schemas.microsoft.com/office/drawing/2014/main" id="{375313A5-EDD8-C932-27BA-B2EEAC328006}"/>
              </a:ext>
            </a:extLst>
          </p:cNvPr>
          <p:cNvSpPr txBox="1"/>
          <p:nvPr/>
        </p:nvSpPr>
        <p:spPr>
          <a:xfrm>
            <a:off x="1618838" y="4714007"/>
            <a:ext cx="8468020" cy="1200329"/>
          </a:xfrm>
          <a:prstGeom prst="rect">
            <a:avLst/>
          </a:prstGeom>
          <a:noFill/>
        </p:spPr>
        <p:txBody>
          <a:bodyPr wrap="square">
            <a:spAutoFit/>
          </a:bodyPr>
          <a:lstStyle/>
          <a:p>
            <a:pPr algn="ctr"/>
            <a:r>
              <a:rPr lang="en-US" sz="3600" b="1" dirty="0">
                <a:solidFill>
                  <a:srgbClr val="264880"/>
                </a:solidFill>
                <a:latin typeface="+mj-lt"/>
              </a:rPr>
              <a:t>Except…Do people naturally think </a:t>
            </a:r>
            <a:r>
              <a:rPr lang="en-US" sz="3600" b="1" dirty="0">
                <a:solidFill>
                  <a:srgbClr val="A97816"/>
                </a:solidFill>
                <a:latin typeface="+mj-lt"/>
              </a:rPr>
              <a:t>of delivery speed as a moral decision?</a:t>
            </a:r>
          </a:p>
        </p:txBody>
      </p:sp>
      <p:sp>
        <p:nvSpPr>
          <p:cNvPr id="20" name="Oval 19">
            <a:extLst>
              <a:ext uri="{FF2B5EF4-FFF2-40B4-BE49-F238E27FC236}">
                <a16:creationId xmlns:a16="http://schemas.microsoft.com/office/drawing/2014/main" id="{A8F9C852-432D-D658-DF49-93637A7150E8}"/>
              </a:ext>
            </a:extLst>
          </p:cNvPr>
          <p:cNvSpPr/>
          <p:nvPr/>
        </p:nvSpPr>
        <p:spPr>
          <a:xfrm>
            <a:off x="4722548" y="1969895"/>
            <a:ext cx="2260600" cy="2260600"/>
          </a:xfrm>
          <a:prstGeom prst="ellipse">
            <a:avLst/>
          </a:prstGeom>
          <a:noFill/>
          <a:ln w="50800">
            <a:solidFill>
              <a:srgbClr val="26488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264880"/>
                </a:solidFill>
                <a:latin typeface="Franklin Gothic Medium" panose="020B0603020102020204"/>
              </a:rPr>
              <a:t>m</a:t>
            </a:r>
            <a:r>
              <a:rPr kumimoji="0" lang="en-US" sz="2400" b="1" i="0" u="none" strike="noStrike" kern="1200" cap="none" spc="0" normalizeH="0" baseline="0" noProof="0" dirty="0">
                <a:ln>
                  <a:noFill/>
                </a:ln>
                <a:solidFill>
                  <a:srgbClr val="264880"/>
                </a:solidFill>
                <a:effectLst/>
                <a:uLnTx/>
                <a:uFillTx/>
                <a:latin typeface="Franklin Gothic Medium" panose="020B0603020102020204"/>
                <a:ea typeface="+mn-ea"/>
                <a:cs typeface="+mn-cs"/>
              </a:rPr>
              <a:t>oral (?) behavior </a:t>
            </a:r>
            <a:r>
              <a:rPr kumimoji="0" lang="en-US" altLang="zh-CN" sz="2400" b="1" i="0" u="none" strike="noStrike" kern="1200" cap="none" spc="0" normalizeH="0" baseline="0" noProof="0" dirty="0">
                <a:ln>
                  <a:noFill/>
                </a:ln>
                <a:solidFill>
                  <a:srgbClr val="264880"/>
                </a:solidFill>
                <a:effectLst/>
                <a:uLnTx/>
                <a:uFillTx/>
                <a:latin typeface="Franklin Gothic Medium" panose="020B0603020102020204"/>
                <a:ea typeface="+mn-ea"/>
                <a:cs typeface="+mn-cs"/>
              </a:rPr>
              <a:t>2</a:t>
            </a:r>
          </a:p>
        </p:txBody>
      </p:sp>
    </p:spTree>
    <p:extLst>
      <p:ext uri="{BB962C8B-B14F-4D97-AF65-F5344CB8AC3E}">
        <p14:creationId xmlns:p14="http://schemas.microsoft.com/office/powerpoint/2010/main" val="23127631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F9A275-1C05-C3DA-B36F-138995451EE0}"/>
            </a:ext>
          </a:extLst>
        </p:cNvPr>
        <p:cNvGrpSpPr/>
        <p:nvPr/>
      </p:nvGrpSpPr>
      <p:grpSpPr>
        <a:xfrm>
          <a:off x="0" y="0"/>
          <a:ext cx="0" cy="0"/>
          <a:chOff x="0" y="0"/>
          <a:chExt cx="0" cy="0"/>
        </a:xfrm>
      </p:grpSpPr>
      <p:sp>
        <p:nvSpPr>
          <p:cNvPr id="3" name="Date Placeholder 2">
            <a:extLst>
              <a:ext uri="{FF2B5EF4-FFF2-40B4-BE49-F238E27FC236}">
                <a16:creationId xmlns:a16="http://schemas.microsoft.com/office/drawing/2014/main" id="{AA4E4641-9CD2-B404-C4BF-4FAD520C8D09}"/>
              </a:ext>
            </a:extLst>
          </p:cNvPr>
          <p:cNvSpPr>
            <a:spLocks noGrp="1"/>
          </p:cNvSpPr>
          <p:nvPr>
            <p:ph type="dt" sz="half" idx="10"/>
          </p:nvPr>
        </p:nvSpPr>
        <p:spPr/>
        <p:txBody>
          <a:bodyPr/>
          <a:lstStyle/>
          <a:p>
            <a:endParaRPr lang="en-GB" dirty="0"/>
          </a:p>
        </p:txBody>
      </p:sp>
      <p:sp>
        <p:nvSpPr>
          <p:cNvPr id="4" name="Footer Placeholder 3">
            <a:extLst>
              <a:ext uri="{FF2B5EF4-FFF2-40B4-BE49-F238E27FC236}">
                <a16:creationId xmlns:a16="http://schemas.microsoft.com/office/drawing/2014/main" id="{B3411CD7-64E8-BEEE-BF41-C8C9646358CE}"/>
              </a:ext>
            </a:extLst>
          </p:cNvPr>
          <p:cNvSpPr>
            <a:spLocks noGrp="1"/>
          </p:cNvSpPr>
          <p:nvPr>
            <p:ph type="ftr" sz="quarter" idx="11"/>
          </p:nvPr>
        </p:nvSpPr>
        <p:spPr/>
        <p:txBody>
          <a:bodyPr/>
          <a:lstStyle/>
          <a:p>
            <a:endParaRPr lang="en-GB" cap="none" dirty="0"/>
          </a:p>
        </p:txBody>
      </p:sp>
      <p:sp>
        <p:nvSpPr>
          <p:cNvPr id="5" name="Slide Number Placeholder 4">
            <a:extLst>
              <a:ext uri="{FF2B5EF4-FFF2-40B4-BE49-F238E27FC236}">
                <a16:creationId xmlns:a16="http://schemas.microsoft.com/office/drawing/2014/main" id="{01A139B7-8214-1EA5-005C-FE1CE3CBFB3B}"/>
              </a:ext>
            </a:extLst>
          </p:cNvPr>
          <p:cNvSpPr>
            <a:spLocks noGrp="1"/>
          </p:cNvSpPr>
          <p:nvPr>
            <p:ph type="sldNum" sz="quarter" idx="12"/>
          </p:nvPr>
        </p:nvSpPr>
        <p:spPr/>
        <p:txBody>
          <a:bodyPr/>
          <a:lstStyle/>
          <a:p>
            <a:fld id="{D57F1E4F-1CFF-5643-939E-217C01CDF565}" type="slidenum">
              <a:rPr lang="en-GB" noProof="0" smtClean="0"/>
              <a:pPr/>
              <a:t>12</a:t>
            </a:fld>
            <a:endParaRPr lang="en-GB" noProof="0" dirty="0"/>
          </a:p>
        </p:txBody>
      </p:sp>
      <p:sp>
        <p:nvSpPr>
          <p:cNvPr id="6" name="Content Placeholder 5">
            <a:extLst>
              <a:ext uri="{FF2B5EF4-FFF2-40B4-BE49-F238E27FC236}">
                <a16:creationId xmlns:a16="http://schemas.microsoft.com/office/drawing/2014/main" id="{5FF7A1D4-E345-EB0A-C6C1-10AEA2CCE015}"/>
              </a:ext>
            </a:extLst>
          </p:cNvPr>
          <p:cNvSpPr>
            <a:spLocks noGrp="1"/>
          </p:cNvSpPr>
          <p:nvPr>
            <p:ph idx="13"/>
          </p:nvPr>
        </p:nvSpPr>
        <p:spPr/>
        <p:txBody>
          <a:bodyPr/>
          <a:lstStyle/>
          <a:p>
            <a:r>
              <a:rPr lang="en-US" dirty="0"/>
              <a:t>Buying a conventional product online…</a:t>
            </a:r>
          </a:p>
        </p:txBody>
      </p:sp>
      <p:sp>
        <p:nvSpPr>
          <p:cNvPr id="7" name="Content Placeholder 6">
            <a:extLst>
              <a:ext uri="{FF2B5EF4-FFF2-40B4-BE49-F238E27FC236}">
                <a16:creationId xmlns:a16="http://schemas.microsoft.com/office/drawing/2014/main" id="{AF3C8514-A508-5995-1B48-DED57FA70366}"/>
              </a:ext>
            </a:extLst>
          </p:cNvPr>
          <p:cNvSpPr>
            <a:spLocks noGrp="1"/>
          </p:cNvSpPr>
          <p:nvPr>
            <p:ph idx="14"/>
          </p:nvPr>
        </p:nvSpPr>
        <p:spPr/>
        <p:txBody>
          <a:bodyPr/>
          <a:lstStyle/>
          <a:p>
            <a:r>
              <a:rPr lang="en-US" dirty="0">
                <a:solidFill>
                  <a:srgbClr val="A97816"/>
                </a:solidFill>
              </a:rPr>
              <a:t>Typical considerations </a:t>
            </a:r>
            <a:r>
              <a:rPr lang="en-US" dirty="0"/>
              <a:t>when choosing shipping option</a:t>
            </a:r>
          </a:p>
        </p:txBody>
      </p:sp>
      <p:sp>
        <p:nvSpPr>
          <p:cNvPr id="8" name="Text Placeholder 7">
            <a:extLst>
              <a:ext uri="{FF2B5EF4-FFF2-40B4-BE49-F238E27FC236}">
                <a16:creationId xmlns:a16="http://schemas.microsoft.com/office/drawing/2014/main" id="{9FF54396-BBF9-3643-A8FD-4E4F5EEA684A}"/>
              </a:ext>
            </a:extLst>
          </p:cNvPr>
          <p:cNvSpPr>
            <a:spLocks noGrp="1"/>
          </p:cNvSpPr>
          <p:nvPr>
            <p:ph type="body" sz="quarter" idx="15"/>
          </p:nvPr>
        </p:nvSpPr>
        <p:spPr/>
        <p:txBody>
          <a:bodyPr/>
          <a:lstStyle/>
          <a:p>
            <a:endParaRPr lang="en-US"/>
          </a:p>
        </p:txBody>
      </p:sp>
      <p:pic>
        <p:nvPicPr>
          <p:cNvPr id="10" name="Picture 9">
            <a:extLst>
              <a:ext uri="{FF2B5EF4-FFF2-40B4-BE49-F238E27FC236}">
                <a16:creationId xmlns:a16="http://schemas.microsoft.com/office/drawing/2014/main" id="{B629CC91-B448-A978-2449-AB859B24AD30}"/>
              </a:ext>
            </a:extLst>
          </p:cNvPr>
          <p:cNvPicPr>
            <a:picLocks noChangeAspect="1"/>
          </p:cNvPicPr>
          <p:nvPr/>
        </p:nvPicPr>
        <p:blipFill>
          <a:blip r:embed="rId3"/>
          <a:stretch>
            <a:fillRect/>
          </a:stretch>
        </p:blipFill>
        <p:spPr>
          <a:xfrm>
            <a:off x="4162876" y="2050032"/>
            <a:ext cx="4272764" cy="1378968"/>
          </a:xfrm>
          <a:prstGeom prst="rect">
            <a:avLst/>
          </a:prstGeom>
        </p:spPr>
      </p:pic>
      <p:pic>
        <p:nvPicPr>
          <p:cNvPr id="12" name="Picture 11">
            <a:extLst>
              <a:ext uri="{FF2B5EF4-FFF2-40B4-BE49-F238E27FC236}">
                <a16:creationId xmlns:a16="http://schemas.microsoft.com/office/drawing/2014/main" id="{36CE7938-4E49-6B6A-F8AB-9D2FD76C651E}"/>
              </a:ext>
            </a:extLst>
          </p:cNvPr>
          <p:cNvPicPr>
            <a:picLocks noChangeAspect="1"/>
          </p:cNvPicPr>
          <p:nvPr/>
        </p:nvPicPr>
        <p:blipFill>
          <a:blip r:embed="rId4"/>
          <a:stretch>
            <a:fillRect/>
          </a:stretch>
        </p:blipFill>
        <p:spPr>
          <a:xfrm>
            <a:off x="8516235" y="1460373"/>
            <a:ext cx="3119183" cy="4678775"/>
          </a:xfrm>
          <a:prstGeom prst="rect">
            <a:avLst/>
          </a:prstGeom>
        </p:spPr>
      </p:pic>
      <p:grpSp>
        <p:nvGrpSpPr>
          <p:cNvPr id="2" name="Group 1">
            <a:extLst>
              <a:ext uri="{FF2B5EF4-FFF2-40B4-BE49-F238E27FC236}">
                <a16:creationId xmlns:a16="http://schemas.microsoft.com/office/drawing/2014/main" id="{FC484AD6-FF19-355F-DB8B-E510D15E3755}"/>
              </a:ext>
            </a:extLst>
          </p:cNvPr>
          <p:cNvGrpSpPr/>
          <p:nvPr/>
        </p:nvGrpSpPr>
        <p:grpSpPr>
          <a:xfrm>
            <a:off x="4223576" y="3714641"/>
            <a:ext cx="4115999" cy="2096830"/>
            <a:chOff x="5354906" y="1760429"/>
            <a:chExt cx="4115999" cy="2096830"/>
          </a:xfrm>
        </p:grpSpPr>
        <p:pic>
          <p:nvPicPr>
            <p:cNvPr id="13" name="Picture 12">
              <a:extLst>
                <a:ext uri="{FF2B5EF4-FFF2-40B4-BE49-F238E27FC236}">
                  <a16:creationId xmlns:a16="http://schemas.microsoft.com/office/drawing/2014/main" id="{8FDC26EA-3E0B-BD29-F888-FE797BDBFE8F}"/>
                </a:ext>
              </a:extLst>
            </p:cNvPr>
            <p:cNvPicPr>
              <a:picLocks noChangeAspect="1"/>
            </p:cNvPicPr>
            <p:nvPr/>
          </p:nvPicPr>
          <p:blipFill>
            <a:blip r:embed="rId5"/>
            <a:stretch>
              <a:fillRect/>
            </a:stretch>
          </p:blipFill>
          <p:spPr>
            <a:xfrm>
              <a:off x="5354906" y="1760429"/>
              <a:ext cx="4115999" cy="2096830"/>
            </a:xfrm>
            <a:prstGeom prst="rect">
              <a:avLst/>
            </a:prstGeom>
          </p:spPr>
        </p:pic>
        <p:sp>
          <p:nvSpPr>
            <p:cNvPr id="14" name="Rectangle 13">
              <a:extLst>
                <a:ext uri="{FF2B5EF4-FFF2-40B4-BE49-F238E27FC236}">
                  <a16:creationId xmlns:a16="http://schemas.microsoft.com/office/drawing/2014/main" id="{212A08B7-0768-FA7F-355F-C19593641276}"/>
                </a:ext>
              </a:extLst>
            </p:cNvPr>
            <p:cNvSpPr/>
            <p:nvPr/>
          </p:nvSpPr>
          <p:spPr>
            <a:xfrm>
              <a:off x="5836356" y="2460978"/>
              <a:ext cx="953911" cy="13484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1E902D3-3F75-7545-8912-75C11C48ECCC}"/>
                </a:ext>
              </a:extLst>
            </p:cNvPr>
            <p:cNvSpPr/>
            <p:nvPr/>
          </p:nvSpPr>
          <p:spPr>
            <a:xfrm>
              <a:off x="5836356" y="3178641"/>
              <a:ext cx="1230488" cy="38997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1C228C23-F942-93B1-0B44-0578DE94873D}"/>
                </a:ext>
              </a:extLst>
            </p:cNvPr>
            <p:cNvSpPr txBox="1"/>
            <p:nvPr/>
          </p:nvSpPr>
          <p:spPr>
            <a:xfrm>
              <a:off x="5782568" y="2441930"/>
              <a:ext cx="1729309" cy="215444"/>
            </a:xfrm>
            <a:prstGeom prst="rect">
              <a:avLst/>
            </a:prstGeom>
            <a:noFill/>
          </p:spPr>
          <p:txBody>
            <a:bodyPr wrap="square" rtlCol="0">
              <a:spAutoFit/>
            </a:bodyPr>
            <a:lstStyle/>
            <a:p>
              <a:r>
                <a:rPr lang="en-US" sz="800" dirty="0">
                  <a:latin typeface="Arial" panose="020B0604020202020204" pitchFamily="34" charset="0"/>
                  <a:cs typeface="Arial" panose="020B0604020202020204" pitchFamily="34" charset="0"/>
                </a:rPr>
                <a:t>Wednesday, June 25</a:t>
              </a:r>
            </a:p>
          </p:txBody>
        </p:sp>
        <p:sp>
          <p:nvSpPr>
            <p:cNvPr id="17" name="TextBox 16">
              <a:extLst>
                <a:ext uri="{FF2B5EF4-FFF2-40B4-BE49-F238E27FC236}">
                  <a16:creationId xmlns:a16="http://schemas.microsoft.com/office/drawing/2014/main" id="{ADD2994B-C848-2FC3-4F0B-4D0B41913E4E}"/>
                </a:ext>
              </a:extLst>
            </p:cNvPr>
            <p:cNvSpPr txBox="1"/>
            <p:nvPr/>
          </p:nvSpPr>
          <p:spPr>
            <a:xfrm>
              <a:off x="5782568" y="3195279"/>
              <a:ext cx="1729309" cy="215444"/>
            </a:xfrm>
            <a:prstGeom prst="rect">
              <a:avLst/>
            </a:prstGeom>
            <a:noFill/>
          </p:spPr>
          <p:txBody>
            <a:bodyPr wrap="square" rtlCol="0">
              <a:spAutoFit/>
            </a:bodyPr>
            <a:lstStyle/>
            <a:p>
              <a:r>
                <a:rPr lang="en-US" sz="800" dirty="0">
                  <a:latin typeface="Arial" panose="020B0604020202020204" pitchFamily="34" charset="0"/>
                  <a:cs typeface="Arial" panose="020B0604020202020204" pitchFamily="34" charset="0"/>
                </a:rPr>
                <a:t>Monday, June 23</a:t>
              </a:r>
            </a:p>
          </p:txBody>
        </p:sp>
      </p:grpSp>
      <p:sp>
        <p:nvSpPr>
          <p:cNvPr id="11" name="Rectangle 10">
            <a:extLst>
              <a:ext uri="{FF2B5EF4-FFF2-40B4-BE49-F238E27FC236}">
                <a16:creationId xmlns:a16="http://schemas.microsoft.com/office/drawing/2014/main" id="{FB7E7C26-4641-119F-00DE-5D06789688E7}"/>
              </a:ext>
            </a:extLst>
          </p:cNvPr>
          <p:cNvSpPr/>
          <p:nvPr/>
        </p:nvSpPr>
        <p:spPr>
          <a:xfrm>
            <a:off x="1801978" y="2327444"/>
            <a:ext cx="8588044" cy="2526973"/>
          </a:xfrm>
          <a:prstGeom prst="rect">
            <a:avLst/>
          </a:prstGeom>
          <a:solidFill>
            <a:schemeClr val="bg1"/>
          </a:solidFill>
          <a:ln>
            <a:noFill/>
          </a:ln>
          <a:effectLst>
            <a:outerShdw blurRad="292100" dist="139700" dir="2700000" algn="tl" rotWithShape="0">
              <a:prstClr val="black">
                <a:alpha val="6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264880"/>
                </a:solidFill>
                <a:latin typeface="+mj-lt"/>
              </a:rPr>
              <a:t>Pilot study: </a:t>
            </a:r>
            <a:r>
              <a:rPr lang="en-US" sz="2800" b="1" dirty="0">
                <a:solidFill>
                  <a:srgbClr val="A97816"/>
                </a:solidFill>
                <a:latin typeface="+mj-lt"/>
              </a:rPr>
              <a:t>0 participants</a:t>
            </a:r>
            <a:r>
              <a:rPr lang="en-US" sz="2800" b="1" dirty="0">
                <a:solidFill>
                  <a:srgbClr val="264880"/>
                </a:solidFill>
                <a:latin typeface="+mj-lt"/>
              </a:rPr>
              <a:t> mentioned environmental considerations when explaining their delivery choice</a:t>
            </a:r>
          </a:p>
          <a:p>
            <a:pPr algn="ctr"/>
            <a:endParaRPr lang="en-US" sz="2800" b="1" dirty="0">
              <a:solidFill>
                <a:srgbClr val="264880"/>
              </a:solidFill>
              <a:latin typeface="+mj-lt"/>
            </a:endParaRPr>
          </a:p>
          <a:p>
            <a:pPr algn="ctr"/>
            <a:r>
              <a:rPr lang="en-US" sz="2800" b="1" dirty="0">
                <a:solidFill>
                  <a:srgbClr val="264880"/>
                </a:solidFill>
                <a:latin typeface="+mj-lt"/>
              </a:rPr>
              <a:t>Delivery choice is not readily viewed as moral</a:t>
            </a:r>
          </a:p>
        </p:txBody>
      </p:sp>
    </p:spTree>
    <p:extLst>
      <p:ext uri="{BB962C8B-B14F-4D97-AF65-F5344CB8AC3E}">
        <p14:creationId xmlns:p14="http://schemas.microsoft.com/office/powerpoint/2010/main" val="3546671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541971-3FC4-B6BD-006D-88CDFCB5669F}"/>
            </a:ext>
          </a:extLst>
        </p:cNvPr>
        <p:cNvGrpSpPr/>
        <p:nvPr/>
      </p:nvGrpSpPr>
      <p:grpSpPr>
        <a:xfrm>
          <a:off x="0" y="0"/>
          <a:ext cx="0" cy="0"/>
          <a:chOff x="0" y="0"/>
          <a:chExt cx="0" cy="0"/>
        </a:xfrm>
      </p:grpSpPr>
      <p:grpSp>
        <p:nvGrpSpPr>
          <p:cNvPr id="12" name="Group 11">
            <a:extLst>
              <a:ext uri="{FF2B5EF4-FFF2-40B4-BE49-F238E27FC236}">
                <a16:creationId xmlns:a16="http://schemas.microsoft.com/office/drawing/2014/main" id="{50D09C0A-089A-5137-9DE6-9C2F4E967D17}"/>
              </a:ext>
            </a:extLst>
          </p:cNvPr>
          <p:cNvGrpSpPr/>
          <p:nvPr/>
        </p:nvGrpSpPr>
        <p:grpSpPr>
          <a:xfrm>
            <a:off x="5354906" y="1773492"/>
            <a:ext cx="4115999" cy="2096830"/>
            <a:chOff x="5354906" y="1760429"/>
            <a:chExt cx="4115999" cy="2096830"/>
          </a:xfrm>
        </p:grpSpPr>
        <p:pic>
          <p:nvPicPr>
            <p:cNvPr id="13" name="Picture 12">
              <a:extLst>
                <a:ext uri="{FF2B5EF4-FFF2-40B4-BE49-F238E27FC236}">
                  <a16:creationId xmlns:a16="http://schemas.microsoft.com/office/drawing/2014/main" id="{D562648B-004C-7AB6-70F6-845680E89D72}"/>
                </a:ext>
              </a:extLst>
            </p:cNvPr>
            <p:cNvPicPr>
              <a:picLocks noChangeAspect="1"/>
            </p:cNvPicPr>
            <p:nvPr/>
          </p:nvPicPr>
          <p:blipFill>
            <a:blip r:embed="rId3"/>
            <a:stretch>
              <a:fillRect/>
            </a:stretch>
          </p:blipFill>
          <p:spPr>
            <a:xfrm>
              <a:off x="5354906" y="1760429"/>
              <a:ext cx="4115999" cy="2096830"/>
            </a:xfrm>
            <a:prstGeom prst="rect">
              <a:avLst/>
            </a:prstGeom>
          </p:spPr>
        </p:pic>
        <p:sp>
          <p:nvSpPr>
            <p:cNvPr id="2" name="Rectangle 1">
              <a:extLst>
                <a:ext uri="{FF2B5EF4-FFF2-40B4-BE49-F238E27FC236}">
                  <a16:creationId xmlns:a16="http://schemas.microsoft.com/office/drawing/2014/main" id="{3A028986-F0AF-DCED-276F-DFE5ED351895}"/>
                </a:ext>
              </a:extLst>
            </p:cNvPr>
            <p:cNvSpPr/>
            <p:nvPr/>
          </p:nvSpPr>
          <p:spPr>
            <a:xfrm>
              <a:off x="5836356" y="2460978"/>
              <a:ext cx="953911" cy="13484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8DEE2D9-26C2-26AE-960D-2931E29B736A}"/>
                </a:ext>
              </a:extLst>
            </p:cNvPr>
            <p:cNvSpPr/>
            <p:nvPr/>
          </p:nvSpPr>
          <p:spPr>
            <a:xfrm>
              <a:off x="5836356" y="3178641"/>
              <a:ext cx="1230488" cy="38997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ECE1FA95-BC5A-F4C1-7431-EF699E9CC483}"/>
                </a:ext>
              </a:extLst>
            </p:cNvPr>
            <p:cNvSpPr txBox="1"/>
            <p:nvPr/>
          </p:nvSpPr>
          <p:spPr>
            <a:xfrm>
              <a:off x="5782568" y="2441930"/>
              <a:ext cx="1729309" cy="215444"/>
            </a:xfrm>
            <a:prstGeom prst="rect">
              <a:avLst/>
            </a:prstGeom>
            <a:noFill/>
          </p:spPr>
          <p:txBody>
            <a:bodyPr wrap="square" rtlCol="0">
              <a:spAutoFit/>
            </a:bodyPr>
            <a:lstStyle/>
            <a:p>
              <a:r>
                <a:rPr lang="en-US" sz="800" dirty="0">
                  <a:latin typeface="Arial" panose="020B0604020202020204" pitchFamily="34" charset="0"/>
                  <a:cs typeface="Arial" panose="020B0604020202020204" pitchFamily="34" charset="0"/>
                </a:rPr>
                <a:t>Wednesday, June 25</a:t>
              </a:r>
            </a:p>
          </p:txBody>
        </p:sp>
        <p:sp>
          <p:nvSpPr>
            <p:cNvPr id="11" name="TextBox 10">
              <a:extLst>
                <a:ext uri="{FF2B5EF4-FFF2-40B4-BE49-F238E27FC236}">
                  <a16:creationId xmlns:a16="http://schemas.microsoft.com/office/drawing/2014/main" id="{410E8766-7A31-C862-ED28-1F1E09B8684C}"/>
                </a:ext>
              </a:extLst>
            </p:cNvPr>
            <p:cNvSpPr txBox="1"/>
            <p:nvPr/>
          </p:nvSpPr>
          <p:spPr>
            <a:xfrm>
              <a:off x="5782568" y="3195279"/>
              <a:ext cx="1729309" cy="215444"/>
            </a:xfrm>
            <a:prstGeom prst="rect">
              <a:avLst/>
            </a:prstGeom>
            <a:noFill/>
          </p:spPr>
          <p:txBody>
            <a:bodyPr wrap="square" rtlCol="0">
              <a:spAutoFit/>
            </a:bodyPr>
            <a:lstStyle/>
            <a:p>
              <a:r>
                <a:rPr lang="en-US" sz="800" dirty="0">
                  <a:latin typeface="Arial" panose="020B0604020202020204" pitchFamily="34" charset="0"/>
                  <a:cs typeface="Arial" panose="020B0604020202020204" pitchFamily="34" charset="0"/>
                </a:rPr>
                <a:t>Monday, June 23</a:t>
              </a:r>
            </a:p>
          </p:txBody>
        </p:sp>
      </p:grpSp>
      <p:sp>
        <p:nvSpPr>
          <p:cNvPr id="3" name="Date Placeholder 2">
            <a:extLst>
              <a:ext uri="{FF2B5EF4-FFF2-40B4-BE49-F238E27FC236}">
                <a16:creationId xmlns:a16="http://schemas.microsoft.com/office/drawing/2014/main" id="{CD332753-77C2-D2FD-0A93-9ADBC18E0475}"/>
              </a:ext>
            </a:extLst>
          </p:cNvPr>
          <p:cNvSpPr>
            <a:spLocks noGrp="1"/>
          </p:cNvSpPr>
          <p:nvPr>
            <p:ph type="dt" sz="half" idx="10"/>
          </p:nvPr>
        </p:nvSpPr>
        <p:spPr/>
        <p:txBody>
          <a:bodyPr/>
          <a:lstStyle/>
          <a:p>
            <a:endParaRPr lang="en-GB" dirty="0"/>
          </a:p>
        </p:txBody>
      </p:sp>
      <p:sp>
        <p:nvSpPr>
          <p:cNvPr id="4" name="Footer Placeholder 3">
            <a:extLst>
              <a:ext uri="{FF2B5EF4-FFF2-40B4-BE49-F238E27FC236}">
                <a16:creationId xmlns:a16="http://schemas.microsoft.com/office/drawing/2014/main" id="{DF096AEE-3C5B-CE30-7CD9-D1BD2EC345C9}"/>
              </a:ext>
            </a:extLst>
          </p:cNvPr>
          <p:cNvSpPr>
            <a:spLocks noGrp="1"/>
          </p:cNvSpPr>
          <p:nvPr>
            <p:ph type="ftr" sz="quarter" idx="11"/>
          </p:nvPr>
        </p:nvSpPr>
        <p:spPr/>
        <p:txBody>
          <a:bodyPr/>
          <a:lstStyle/>
          <a:p>
            <a:endParaRPr lang="en-GB" cap="none" dirty="0"/>
          </a:p>
        </p:txBody>
      </p:sp>
      <p:sp>
        <p:nvSpPr>
          <p:cNvPr id="5" name="Slide Number Placeholder 4">
            <a:extLst>
              <a:ext uri="{FF2B5EF4-FFF2-40B4-BE49-F238E27FC236}">
                <a16:creationId xmlns:a16="http://schemas.microsoft.com/office/drawing/2014/main" id="{121075A3-BB25-95F8-B6F1-94C4B90259A7}"/>
              </a:ext>
            </a:extLst>
          </p:cNvPr>
          <p:cNvSpPr>
            <a:spLocks noGrp="1"/>
          </p:cNvSpPr>
          <p:nvPr>
            <p:ph type="sldNum" sz="quarter" idx="12"/>
          </p:nvPr>
        </p:nvSpPr>
        <p:spPr/>
        <p:txBody>
          <a:bodyPr/>
          <a:lstStyle/>
          <a:p>
            <a:fld id="{D57F1E4F-1CFF-5643-939E-217C01CDF565}" type="slidenum">
              <a:rPr lang="en-GB" noProof="0" smtClean="0"/>
              <a:pPr/>
              <a:t>13</a:t>
            </a:fld>
            <a:endParaRPr lang="en-GB" noProof="0" dirty="0"/>
          </a:p>
        </p:txBody>
      </p:sp>
      <p:sp>
        <p:nvSpPr>
          <p:cNvPr id="6" name="Content Placeholder 5">
            <a:extLst>
              <a:ext uri="{FF2B5EF4-FFF2-40B4-BE49-F238E27FC236}">
                <a16:creationId xmlns:a16="http://schemas.microsoft.com/office/drawing/2014/main" id="{DB412B7A-7D7B-C445-D174-691824593480}"/>
              </a:ext>
            </a:extLst>
          </p:cNvPr>
          <p:cNvSpPr>
            <a:spLocks noGrp="1"/>
          </p:cNvSpPr>
          <p:nvPr>
            <p:ph idx="13"/>
          </p:nvPr>
        </p:nvSpPr>
        <p:spPr/>
        <p:txBody>
          <a:bodyPr/>
          <a:lstStyle/>
          <a:p>
            <a:r>
              <a:rPr lang="en-US" dirty="0"/>
              <a:t>Buying a green product…</a:t>
            </a:r>
          </a:p>
        </p:txBody>
      </p:sp>
      <p:sp>
        <p:nvSpPr>
          <p:cNvPr id="7" name="Content Placeholder 6">
            <a:extLst>
              <a:ext uri="{FF2B5EF4-FFF2-40B4-BE49-F238E27FC236}">
                <a16:creationId xmlns:a16="http://schemas.microsoft.com/office/drawing/2014/main" id="{3DE320CF-1AFE-86FB-DE16-18424F88F194}"/>
              </a:ext>
            </a:extLst>
          </p:cNvPr>
          <p:cNvSpPr>
            <a:spLocks noGrp="1"/>
          </p:cNvSpPr>
          <p:nvPr>
            <p:ph idx="14"/>
          </p:nvPr>
        </p:nvSpPr>
        <p:spPr/>
        <p:txBody>
          <a:bodyPr/>
          <a:lstStyle/>
          <a:p>
            <a:r>
              <a:rPr lang="en-US" dirty="0"/>
              <a:t>How </a:t>
            </a:r>
            <a:r>
              <a:rPr lang="en-US" dirty="0">
                <a:solidFill>
                  <a:srgbClr val="A97816"/>
                </a:solidFill>
              </a:rPr>
              <a:t>green purchase activates </a:t>
            </a:r>
            <a:r>
              <a:rPr lang="en-US" dirty="0"/>
              <a:t>the consideration</a:t>
            </a:r>
          </a:p>
        </p:txBody>
      </p:sp>
      <p:sp>
        <p:nvSpPr>
          <p:cNvPr id="8" name="Text Placeholder 7">
            <a:extLst>
              <a:ext uri="{FF2B5EF4-FFF2-40B4-BE49-F238E27FC236}">
                <a16:creationId xmlns:a16="http://schemas.microsoft.com/office/drawing/2014/main" id="{2E988A69-5AC4-3D40-1DDD-5BE65C021ACF}"/>
              </a:ext>
            </a:extLst>
          </p:cNvPr>
          <p:cNvSpPr>
            <a:spLocks noGrp="1"/>
          </p:cNvSpPr>
          <p:nvPr>
            <p:ph type="body" sz="quarter" idx="15"/>
          </p:nvPr>
        </p:nvSpPr>
        <p:spPr/>
        <p:txBody>
          <a:bodyPr/>
          <a:lstStyle/>
          <a:p>
            <a:r>
              <a:rPr lang="en-US" sz="1200" dirty="0">
                <a:latin typeface="Book Antiqua" panose="02040602050305030304" pitchFamily="18" charset="0"/>
              </a:rPr>
              <a:t>Hedberg and Higgins 2011; Kahneman and Frederick 2002</a:t>
            </a:r>
            <a:endParaRPr lang="en-US" dirty="0"/>
          </a:p>
        </p:txBody>
      </p:sp>
      <p:sp>
        <p:nvSpPr>
          <p:cNvPr id="14" name="TextBox 13">
            <a:extLst>
              <a:ext uri="{FF2B5EF4-FFF2-40B4-BE49-F238E27FC236}">
                <a16:creationId xmlns:a16="http://schemas.microsoft.com/office/drawing/2014/main" id="{CD54CCEA-7935-7638-0FCE-487B343F4E54}"/>
              </a:ext>
            </a:extLst>
          </p:cNvPr>
          <p:cNvSpPr txBox="1"/>
          <p:nvPr/>
        </p:nvSpPr>
        <p:spPr>
          <a:xfrm>
            <a:off x="9451462" y="2288042"/>
            <a:ext cx="2097947" cy="307777"/>
          </a:xfrm>
          <a:prstGeom prst="rect">
            <a:avLst/>
          </a:prstGeom>
          <a:noFill/>
        </p:spPr>
        <p:txBody>
          <a:bodyPr wrap="none" rtlCol="0">
            <a:spAutoFit/>
          </a:bodyPr>
          <a:lstStyle/>
          <a:p>
            <a:pPr algn="ctr"/>
            <a:r>
              <a:rPr lang="en-US" sz="1400" dirty="0">
                <a:solidFill>
                  <a:srgbClr val="B7E698"/>
                </a:solidFill>
                <a:latin typeface="+mj-lt"/>
              </a:rPr>
              <a:t>More sustainable choice </a:t>
            </a:r>
          </a:p>
        </p:txBody>
      </p:sp>
      <p:sp>
        <p:nvSpPr>
          <p:cNvPr id="15" name="TextBox 14">
            <a:extLst>
              <a:ext uri="{FF2B5EF4-FFF2-40B4-BE49-F238E27FC236}">
                <a16:creationId xmlns:a16="http://schemas.microsoft.com/office/drawing/2014/main" id="{0C619A2E-B620-D577-51F6-EA4C0C4C85AF}"/>
              </a:ext>
            </a:extLst>
          </p:cNvPr>
          <p:cNvSpPr txBox="1"/>
          <p:nvPr/>
        </p:nvSpPr>
        <p:spPr>
          <a:xfrm>
            <a:off x="9448953" y="3105602"/>
            <a:ext cx="2053063" cy="307777"/>
          </a:xfrm>
          <a:prstGeom prst="rect">
            <a:avLst/>
          </a:prstGeom>
          <a:noFill/>
        </p:spPr>
        <p:txBody>
          <a:bodyPr wrap="none" rtlCol="0">
            <a:spAutoFit/>
          </a:bodyPr>
          <a:lstStyle/>
          <a:p>
            <a:pPr algn="ctr"/>
            <a:r>
              <a:rPr lang="en-US" sz="1400" dirty="0">
                <a:solidFill>
                  <a:srgbClr val="FC686C"/>
                </a:solidFill>
                <a:latin typeface="+mj-lt"/>
              </a:rPr>
              <a:t>Less sustainable choice </a:t>
            </a:r>
          </a:p>
        </p:txBody>
      </p:sp>
      <p:sp>
        <p:nvSpPr>
          <p:cNvPr id="16" name="Rectangle 15">
            <a:extLst>
              <a:ext uri="{FF2B5EF4-FFF2-40B4-BE49-F238E27FC236}">
                <a16:creationId xmlns:a16="http://schemas.microsoft.com/office/drawing/2014/main" id="{8470F0B9-65A0-7C7A-A6FE-5F18531039AD}"/>
              </a:ext>
            </a:extLst>
          </p:cNvPr>
          <p:cNvSpPr/>
          <p:nvPr/>
        </p:nvSpPr>
        <p:spPr>
          <a:xfrm>
            <a:off x="5246763" y="1760429"/>
            <a:ext cx="6362021" cy="2096830"/>
          </a:xfrm>
          <a:prstGeom prst="rect">
            <a:avLst/>
          </a:prstGeom>
          <a:noFill/>
          <a:ln>
            <a:solidFill>
              <a:srgbClr val="B7E69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Chevron 19">
            <a:extLst>
              <a:ext uri="{FF2B5EF4-FFF2-40B4-BE49-F238E27FC236}">
                <a16:creationId xmlns:a16="http://schemas.microsoft.com/office/drawing/2014/main" id="{288C19D0-C57C-1E2F-6F31-186259128750}"/>
              </a:ext>
            </a:extLst>
          </p:cNvPr>
          <p:cNvSpPr/>
          <p:nvPr/>
        </p:nvSpPr>
        <p:spPr>
          <a:xfrm>
            <a:off x="4724548" y="2271485"/>
            <a:ext cx="237828" cy="1256674"/>
          </a:xfrm>
          <a:prstGeom prst="chevron">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24" name="Group 23">
            <a:extLst>
              <a:ext uri="{FF2B5EF4-FFF2-40B4-BE49-F238E27FC236}">
                <a16:creationId xmlns:a16="http://schemas.microsoft.com/office/drawing/2014/main" id="{42789E78-DDBD-87D6-57A4-26E2D8E686D5}"/>
              </a:ext>
            </a:extLst>
          </p:cNvPr>
          <p:cNvGrpSpPr/>
          <p:nvPr/>
        </p:nvGrpSpPr>
        <p:grpSpPr>
          <a:xfrm>
            <a:off x="92764" y="1594960"/>
            <a:ext cx="2096091" cy="3341421"/>
            <a:chOff x="0" y="1462440"/>
            <a:chExt cx="2096091" cy="3341421"/>
          </a:xfrm>
        </p:grpSpPr>
        <p:pic>
          <p:nvPicPr>
            <p:cNvPr id="17" name="Picture 16">
              <a:extLst>
                <a:ext uri="{FF2B5EF4-FFF2-40B4-BE49-F238E27FC236}">
                  <a16:creationId xmlns:a16="http://schemas.microsoft.com/office/drawing/2014/main" id="{CF12C2C2-D87B-3972-E523-7CFCF0D4E52A}"/>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20974" t="21144" r="21427" b="7515"/>
            <a:stretch/>
          </p:blipFill>
          <p:spPr>
            <a:xfrm>
              <a:off x="403455" y="1462440"/>
              <a:ext cx="1306769" cy="2427767"/>
            </a:xfrm>
            <a:prstGeom prst="rect">
              <a:avLst/>
            </a:prstGeom>
          </p:spPr>
        </p:pic>
        <p:sp>
          <p:nvSpPr>
            <p:cNvPr id="21" name="TextBox 20">
              <a:extLst>
                <a:ext uri="{FF2B5EF4-FFF2-40B4-BE49-F238E27FC236}">
                  <a16:creationId xmlns:a16="http://schemas.microsoft.com/office/drawing/2014/main" id="{63B17B4C-FC68-B019-FA68-1772649FFD63}"/>
                </a:ext>
              </a:extLst>
            </p:cNvPr>
            <p:cNvSpPr txBox="1"/>
            <p:nvPr/>
          </p:nvSpPr>
          <p:spPr>
            <a:xfrm>
              <a:off x="0" y="4157530"/>
              <a:ext cx="2096091" cy="646331"/>
            </a:xfrm>
            <a:prstGeom prst="rect">
              <a:avLst/>
            </a:prstGeom>
            <a:noFill/>
          </p:spPr>
          <p:txBody>
            <a:bodyPr wrap="square">
              <a:spAutoFit/>
            </a:bodyPr>
            <a:lstStyle/>
            <a:p>
              <a:pPr algn="ctr"/>
              <a:r>
                <a:rPr lang="en-US" b="1" dirty="0">
                  <a:solidFill>
                    <a:srgbClr val="AA7815"/>
                  </a:solidFill>
                  <a:latin typeface="+mj-lt"/>
                </a:rPr>
                <a:t>Buying a green product </a:t>
              </a:r>
            </a:p>
          </p:txBody>
        </p:sp>
      </p:grpSp>
      <p:grpSp>
        <p:nvGrpSpPr>
          <p:cNvPr id="25" name="Group 24">
            <a:extLst>
              <a:ext uri="{FF2B5EF4-FFF2-40B4-BE49-F238E27FC236}">
                <a16:creationId xmlns:a16="http://schemas.microsoft.com/office/drawing/2014/main" id="{EBEEAC3B-70E5-4515-0433-55157F3BD62C}"/>
              </a:ext>
            </a:extLst>
          </p:cNvPr>
          <p:cNvGrpSpPr/>
          <p:nvPr/>
        </p:nvGrpSpPr>
        <p:grpSpPr>
          <a:xfrm>
            <a:off x="1951027" y="1993239"/>
            <a:ext cx="2530514" cy="3218311"/>
            <a:chOff x="1858263" y="1860719"/>
            <a:chExt cx="2530514" cy="3218311"/>
          </a:xfrm>
        </p:grpSpPr>
        <p:pic>
          <p:nvPicPr>
            <p:cNvPr id="2050" name="Picture 2" descr="Download Free On Off Icons in PNG &amp; SVG">
              <a:extLst>
                <a:ext uri="{FF2B5EF4-FFF2-40B4-BE49-F238E27FC236}">
                  <a16:creationId xmlns:a16="http://schemas.microsoft.com/office/drawing/2014/main" id="{9C463369-4C1D-2FDA-181B-87ABB6AD061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81959" y="1860719"/>
              <a:ext cx="1817408" cy="1817408"/>
            </a:xfrm>
            <a:prstGeom prst="rect">
              <a:avLst/>
            </a:prstGeom>
            <a:noFill/>
            <a:extLst>
              <a:ext uri="{909E8E84-426E-40DD-AFC4-6F175D3DCCD1}">
                <a14:hiddenFill xmlns:a14="http://schemas.microsoft.com/office/drawing/2010/main">
                  <a:solidFill>
                    <a:srgbClr val="FFFFFF"/>
                  </a:solidFill>
                </a14:hiddenFill>
              </a:ext>
            </a:extLst>
          </p:spPr>
        </p:pic>
        <p:sp>
          <p:nvSpPr>
            <p:cNvPr id="19" name="Chevron 18">
              <a:extLst>
                <a:ext uri="{FF2B5EF4-FFF2-40B4-BE49-F238E27FC236}">
                  <a16:creationId xmlns:a16="http://schemas.microsoft.com/office/drawing/2014/main" id="{91E00030-EC79-3C4E-D95B-E0CE635FEBF2}"/>
                </a:ext>
              </a:extLst>
            </p:cNvPr>
            <p:cNvSpPr/>
            <p:nvPr/>
          </p:nvSpPr>
          <p:spPr>
            <a:xfrm>
              <a:off x="1858263" y="2141086"/>
              <a:ext cx="237828" cy="1256674"/>
            </a:xfrm>
            <a:prstGeom prst="chevron">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TextBox 21">
              <a:extLst>
                <a:ext uri="{FF2B5EF4-FFF2-40B4-BE49-F238E27FC236}">
                  <a16:creationId xmlns:a16="http://schemas.microsoft.com/office/drawing/2014/main" id="{12BA9132-EF71-4F06-54BF-1ECCEF992604}"/>
                </a:ext>
              </a:extLst>
            </p:cNvPr>
            <p:cNvSpPr txBox="1"/>
            <p:nvPr/>
          </p:nvSpPr>
          <p:spPr>
            <a:xfrm>
              <a:off x="2292686" y="4155700"/>
              <a:ext cx="2096091" cy="923330"/>
            </a:xfrm>
            <a:prstGeom prst="rect">
              <a:avLst/>
            </a:prstGeom>
            <a:noFill/>
          </p:spPr>
          <p:txBody>
            <a:bodyPr wrap="square">
              <a:spAutoFit/>
            </a:bodyPr>
            <a:lstStyle/>
            <a:p>
              <a:pPr algn="ctr"/>
              <a:r>
                <a:rPr lang="en-US" b="1" dirty="0">
                  <a:solidFill>
                    <a:srgbClr val="AA7815"/>
                  </a:solidFill>
                  <a:latin typeface="+mj-lt"/>
                </a:rPr>
                <a:t>Activation of environmental consideration</a:t>
              </a:r>
            </a:p>
          </p:txBody>
        </p:sp>
      </p:grpSp>
      <p:sp>
        <p:nvSpPr>
          <p:cNvPr id="23" name="TextBox 22">
            <a:extLst>
              <a:ext uri="{FF2B5EF4-FFF2-40B4-BE49-F238E27FC236}">
                <a16:creationId xmlns:a16="http://schemas.microsoft.com/office/drawing/2014/main" id="{8B4568E5-4EED-B492-DBEA-AE47A2C9225D}"/>
              </a:ext>
            </a:extLst>
          </p:cNvPr>
          <p:cNvSpPr txBox="1"/>
          <p:nvPr/>
        </p:nvSpPr>
        <p:spPr>
          <a:xfrm>
            <a:off x="5085462" y="4290050"/>
            <a:ext cx="6847501" cy="1384995"/>
          </a:xfrm>
          <a:prstGeom prst="rect">
            <a:avLst/>
          </a:prstGeom>
          <a:noFill/>
        </p:spPr>
        <p:txBody>
          <a:bodyPr wrap="square">
            <a:spAutoFit/>
          </a:bodyPr>
          <a:lstStyle/>
          <a:p>
            <a:r>
              <a:rPr lang="en-US" b="1" dirty="0">
                <a:solidFill>
                  <a:srgbClr val="AA7815"/>
                </a:solidFill>
                <a:latin typeface="+mj-lt"/>
              </a:rPr>
              <a:t>Consider the environmental impact of different shipping options</a:t>
            </a:r>
          </a:p>
          <a:p>
            <a:endParaRPr lang="en-US" b="1" dirty="0">
              <a:latin typeface="+mj-lt"/>
            </a:endParaRPr>
          </a:p>
          <a:p>
            <a:pPr marL="285750" indent="-285750">
              <a:buFontTx/>
              <a:buChar char="-"/>
            </a:pPr>
            <a:r>
              <a:rPr lang="en-US" sz="1600" dirty="0">
                <a:latin typeface="Book Antiqua" panose="02040602050305030304" pitchFamily="18" charset="0"/>
              </a:rPr>
              <a:t>A non-sustainability decision gains a sustainability dimension (moralization)</a:t>
            </a:r>
          </a:p>
          <a:p>
            <a:pPr marL="285750" indent="-285750">
              <a:buFontTx/>
              <a:buChar char="-"/>
            </a:pPr>
            <a:r>
              <a:rPr lang="en-US" sz="1600" dirty="0">
                <a:latin typeface="Book Antiqua" panose="02040602050305030304" pitchFamily="18" charset="0"/>
              </a:rPr>
              <a:t>People become more willing to choose the slower option</a:t>
            </a:r>
          </a:p>
        </p:txBody>
      </p:sp>
    </p:spTree>
    <p:extLst>
      <p:ext uri="{BB962C8B-B14F-4D97-AF65-F5344CB8AC3E}">
        <p14:creationId xmlns:p14="http://schemas.microsoft.com/office/powerpoint/2010/main" val="2890809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animBg="1"/>
      <p:bldP spid="20" grpId="0" animBg="1"/>
      <p:bldP spid="2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8B545E-1B27-ED0A-F5EE-597DDCB36742}"/>
            </a:ext>
          </a:extLst>
        </p:cNvPr>
        <p:cNvGrpSpPr/>
        <p:nvPr/>
      </p:nvGrpSpPr>
      <p:grpSpPr>
        <a:xfrm>
          <a:off x="0" y="0"/>
          <a:ext cx="0" cy="0"/>
          <a:chOff x="0" y="0"/>
          <a:chExt cx="0" cy="0"/>
        </a:xfrm>
      </p:grpSpPr>
      <p:sp>
        <p:nvSpPr>
          <p:cNvPr id="3" name="Espace réservé de la date 2">
            <a:extLst>
              <a:ext uri="{FF2B5EF4-FFF2-40B4-BE49-F238E27FC236}">
                <a16:creationId xmlns:a16="http://schemas.microsoft.com/office/drawing/2014/main" id="{EE835667-1638-F832-F59C-B69D54DAF523}"/>
              </a:ext>
            </a:extLst>
          </p:cNvPr>
          <p:cNvSpPr>
            <a:spLocks noGrp="1"/>
          </p:cNvSpPr>
          <p:nvPr>
            <p:ph type="dt" sz="half" idx="10"/>
          </p:nvPr>
        </p:nvSpPr>
        <p:spPr/>
        <p:txBody>
          <a:bodyPr/>
          <a:lstStyle/>
          <a:p>
            <a:endParaRPr lang="en-US" dirty="0"/>
          </a:p>
        </p:txBody>
      </p:sp>
      <p:sp>
        <p:nvSpPr>
          <p:cNvPr id="5" name="Espace réservé du numéro de diapositive 4">
            <a:extLst>
              <a:ext uri="{FF2B5EF4-FFF2-40B4-BE49-F238E27FC236}">
                <a16:creationId xmlns:a16="http://schemas.microsoft.com/office/drawing/2014/main" id="{D36C59C9-D4EC-6A8B-28ED-5A51585ED716}"/>
              </a:ext>
            </a:extLst>
          </p:cNvPr>
          <p:cNvSpPr>
            <a:spLocks noGrp="1"/>
          </p:cNvSpPr>
          <p:nvPr>
            <p:ph type="sldNum" sz="quarter" idx="12"/>
          </p:nvPr>
        </p:nvSpPr>
        <p:spPr/>
        <p:txBody>
          <a:bodyPr/>
          <a:lstStyle/>
          <a:p>
            <a:fld id="{D57F1E4F-1CFF-5643-939E-217C01CDF565}" type="slidenum">
              <a:rPr lang="en-US" smtClean="0"/>
              <a:pPr/>
              <a:t>14</a:t>
            </a:fld>
            <a:endParaRPr lang="en-US" dirty="0"/>
          </a:p>
        </p:txBody>
      </p:sp>
      <p:sp>
        <p:nvSpPr>
          <p:cNvPr id="6" name="Espace réservé du contenu 5">
            <a:extLst>
              <a:ext uri="{FF2B5EF4-FFF2-40B4-BE49-F238E27FC236}">
                <a16:creationId xmlns:a16="http://schemas.microsoft.com/office/drawing/2014/main" id="{86263DBE-0A44-84A6-B653-96BD993991F2}"/>
              </a:ext>
            </a:extLst>
          </p:cNvPr>
          <p:cNvSpPr>
            <a:spLocks noGrp="1"/>
          </p:cNvSpPr>
          <p:nvPr>
            <p:ph idx="13"/>
          </p:nvPr>
        </p:nvSpPr>
        <p:spPr/>
        <p:txBody>
          <a:bodyPr/>
          <a:lstStyle/>
          <a:p>
            <a:r>
              <a:rPr lang="en-US" dirty="0"/>
              <a:t>Overview </a:t>
            </a:r>
          </a:p>
        </p:txBody>
      </p:sp>
      <p:sp>
        <p:nvSpPr>
          <p:cNvPr id="7" name="Espace réservé du contenu 6">
            <a:extLst>
              <a:ext uri="{FF2B5EF4-FFF2-40B4-BE49-F238E27FC236}">
                <a16:creationId xmlns:a16="http://schemas.microsoft.com/office/drawing/2014/main" id="{BDD20288-8F3E-66AD-F869-89F7702AEE20}"/>
              </a:ext>
            </a:extLst>
          </p:cNvPr>
          <p:cNvSpPr>
            <a:spLocks noGrp="1"/>
          </p:cNvSpPr>
          <p:nvPr>
            <p:ph idx="14"/>
          </p:nvPr>
        </p:nvSpPr>
        <p:spPr/>
        <p:txBody>
          <a:bodyPr/>
          <a:lstStyle/>
          <a:p>
            <a:r>
              <a:rPr lang="en-US" dirty="0"/>
              <a:t>Empirical package</a:t>
            </a:r>
          </a:p>
        </p:txBody>
      </p:sp>
      <p:sp>
        <p:nvSpPr>
          <p:cNvPr id="4" name="Text Placeholder 3">
            <a:extLst>
              <a:ext uri="{FF2B5EF4-FFF2-40B4-BE49-F238E27FC236}">
                <a16:creationId xmlns:a16="http://schemas.microsoft.com/office/drawing/2014/main" id="{0579178F-4F3C-3E63-906B-BB377F7AA40C}"/>
              </a:ext>
            </a:extLst>
          </p:cNvPr>
          <p:cNvSpPr>
            <a:spLocks noGrp="1"/>
          </p:cNvSpPr>
          <p:nvPr>
            <p:ph type="body" sz="quarter" idx="15"/>
          </p:nvPr>
        </p:nvSpPr>
        <p:spPr/>
        <p:txBody>
          <a:bodyPr/>
          <a:lstStyle/>
          <a:p>
            <a:endParaRPr lang="en-US"/>
          </a:p>
        </p:txBody>
      </p:sp>
      <p:sp>
        <p:nvSpPr>
          <p:cNvPr id="27" name="Rechteck 60">
            <a:extLst>
              <a:ext uri="{FF2B5EF4-FFF2-40B4-BE49-F238E27FC236}">
                <a16:creationId xmlns:a16="http://schemas.microsoft.com/office/drawing/2014/main" id="{39E14AC2-5815-22AA-4600-2DC41414915D}"/>
              </a:ext>
            </a:extLst>
          </p:cNvPr>
          <p:cNvSpPr/>
          <p:nvPr/>
        </p:nvSpPr>
        <p:spPr>
          <a:xfrm>
            <a:off x="486405" y="1363724"/>
            <a:ext cx="3534876" cy="872547"/>
          </a:xfrm>
          <a:prstGeom prst="rect">
            <a:avLst/>
          </a:prstGeom>
          <a:solidFill>
            <a:srgbClr val="8AA4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THE ROLE OF PRODUCT TYPE</a:t>
            </a:r>
          </a:p>
        </p:txBody>
      </p:sp>
      <p:sp>
        <p:nvSpPr>
          <p:cNvPr id="28" name="Rechteck 60">
            <a:extLst>
              <a:ext uri="{FF2B5EF4-FFF2-40B4-BE49-F238E27FC236}">
                <a16:creationId xmlns:a16="http://schemas.microsoft.com/office/drawing/2014/main" id="{7489C7F7-DD56-9E6F-4495-8735431BE7DD}"/>
              </a:ext>
            </a:extLst>
          </p:cNvPr>
          <p:cNvSpPr/>
          <p:nvPr/>
        </p:nvSpPr>
        <p:spPr>
          <a:xfrm>
            <a:off x="4295249" y="1356037"/>
            <a:ext cx="3534876" cy="872547"/>
          </a:xfrm>
          <a:prstGeom prst="rect">
            <a:avLst/>
          </a:prstGeom>
          <a:solidFill>
            <a:srgbClr val="4877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RULE OUT IMPATIENCE</a:t>
            </a:r>
          </a:p>
        </p:txBody>
      </p:sp>
      <p:sp>
        <p:nvSpPr>
          <p:cNvPr id="30" name="Rechteck 60">
            <a:extLst>
              <a:ext uri="{FF2B5EF4-FFF2-40B4-BE49-F238E27FC236}">
                <a16:creationId xmlns:a16="http://schemas.microsoft.com/office/drawing/2014/main" id="{4E18D2BA-CA36-4498-3E0F-CB54B220A55C}"/>
              </a:ext>
            </a:extLst>
          </p:cNvPr>
          <p:cNvSpPr/>
          <p:nvPr/>
        </p:nvSpPr>
        <p:spPr>
          <a:xfrm>
            <a:off x="8104092" y="1363723"/>
            <a:ext cx="3534876" cy="872547"/>
          </a:xfrm>
          <a:prstGeom prst="rect">
            <a:avLst/>
          </a:prstGeom>
          <a:solidFill>
            <a:srgbClr val="2648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SELF-PERCEPTION VS. ACTIVATION</a:t>
            </a:r>
          </a:p>
        </p:txBody>
      </p:sp>
      <p:sp>
        <p:nvSpPr>
          <p:cNvPr id="13" name="ZoneTexte 26">
            <a:extLst>
              <a:ext uri="{FF2B5EF4-FFF2-40B4-BE49-F238E27FC236}">
                <a16:creationId xmlns:a16="http://schemas.microsoft.com/office/drawing/2014/main" id="{5E97D8AA-B207-FF4F-DE9C-EB927A4D8508}"/>
              </a:ext>
            </a:extLst>
          </p:cNvPr>
          <p:cNvSpPr txBox="1"/>
          <p:nvPr/>
        </p:nvSpPr>
        <p:spPr>
          <a:xfrm>
            <a:off x="486405" y="2487967"/>
            <a:ext cx="3284712" cy="3166188"/>
          </a:xfrm>
          <a:prstGeom prst="rect">
            <a:avLst/>
          </a:prstGeom>
          <a:noFill/>
        </p:spPr>
        <p:txBody>
          <a:bodyPr wrap="square" rtlCol="0">
            <a:spAutoFit/>
          </a:bodyPr>
          <a:lstStyle/>
          <a:p>
            <a:pPr>
              <a:lnSpc>
                <a:spcPct val="150000"/>
              </a:lnSpc>
            </a:pPr>
            <a:r>
              <a:rPr lang="en-US" sz="1500" b="1" dirty="0">
                <a:solidFill>
                  <a:srgbClr val="8AA4C0"/>
                </a:solidFill>
              </a:rPr>
              <a:t>1: With vs. without choice agency </a:t>
            </a:r>
          </a:p>
          <a:p>
            <a:pPr>
              <a:lnSpc>
                <a:spcPct val="150000"/>
              </a:lnSpc>
            </a:pPr>
            <a:endParaRPr lang="en-US" sz="1500" b="1" dirty="0">
              <a:solidFill>
                <a:srgbClr val="8AA4C0"/>
              </a:solidFill>
            </a:endParaRPr>
          </a:p>
          <a:p>
            <a:pPr>
              <a:lnSpc>
                <a:spcPct val="150000"/>
              </a:lnSpc>
            </a:pPr>
            <a:r>
              <a:rPr lang="en-US" sz="1500" b="1" dirty="0">
                <a:solidFill>
                  <a:srgbClr val="8AA4C0"/>
                </a:solidFill>
              </a:rPr>
              <a:t>2A: Implications for product choice in a choice-based conjoint</a:t>
            </a:r>
          </a:p>
          <a:p>
            <a:pPr>
              <a:lnSpc>
                <a:spcPct val="150000"/>
              </a:lnSpc>
            </a:pPr>
            <a:endParaRPr lang="en-US" sz="1500" b="1" dirty="0">
              <a:solidFill>
                <a:srgbClr val="264880"/>
              </a:solidFill>
            </a:endParaRPr>
          </a:p>
          <a:p>
            <a:pPr>
              <a:lnSpc>
                <a:spcPct val="150000"/>
              </a:lnSpc>
            </a:pPr>
            <a:r>
              <a:rPr lang="en-US" sz="1500" b="1" dirty="0">
                <a:solidFill>
                  <a:srgbClr val="8AA4C0"/>
                </a:solidFill>
              </a:rPr>
              <a:t>2B: Consequential choice in a self-developed </a:t>
            </a:r>
            <a:r>
              <a:rPr lang="en-US" sz="1500" b="1" dirty="0" err="1">
                <a:solidFill>
                  <a:srgbClr val="8AA4C0"/>
                </a:solidFill>
              </a:rPr>
              <a:t>webshop</a:t>
            </a:r>
            <a:endParaRPr lang="en-US" sz="1500" b="1" dirty="0">
              <a:solidFill>
                <a:srgbClr val="8AA4C0"/>
              </a:solidFill>
            </a:endParaRPr>
          </a:p>
          <a:p>
            <a:pPr>
              <a:lnSpc>
                <a:spcPct val="150000"/>
              </a:lnSpc>
            </a:pPr>
            <a:endParaRPr lang="en-US" sz="1500" b="1" dirty="0">
              <a:solidFill>
                <a:srgbClr val="264880"/>
              </a:solidFill>
            </a:endParaRPr>
          </a:p>
          <a:p>
            <a:pPr>
              <a:lnSpc>
                <a:spcPct val="150000"/>
              </a:lnSpc>
            </a:pPr>
            <a:endParaRPr lang="en-US" sz="1500" dirty="0">
              <a:solidFill>
                <a:srgbClr val="264880"/>
              </a:solidFill>
            </a:endParaRPr>
          </a:p>
        </p:txBody>
      </p:sp>
      <p:sp>
        <p:nvSpPr>
          <p:cNvPr id="14" name="ZoneTexte 26">
            <a:extLst>
              <a:ext uri="{FF2B5EF4-FFF2-40B4-BE49-F238E27FC236}">
                <a16:creationId xmlns:a16="http://schemas.microsoft.com/office/drawing/2014/main" id="{13F9D9FD-3D52-0004-7DCB-56CE078DBC32}"/>
              </a:ext>
            </a:extLst>
          </p:cNvPr>
          <p:cNvSpPr txBox="1"/>
          <p:nvPr/>
        </p:nvSpPr>
        <p:spPr>
          <a:xfrm>
            <a:off x="4377527" y="2487967"/>
            <a:ext cx="3117264" cy="1435008"/>
          </a:xfrm>
          <a:prstGeom prst="rect">
            <a:avLst/>
          </a:prstGeom>
          <a:noFill/>
        </p:spPr>
        <p:txBody>
          <a:bodyPr wrap="square" rtlCol="0">
            <a:spAutoFit/>
          </a:bodyPr>
          <a:lstStyle/>
          <a:p>
            <a:pPr>
              <a:lnSpc>
                <a:spcPct val="150000"/>
              </a:lnSpc>
            </a:pPr>
            <a:r>
              <a:rPr lang="en-US" sz="1500" b="1" dirty="0">
                <a:solidFill>
                  <a:srgbClr val="4877A4"/>
                </a:solidFill>
              </a:rPr>
              <a:t>3: Process by mediation </a:t>
            </a:r>
          </a:p>
          <a:p>
            <a:pPr>
              <a:lnSpc>
                <a:spcPct val="150000"/>
              </a:lnSpc>
            </a:pPr>
            <a:endParaRPr lang="en-US" sz="1500" b="1" dirty="0">
              <a:solidFill>
                <a:srgbClr val="4877A4"/>
              </a:solidFill>
            </a:endParaRPr>
          </a:p>
          <a:p>
            <a:pPr>
              <a:lnSpc>
                <a:spcPct val="150000"/>
              </a:lnSpc>
            </a:pPr>
            <a:r>
              <a:rPr lang="en-US" sz="1500" b="1" dirty="0">
                <a:solidFill>
                  <a:srgbClr val="4877A4"/>
                </a:solidFill>
              </a:rPr>
              <a:t>4: Moderation by framing the faster delivery </a:t>
            </a:r>
            <a:endParaRPr lang="en-US" sz="1500" dirty="0">
              <a:solidFill>
                <a:schemeClr val="bg1">
                  <a:lumMod val="65000"/>
                </a:schemeClr>
              </a:solidFill>
            </a:endParaRPr>
          </a:p>
        </p:txBody>
      </p:sp>
      <p:pic>
        <p:nvPicPr>
          <p:cNvPr id="12" name="Picture 2">
            <a:extLst>
              <a:ext uri="{FF2B5EF4-FFF2-40B4-BE49-F238E27FC236}">
                <a16:creationId xmlns:a16="http://schemas.microsoft.com/office/drawing/2014/main" id="{AC7FE873-ED91-2D03-EBB6-0D960F6C3E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39305" y="2516096"/>
            <a:ext cx="510382" cy="497148"/>
          </a:xfrm>
          <a:prstGeom prst="rect">
            <a:avLst/>
          </a:prstGeom>
          <a:noFill/>
          <a:extLst>
            <a:ext uri="{909E8E84-426E-40DD-AFC4-6F175D3DCCD1}">
              <a14:hiddenFill xmlns:a14="http://schemas.microsoft.com/office/drawing/2010/main">
                <a:solidFill>
                  <a:srgbClr val="FFFFFF"/>
                </a:solidFill>
              </a14:hiddenFill>
            </a:ext>
          </a:extLst>
        </p:spPr>
      </p:pic>
      <p:sp>
        <p:nvSpPr>
          <p:cNvPr id="9" name="ZoneTexte 26">
            <a:extLst>
              <a:ext uri="{FF2B5EF4-FFF2-40B4-BE49-F238E27FC236}">
                <a16:creationId xmlns:a16="http://schemas.microsoft.com/office/drawing/2014/main" id="{E8ED1360-4D30-D74B-C2BC-F4A0DCEF7523}"/>
              </a:ext>
            </a:extLst>
          </p:cNvPr>
          <p:cNvSpPr txBox="1"/>
          <p:nvPr/>
        </p:nvSpPr>
        <p:spPr>
          <a:xfrm>
            <a:off x="8191396" y="2439253"/>
            <a:ext cx="3447572" cy="2820003"/>
          </a:xfrm>
          <a:prstGeom prst="rect">
            <a:avLst/>
          </a:prstGeom>
          <a:noFill/>
        </p:spPr>
        <p:txBody>
          <a:bodyPr wrap="square" rtlCol="0">
            <a:spAutoFit/>
          </a:bodyPr>
          <a:lstStyle/>
          <a:p>
            <a:pPr>
              <a:lnSpc>
                <a:spcPct val="150000"/>
              </a:lnSpc>
            </a:pPr>
            <a:r>
              <a:rPr lang="en-US" sz="1500" b="1" dirty="0">
                <a:solidFill>
                  <a:srgbClr val="254780"/>
                </a:solidFill>
              </a:rPr>
              <a:t>5: Moderation by activating environmental consideration</a:t>
            </a:r>
            <a:endParaRPr lang="en-US" sz="1500" dirty="0">
              <a:solidFill>
                <a:srgbClr val="254780"/>
              </a:solidFill>
            </a:endParaRPr>
          </a:p>
          <a:p>
            <a:pPr>
              <a:lnSpc>
                <a:spcPct val="150000"/>
              </a:lnSpc>
            </a:pPr>
            <a:endParaRPr lang="en-US" sz="1500" b="1" dirty="0">
              <a:solidFill>
                <a:srgbClr val="254780"/>
              </a:solidFill>
            </a:endParaRPr>
          </a:p>
          <a:p>
            <a:pPr>
              <a:lnSpc>
                <a:spcPct val="150000"/>
              </a:lnSpc>
            </a:pPr>
            <a:r>
              <a:rPr lang="en-US" sz="1500" b="1" dirty="0">
                <a:solidFill>
                  <a:srgbClr val="254780"/>
                </a:solidFill>
              </a:rPr>
              <a:t>6A: Same product, delivery delivery options (1)</a:t>
            </a:r>
          </a:p>
          <a:p>
            <a:pPr>
              <a:lnSpc>
                <a:spcPct val="150000"/>
              </a:lnSpc>
            </a:pPr>
            <a:endParaRPr lang="en-US" sz="1500" b="1" dirty="0">
              <a:solidFill>
                <a:srgbClr val="254780"/>
              </a:solidFill>
            </a:endParaRPr>
          </a:p>
          <a:p>
            <a:pPr>
              <a:lnSpc>
                <a:spcPct val="150000"/>
              </a:lnSpc>
            </a:pPr>
            <a:r>
              <a:rPr lang="en-US" sz="1500" b="1" dirty="0">
                <a:solidFill>
                  <a:srgbClr val="254780"/>
                </a:solidFill>
              </a:rPr>
              <a:t>6B: Same product, delivery delivery options (2)</a:t>
            </a:r>
          </a:p>
        </p:txBody>
      </p:sp>
      <p:pic>
        <p:nvPicPr>
          <p:cNvPr id="10" name="Picture 2">
            <a:extLst>
              <a:ext uri="{FF2B5EF4-FFF2-40B4-BE49-F238E27FC236}">
                <a16:creationId xmlns:a16="http://schemas.microsoft.com/office/drawing/2014/main" id="{87928880-E974-3A09-96FE-17925106BB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08222" y="2574844"/>
            <a:ext cx="510382" cy="49714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a:extLst>
              <a:ext uri="{FF2B5EF4-FFF2-40B4-BE49-F238E27FC236}">
                <a16:creationId xmlns:a16="http://schemas.microsoft.com/office/drawing/2014/main" id="{55DF40E6-1B81-F394-C541-26E981E46E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08222" y="3566937"/>
            <a:ext cx="510382" cy="49714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a:extLst>
              <a:ext uri="{FF2B5EF4-FFF2-40B4-BE49-F238E27FC236}">
                <a16:creationId xmlns:a16="http://schemas.microsoft.com/office/drawing/2014/main" id="{69F9CF16-D439-CD7F-7545-53E296A5CC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08222" y="4613605"/>
            <a:ext cx="510382" cy="497148"/>
          </a:xfrm>
          <a:prstGeom prst="rect">
            <a:avLst/>
          </a:prstGeom>
          <a:noFill/>
          <a:extLst>
            <a:ext uri="{909E8E84-426E-40DD-AFC4-6F175D3DCCD1}">
              <a14:hiddenFill xmlns:a14="http://schemas.microsoft.com/office/drawing/2010/main">
                <a:solidFill>
                  <a:srgbClr val="FFFFFF"/>
                </a:solidFill>
              </a14:hiddenFill>
            </a:ext>
          </a:extLst>
        </p:spPr>
      </p:pic>
      <p:sp>
        <p:nvSpPr>
          <p:cNvPr id="18" name="ZoneTexte 26">
            <a:extLst>
              <a:ext uri="{FF2B5EF4-FFF2-40B4-BE49-F238E27FC236}">
                <a16:creationId xmlns:a16="http://schemas.microsoft.com/office/drawing/2014/main" id="{9791798F-BE70-0721-449F-68A8C5F2EAD6}"/>
              </a:ext>
            </a:extLst>
          </p:cNvPr>
          <p:cNvSpPr txBox="1"/>
          <p:nvPr/>
        </p:nvSpPr>
        <p:spPr>
          <a:xfrm>
            <a:off x="486405" y="5059931"/>
            <a:ext cx="3447572" cy="1088760"/>
          </a:xfrm>
          <a:prstGeom prst="rect">
            <a:avLst/>
          </a:prstGeom>
          <a:noFill/>
        </p:spPr>
        <p:txBody>
          <a:bodyPr wrap="square" rtlCol="0">
            <a:spAutoFit/>
          </a:bodyPr>
          <a:lstStyle/>
          <a:p>
            <a:pPr>
              <a:lnSpc>
                <a:spcPct val="150000"/>
              </a:lnSpc>
            </a:pPr>
            <a:r>
              <a:rPr lang="en-US" sz="1500" b="1" dirty="0"/>
              <a:t>WA1: Main effect replication</a:t>
            </a:r>
          </a:p>
          <a:p>
            <a:pPr>
              <a:lnSpc>
                <a:spcPct val="150000"/>
              </a:lnSpc>
            </a:pPr>
            <a:r>
              <a:rPr lang="en-US" sz="1500" b="1" dirty="0"/>
              <a:t>WA2: Additional mediation study</a:t>
            </a:r>
          </a:p>
          <a:p>
            <a:pPr>
              <a:lnSpc>
                <a:spcPct val="150000"/>
              </a:lnSpc>
            </a:pPr>
            <a:r>
              <a:rPr lang="en-US" sz="1500" b="1" dirty="0"/>
              <a:t>Pilot study: thought listing </a:t>
            </a:r>
            <a:endParaRPr lang="en-US" sz="1500" dirty="0"/>
          </a:p>
        </p:txBody>
      </p:sp>
      <p:pic>
        <p:nvPicPr>
          <p:cNvPr id="19" name="Picture 2">
            <a:extLst>
              <a:ext uri="{FF2B5EF4-FFF2-40B4-BE49-F238E27FC236}">
                <a16:creationId xmlns:a16="http://schemas.microsoft.com/office/drawing/2014/main" id="{6F53A764-FEDB-EDB8-EB7A-EF081530FD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68785" y="2520547"/>
            <a:ext cx="510382" cy="497148"/>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a:extLst>
              <a:ext uri="{FF2B5EF4-FFF2-40B4-BE49-F238E27FC236}">
                <a16:creationId xmlns:a16="http://schemas.microsoft.com/office/drawing/2014/main" id="{DEFDEE11-C405-48AA-4B24-FA62294A0B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68785" y="3298957"/>
            <a:ext cx="510382" cy="497148"/>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a:extLst>
              <a:ext uri="{FF2B5EF4-FFF2-40B4-BE49-F238E27FC236}">
                <a16:creationId xmlns:a16="http://schemas.microsoft.com/office/drawing/2014/main" id="{DEB09DF5-077A-AFA5-C7B5-402F4C1907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68785" y="4316821"/>
            <a:ext cx="510382" cy="49714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a:extLst>
              <a:ext uri="{FF2B5EF4-FFF2-40B4-BE49-F238E27FC236}">
                <a16:creationId xmlns:a16="http://schemas.microsoft.com/office/drawing/2014/main" id="{4AB88C00-5493-D228-CF2A-DEE6F34E76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37395" y="3272627"/>
            <a:ext cx="510382" cy="49714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07BB867-08E5-8EFC-88D8-A27C9B4EB5DC}"/>
              </a:ext>
            </a:extLst>
          </p:cNvPr>
          <p:cNvSpPr txBox="1"/>
          <p:nvPr/>
        </p:nvSpPr>
        <p:spPr>
          <a:xfrm>
            <a:off x="3361634" y="5394847"/>
            <a:ext cx="7988152" cy="646331"/>
          </a:xfrm>
          <a:prstGeom prst="rect">
            <a:avLst/>
          </a:prstGeom>
          <a:noFill/>
        </p:spPr>
        <p:txBody>
          <a:bodyPr wrap="square" rtlCol="0">
            <a:spAutoFit/>
          </a:bodyPr>
          <a:lstStyle/>
          <a:p>
            <a:pPr algn="ctr"/>
            <a:r>
              <a:rPr lang="en-US" dirty="0"/>
              <a:t>Data files, syntax files, and study preregistrations are available at </a:t>
            </a:r>
            <a:r>
              <a:rPr lang="en-US" u="sng" dirty="0">
                <a:hlinkClick r:id="rId4"/>
              </a:rPr>
              <a:t>https://osf.io/szk8p/?view_only=962262a064f7410f9b768e1c0d3d0e97</a:t>
            </a:r>
            <a:endParaRPr lang="en-US" sz="1400" dirty="0">
              <a:solidFill>
                <a:schemeClr val="bg1"/>
              </a:solidFill>
              <a:latin typeface="+mj-lt"/>
            </a:endParaRPr>
          </a:p>
        </p:txBody>
      </p:sp>
    </p:spTree>
    <p:extLst>
      <p:ext uri="{BB962C8B-B14F-4D97-AF65-F5344CB8AC3E}">
        <p14:creationId xmlns:p14="http://schemas.microsoft.com/office/powerpoint/2010/main" val="35574894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A51F1E-43A3-E4DD-733A-D471BC5DBFCD}"/>
            </a:ext>
          </a:extLst>
        </p:cNvPr>
        <p:cNvGrpSpPr/>
        <p:nvPr/>
      </p:nvGrpSpPr>
      <p:grpSpPr>
        <a:xfrm>
          <a:off x="0" y="0"/>
          <a:ext cx="0" cy="0"/>
          <a:chOff x="0" y="0"/>
          <a:chExt cx="0" cy="0"/>
        </a:xfrm>
      </p:grpSpPr>
      <p:sp>
        <p:nvSpPr>
          <p:cNvPr id="3" name="Espace réservé de la date 2">
            <a:extLst>
              <a:ext uri="{FF2B5EF4-FFF2-40B4-BE49-F238E27FC236}">
                <a16:creationId xmlns:a16="http://schemas.microsoft.com/office/drawing/2014/main" id="{E1FDC756-AA3C-7CE1-651D-54D350B45F28}"/>
              </a:ext>
            </a:extLst>
          </p:cNvPr>
          <p:cNvSpPr>
            <a:spLocks noGrp="1"/>
          </p:cNvSpPr>
          <p:nvPr>
            <p:ph type="dt" sz="half" idx="10"/>
          </p:nvPr>
        </p:nvSpPr>
        <p:spPr/>
        <p:txBody>
          <a:bodyPr/>
          <a:lstStyle/>
          <a:p>
            <a:endParaRPr lang="en-US" dirty="0"/>
          </a:p>
        </p:txBody>
      </p:sp>
      <p:sp>
        <p:nvSpPr>
          <p:cNvPr id="5" name="Espace réservé du numéro de diapositive 4">
            <a:extLst>
              <a:ext uri="{FF2B5EF4-FFF2-40B4-BE49-F238E27FC236}">
                <a16:creationId xmlns:a16="http://schemas.microsoft.com/office/drawing/2014/main" id="{6CE5CC86-FD00-6D75-D1F7-287672D603AD}"/>
              </a:ext>
            </a:extLst>
          </p:cNvPr>
          <p:cNvSpPr>
            <a:spLocks noGrp="1"/>
          </p:cNvSpPr>
          <p:nvPr>
            <p:ph type="sldNum" sz="quarter" idx="12"/>
          </p:nvPr>
        </p:nvSpPr>
        <p:spPr/>
        <p:txBody>
          <a:bodyPr/>
          <a:lstStyle/>
          <a:p>
            <a:fld id="{D57F1E4F-1CFF-5643-939E-217C01CDF565}" type="slidenum">
              <a:rPr lang="en-US" smtClean="0"/>
              <a:pPr/>
              <a:t>15</a:t>
            </a:fld>
            <a:endParaRPr lang="en-US"/>
          </a:p>
        </p:txBody>
      </p:sp>
      <p:sp>
        <p:nvSpPr>
          <p:cNvPr id="6" name="Espace réservé du contenu 5">
            <a:extLst>
              <a:ext uri="{FF2B5EF4-FFF2-40B4-BE49-F238E27FC236}">
                <a16:creationId xmlns:a16="http://schemas.microsoft.com/office/drawing/2014/main" id="{3690277D-7758-87E5-A04A-72FD6875D65D}"/>
              </a:ext>
            </a:extLst>
          </p:cNvPr>
          <p:cNvSpPr>
            <a:spLocks noGrp="1"/>
          </p:cNvSpPr>
          <p:nvPr>
            <p:ph idx="13"/>
          </p:nvPr>
        </p:nvSpPr>
        <p:spPr/>
        <p:txBody>
          <a:bodyPr/>
          <a:lstStyle/>
          <a:p>
            <a:r>
              <a:rPr lang="en-US" dirty="0"/>
              <a:t>Overview </a:t>
            </a:r>
          </a:p>
        </p:txBody>
      </p:sp>
      <p:sp>
        <p:nvSpPr>
          <p:cNvPr id="7" name="Espace réservé du contenu 6">
            <a:extLst>
              <a:ext uri="{FF2B5EF4-FFF2-40B4-BE49-F238E27FC236}">
                <a16:creationId xmlns:a16="http://schemas.microsoft.com/office/drawing/2014/main" id="{616C7733-B64F-1DAB-6C09-6E601451F288}"/>
              </a:ext>
            </a:extLst>
          </p:cNvPr>
          <p:cNvSpPr>
            <a:spLocks noGrp="1"/>
          </p:cNvSpPr>
          <p:nvPr>
            <p:ph idx="14"/>
          </p:nvPr>
        </p:nvSpPr>
        <p:spPr/>
        <p:txBody>
          <a:bodyPr/>
          <a:lstStyle/>
          <a:p>
            <a:r>
              <a:rPr lang="en-NL"/>
              <a:t>Study </a:t>
            </a:r>
            <a:r>
              <a:rPr lang="en-US" dirty="0"/>
              <a:t>1</a:t>
            </a:r>
            <a:r>
              <a:rPr lang="en-NL"/>
              <a:t>: </a:t>
            </a:r>
            <a:r>
              <a:rPr lang="en-US" dirty="0">
                <a:solidFill>
                  <a:srgbClr val="A97816"/>
                </a:solidFill>
              </a:rPr>
              <a:t>With vs. without choice agency</a:t>
            </a:r>
            <a:endParaRPr lang="en-NL" dirty="0"/>
          </a:p>
        </p:txBody>
      </p:sp>
      <p:sp>
        <p:nvSpPr>
          <p:cNvPr id="45" name="Textfeld 10">
            <a:extLst>
              <a:ext uri="{FF2B5EF4-FFF2-40B4-BE49-F238E27FC236}">
                <a16:creationId xmlns:a16="http://schemas.microsoft.com/office/drawing/2014/main" id="{AB40FFF3-1CAC-2353-315B-812D28C1C698}"/>
              </a:ext>
            </a:extLst>
          </p:cNvPr>
          <p:cNvSpPr txBox="1"/>
          <p:nvPr/>
        </p:nvSpPr>
        <p:spPr>
          <a:xfrm>
            <a:off x="590594" y="3597613"/>
            <a:ext cx="10439712" cy="1297856"/>
          </a:xfrm>
          <a:prstGeom prst="rect">
            <a:avLst/>
          </a:prstGeom>
          <a:noFill/>
        </p:spPr>
        <p:txBody>
          <a:bodyPr wrap="square" rtlCol="0">
            <a:spAutoFit/>
          </a:bodyPr>
          <a:lstStyle/>
          <a:p>
            <a:pPr marL="285750" indent="-285750">
              <a:lnSpc>
                <a:spcPct val="150000"/>
              </a:lnSpc>
              <a:buFont typeface="Wingdings" pitchFamily="2" charset="2"/>
              <a:buChar char="ü"/>
            </a:pPr>
            <a:r>
              <a:rPr lang="en-US" dirty="0">
                <a:latin typeface="Book Antiqua" panose="02040602050305030304" pitchFamily="18" charset="0"/>
                <a:ea typeface="ＭＳ Ｐゴシック" charset="-128"/>
              </a:rPr>
              <a:t>Demonstrate the basic effect that green product choice leads to preference for slower delivery</a:t>
            </a:r>
          </a:p>
          <a:p>
            <a:pPr marL="285750" indent="-285750">
              <a:lnSpc>
                <a:spcPct val="150000"/>
              </a:lnSpc>
              <a:buFont typeface="Wingdings" pitchFamily="2" charset="2"/>
              <a:buChar char="ü"/>
            </a:pPr>
            <a:r>
              <a:rPr lang="en-US" dirty="0">
                <a:latin typeface="Book Antiqua" panose="02040602050305030304" pitchFamily="18" charset="0"/>
                <a:ea typeface="ＭＳ Ｐゴシック" charset="-128"/>
              </a:rPr>
              <a:t>Examine whether this effect depends on choice agency (consistent with self-perception theory)</a:t>
            </a:r>
          </a:p>
          <a:p>
            <a:pPr marL="285750" indent="-285750">
              <a:lnSpc>
                <a:spcPct val="150000"/>
              </a:lnSpc>
              <a:buFont typeface="Wingdings" pitchFamily="2" charset="2"/>
              <a:buChar char="ü"/>
            </a:pPr>
            <a:r>
              <a:rPr lang="en-US" dirty="0">
                <a:latin typeface="Book Antiqua" panose="02040602050305030304" pitchFamily="18" charset="0"/>
                <a:ea typeface="ＭＳ Ｐゴシック" charset="-128"/>
              </a:rPr>
              <a:t>Provide process evidence for the moralization account </a:t>
            </a:r>
          </a:p>
        </p:txBody>
      </p:sp>
      <p:sp>
        <p:nvSpPr>
          <p:cNvPr id="20" name="Rectangle 19">
            <a:extLst>
              <a:ext uri="{FF2B5EF4-FFF2-40B4-BE49-F238E27FC236}">
                <a16:creationId xmlns:a16="http://schemas.microsoft.com/office/drawing/2014/main" id="{10E9161E-6F7F-7EFE-FC68-7A8F81E93488}"/>
              </a:ext>
            </a:extLst>
          </p:cNvPr>
          <p:cNvSpPr/>
          <p:nvPr/>
        </p:nvSpPr>
        <p:spPr>
          <a:xfrm>
            <a:off x="590595" y="2499159"/>
            <a:ext cx="10775905" cy="923330"/>
          </a:xfrm>
          <a:prstGeom prst="rect">
            <a:avLst/>
          </a:prstGeom>
        </p:spPr>
        <p:txBody>
          <a:bodyPr wrap="square">
            <a:spAutoFit/>
          </a:bodyPr>
          <a:lstStyle/>
          <a:p>
            <a:r>
              <a:rPr lang="en-US" b="1" dirty="0">
                <a:solidFill>
                  <a:srgbClr val="4877A4"/>
                </a:solidFill>
                <a:latin typeface="+mj-lt"/>
              </a:rPr>
              <a:t>400 Prolific US participants</a:t>
            </a:r>
          </a:p>
          <a:p>
            <a:r>
              <a:rPr lang="en-US" b="1" dirty="0">
                <a:solidFill>
                  <a:srgbClr val="4877A4"/>
                </a:solidFill>
                <a:latin typeface="+mj-lt"/>
              </a:rPr>
              <a:t>2 (product type: green vs. conventional) x </a:t>
            </a:r>
            <a:r>
              <a:rPr lang="en-US" b="1" dirty="0">
                <a:solidFill>
                  <a:srgbClr val="A97816"/>
                </a:solidFill>
                <a:latin typeface="+mj-lt"/>
              </a:rPr>
              <a:t>2 (choice agency: choice vs. assigned) </a:t>
            </a:r>
            <a:r>
              <a:rPr lang="en-US" b="1" dirty="0">
                <a:solidFill>
                  <a:srgbClr val="4877A4"/>
                </a:solidFill>
                <a:latin typeface="+mj-lt"/>
              </a:rPr>
              <a:t>between-subjects design  </a:t>
            </a:r>
          </a:p>
          <a:p>
            <a:endParaRPr lang="en-US" b="1" dirty="0">
              <a:solidFill>
                <a:srgbClr val="4877A4"/>
              </a:solidFill>
              <a:latin typeface="+mj-lt"/>
            </a:endParaRPr>
          </a:p>
        </p:txBody>
      </p:sp>
      <p:sp>
        <p:nvSpPr>
          <p:cNvPr id="4" name="Text Placeholder 3">
            <a:extLst>
              <a:ext uri="{FF2B5EF4-FFF2-40B4-BE49-F238E27FC236}">
                <a16:creationId xmlns:a16="http://schemas.microsoft.com/office/drawing/2014/main" id="{00671411-1304-5020-48D1-EDE7BF827EDA}"/>
              </a:ext>
            </a:extLst>
          </p:cNvPr>
          <p:cNvSpPr>
            <a:spLocks noGrp="1"/>
          </p:cNvSpPr>
          <p:nvPr>
            <p:ph type="body" sz="quarter" idx="15"/>
          </p:nvPr>
        </p:nvSpPr>
        <p:spPr/>
        <p:txBody>
          <a:bodyPr/>
          <a:lstStyle/>
          <a:p>
            <a:endParaRPr lang="en-NL"/>
          </a:p>
        </p:txBody>
      </p:sp>
      <p:pic>
        <p:nvPicPr>
          <p:cNvPr id="2" name="Picture 2">
            <a:extLst>
              <a:ext uri="{FF2B5EF4-FFF2-40B4-BE49-F238E27FC236}">
                <a16:creationId xmlns:a16="http://schemas.microsoft.com/office/drawing/2014/main" id="{FF14C64E-31F1-1F62-C695-0ACEA31B0C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99302" y="1458508"/>
            <a:ext cx="848246" cy="8262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76638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DFD572-ACD9-6225-61D9-5C04F6C3AADC}"/>
            </a:ext>
          </a:extLst>
        </p:cNvPr>
        <p:cNvGrpSpPr/>
        <p:nvPr/>
      </p:nvGrpSpPr>
      <p:grpSpPr>
        <a:xfrm>
          <a:off x="0" y="0"/>
          <a:ext cx="0" cy="0"/>
          <a:chOff x="0" y="0"/>
          <a:chExt cx="0" cy="0"/>
        </a:xfrm>
      </p:grpSpPr>
      <p:sp>
        <p:nvSpPr>
          <p:cNvPr id="3" name="Date Placeholder 2">
            <a:extLst>
              <a:ext uri="{FF2B5EF4-FFF2-40B4-BE49-F238E27FC236}">
                <a16:creationId xmlns:a16="http://schemas.microsoft.com/office/drawing/2014/main" id="{A0F2E6C8-4416-6443-1C81-8246A132E389}"/>
              </a:ext>
            </a:extLst>
          </p:cNvPr>
          <p:cNvSpPr>
            <a:spLocks noGrp="1"/>
          </p:cNvSpPr>
          <p:nvPr>
            <p:ph type="dt" sz="half" idx="10"/>
          </p:nvPr>
        </p:nvSpPr>
        <p:spPr/>
        <p:txBody>
          <a:bodyPr/>
          <a:lstStyle/>
          <a:p>
            <a:endParaRPr lang="en-GB" dirty="0"/>
          </a:p>
        </p:txBody>
      </p:sp>
      <p:sp>
        <p:nvSpPr>
          <p:cNvPr id="4" name="Footer Placeholder 3">
            <a:extLst>
              <a:ext uri="{FF2B5EF4-FFF2-40B4-BE49-F238E27FC236}">
                <a16:creationId xmlns:a16="http://schemas.microsoft.com/office/drawing/2014/main" id="{A10EFB6B-F758-F8E1-694B-1866DEC97DAA}"/>
              </a:ext>
            </a:extLst>
          </p:cNvPr>
          <p:cNvSpPr>
            <a:spLocks noGrp="1"/>
          </p:cNvSpPr>
          <p:nvPr>
            <p:ph type="ftr" sz="quarter" idx="11"/>
          </p:nvPr>
        </p:nvSpPr>
        <p:spPr/>
        <p:txBody>
          <a:bodyPr/>
          <a:lstStyle/>
          <a:p>
            <a:endParaRPr lang="en-GB" cap="none" dirty="0"/>
          </a:p>
        </p:txBody>
      </p:sp>
      <p:sp>
        <p:nvSpPr>
          <p:cNvPr id="5" name="Slide Number Placeholder 4">
            <a:extLst>
              <a:ext uri="{FF2B5EF4-FFF2-40B4-BE49-F238E27FC236}">
                <a16:creationId xmlns:a16="http://schemas.microsoft.com/office/drawing/2014/main" id="{35B971CE-5331-A8F2-E2E2-C6359F0905EF}"/>
              </a:ext>
            </a:extLst>
          </p:cNvPr>
          <p:cNvSpPr>
            <a:spLocks noGrp="1"/>
          </p:cNvSpPr>
          <p:nvPr>
            <p:ph type="sldNum" sz="quarter" idx="12"/>
          </p:nvPr>
        </p:nvSpPr>
        <p:spPr/>
        <p:txBody>
          <a:bodyPr/>
          <a:lstStyle/>
          <a:p>
            <a:fld id="{D57F1E4F-1CFF-5643-939E-217C01CDF565}" type="slidenum">
              <a:rPr lang="en-GB" noProof="0" smtClean="0"/>
              <a:pPr/>
              <a:t>16</a:t>
            </a:fld>
            <a:endParaRPr lang="en-GB" noProof="0" dirty="0"/>
          </a:p>
        </p:txBody>
      </p:sp>
      <p:sp>
        <p:nvSpPr>
          <p:cNvPr id="6" name="Content Placeholder 5">
            <a:extLst>
              <a:ext uri="{FF2B5EF4-FFF2-40B4-BE49-F238E27FC236}">
                <a16:creationId xmlns:a16="http://schemas.microsoft.com/office/drawing/2014/main" id="{94D0AD43-3889-B52F-94B3-682910297FDD}"/>
              </a:ext>
            </a:extLst>
          </p:cNvPr>
          <p:cNvSpPr>
            <a:spLocks noGrp="1"/>
          </p:cNvSpPr>
          <p:nvPr>
            <p:ph idx="13"/>
          </p:nvPr>
        </p:nvSpPr>
        <p:spPr/>
        <p:txBody>
          <a:bodyPr/>
          <a:lstStyle/>
          <a:p>
            <a:r>
              <a:rPr lang="en-US" dirty="0"/>
              <a:t>Choice agency manipulation</a:t>
            </a:r>
          </a:p>
        </p:txBody>
      </p:sp>
      <p:sp>
        <p:nvSpPr>
          <p:cNvPr id="7" name="Content Placeholder 6">
            <a:extLst>
              <a:ext uri="{FF2B5EF4-FFF2-40B4-BE49-F238E27FC236}">
                <a16:creationId xmlns:a16="http://schemas.microsoft.com/office/drawing/2014/main" id="{170AC725-BED5-AA65-2FC2-283BF95681C3}"/>
              </a:ext>
            </a:extLst>
          </p:cNvPr>
          <p:cNvSpPr>
            <a:spLocks noGrp="1"/>
          </p:cNvSpPr>
          <p:nvPr>
            <p:ph idx="14"/>
          </p:nvPr>
        </p:nvSpPr>
        <p:spPr/>
        <p:txBody>
          <a:bodyPr/>
          <a:lstStyle/>
          <a:p>
            <a:r>
              <a:rPr lang="en-NL"/>
              <a:t>Study </a:t>
            </a:r>
            <a:r>
              <a:rPr lang="en-US" dirty="0"/>
              <a:t>1</a:t>
            </a:r>
            <a:r>
              <a:rPr lang="en-NL"/>
              <a:t>: </a:t>
            </a:r>
            <a:r>
              <a:rPr lang="en-US" dirty="0">
                <a:solidFill>
                  <a:srgbClr val="A97816"/>
                </a:solidFill>
              </a:rPr>
              <a:t>With vs. without choice agency</a:t>
            </a:r>
            <a:endParaRPr lang="en-NL" dirty="0"/>
          </a:p>
        </p:txBody>
      </p:sp>
      <p:sp>
        <p:nvSpPr>
          <p:cNvPr id="8" name="Text Placeholder 7">
            <a:extLst>
              <a:ext uri="{FF2B5EF4-FFF2-40B4-BE49-F238E27FC236}">
                <a16:creationId xmlns:a16="http://schemas.microsoft.com/office/drawing/2014/main" id="{E8ADA4FD-C667-B0F7-6EA7-379C9694DAC8}"/>
              </a:ext>
            </a:extLst>
          </p:cNvPr>
          <p:cNvSpPr>
            <a:spLocks noGrp="1"/>
          </p:cNvSpPr>
          <p:nvPr>
            <p:ph type="body" sz="quarter" idx="15"/>
          </p:nvPr>
        </p:nvSpPr>
        <p:spPr/>
        <p:txBody>
          <a:bodyPr/>
          <a:lstStyle/>
          <a:p>
            <a:endParaRPr lang="en-US"/>
          </a:p>
        </p:txBody>
      </p:sp>
      <p:sp>
        <p:nvSpPr>
          <p:cNvPr id="11" name="Rechteck 60">
            <a:extLst>
              <a:ext uri="{FF2B5EF4-FFF2-40B4-BE49-F238E27FC236}">
                <a16:creationId xmlns:a16="http://schemas.microsoft.com/office/drawing/2014/main" id="{A52D3349-2BF2-FED3-02FB-504192A712C7}"/>
              </a:ext>
            </a:extLst>
          </p:cNvPr>
          <p:cNvSpPr/>
          <p:nvPr/>
        </p:nvSpPr>
        <p:spPr>
          <a:xfrm>
            <a:off x="486405" y="2523609"/>
            <a:ext cx="5144474" cy="693676"/>
          </a:xfrm>
          <a:prstGeom prst="rect">
            <a:avLst/>
          </a:prstGeom>
          <a:solidFill>
            <a:srgbClr val="8AA4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Choice condition</a:t>
            </a:r>
          </a:p>
        </p:txBody>
      </p:sp>
      <p:sp>
        <p:nvSpPr>
          <p:cNvPr id="12" name="Rechteck 60">
            <a:extLst>
              <a:ext uri="{FF2B5EF4-FFF2-40B4-BE49-F238E27FC236}">
                <a16:creationId xmlns:a16="http://schemas.microsoft.com/office/drawing/2014/main" id="{25D138B6-DB3D-1F06-C763-F3157726688D}"/>
              </a:ext>
            </a:extLst>
          </p:cNvPr>
          <p:cNvSpPr/>
          <p:nvPr/>
        </p:nvSpPr>
        <p:spPr>
          <a:xfrm>
            <a:off x="6223066" y="2523609"/>
            <a:ext cx="5144473" cy="693676"/>
          </a:xfrm>
          <a:prstGeom prst="rect">
            <a:avLst/>
          </a:prstGeom>
          <a:solidFill>
            <a:srgbClr val="4877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Assigned condition</a:t>
            </a:r>
          </a:p>
        </p:txBody>
      </p:sp>
      <p:sp>
        <p:nvSpPr>
          <p:cNvPr id="10" name="TextBox 9">
            <a:extLst>
              <a:ext uri="{FF2B5EF4-FFF2-40B4-BE49-F238E27FC236}">
                <a16:creationId xmlns:a16="http://schemas.microsoft.com/office/drawing/2014/main" id="{7E2AE32B-C8DF-F657-E4E7-7EC94E6D14BA}"/>
              </a:ext>
            </a:extLst>
          </p:cNvPr>
          <p:cNvSpPr txBox="1"/>
          <p:nvPr/>
        </p:nvSpPr>
        <p:spPr>
          <a:xfrm>
            <a:off x="650103" y="1484439"/>
            <a:ext cx="11075796" cy="646331"/>
          </a:xfrm>
          <a:prstGeom prst="rect">
            <a:avLst/>
          </a:prstGeom>
          <a:noFill/>
        </p:spPr>
        <p:txBody>
          <a:bodyPr wrap="square">
            <a:spAutoFit/>
          </a:bodyPr>
          <a:lstStyle/>
          <a:p>
            <a:pPr algn="l">
              <a:buNone/>
            </a:pPr>
            <a:r>
              <a:rPr lang="en-US" b="0" i="0" dirty="0">
                <a:solidFill>
                  <a:srgbClr val="757575"/>
                </a:solidFill>
                <a:effectLst/>
                <a:latin typeface="Poppins" pitchFamily="2" charset="77"/>
                <a:cs typeface="Poppins" pitchFamily="2" charset="77"/>
              </a:rPr>
              <a:t>Imagine that you participated in a consumer research study. As a thank-you for participating, you will receive a power bank as a reward.</a:t>
            </a:r>
          </a:p>
        </p:txBody>
      </p:sp>
      <p:sp>
        <p:nvSpPr>
          <p:cNvPr id="15" name="TextBox 14">
            <a:extLst>
              <a:ext uri="{FF2B5EF4-FFF2-40B4-BE49-F238E27FC236}">
                <a16:creationId xmlns:a16="http://schemas.microsoft.com/office/drawing/2014/main" id="{00D201D4-8A07-7BA4-9ABE-B22A359D377D}"/>
              </a:ext>
            </a:extLst>
          </p:cNvPr>
          <p:cNvSpPr txBox="1"/>
          <p:nvPr/>
        </p:nvSpPr>
        <p:spPr>
          <a:xfrm>
            <a:off x="6223066" y="3429000"/>
            <a:ext cx="5144473" cy="2031325"/>
          </a:xfrm>
          <a:prstGeom prst="rect">
            <a:avLst/>
          </a:prstGeom>
          <a:noFill/>
        </p:spPr>
        <p:txBody>
          <a:bodyPr wrap="square">
            <a:spAutoFit/>
          </a:bodyPr>
          <a:lstStyle/>
          <a:p>
            <a:pPr algn="l">
              <a:buNone/>
            </a:pPr>
            <a:r>
              <a:rPr lang="en-US" b="0" i="0" dirty="0">
                <a:solidFill>
                  <a:srgbClr val="757575"/>
                </a:solidFill>
                <a:effectLst/>
                <a:latin typeface="Poppins" pitchFamily="2" charset="77"/>
              </a:rPr>
              <a:t>In this study, participants are </a:t>
            </a:r>
            <a:r>
              <a:rPr lang="en-US" b="1" i="0" dirty="0">
                <a:solidFill>
                  <a:srgbClr val="757575"/>
                </a:solidFill>
                <a:effectLst/>
                <a:latin typeface="Poppins" pitchFamily="2" charset="77"/>
              </a:rPr>
              <a:t>randomly assigned</a:t>
            </a:r>
            <a:r>
              <a:rPr lang="en-US" b="0" i="0" dirty="0">
                <a:solidFill>
                  <a:srgbClr val="757575"/>
                </a:solidFill>
                <a:effectLst/>
                <a:latin typeface="Poppins" pitchFamily="2" charset="77"/>
              </a:rPr>
              <a:t> to one of two products (</a:t>
            </a:r>
            <a:r>
              <a:rPr lang="en-US" b="1" i="0" dirty="0">
                <a:solidFill>
                  <a:srgbClr val="757575"/>
                </a:solidFill>
                <a:effectLst/>
                <a:latin typeface="Poppins" pitchFamily="2" charset="77"/>
              </a:rPr>
              <a:t>i.e., the assignment is not based on personal choice)</a:t>
            </a:r>
            <a:r>
              <a:rPr lang="en-US" b="0" i="0" dirty="0">
                <a:solidFill>
                  <a:srgbClr val="757575"/>
                </a:solidFill>
                <a:effectLst/>
                <a:latin typeface="Poppins" pitchFamily="2" charset="77"/>
              </a:rPr>
              <a:t>. </a:t>
            </a:r>
          </a:p>
          <a:p>
            <a:pPr algn="l">
              <a:buNone/>
            </a:pPr>
            <a:endParaRPr lang="en-US" dirty="0">
              <a:solidFill>
                <a:srgbClr val="757575"/>
              </a:solidFill>
              <a:latin typeface="Poppins" pitchFamily="2" charset="77"/>
            </a:endParaRPr>
          </a:p>
          <a:p>
            <a:pPr algn="l">
              <a:buNone/>
            </a:pPr>
            <a:r>
              <a:rPr lang="en-US" b="0" i="0" dirty="0">
                <a:solidFill>
                  <a:srgbClr val="757575"/>
                </a:solidFill>
                <a:effectLst/>
                <a:latin typeface="Poppins" pitchFamily="2" charset="77"/>
              </a:rPr>
              <a:t>You have been assigned to the following product: Power Bank A. </a:t>
            </a:r>
          </a:p>
        </p:txBody>
      </p:sp>
      <p:sp>
        <p:nvSpPr>
          <p:cNvPr id="20" name="TextBox 19">
            <a:extLst>
              <a:ext uri="{FF2B5EF4-FFF2-40B4-BE49-F238E27FC236}">
                <a16:creationId xmlns:a16="http://schemas.microsoft.com/office/drawing/2014/main" id="{C48DB7FC-CF19-838D-8EDF-33094448D5AA}"/>
              </a:ext>
            </a:extLst>
          </p:cNvPr>
          <p:cNvSpPr txBox="1"/>
          <p:nvPr/>
        </p:nvSpPr>
        <p:spPr>
          <a:xfrm>
            <a:off x="486405" y="3352746"/>
            <a:ext cx="5144474" cy="1200329"/>
          </a:xfrm>
          <a:prstGeom prst="rect">
            <a:avLst/>
          </a:prstGeom>
          <a:noFill/>
        </p:spPr>
        <p:txBody>
          <a:bodyPr wrap="square">
            <a:spAutoFit/>
          </a:bodyPr>
          <a:lstStyle/>
          <a:p>
            <a:pPr algn="l">
              <a:buNone/>
            </a:pPr>
            <a:r>
              <a:rPr lang="en-US" b="0" i="0" dirty="0">
                <a:solidFill>
                  <a:srgbClr val="757575"/>
                </a:solidFill>
                <a:effectLst/>
                <a:latin typeface="Poppins" pitchFamily="2" charset="77"/>
              </a:rPr>
              <a:t>You can </a:t>
            </a:r>
            <a:r>
              <a:rPr lang="en-US" b="1" i="0" dirty="0">
                <a:solidFill>
                  <a:srgbClr val="757575"/>
                </a:solidFill>
                <a:effectLst/>
                <a:latin typeface="Poppins" pitchFamily="2" charset="77"/>
              </a:rPr>
              <a:t>choose</a:t>
            </a:r>
            <a:r>
              <a:rPr lang="en-US" b="0" i="0" dirty="0">
                <a:solidFill>
                  <a:srgbClr val="757575"/>
                </a:solidFill>
                <a:effectLst/>
                <a:latin typeface="Poppins" pitchFamily="2" charset="77"/>
              </a:rPr>
              <a:t> between the two options below. Please review the information about each product and select the one you would prefer to get.</a:t>
            </a:r>
          </a:p>
        </p:txBody>
      </p:sp>
      <p:pic>
        <p:nvPicPr>
          <p:cNvPr id="21" name="Picture 20">
            <a:extLst>
              <a:ext uri="{FF2B5EF4-FFF2-40B4-BE49-F238E27FC236}">
                <a16:creationId xmlns:a16="http://schemas.microsoft.com/office/drawing/2014/main" id="{7C05B9AA-BB5C-D642-C8DA-1D34C7E73C8B}"/>
              </a:ext>
            </a:extLst>
          </p:cNvPr>
          <p:cNvPicPr>
            <a:picLocks noChangeAspect="1"/>
          </p:cNvPicPr>
          <p:nvPr/>
        </p:nvPicPr>
        <p:blipFill>
          <a:blip r:embed="rId2"/>
          <a:stretch>
            <a:fillRect/>
          </a:stretch>
        </p:blipFill>
        <p:spPr>
          <a:xfrm>
            <a:off x="556178" y="4846092"/>
            <a:ext cx="5144474" cy="1087653"/>
          </a:xfrm>
          <a:prstGeom prst="rect">
            <a:avLst/>
          </a:prstGeom>
        </p:spPr>
      </p:pic>
    </p:spTree>
    <p:extLst>
      <p:ext uri="{BB962C8B-B14F-4D97-AF65-F5344CB8AC3E}">
        <p14:creationId xmlns:p14="http://schemas.microsoft.com/office/powerpoint/2010/main" val="6975489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878F2F-5A9D-E003-D0D4-1DD360E51FA2}"/>
            </a:ext>
          </a:extLst>
        </p:cNvPr>
        <p:cNvGrpSpPr/>
        <p:nvPr/>
      </p:nvGrpSpPr>
      <p:grpSpPr>
        <a:xfrm>
          <a:off x="0" y="0"/>
          <a:ext cx="0" cy="0"/>
          <a:chOff x="0" y="0"/>
          <a:chExt cx="0" cy="0"/>
        </a:xfrm>
      </p:grpSpPr>
      <p:sp>
        <p:nvSpPr>
          <p:cNvPr id="3" name="Date Placeholder 2">
            <a:extLst>
              <a:ext uri="{FF2B5EF4-FFF2-40B4-BE49-F238E27FC236}">
                <a16:creationId xmlns:a16="http://schemas.microsoft.com/office/drawing/2014/main" id="{97EBF655-3C44-45EB-44AD-E3709292A438}"/>
              </a:ext>
            </a:extLst>
          </p:cNvPr>
          <p:cNvSpPr>
            <a:spLocks noGrp="1"/>
          </p:cNvSpPr>
          <p:nvPr>
            <p:ph type="dt" sz="half" idx="10"/>
          </p:nvPr>
        </p:nvSpPr>
        <p:spPr/>
        <p:txBody>
          <a:bodyPr/>
          <a:lstStyle/>
          <a:p>
            <a:endParaRPr lang="en-GB" dirty="0"/>
          </a:p>
        </p:txBody>
      </p:sp>
      <p:sp>
        <p:nvSpPr>
          <p:cNvPr id="4" name="Footer Placeholder 3">
            <a:extLst>
              <a:ext uri="{FF2B5EF4-FFF2-40B4-BE49-F238E27FC236}">
                <a16:creationId xmlns:a16="http://schemas.microsoft.com/office/drawing/2014/main" id="{76ED1947-19E4-7AA0-CCF0-CED5249DC52E}"/>
              </a:ext>
            </a:extLst>
          </p:cNvPr>
          <p:cNvSpPr>
            <a:spLocks noGrp="1"/>
          </p:cNvSpPr>
          <p:nvPr>
            <p:ph type="ftr" sz="quarter" idx="11"/>
          </p:nvPr>
        </p:nvSpPr>
        <p:spPr/>
        <p:txBody>
          <a:bodyPr/>
          <a:lstStyle/>
          <a:p>
            <a:endParaRPr lang="en-GB" cap="none" dirty="0"/>
          </a:p>
        </p:txBody>
      </p:sp>
      <p:sp>
        <p:nvSpPr>
          <p:cNvPr id="5" name="Slide Number Placeholder 4">
            <a:extLst>
              <a:ext uri="{FF2B5EF4-FFF2-40B4-BE49-F238E27FC236}">
                <a16:creationId xmlns:a16="http://schemas.microsoft.com/office/drawing/2014/main" id="{32747297-8CBE-8149-46ED-5C7199FA0B4B}"/>
              </a:ext>
            </a:extLst>
          </p:cNvPr>
          <p:cNvSpPr>
            <a:spLocks noGrp="1"/>
          </p:cNvSpPr>
          <p:nvPr>
            <p:ph type="sldNum" sz="quarter" idx="12"/>
          </p:nvPr>
        </p:nvSpPr>
        <p:spPr/>
        <p:txBody>
          <a:bodyPr/>
          <a:lstStyle/>
          <a:p>
            <a:fld id="{D57F1E4F-1CFF-5643-939E-217C01CDF565}" type="slidenum">
              <a:rPr lang="en-GB" noProof="0" smtClean="0"/>
              <a:pPr/>
              <a:t>17</a:t>
            </a:fld>
            <a:endParaRPr lang="en-GB" noProof="0" dirty="0"/>
          </a:p>
        </p:txBody>
      </p:sp>
      <p:sp>
        <p:nvSpPr>
          <p:cNvPr id="6" name="Content Placeholder 5">
            <a:extLst>
              <a:ext uri="{FF2B5EF4-FFF2-40B4-BE49-F238E27FC236}">
                <a16:creationId xmlns:a16="http://schemas.microsoft.com/office/drawing/2014/main" id="{F59CA044-7E07-DC70-E019-F4DE64137144}"/>
              </a:ext>
            </a:extLst>
          </p:cNvPr>
          <p:cNvSpPr>
            <a:spLocks noGrp="1"/>
          </p:cNvSpPr>
          <p:nvPr>
            <p:ph idx="13"/>
          </p:nvPr>
        </p:nvSpPr>
        <p:spPr/>
        <p:txBody>
          <a:bodyPr/>
          <a:lstStyle/>
          <a:p>
            <a:r>
              <a:rPr lang="en-US" dirty="0"/>
              <a:t>Product type manipulation</a:t>
            </a:r>
          </a:p>
        </p:txBody>
      </p:sp>
      <p:sp>
        <p:nvSpPr>
          <p:cNvPr id="7" name="Content Placeholder 6">
            <a:extLst>
              <a:ext uri="{FF2B5EF4-FFF2-40B4-BE49-F238E27FC236}">
                <a16:creationId xmlns:a16="http://schemas.microsoft.com/office/drawing/2014/main" id="{921BDB98-E654-D518-567F-C53B1DBFD5F8}"/>
              </a:ext>
            </a:extLst>
          </p:cNvPr>
          <p:cNvSpPr>
            <a:spLocks noGrp="1"/>
          </p:cNvSpPr>
          <p:nvPr>
            <p:ph idx="14"/>
          </p:nvPr>
        </p:nvSpPr>
        <p:spPr/>
        <p:txBody>
          <a:bodyPr/>
          <a:lstStyle/>
          <a:p>
            <a:r>
              <a:rPr lang="en-NL"/>
              <a:t>Study </a:t>
            </a:r>
            <a:r>
              <a:rPr lang="en-US" dirty="0"/>
              <a:t>1</a:t>
            </a:r>
            <a:r>
              <a:rPr lang="en-NL"/>
              <a:t>: </a:t>
            </a:r>
            <a:r>
              <a:rPr lang="en-US" dirty="0">
                <a:solidFill>
                  <a:srgbClr val="A97816"/>
                </a:solidFill>
              </a:rPr>
              <a:t>With vs. without choice agency</a:t>
            </a:r>
            <a:endParaRPr lang="en-NL" dirty="0"/>
          </a:p>
        </p:txBody>
      </p:sp>
      <p:sp>
        <p:nvSpPr>
          <p:cNvPr id="8" name="Text Placeholder 7">
            <a:extLst>
              <a:ext uri="{FF2B5EF4-FFF2-40B4-BE49-F238E27FC236}">
                <a16:creationId xmlns:a16="http://schemas.microsoft.com/office/drawing/2014/main" id="{F5423CCF-6A1B-F106-E325-6A50A24C8BC9}"/>
              </a:ext>
            </a:extLst>
          </p:cNvPr>
          <p:cNvSpPr>
            <a:spLocks noGrp="1"/>
          </p:cNvSpPr>
          <p:nvPr>
            <p:ph type="body" sz="quarter" idx="15"/>
          </p:nvPr>
        </p:nvSpPr>
        <p:spPr/>
        <p:txBody>
          <a:bodyPr/>
          <a:lstStyle/>
          <a:p>
            <a:endParaRPr lang="en-US"/>
          </a:p>
        </p:txBody>
      </p:sp>
      <p:sp>
        <p:nvSpPr>
          <p:cNvPr id="11" name="Rechteck 60">
            <a:extLst>
              <a:ext uri="{FF2B5EF4-FFF2-40B4-BE49-F238E27FC236}">
                <a16:creationId xmlns:a16="http://schemas.microsoft.com/office/drawing/2014/main" id="{56AFC969-C641-5B46-AD2C-20A79398DA56}"/>
              </a:ext>
            </a:extLst>
          </p:cNvPr>
          <p:cNvSpPr/>
          <p:nvPr/>
        </p:nvSpPr>
        <p:spPr>
          <a:xfrm>
            <a:off x="486405" y="1363725"/>
            <a:ext cx="5144474" cy="693676"/>
          </a:xfrm>
          <a:prstGeom prst="rect">
            <a:avLst/>
          </a:prstGeom>
          <a:solidFill>
            <a:srgbClr val="8AA4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Conventional condition</a:t>
            </a:r>
          </a:p>
        </p:txBody>
      </p:sp>
      <p:sp>
        <p:nvSpPr>
          <p:cNvPr id="12" name="Rechteck 60">
            <a:extLst>
              <a:ext uri="{FF2B5EF4-FFF2-40B4-BE49-F238E27FC236}">
                <a16:creationId xmlns:a16="http://schemas.microsoft.com/office/drawing/2014/main" id="{AB5F7CD4-89A2-3CA6-135E-ACFBF682A4CF}"/>
              </a:ext>
            </a:extLst>
          </p:cNvPr>
          <p:cNvSpPr/>
          <p:nvPr/>
        </p:nvSpPr>
        <p:spPr>
          <a:xfrm>
            <a:off x="6223066" y="1363725"/>
            <a:ext cx="5144473" cy="693676"/>
          </a:xfrm>
          <a:prstGeom prst="rect">
            <a:avLst/>
          </a:prstGeom>
          <a:solidFill>
            <a:srgbClr val="4877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Green condition</a:t>
            </a:r>
          </a:p>
        </p:txBody>
      </p:sp>
      <p:pic>
        <p:nvPicPr>
          <p:cNvPr id="2" name="Picture 1">
            <a:extLst>
              <a:ext uri="{FF2B5EF4-FFF2-40B4-BE49-F238E27FC236}">
                <a16:creationId xmlns:a16="http://schemas.microsoft.com/office/drawing/2014/main" id="{D1C0E771-A6C5-E8C5-CC67-0D617E777D52}"/>
              </a:ext>
            </a:extLst>
          </p:cNvPr>
          <p:cNvPicPr>
            <a:picLocks noChangeAspect="1"/>
          </p:cNvPicPr>
          <p:nvPr/>
        </p:nvPicPr>
        <p:blipFill>
          <a:blip r:embed="rId2"/>
          <a:srcRect l="68" r="2009"/>
          <a:stretch>
            <a:fillRect/>
          </a:stretch>
        </p:blipFill>
        <p:spPr>
          <a:xfrm>
            <a:off x="5958217" y="2274299"/>
            <a:ext cx="5833942" cy="2320805"/>
          </a:xfrm>
          <a:prstGeom prst="rect">
            <a:avLst/>
          </a:prstGeom>
        </p:spPr>
      </p:pic>
      <p:pic>
        <p:nvPicPr>
          <p:cNvPr id="13" name="Picture 12">
            <a:extLst>
              <a:ext uri="{FF2B5EF4-FFF2-40B4-BE49-F238E27FC236}">
                <a16:creationId xmlns:a16="http://schemas.microsoft.com/office/drawing/2014/main" id="{533D35B1-146A-977F-04F2-54DEADE40587}"/>
              </a:ext>
            </a:extLst>
          </p:cNvPr>
          <p:cNvPicPr>
            <a:picLocks noChangeAspect="1"/>
          </p:cNvPicPr>
          <p:nvPr/>
        </p:nvPicPr>
        <p:blipFill>
          <a:blip r:embed="rId3"/>
          <a:stretch>
            <a:fillRect/>
          </a:stretch>
        </p:blipFill>
        <p:spPr>
          <a:xfrm>
            <a:off x="262058" y="2274299"/>
            <a:ext cx="5762851" cy="2229222"/>
          </a:xfrm>
          <a:prstGeom prst="rect">
            <a:avLst/>
          </a:prstGeom>
        </p:spPr>
      </p:pic>
      <p:sp>
        <p:nvSpPr>
          <p:cNvPr id="16" name="Oval 15">
            <a:extLst>
              <a:ext uri="{FF2B5EF4-FFF2-40B4-BE49-F238E27FC236}">
                <a16:creationId xmlns:a16="http://schemas.microsoft.com/office/drawing/2014/main" id="{DF7AB2BD-8D29-30FF-3B1A-B98B686862EA}"/>
              </a:ext>
            </a:extLst>
          </p:cNvPr>
          <p:cNvSpPr/>
          <p:nvPr/>
        </p:nvSpPr>
        <p:spPr>
          <a:xfrm>
            <a:off x="5958217" y="3356776"/>
            <a:ext cx="1499223" cy="345440"/>
          </a:xfrm>
          <a:prstGeom prst="ellipse">
            <a:avLst/>
          </a:prstGeom>
          <a:noFill/>
          <a:ln>
            <a:solidFill>
              <a:srgbClr val="A9781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123E1BC9-B721-5353-BD73-3971CD5666A9}"/>
              </a:ext>
            </a:extLst>
          </p:cNvPr>
          <p:cNvSpPr/>
          <p:nvPr/>
        </p:nvSpPr>
        <p:spPr>
          <a:xfrm>
            <a:off x="8374510" y="2844215"/>
            <a:ext cx="534023" cy="714185"/>
          </a:xfrm>
          <a:prstGeom prst="ellipse">
            <a:avLst/>
          </a:prstGeom>
          <a:noFill/>
          <a:ln>
            <a:solidFill>
              <a:srgbClr val="A9781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D5E49718-496D-E60D-2008-9E55183B71E5}"/>
              </a:ext>
            </a:extLst>
          </p:cNvPr>
          <p:cNvSpPr txBox="1"/>
          <p:nvPr/>
        </p:nvSpPr>
        <p:spPr>
          <a:xfrm>
            <a:off x="2337238" y="4777862"/>
            <a:ext cx="8148673" cy="1200329"/>
          </a:xfrm>
          <a:prstGeom prst="rect">
            <a:avLst/>
          </a:prstGeom>
          <a:noFill/>
        </p:spPr>
        <p:txBody>
          <a:bodyPr wrap="square">
            <a:spAutoFit/>
          </a:bodyPr>
          <a:lstStyle/>
          <a:p>
            <a:r>
              <a:rPr lang="en-US" dirty="0">
                <a:solidFill>
                  <a:srgbClr val="113866"/>
                </a:solidFill>
                <a:latin typeface="+mj-lt"/>
              </a:rPr>
              <a:t>Power bank A dominates power bank B (more reviews, higher ratings)</a:t>
            </a:r>
          </a:p>
          <a:p>
            <a:pPr marL="285750" indent="-285750">
              <a:buFont typeface="Wingdings" pitchFamily="2" charset="2"/>
              <a:buChar char="§"/>
            </a:pPr>
            <a:r>
              <a:rPr lang="en-US" dirty="0">
                <a:solidFill>
                  <a:srgbClr val="A97816"/>
                </a:solidFill>
                <a:latin typeface="+mj-lt"/>
              </a:rPr>
              <a:t>97.8% participants chose power bank A in the choice condition </a:t>
            </a:r>
          </a:p>
          <a:p>
            <a:pPr marL="285750" indent="-285750">
              <a:buFont typeface="Wingdings" pitchFamily="2" charset="2"/>
              <a:buChar char="§"/>
            </a:pPr>
            <a:endParaRPr lang="en-US" dirty="0">
              <a:solidFill>
                <a:srgbClr val="A97816"/>
              </a:solidFill>
              <a:latin typeface="+mj-lt"/>
            </a:endParaRPr>
          </a:p>
          <a:p>
            <a:r>
              <a:rPr lang="en-US" dirty="0">
                <a:solidFill>
                  <a:srgbClr val="113866"/>
                </a:solidFill>
                <a:latin typeface="+mj-lt"/>
              </a:rPr>
              <a:t>Manipulate product type by adding an additional green attribute (carbon neutral)</a:t>
            </a:r>
          </a:p>
        </p:txBody>
      </p:sp>
    </p:spTree>
    <p:extLst>
      <p:ext uri="{BB962C8B-B14F-4D97-AF65-F5344CB8AC3E}">
        <p14:creationId xmlns:p14="http://schemas.microsoft.com/office/powerpoint/2010/main" val="23213421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1380416A-E44F-0438-C907-A714AEE32627}"/>
              </a:ext>
            </a:extLst>
          </p:cNvPr>
          <p:cNvSpPr>
            <a:spLocks noGrp="1"/>
          </p:cNvSpPr>
          <p:nvPr>
            <p:ph type="dt" sz="half" idx="10"/>
          </p:nvPr>
        </p:nvSpPr>
        <p:spPr/>
        <p:txBody>
          <a:bodyPr/>
          <a:lstStyle/>
          <a:p>
            <a:endParaRPr lang="en-GB" dirty="0"/>
          </a:p>
        </p:txBody>
      </p:sp>
      <p:sp>
        <p:nvSpPr>
          <p:cNvPr id="4" name="Footer Placeholder 3">
            <a:extLst>
              <a:ext uri="{FF2B5EF4-FFF2-40B4-BE49-F238E27FC236}">
                <a16:creationId xmlns:a16="http://schemas.microsoft.com/office/drawing/2014/main" id="{0279054A-9E1A-2E33-4069-06B537905065}"/>
              </a:ext>
            </a:extLst>
          </p:cNvPr>
          <p:cNvSpPr>
            <a:spLocks noGrp="1"/>
          </p:cNvSpPr>
          <p:nvPr>
            <p:ph type="ftr" sz="quarter" idx="11"/>
          </p:nvPr>
        </p:nvSpPr>
        <p:spPr/>
        <p:txBody>
          <a:bodyPr/>
          <a:lstStyle/>
          <a:p>
            <a:endParaRPr lang="en-GB" cap="none" dirty="0"/>
          </a:p>
        </p:txBody>
      </p:sp>
      <p:sp>
        <p:nvSpPr>
          <p:cNvPr id="5" name="Slide Number Placeholder 4">
            <a:extLst>
              <a:ext uri="{FF2B5EF4-FFF2-40B4-BE49-F238E27FC236}">
                <a16:creationId xmlns:a16="http://schemas.microsoft.com/office/drawing/2014/main" id="{08517E3F-768F-CCDE-AC07-425B70A98FBA}"/>
              </a:ext>
            </a:extLst>
          </p:cNvPr>
          <p:cNvSpPr>
            <a:spLocks noGrp="1"/>
          </p:cNvSpPr>
          <p:nvPr>
            <p:ph type="sldNum" sz="quarter" idx="12"/>
          </p:nvPr>
        </p:nvSpPr>
        <p:spPr/>
        <p:txBody>
          <a:bodyPr/>
          <a:lstStyle/>
          <a:p>
            <a:fld id="{D57F1E4F-1CFF-5643-939E-217C01CDF565}" type="slidenum">
              <a:rPr lang="en-GB" noProof="0" smtClean="0"/>
              <a:pPr/>
              <a:t>18</a:t>
            </a:fld>
            <a:endParaRPr lang="en-GB" noProof="0" dirty="0"/>
          </a:p>
        </p:txBody>
      </p:sp>
      <p:sp>
        <p:nvSpPr>
          <p:cNvPr id="6" name="Content Placeholder 5">
            <a:extLst>
              <a:ext uri="{FF2B5EF4-FFF2-40B4-BE49-F238E27FC236}">
                <a16:creationId xmlns:a16="http://schemas.microsoft.com/office/drawing/2014/main" id="{4355129A-5D80-E2D0-3876-0FA0A0984A20}"/>
              </a:ext>
            </a:extLst>
          </p:cNvPr>
          <p:cNvSpPr>
            <a:spLocks noGrp="1"/>
          </p:cNvSpPr>
          <p:nvPr>
            <p:ph idx="13"/>
          </p:nvPr>
        </p:nvSpPr>
        <p:spPr/>
        <p:txBody>
          <a:bodyPr/>
          <a:lstStyle/>
          <a:p>
            <a:r>
              <a:rPr lang="en-US" dirty="0"/>
              <a:t>DV measure</a:t>
            </a:r>
          </a:p>
        </p:txBody>
      </p:sp>
      <p:sp>
        <p:nvSpPr>
          <p:cNvPr id="7" name="Content Placeholder 6">
            <a:extLst>
              <a:ext uri="{FF2B5EF4-FFF2-40B4-BE49-F238E27FC236}">
                <a16:creationId xmlns:a16="http://schemas.microsoft.com/office/drawing/2014/main" id="{347D1AE9-1E68-D5F5-9715-0A88534FC6EF}"/>
              </a:ext>
            </a:extLst>
          </p:cNvPr>
          <p:cNvSpPr>
            <a:spLocks noGrp="1"/>
          </p:cNvSpPr>
          <p:nvPr>
            <p:ph idx="14"/>
          </p:nvPr>
        </p:nvSpPr>
        <p:spPr/>
        <p:txBody>
          <a:bodyPr/>
          <a:lstStyle/>
          <a:p>
            <a:r>
              <a:rPr lang="en-NL"/>
              <a:t>Study </a:t>
            </a:r>
            <a:r>
              <a:rPr lang="en-US" dirty="0"/>
              <a:t>1</a:t>
            </a:r>
            <a:r>
              <a:rPr lang="en-NL"/>
              <a:t>: </a:t>
            </a:r>
            <a:r>
              <a:rPr lang="en-US" dirty="0">
                <a:solidFill>
                  <a:srgbClr val="A97816"/>
                </a:solidFill>
              </a:rPr>
              <a:t>With vs. without choice agency</a:t>
            </a:r>
            <a:endParaRPr lang="en-NL" dirty="0"/>
          </a:p>
        </p:txBody>
      </p:sp>
      <p:sp>
        <p:nvSpPr>
          <p:cNvPr id="8" name="Text Placeholder 7">
            <a:extLst>
              <a:ext uri="{FF2B5EF4-FFF2-40B4-BE49-F238E27FC236}">
                <a16:creationId xmlns:a16="http://schemas.microsoft.com/office/drawing/2014/main" id="{9DADCBD2-17CA-D004-30B3-ECAB452B24A0}"/>
              </a:ext>
            </a:extLst>
          </p:cNvPr>
          <p:cNvSpPr>
            <a:spLocks noGrp="1"/>
          </p:cNvSpPr>
          <p:nvPr>
            <p:ph type="body" sz="quarter" idx="15"/>
          </p:nvPr>
        </p:nvSpPr>
        <p:spPr/>
        <p:txBody>
          <a:bodyPr/>
          <a:lstStyle/>
          <a:p>
            <a:endParaRPr lang="en-US"/>
          </a:p>
        </p:txBody>
      </p:sp>
      <p:pic>
        <p:nvPicPr>
          <p:cNvPr id="9" name="Picture 8">
            <a:extLst>
              <a:ext uri="{FF2B5EF4-FFF2-40B4-BE49-F238E27FC236}">
                <a16:creationId xmlns:a16="http://schemas.microsoft.com/office/drawing/2014/main" id="{606E84D8-E30D-E049-06CA-7BACB5C5FCB0}"/>
              </a:ext>
            </a:extLst>
          </p:cNvPr>
          <p:cNvPicPr>
            <a:picLocks noChangeAspect="1"/>
          </p:cNvPicPr>
          <p:nvPr/>
        </p:nvPicPr>
        <p:blipFill>
          <a:blip r:embed="rId2"/>
          <a:stretch>
            <a:fillRect/>
          </a:stretch>
        </p:blipFill>
        <p:spPr>
          <a:xfrm>
            <a:off x="393553" y="1642665"/>
            <a:ext cx="7895595" cy="4207888"/>
          </a:xfrm>
          <a:prstGeom prst="rect">
            <a:avLst/>
          </a:prstGeom>
        </p:spPr>
      </p:pic>
      <p:sp>
        <p:nvSpPr>
          <p:cNvPr id="10" name="Rectangle 9">
            <a:extLst>
              <a:ext uri="{FF2B5EF4-FFF2-40B4-BE49-F238E27FC236}">
                <a16:creationId xmlns:a16="http://schemas.microsoft.com/office/drawing/2014/main" id="{6B63DBCC-15AE-A125-66EC-81CAED24DB49}"/>
              </a:ext>
            </a:extLst>
          </p:cNvPr>
          <p:cNvSpPr/>
          <p:nvPr/>
        </p:nvSpPr>
        <p:spPr>
          <a:xfrm>
            <a:off x="8530375" y="3679798"/>
            <a:ext cx="2671025" cy="1938992"/>
          </a:xfrm>
          <a:prstGeom prst="rect">
            <a:avLst/>
          </a:prstGeom>
        </p:spPr>
        <p:txBody>
          <a:bodyPr wrap="square">
            <a:spAutoFit/>
          </a:bodyPr>
          <a:lstStyle/>
          <a:p>
            <a:r>
              <a:rPr lang="en-US" sz="2400" b="1" dirty="0">
                <a:solidFill>
                  <a:srgbClr val="254780"/>
                </a:solidFill>
                <a:latin typeface="+mj-lt"/>
              </a:rPr>
              <a:t>Standard shipping </a:t>
            </a:r>
            <a:r>
              <a:rPr lang="en-US" sz="2400" b="1" dirty="0">
                <a:solidFill>
                  <a:srgbClr val="254780"/>
                </a:solidFill>
                <a:highlight>
                  <a:srgbClr val="FFFF00"/>
                </a:highlight>
                <a:latin typeface="+mj-lt"/>
              </a:rPr>
              <a:t>($0.50, 15 days)</a:t>
            </a:r>
          </a:p>
          <a:p>
            <a:endParaRPr lang="en-US" sz="2400" b="1" dirty="0">
              <a:solidFill>
                <a:srgbClr val="254780"/>
              </a:solidFill>
              <a:latin typeface="+mj-lt"/>
            </a:endParaRPr>
          </a:p>
          <a:p>
            <a:r>
              <a:rPr lang="en-US" sz="2400" b="1" dirty="0">
                <a:solidFill>
                  <a:srgbClr val="254780"/>
                </a:solidFill>
                <a:latin typeface="+mj-lt"/>
              </a:rPr>
              <a:t>Expedited shipping </a:t>
            </a:r>
          </a:p>
          <a:p>
            <a:r>
              <a:rPr lang="en-US" sz="2400" b="1" dirty="0">
                <a:solidFill>
                  <a:srgbClr val="254780"/>
                </a:solidFill>
                <a:highlight>
                  <a:srgbClr val="FFFF00"/>
                </a:highlight>
                <a:latin typeface="+mj-lt"/>
              </a:rPr>
              <a:t>($1, same day)</a:t>
            </a:r>
          </a:p>
        </p:txBody>
      </p:sp>
      <p:sp>
        <p:nvSpPr>
          <p:cNvPr id="15" name="Rechteck 60">
            <a:extLst>
              <a:ext uri="{FF2B5EF4-FFF2-40B4-BE49-F238E27FC236}">
                <a16:creationId xmlns:a16="http://schemas.microsoft.com/office/drawing/2014/main" id="{DC277FA4-861A-E5EE-C9B7-967E4654AB46}"/>
              </a:ext>
            </a:extLst>
          </p:cNvPr>
          <p:cNvSpPr/>
          <p:nvPr/>
        </p:nvSpPr>
        <p:spPr>
          <a:xfrm>
            <a:off x="8172015" y="2523609"/>
            <a:ext cx="3195524" cy="693676"/>
          </a:xfrm>
          <a:prstGeom prst="rect">
            <a:avLst/>
          </a:prstGeom>
          <a:solidFill>
            <a:srgbClr val="1138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Delivery Choice DV</a:t>
            </a:r>
          </a:p>
        </p:txBody>
      </p:sp>
    </p:spTree>
    <p:extLst>
      <p:ext uri="{BB962C8B-B14F-4D97-AF65-F5344CB8AC3E}">
        <p14:creationId xmlns:p14="http://schemas.microsoft.com/office/powerpoint/2010/main" val="36848476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F7D04E-4854-030B-3B7E-E1AD18FE2404}"/>
            </a:ext>
          </a:extLst>
        </p:cNvPr>
        <p:cNvGrpSpPr/>
        <p:nvPr/>
      </p:nvGrpSpPr>
      <p:grpSpPr>
        <a:xfrm>
          <a:off x="0" y="0"/>
          <a:ext cx="0" cy="0"/>
          <a:chOff x="0" y="0"/>
          <a:chExt cx="0" cy="0"/>
        </a:xfrm>
      </p:grpSpPr>
      <p:sp>
        <p:nvSpPr>
          <p:cNvPr id="3" name="Date Placeholder 2">
            <a:extLst>
              <a:ext uri="{FF2B5EF4-FFF2-40B4-BE49-F238E27FC236}">
                <a16:creationId xmlns:a16="http://schemas.microsoft.com/office/drawing/2014/main" id="{5C75B613-F78C-6CDF-6FBF-15227126A1D7}"/>
              </a:ext>
            </a:extLst>
          </p:cNvPr>
          <p:cNvSpPr>
            <a:spLocks noGrp="1"/>
          </p:cNvSpPr>
          <p:nvPr>
            <p:ph type="dt" sz="half" idx="10"/>
          </p:nvPr>
        </p:nvSpPr>
        <p:spPr/>
        <p:txBody>
          <a:bodyPr/>
          <a:lstStyle/>
          <a:p>
            <a:endParaRPr lang="en-GB" dirty="0"/>
          </a:p>
        </p:txBody>
      </p:sp>
      <p:sp>
        <p:nvSpPr>
          <p:cNvPr id="4" name="Footer Placeholder 3">
            <a:extLst>
              <a:ext uri="{FF2B5EF4-FFF2-40B4-BE49-F238E27FC236}">
                <a16:creationId xmlns:a16="http://schemas.microsoft.com/office/drawing/2014/main" id="{64EFC06C-22C7-8374-99C5-498BC3AFD382}"/>
              </a:ext>
            </a:extLst>
          </p:cNvPr>
          <p:cNvSpPr>
            <a:spLocks noGrp="1"/>
          </p:cNvSpPr>
          <p:nvPr>
            <p:ph type="ftr" sz="quarter" idx="11"/>
          </p:nvPr>
        </p:nvSpPr>
        <p:spPr/>
        <p:txBody>
          <a:bodyPr/>
          <a:lstStyle/>
          <a:p>
            <a:endParaRPr lang="en-GB" cap="none" dirty="0"/>
          </a:p>
        </p:txBody>
      </p:sp>
      <p:sp>
        <p:nvSpPr>
          <p:cNvPr id="5" name="Slide Number Placeholder 4">
            <a:extLst>
              <a:ext uri="{FF2B5EF4-FFF2-40B4-BE49-F238E27FC236}">
                <a16:creationId xmlns:a16="http://schemas.microsoft.com/office/drawing/2014/main" id="{3EA12767-4729-96AD-BBF8-33284B82E778}"/>
              </a:ext>
            </a:extLst>
          </p:cNvPr>
          <p:cNvSpPr>
            <a:spLocks noGrp="1"/>
          </p:cNvSpPr>
          <p:nvPr>
            <p:ph type="sldNum" sz="quarter" idx="12"/>
          </p:nvPr>
        </p:nvSpPr>
        <p:spPr/>
        <p:txBody>
          <a:bodyPr/>
          <a:lstStyle/>
          <a:p>
            <a:fld id="{D57F1E4F-1CFF-5643-939E-217C01CDF565}" type="slidenum">
              <a:rPr lang="en-GB" noProof="0" smtClean="0"/>
              <a:pPr/>
              <a:t>19</a:t>
            </a:fld>
            <a:endParaRPr lang="en-GB" noProof="0" dirty="0"/>
          </a:p>
        </p:txBody>
      </p:sp>
      <p:sp>
        <p:nvSpPr>
          <p:cNvPr id="6" name="Content Placeholder 5">
            <a:extLst>
              <a:ext uri="{FF2B5EF4-FFF2-40B4-BE49-F238E27FC236}">
                <a16:creationId xmlns:a16="http://schemas.microsoft.com/office/drawing/2014/main" id="{4436DAAE-B958-EBF7-3C71-4B5ECFB477B2}"/>
              </a:ext>
            </a:extLst>
          </p:cNvPr>
          <p:cNvSpPr>
            <a:spLocks noGrp="1"/>
          </p:cNvSpPr>
          <p:nvPr>
            <p:ph idx="13"/>
          </p:nvPr>
        </p:nvSpPr>
        <p:spPr/>
        <p:txBody>
          <a:bodyPr/>
          <a:lstStyle/>
          <a:p>
            <a:r>
              <a:rPr lang="en-US" dirty="0"/>
              <a:t>Moralization (mediator) measure</a:t>
            </a:r>
          </a:p>
        </p:txBody>
      </p:sp>
      <p:sp>
        <p:nvSpPr>
          <p:cNvPr id="7" name="Content Placeholder 6">
            <a:extLst>
              <a:ext uri="{FF2B5EF4-FFF2-40B4-BE49-F238E27FC236}">
                <a16:creationId xmlns:a16="http://schemas.microsoft.com/office/drawing/2014/main" id="{E8AE4D36-7D3E-D4D3-C657-A721DA5DFBF2}"/>
              </a:ext>
            </a:extLst>
          </p:cNvPr>
          <p:cNvSpPr>
            <a:spLocks noGrp="1"/>
          </p:cNvSpPr>
          <p:nvPr>
            <p:ph idx="14"/>
          </p:nvPr>
        </p:nvSpPr>
        <p:spPr/>
        <p:txBody>
          <a:bodyPr/>
          <a:lstStyle/>
          <a:p>
            <a:r>
              <a:rPr lang="en-NL"/>
              <a:t>Study </a:t>
            </a:r>
            <a:r>
              <a:rPr lang="en-US" dirty="0"/>
              <a:t>1</a:t>
            </a:r>
            <a:r>
              <a:rPr lang="en-NL"/>
              <a:t>: </a:t>
            </a:r>
            <a:r>
              <a:rPr lang="en-US" dirty="0">
                <a:solidFill>
                  <a:srgbClr val="A97816"/>
                </a:solidFill>
              </a:rPr>
              <a:t>With vs. without choice agency</a:t>
            </a:r>
            <a:endParaRPr lang="en-NL" dirty="0"/>
          </a:p>
        </p:txBody>
      </p:sp>
      <p:sp>
        <p:nvSpPr>
          <p:cNvPr id="8" name="Text Placeholder 7">
            <a:extLst>
              <a:ext uri="{FF2B5EF4-FFF2-40B4-BE49-F238E27FC236}">
                <a16:creationId xmlns:a16="http://schemas.microsoft.com/office/drawing/2014/main" id="{8A36D71A-2B51-DE6C-436A-ECC59BDCAD1A}"/>
              </a:ext>
            </a:extLst>
          </p:cNvPr>
          <p:cNvSpPr>
            <a:spLocks noGrp="1"/>
          </p:cNvSpPr>
          <p:nvPr>
            <p:ph type="body" sz="quarter" idx="15"/>
          </p:nvPr>
        </p:nvSpPr>
        <p:spPr/>
        <p:txBody>
          <a:bodyPr/>
          <a:lstStyle/>
          <a:p>
            <a:r>
              <a:rPr lang="en-US" dirty="0"/>
              <a:t>Based on Feinberg et al. 2019</a:t>
            </a:r>
          </a:p>
        </p:txBody>
      </p:sp>
      <p:pic>
        <p:nvPicPr>
          <p:cNvPr id="2" name="Picture 1">
            <a:extLst>
              <a:ext uri="{FF2B5EF4-FFF2-40B4-BE49-F238E27FC236}">
                <a16:creationId xmlns:a16="http://schemas.microsoft.com/office/drawing/2014/main" id="{02A37645-F751-AF38-9011-ACA875DA9F93}"/>
              </a:ext>
            </a:extLst>
          </p:cNvPr>
          <p:cNvPicPr>
            <a:picLocks noChangeAspect="1"/>
          </p:cNvPicPr>
          <p:nvPr/>
        </p:nvPicPr>
        <p:blipFill>
          <a:blip r:embed="rId2"/>
          <a:stretch>
            <a:fillRect/>
          </a:stretch>
        </p:blipFill>
        <p:spPr>
          <a:xfrm>
            <a:off x="2308860" y="2532644"/>
            <a:ext cx="7772400" cy="3576430"/>
          </a:xfrm>
          <a:prstGeom prst="rect">
            <a:avLst/>
          </a:prstGeom>
        </p:spPr>
      </p:pic>
      <p:sp>
        <p:nvSpPr>
          <p:cNvPr id="11" name="Rechteck 60">
            <a:extLst>
              <a:ext uri="{FF2B5EF4-FFF2-40B4-BE49-F238E27FC236}">
                <a16:creationId xmlns:a16="http://schemas.microsoft.com/office/drawing/2014/main" id="{3DB702C5-3C86-322A-D034-32E8C80A11C8}"/>
              </a:ext>
            </a:extLst>
          </p:cNvPr>
          <p:cNvSpPr/>
          <p:nvPr/>
        </p:nvSpPr>
        <p:spPr>
          <a:xfrm>
            <a:off x="2467604" y="1654596"/>
            <a:ext cx="7209795" cy="693676"/>
          </a:xfrm>
          <a:prstGeom prst="rect">
            <a:avLst/>
          </a:prstGeom>
          <a:solidFill>
            <a:srgbClr val="1138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Moralization (mediator) measure</a:t>
            </a:r>
          </a:p>
        </p:txBody>
      </p:sp>
    </p:spTree>
    <p:extLst>
      <p:ext uri="{BB962C8B-B14F-4D97-AF65-F5344CB8AC3E}">
        <p14:creationId xmlns:p14="http://schemas.microsoft.com/office/powerpoint/2010/main" val="22071780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7D01373C-861D-D16E-B25D-48B5A2B1542A}"/>
              </a:ext>
            </a:extLst>
          </p:cNvPr>
          <p:cNvSpPr>
            <a:spLocks noGrp="1"/>
          </p:cNvSpPr>
          <p:nvPr>
            <p:ph type="dt" sz="half" idx="10"/>
          </p:nvPr>
        </p:nvSpPr>
        <p:spPr/>
        <p:txBody>
          <a:bodyPr/>
          <a:lstStyle/>
          <a:p>
            <a:endParaRPr lang="en-GB" dirty="0"/>
          </a:p>
        </p:txBody>
      </p:sp>
      <p:sp>
        <p:nvSpPr>
          <p:cNvPr id="4" name="Footer Placeholder 3">
            <a:extLst>
              <a:ext uri="{FF2B5EF4-FFF2-40B4-BE49-F238E27FC236}">
                <a16:creationId xmlns:a16="http://schemas.microsoft.com/office/drawing/2014/main" id="{E1FF97CC-E468-9A11-D48C-0493C1485AC8}"/>
              </a:ext>
            </a:extLst>
          </p:cNvPr>
          <p:cNvSpPr>
            <a:spLocks noGrp="1"/>
          </p:cNvSpPr>
          <p:nvPr>
            <p:ph type="ftr" sz="quarter" idx="11"/>
          </p:nvPr>
        </p:nvSpPr>
        <p:spPr/>
        <p:txBody>
          <a:bodyPr/>
          <a:lstStyle/>
          <a:p>
            <a:endParaRPr lang="en-GB" cap="none" dirty="0"/>
          </a:p>
        </p:txBody>
      </p:sp>
      <p:sp>
        <p:nvSpPr>
          <p:cNvPr id="5" name="Slide Number Placeholder 4">
            <a:extLst>
              <a:ext uri="{FF2B5EF4-FFF2-40B4-BE49-F238E27FC236}">
                <a16:creationId xmlns:a16="http://schemas.microsoft.com/office/drawing/2014/main" id="{B8CA0693-EB48-2446-B75C-2DCF46743FA2}"/>
              </a:ext>
            </a:extLst>
          </p:cNvPr>
          <p:cNvSpPr>
            <a:spLocks noGrp="1"/>
          </p:cNvSpPr>
          <p:nvPr>
            <p:ph type="sldNum" sz="quarter" idx="12"/>
          </p:nvPr>
        </p:nvSpPr>
        <p:spPr/>
        <p:txBody>
          <a:bodyPr/>
          <a:lstStyle/>
          <a:p>
            <a:fld id="{D57F1E4F-1CFF-5643-939E-217C01CDF565}" type="slidenum">
              <a:rPr lang="en-GB" noProof="0" smtClean="0"/>
              <a:pPr/>
              <a:t>2</a:t>
            </a:fld>
            <a:endParaRPr lang="en-GB" noProof="0" dirty="0"/>
          </a:p>
        </p:txBody>
      </p:sp>
      <p:sp>
        <p:nvSpPr>
          <p:cNvPr id="6" name="Content Placeholder 5">
            <a:extLst>
              <a:ext uri="{FF2B5EF4-FFF2-40B4-BE49-F238E27FC236}">
                <a16:creationId xmlns:a16="http://schemas.microsoft.com/office/drawing/2014/main" id="{11B204D9-D372-3939-230D-0D8B81EF9C4B}"/>
              </a:ext>
            </a:extLst>
          </p:cNvPr>
          <p:cNvSpPr>
            <a:spLocks noGrp="1"/>
          </p:cNvSpPr>
          <p:nvPr>
            <p:ph idx="13"/>
          </p:nvPr>
        </p:nvSpPr>
        <p:spPr/>
        <p:txBody>
          <a:bodyPr/>
          <a:lstStyle/>
          <a:p>
            <a:r>
              <a:rPr lang="en-US" dirty="0"/>
              <a:t>Introduction</a:t>
            </a:r>
          </a:p>
        </p:txBody>
      </p:sp>
      <p:sp>
        <p:nvSpPr>
          <p:cNvPr id="7" name="Content Placeholder 6">
            <a:extLst>
              <a:ext uri="{FF2B5EF4-FFF2-40B4-BE49-F238E27FC236}">
                <a16:creationId xmlns:a16="http://schemas.microsoft.com/office/drawing/2014/main" id="{86525F69-E10B-DB1C-2651-2C23081184E2}"/>
              </a:ext>
            </a:extLst>
          </p:cNvPr>
          <p:cNvSpPr>
            <a:spLocks noGrp="1"/>
          </p:cNvSpPr>
          <p:nvPr>
            <p:ph idx="14"/>
          </p:nvPr>
        </p:nvSpPr>
        <p:spPr/>
        <p:txBody>
          <a:bodyPr/>
          <a:lstStyle/>
          <a:p>
            <a:r>
              <a:rPr lang="en-US" dirty="0"/>
              <a:t>338 billion packages, one question: </a:t>
            </a:r>
            <a:r>
              <a:rPr lang="en-US" dirty="0">
                <a:solidFill>
                  <a:srgbClr val="A97816"/>
                </a:solidFill>
              </a:rPr>
              <a:t>how fast?</a:t>
            </a:r>
          </a:p>
        </p:txBody>
      </p:sp>
      <p:sp>
        <p:nvSpPr>
          <p:cNvPr id="8" name="Text Placeholder 7">
            <a:extLst>
              <a:ext uri="{FF2B5EF4-FFF2-40B4-BE49-F238E27FC236}">
                <a16:creationId xmlns:a16="http://schemas.microsoft.com/office/drawing/2014/main" id="{B14F3196-9C38-5D99-B5B2-580DC4FC8E5A}"/>
              </a:ext>
            </a:extLst>
          </p:cNvPr>
          <p:cNvSpPr>
            <a:spLocks noGrp="1"/>
          </p:cNvSpPr>
          <p:nvPr>
            <p:ph type="body" sz="quarter" idx="15"/>
          </p:nvPr>
        </p:nvSpPr>
        <p:spPr/>
        <p:txBody>
          <a:bodyPr/>
          <a:lstStyle/>
          <a:p>
            <a:r>
              <a:rPr lang="en-US" dirty="0" err="1"/>
              <a:t>Captialoneshopping</a:t>
            </a:r>
            <a:r>
              <a:rPr lang="en-US" dirty="0"/>
              <a:t> 2024</a:t>
            </a:r>
          </a:p>
        </p:txBody>
      </p:sp>
      <p:pic>
        <p:nvPicPr>
          <p:cNvPr id="18" name="Picture 17">
            <a:extLst>
              <a:ext uri="{FF2B5EF4-FFF2-40B4-BE49-F238E27FC236}">
                <a16:creationId xmlns:a16="http://schemas.microsoft.com/office/drawing/2014/main" id="{4328C8DA-0C7F-CD8D-ED6F-3CC960F5A740}"/>
              </a:ext>
            </a:extLst>
          </p:cNvPr>
          <p:cNvPicPr>
            <a:picLocks noChangeAspect="1"/>
          </p:cNvPicPr>
          <p:nvPr/>
        </p:nvPicPr>
        <p:blipFill>
          <a:blip r:embed="rId3"/>
          <a:stretch>
            <a:fillRect/>
          </a:stretch>
        </p:blipFill>
        <p:spPr>
          <a:xfrm>
            <a:off x="6439231" y="4013793"/>
            <a:ext cx="5166707" cy="1667474"/>
          </a:xfrm>
          <a:prstGeom prst="rect">
            <a:avLst/>
          </a:prstGeom>
        </p:spPr>
      </p:pic>
      <p:sp>
        <p:nvSpPr>
          <p:cNvPr id="20" name="TextBox 19">
            <a:extLst>
              <a:ext uri="{FF2B5EF4-FFF2-40B4-BE49-F238E27FC236}">
                <a16:creationId xmlns:a16="http://schemas.microsoft.com/office/drawing/2014/main" id="{D99C9C38-6DC2-8A2F-2AD8-5D28717D886B}"/>
              </a:ext>
            </a:extLst>
          </p:cNvPr>
          <p:cNvSpPr txBox="1"/>
          <p:nvPr/>
        </p:nvSpPr>
        <p:spPr>
          <a:xfrm>
            <a:off x="6689357" y="1993266"/>
            <a:ext cx="4826663" cy="1470467"/>
          </a:xfrm>
          <a:prstGeom prst="rect">
            <a:avLst/>
          </a:prstGeom>
          <a:noFill/>
        </p:spPr>
        <p:txBody>
          <a:bodyPr wrap="square">
            <a:spAutoFit/>
          </a:bodyPr>
          <a:lstStyle/>
          <a:p>
            <a:pPr marL="342900" indent="-342900">
              <a:lnSpc>
                <a:spcPct val="200000"/>
              </a:lnSpc>
              <a:buFont typeface="Wingdings" pitchFamily="2" charset="2"/>
              <a:buChar char="§"/>
            </a:pPr>
            <a:r>
              <a:rPr lang="en-US" sz="2400" dirty="0">
                <a:latin typeface="Book Antiqua" panose="02040602050305030304" pitchFamily="18" charset="0"/>
              </a:rPr>
              <a:t>Most online checkouts ask: </a:t>
            </a:r>
          </a:p>
          <a:p>
            <a:pPr>
              <a:lnSpc>
                <a:spcPct val="200000"/>
              </a:lnSpc>
            </a:pPr>
            <a:r>
              <a:rPr lang="en-US" sz="2400" i="1" dirty="0">
                <a:solidFill>
                  <a:srgbClr val="A97816"/>
                </a:solidFill>
                <a:latin typeface="Book Antiqua" panose="02040602050305030304" pitchFamily="18" charset="0"/>
              </a:rPr>
              <a:t>“How fast do you want it?”</a:t>
            </a:r>
            <a:endParaRPr lang="en-US" sz="2400" dirty="0">
              <a:solidFill>
                <a:srgbClr val="A97816"/>
              </a:solidFill>
              <a:latin typeface="Book Antiqua" panose="02040602050305030304" pitchFamily="18" charset="0"/>
            </a:endParaRPr>
          </a:p>
        </p:txBody>
      </p:sp>
      <p:pic>
        <p:nvPicPr>
          <p:cNvPr id="1026" name="Picture 2" descr="Worldwide shipping concept - More Than Shipping">
            <a:extLst>
              <a:ext uri="{FF2B5EF4-FFF2-40B4-BE49-F238E27FC236}">
                <a16:creationId xmlns:a16="http://schemas.microsoft.com/office/drawing/2014/main" id="{46BEADF7-65AE-00FC-2BBC-5C87CA56599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6405" y="1313385"/>
            <a:ext cx="5328027" cy="3637913"/>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FEAE9117-484C-74A7-5F2E-38A16F1A5833}"/>
              </a:ext>
            </a:extLst>
          </p:cNvPr>
          <p:cNvSpPr txBox="1"/>
          <p:nvPr/>
        </p:nvSpPr>
        <p:spPr>
          <a:xfrm>
            <a:off x="1462954" y="4847530"/>
            <a:ext cx="3581400" cy="1132554"/>
          </a:xfrm>
          <a:prstGeom prst="rect">
            <a:avLst/>
          </a:prstGeom>
          <a:noFill/>
        </p:spPr>
        <p:txBody>
          <a:bodyPr wrap="square" rtlCol="0">
            <a:spAutoFit/>
          </a:bodyPr>
          <a:lstStyle/>
          <a:p>
            <a:pPr algn="ctr">
              <a:lnSpc>
                <a:spcPct val="150000"/>
              </a:lnSpc>
            </a:pPr>
            <a:r>
              <a:rPr lang="en-US" sz="2400" b="1" dirty="0">
                <a:solidFill>
                  <a:srgbClr val="A97816"/>
                </a:solidFill>
                <a:latin typeface="+mj-lt"/>
              </a:rPr>
              <a:t>338B packages </a:t>
            </a:r>
          </a:p>
          <a:p>
            <a:pPr algn="ctr">
              <a:lnSpc>
                <a:spcPct val="150000"/>
              </a:lnSpc>
            </a:pPr>
            <a:r>
              <a:rPr lang="en-US" sz="2400" dirty="0">
                <a:solidFill>
                  <a:srgbClr val="113866"/>
                </a:solidFill>
                <a:latin typeface="+mj-lt"/>
              </a:rPr>
              <a:t>shipped globally in 2022</a:t>
            </a:r>
          </a:p>
        </p:txBody>
      </p:sp>
    </p:spTree>
    <p:extLst>
      <p:ext uri="{BB962C8B-B14F-4D97-AF65-F5344CB8AC3E}">
        <p14:creationId xmlns:p14="http://schemas.microsoft.com/office/powerpoint/2010/main" val="3977007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a:extLst>
              <a:ext uri="{FF2B5EF4-FFF2-40B4-BE49-F238E27FC236}">
                <a16:creationId xmlns:a16="http://schemas.microsoft.com/office/drawing/2014/main" id="{C4E123B1-ACD2-ED58-254C-616494B4C4A7}"/>
              </a:ext>
            </a:extLst>
          </p:cNvPr>
          <p:cNvPicPr>
            <a:picLocks noGrp="1" noChangeAspect="1"/>
          </p:cNvPicPr>
          <p:nvPr>
            <p:ph idx="1"/>
          </p:nvPr>
        </p:nvPicPr>
        <p:blipFill>
          <a:blip r:embed="rId2"/>
          <a:stretch>
            <a:fillRect/>
          </a:stretch>
        </p:blipFill>
        <p:spPr>
          <a:xfrm>
            <a:off x="529198" y="2321642"/>
            <a:ext cx="6280508" cy="3875971"/>
          </a:xfrm>
          <a:prstGeom prst="rect">
            <a:avLst/>
          </a:prstGeom>
        </p:spPr>
      </p:pic>
      <p:sp>
        <p:nvSpPr>
          <p:cNvPr id="3" name="Date Placeholder 2">
            <a:extLst>
              <a:ext uri="{FF2B5EF4-FFF2-40B4-BE49-F238E27FC236}">
                <a16:creationId xmlns:a16="http://schemas.microsoft.com/office/drawing/2014/main" id="{AA143304-421B-E2D8-8A2B-8ED0C63B68AC}"/>
              </a:ext>
            </a:extLst>
          </p:cNvPr>
          <p:cNvSpPr>
            <a:spLocks noGrp="1"/>
          </p:cNvSpPr>
          <p:nvPr>
            <p:ph type="dt" sz="half" idx="10"/>
          </p:nvPr>
        </p:nvSpPr>
        <p:spPr/>
        <p:txBody>
          <a:bodyPr/>
          <a:lstStyle/>
          <a:p>
            <a:endParaRPr lang="en-GB" dirty="0"/>
          </a:p>
        </p:txBody>
      </p:sp>
      <p:sp>
        <p:nvSpPr>
          <p:cNvPr id="4" name="Footer Placeholder 3">
            <a:extLst>
              <a:ext uri="{FF2B5EF4-FFF2-40B4-BE49-F238E27FC236}">
                <a16:creationId xmlns:a16="http://schemas.microsoft.com/office/drawing/2014/main" id="{83E5AE5B-8DC2-D1FD-07F7-7393EB7890C5}"/>
              </a:ext>
            </a:extLst>
          </p:cNvPr>
          <p:cNvSpPr>
            <a:spLocks noGrp="1"/>
          </p:cNvSpPr>
          <p:nvPr>
            <p:ph type="ftr" sz="quarter" idx="11"/>
          </p:nvPr>
        </p:nvSpPr>
        <p:spPr/>
        <p:txBody>
          <a:bodyPr/>
          <a:lstStyle/>
          <a:p>
            <a:endParaRPr lang="en-GB" cap="none" dirty="0"/>
          </a:p>
        </p:txBody>
      </p:sp>
      <p:sp>
        <p:nvSpPr>
          <p:cNvPr id="5" name="Slide Number Placeholder 4">
            <a:extLst>
              <a:ext uri="{FF2B5EF4-FFF2-40B4-BE49-F238E27FC236}">
                <a16:creationId xmlns:a16="http://schemas.microsoft.com/office/drawing/2014/main" id="{21BB7BCC-205C-B4B0-8FF6-323937BD8588}"/>
              </a:ext>
            </a:extLst>
          </p:cNvPr>
          <p:cNvSpPr>
            <a:spLocks noGrp="1"/>
          </p:cNvSpPr>
          <p:nvPr>
            <p:ph type="sldNum" sz="quarter" idx="12"/>
          </p:nvPr>
        </p:nvSpPr>
        <p:spPr/>
        <p:txBody>
          <a:bodyPr/>
          <a:lstStyle/>
          <a:p>
            <a:fld id="{D57F1E4F-1CFF-5643-939E-217C01CDF565}" type="slidenum">
              <a:rPr lang="en-GB" noProof="0" smtClean="0"/>
              <a:pPr/>
              <a:t>20</a:t>
            </a:fld>
            <a:endParaRPr lang="en-GB" noProof="0" dirty="0"/>
          </a:p>
        </p:txBody>
      </p:sp>
      <p:sp>
        <p:nvSpPr>
          <p:cNvPr id="6" name="Content Placeholder 5">
            <a:extLst>
              <a:ext uri="{FF2B5EF4-FFF2-40B4-BE49-F238E27FC236}">
                <a16:creationId xmlns:a16="http://schemas.microsoft.com/office/drawing/2014/main" id="{C4E0F7CF-E652-D38C-0981-A6597D8F71F8}"/>
              </a:ext>
            </a:extLst>
          </p:cNvPr>
          <p:cNvSpPr>
            <a:spLocks noGrp="1"/>
          </p:cNvSpPr>
          <p:nvPr>
            <p:ph idx="13"/>
          </p:nvPr>
        </p:nvSpPr>
        <p:spPr/>
        <p:txBody>
          <a:bodyPr/>
          <a:lstStyle/>
          <a:p>
            <a:r>
              <a:rPr lang="en-US" dirty="0"/>
              <a:t>Results </a:t>
            </a:r>
          </a:p>
        </p:txBody>
      </p:sp>
      <p:sp>
        <p:nvSpPr>
          <p:cNvPr id="7" name="Content Placeholder 6">
            <a:extLst>
              <a:ext uri="{FF2B5EF4-FFF2-40B4-BE49-F238E27FC236}">
                <a16:creationId xmlns:a16="http://schemas.microsoft.com/office/drawing/2014/main" id="{A94B8DF6-0C19-7A5A-8A8C-50518F72D5B5}"/>
              </a:ext>
            </a:extLst>
          </p:cNvPr>
          <p:cNvSpPr>
            <a:spLocks noGrp="1"/>
          </p:cNvSpPr>
          <p:nvPr>
            <p:ph idx="14"/>
          </p:nvPr>
        </p:nvSpPr>
        <p:spPr/>
        <p:txBody>
          <a:bodyPr/>
          <a:lstStyle/>
          <a:p>
            <a:r>
              <a:rPr lang="en-NL"/>
              <a:t>Study </a:t>
            </a:r>
            <a:r>
              <a:rPr lang="en-US" dirty="0"/>
              <a:t>1</a:t>
            </a:r>
            <a:r>
              <a:rPr lang="en-NL"/>
              <a:t>: </a:t>
            </a:r>
            <a:r>
              <a:rPr lang="en-US" dirty="0">
                <a:solidFill>
                  <a:srgbClr val="A97816"/>
                </a:solidFill>
              </a:rPr>
              <a:t>With vs. without choice agency</a:t>
            </a:r>
            <a:endParaRPr lang="en-NL" dirty="0"/>
          </a:p>
        </p:txBody>
      </p:sp>
      <p:sp>
        <p:nvSpPr>
          <p:cNvPr id="8" name="Text Placeholder 7">
            <a:extLst>
              <a:ext uri="{FF2B5EF4-FFF2-40B4-BE49-F238E27FC236}">
                <a16:creationId xmlns:a16="http://schemas.microsoft.com/office/drawing/2014/main" id="{BE427BD7-C1E0-5F55-42FC-0DBCA52CDAE6}"/>
              </a:ext>
            </a:extLst>
          </p:cNvPr>
          <p:cNvSpPr>
            <a:spLocks noGrp="1"/>
          </p:cNvSpPr>
          <p:nvPr>
            <p:ph type="body" sz="quarter" idx="15"/>
          </p:nvPr>
        </p:nvSpPr>
        <p:spPr/>
        <p:txBody>
          <a:bodyPr/>
          <a:lstStyle/>
          <a:p>
            <a:endParaRPr lang="en-US"/>
          </a:p>
        </p:txBody>
      </p:sp>
      <p:sp>
        <p:nvSpPr>
          <p:cNvPr id="12" name="Rectangle 11">
            <a:extLst>
              <a:ext uri="{FF2B5EF4-FFF2-40B4-BE49-F238E27FC236}">
                <a16:creationId xmlns:a16="http://schemas.microsoft.com/office/drawing/2014/main" id="{23250050-928C-75E4-3B5A-1A229A435B7F}"/>
              </a:ext>
            </a:extLst>
          </p:cNvPr>
          <p:cNvSpPr/>
          <p:nvPr/>
        </p:nvSpPr>
        <p:spPr>
          <a:xfrm>
            <a:off x="7322799" y="2569678"/>
            <a:ext cx="4325013" cy="3046988"/>
          </a:xfrm>
          <a:prstGeom prst="rect">
            <a:avLst/>
          </a:prstGeom>
        </p:spPr>
        <p:txBody>
          <a:bodyPr wrap="square">
            <a:spAutoFit/>
          </a:bodyPr>
          <a:lstStyle/>
          <a:p>
            <a:r>
              <a:rPr lang="en-US" sz="2400" b="1" dirty="0">
                <a:solidFill>
                  <a:srgbClr val="254780"/>
                </a:solidFill>
                <a:latin typeface="+mj-lt"/>
              </a:rPr>
              <a:t>Main effect of product type: </a:t>
            </a:r>
          </a:p>
          <a:p>
            <a:r>
              <a:rPr lang="en-US" sz="2400" b="1" dirty="0">
                <a:solidFill>
                  <a:srgbClr val="4877A4"/>
                </a:solidFill>
                <a:highlight>
                  <a:srgbClr val="FFFF00"/>
                </a:highlight>
                <a:latin typeface="+mj-lt"/>
              </a:rPr>
              <a:t>z = -3.753, p &lt; .001</a:t>
            </a:r>
          </a:p>
          <a:p>
            <a:endParaRPr lang="en-US" sz="2400" b="1" dirty="0">
              <a:solidFill>
                <a:srgbClr val="254780"/>
              </a:solidFill>
              <a:latin typeface="+mj-lt"/>
            </a:endParaRPr>
          </a:p>
          <a:p>
            <a:r>
              <a:rPr lang="en-US" sz="2400" b="1" dirty="0">
                <a:solidFill>
                  <a:srgbClr val="254780"/>
                </a:solidFill>
                <a:latin typeface="+mj-lt"/>
              </a:rPr>
              <a:t>Main effect of choice agency: </a:t>
            </a:r>
          </a:p>
          <a:p>
            <a:r>
              <a:rPr lang="en-US" sz="2400" b="1" dirty="0">
                <a:solidFill>
                  <a:srgbClr val="4877A4"/>
                </a:solidFill>
                <a:latin typeface="+mj-lt"/>
              </a:rPr>
              <a:t>z = -.059, p = .953</a:t>
            </a:r>
          </a:p>
          <a:p>
            <a:endParaRPr lang="en-US" sz="2400" b="1" dirty="0">
              <a:solidFill>
                <a:srgbClr val="254780"/>
              </a:solidFill>
              <a:latin typeface="+mj-lt"/>
            </a:endParaRPr>
          </a:p>
          <a:p>
            <a:r>
              <a:rPr lang="en-US" sz="2400" b="1" dirty="0">
                <a:solidFill>
                  <a:srgbClr val="254780"/>
                </a:solidFill>
                <a:latin typeface="+mj-lt"/>
              </a:rPr>
              <a:t>Interaction: </a:t>
            </a:r>
          </a:p>
          <a:p>
            <a:r>
              <a:rPr lang="en-US" sz="2400" b="1" dirty="0">
                <a:solidFill>
                  <a:srgbClr val="4877A4"/>
                </a:solidFill>
                <a:latin typeface="+mj-lt"/>
              </a:rPr>
              <a:t>z = .450, p = .652</a:t>
            </a:r>
          </a:p>
        </p:txBody>
      </p:sp>
      <p:sp>
        <p:nvSpPr>
          <p:cNvPr id="13" name="Rectangle 12">
            <a:extLst>
              <a:ext uri="{FF2B5EF4-FFF2-40B4-BE49-F238E27FC236}">
                <a16:creationId xmlns:a16="http://schemas.microsoft.com/office/drawing/2014/main" id="{453AD300-73B4-E2CE-FBD0-E0EF44DCC055}"/>
              </a:ext>
            </a:extLst>
          </p:cNvPr>
          <p:cNvSpPr/>
          <p:nvPr/>
        </p:nvSpPr>
        <p:spPr>
          <a:xfrm>
            <a:off x="456425" y="1385395"/>
            <a:ext cx="5443163" cy="707886"/>
          </a:xfrm>
          <a:prstGeom prst="rect">
            <a:avLst/>
          </a:prstGeom>
        </p:spPr>
        <p:txBody>
          <a:bodyPr wrap="square">
            <a:spAutoFit/>
          </a:bodyPr>
          <a:lstStyle/>
          <a:p>
            <a:pPr algn="ctr"/>
            <a:r>
              <a:rPr lang="en-US" sz="2000" b="1" dirty="0">
                <a:solidFill>
                  <a:srgbClr val="0F3865"/>
                </a:solidFill>
                <a:latin typeface="+mj-lt"/>
              </a:rPr>
              <a:t>The effect of green products on delivery preferences </a:t>
            </a:r>
            <a:r>
              <a:rPr lang="en-US" sz="2000" b="1" dirty="0">
                <a:solidFill>
                  <a:srgbClr val="A97816"/>
                </a:solidFill>
                <a:latin typeface="+mj-lt"/>
              </a:rPr>
              <a:t>does NOT depend on choice agency</a:t>
            </a:r>
          </a:p>
        </p:txBody>
      </p:sp>
    </p:spTree>
    <p:extLst>
      <p:ext uri="{BB962C8B-B14F-4D97-AF65-F5344CB8AC3E}">
        <p14:creationId xmlns:p14="http://schemas.microsoft.com/office/powerpoint/2010/main" val="22178301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90C032-9F79-6EE6-52B7-226CF24C8363}"/>
            </a:ext>
          </a:extLst>
        </p:cNvPr>
        <p:cNvGrpSpPr/>
        <p:nvPr/>
      </p:nvGrpSpPr>
      <p:grpSpPr>
        <a:xfrm>
          <a:off x="0" y="0"/>
          <a:ext cx="0" cy="0"/>
          <a:chOff x="0" y="0"/>
          <a:chExt cx="0" cy="0"/>
        </a:xfrm>
      </p:grpSpPr>
      <p:sp>
        <p:nvSpPr>
          <p:cNvPr id="3" name="Date Placeholder 2">
            <a:extLst>
              <a:ext uri="{FF2B5EF4-FFF2-40B4-BE49-F238E27FC236}">
                <a16:creationId xmlns:a16="http://schemas.microsoft.com/office/drawing/2014/main" id="{2A18C981-316B-E503-E538-FB27A4A8370D}"/>
              </a:ext>
            </a:extLst>
          </p:cNvPr>
          <p:cNvSpPr>
            <a:spLocks noGrp="1"/>
          </p:cNvSpPr>
          <p:nvPr>
            <p:ph type="dt" sz="half" idx="10"/>
          </p:nvPr>
        </p:nvSpPr>
        <p:spPr/>
        <p:txBody>
          <a:bodyPr/>
          <a:lstStyle/>
          <a:p>
            <a:endParaRPr lang="en-GB" dirty="0"/>
          </a:p>
        </p:txBody>
      </p:sp>
      <p:sp>
        <p:nvSpPr>
          <p:cNvPr id="4" name="Footer Placeholder 3">
            <a:extLst>
              <a:ext uri="{FF2B5EF4-FFF2-40B4-BE49-F238E27FC236}">
                <a16:creationId xmlns:a16="http://schemas.microsoft.com/office/drawing/2014/main" id="{EC2837F8-84F7-29D7-70A9-24E588B17DEF}"/>
              </a:ext>
            </a:extLst>
          </p:cNvPr>
          <p:cNvSpPr>
            <a:spLocks noGrp="1"/>
          </p:cNvSpPr>
          <p:nvPr>
            <p:ph type="ftr" sz="quarter" idx="11"/>
          </p:nvPr>
        </p:nvSpPr>
        <p:spPr/>
        <p:txBody>
          <a:bodyPr/>
          <a:lstStyle/>
          <a:p>
            <a:endParaRPr lang="en-GB" cap="none" dirty="0"/>
          </a:p>
        </p:txBody>
      </p:sp>
      <p:sp>
        <p:nvSpPr>
          <p:cNvPr id="5" name="Slide Number Placeholder 4">
            <a:extLst>
              <a:ext uri="{FF2B5EF4-FFF2-40B4-BE49-F238E27FC236}">
                <a16:creationId xmlns:a16="http://schemas.microsoft.com/office/drawing/2014/main" id="{68E3D067-B27A-568C-2F57-9058C3C72454}"/>
              </a:ext>
            </a:extLst>
          </p:cNvPr>
          <p:cNvSpPr>
            <a:spLocks noGrp="1"/>
          </p:cNvSpPr>
          <p:nvPr>
            <p:ph type="sldNum" sz="quarter" idx="12"/>
          </p:nvPr>
        </p:nvSpPr>
        <p:spPr/>
        <p:txBody>
          <a:bodyPr/>
          <a:lstStyle/>
          <a:p>
            <a:fld id="{D57F1E4F-1CFF-5643-939E-217C01CDF565}" type="slidenum">
              <a:rPr lang="en-GB" noProof="0" smtClean="0"/>
              <a:pPr/>
              <a:t>21</a:t>
            </a:fld>
            <a:endParaRPr lang="en-GB" noProof="0" dirty="0"/>
          </a:p>
        </p:txBody>
      </p:sp>
      <p:sp>
        <p:nvSpPr>
          <p:cNvPr id="6" name="Content Placeholder 5">
            <a:extLst>
              <a:ext uri="{FF2B5EF4-FFF2-40B4-BE49-F238E27FC236}">
                <a16:creationId xmlns:a16="http://schemas.microsoft.com/office/drawing/2014/main" id="{1E3D81BB-1207-CD22-7570-5CE250F6338F}"/>
              </a:ext>
            </a:extLst>
          </p:cNvPr>
          <p:cNvSpPr>
            <a:spLocks noGrp="1"/>
          </p:cNvSpPr>
          <p:nvPr>
            <p:ph idx="13"/>
          </p:nvPr>
        </p:nvSpPr>
        <p:spPr/>
        <p:txBody>
          <a:bodyPr/>
          <a:lstStyle/>
          <a:p>
            <a:r>
              <a:rPr lang="en-US" dirty="0"/>
              <a:t>Results </a:t>
            </a:r>
          </a:p>
        </p:txBody>
      </p:sp>
      <p:sp>
        <p:nvSpPr>
          <p:cNvPr id="7" name="Content Placeholder 6">
            <a:extLst>
              <a:ext uri="{FF2B5EF4-FFF2-40B4-BE49-F238E27FC236}">
                <a16:creationId xmlns:a16="http://schemas.microsoft.com/office/drawing/2014/main" id="{2CD85A9E-7CBC-B12D-4FD5-304B75B259D3}"/>
              </a:ext>
            </a:extLst>
          </p:cNvPr>
          <p:cNvSpPr>
            <a:spLocks noGrp="1"/>
          </p:cNvSpPr>
          <p:nvPr>
            <p:ph idx="14"/>
          </p:nvPr>
        </p:nvSpPr>
        <p:spPr/>
        <p:txBody>
          <a:bodyPr/>
          <a:lstStyle/>
          <a:p>
            <a:r>
              <a:rPr lang="en-NL"/>
              <a:t>Study </a:t>
            </a:r>
            <a:r>
              <a:rPr lang="en-US" dirty="0"/>
              <a:t>1</a:t>
            </a:r>
            <a:r>
              <a:rPr lang="en-NL"/>
              <a:t>: </a:t>
            </a:r>
            <a:r>
              <a:rPr lang="en-US" dirty="0">
                <a:solidFill>
                  <a:srgbClr val="A97816"/>
                </a:solidFill>
              </a:rPr>
              <a:t>With vs. without choice agency</a:t>
            </a:r>
            <a:endParaRPr lang="en-NL" dirty="0"/>
          </a:p>
        </p:txBody>
      </p:sp>
      <p:sp>
        <p:nvSpPr>
          <p:cNvPr id="8" name="Text Placeholder 7">
            <a:extLst>
              <a:ext uri="{FF2B5EF4-FFF2-40B4-BE49-F238E27FC236}">
                <a16:creationId xmlns:a16="http://schemas.microsoft.com/office/drawing/2014/main" id="{FFD4D6E2-4FB0-CE65-96ED-777630B213A8}"/>
              </a:ext>
            </a:extLst>
          </p:cNvPr>
          <p:cNvSpPr>
            <a:spLocks noGrp="1"/>
          </p:cNvSpPr>
          <p:nvPr>
            <p:ph type="body" sz="quarter" idx="15"/>
          </p:nvPr>
        </p:nvSpPr>
        <p:spPr/>
        <p:txBody>
          <a:bodyPr/>
          <a:lstStyle/>
          <a:p>
            <a:endParaRPr lang="en-US"/>
          </a:p>
        </p:txBody>
      </p:sp>
      <p:pic>
        <p:nvPicPr>
          <p:cNvPr id="19" name="Picture 18">
            <a:extLst>
              <a:ext uri="{FF2B5EF4-FFF2-40B4-BE49-F238E27FC236}">
                <a16:creationId xmlns:a16="http://schemas.microsoft.com/office/drawing/2014/main" id="{71CD05CB-0243-2700-D0D2-28FE86EA033B}"/>
              </a:ext>
            </a:extLst>
          </p:cNvPr>
          <p:cNvPicPr>
            <a:picLocks noChangeAspect="1"/>
          </p:cNvPicPr>
          <p:nvPr/>
        </p:nvPicPr>
        <p:blipFill>
          <a:blip r:embed="rId2"/>
          <a:srcRect r="22281"/>
          <a:stretch>
            <a:fillRect/>
          </a:stretch>
        </p:blipFill>
        <p:spPr>
          <a:xfrm>
            <a:off x="3890714" y="2098264"/>
            <a:ext cx="4608691" cy="3659627"/>
          </a:xfrm>
          <a:prstGeom prst="rect">
            <a:avLst/>
          </a:prstGeom>
        </p:spPr>
      </p:pic>
      <p:sp>
        <p:nvSpPr>
          <p:cNvPr id="21" name="TextBox 20">
            <a:extLst>
              <a:ext uri="{FF2B5EF4-FFF2-40B4-BE49-F238E27FC236}">
                <a16:creationId xmlns:a16="http://schemas.microsoft.com/office/drawing/2014/main" id="{917BB335-621E-65F1-5A52-FD2CC00E2A17}"/>
              </a:ext>
            </a:extLst>
          </p:cNvPr>
          <p:cNvSpPr txBox="1"/>
          <p:nvPr/>
        </p:nvSpPr>
        <p:spPr>
          <a:xfrm>
            <a:off x="2714211" y="5848208"/>
            <a:ext cx="7744239" cy="369332"/>
          </a:xfrm>
          <a:prstGeom prst="rect">
            <a:avLst/>
          </a:prstGeom>
          <a:noFill/>
        </p:spPr>
        <p:txBody>
          <a:bodyPr wrap="square">
            <a:spAutoFit/>
          </a:bodyPr>
          <a:lstStyle/>
          <a:p>
            <a:r>
              <a:rPr lang="en-US" b="0" i="0" u="none" strike="noStrike" dirty="0">
                <a:solidFill>
                  <a:srgbClr val="212121"/>
                </a:solidFill>
                <a:effectLst/>
                <a:latin typeface="Book Antiqua" panose="02040602050305030304" pitchFamily="18" charset="0"/>
              </a:rPr>
              <a:t>Significant </a:t>
            </a:r>
            <a:r>
              <a:rPr lang="en-US" dirty="0">
                <a:solidFill>
                  <a:srgbClr val="212121"/>
                </a:solidFill>
                <a:latin typeface="Book Antiqua" panose="02040602050305030304" pitchFamily="18" charset="0"/>
              </a:rPr>
              <a:t>m</a:t>
            </a:r>
            <a:r>
              <a:rPr lang="en-US" b="0" i="0" u="none" strike="noStrike" dirty="0">
                <a:solidFill>
                  <a:srgbClr val="212121"/>
                </a:solidFill>
                <a:effectLst/>
                <a:latin typeface="Book Antiqua" panose="02040602050305030304" pitchFamily="18" charset="0"/>
              </a:rPr>
              <a:t>ediation through moralization (95% CI [-.</a:t>
            </a:r>
            <a:r>
              <a:rPr lang="en-US" dirty="0">
                <a:solidFill>
                  <a:srgbClr val="212121"/>
                </a:solidFill>
                <a:latin typeface="Book Antiqua" panose="02040602050305030304" pitchFamily="18" charset="0"/>
              </a:rPr>
              <a:t>06</a:t>
            </a:r>
            <a:r>
              <a:rPr lang="en-US" b="0" i="0" u="none" strike="noStrike" dirty="0">
                <a:solidFill>
                  <a:srgbClr val="212121"/>
                </a:solidFill>
                <a:effectLst/>
                <a:latin typeface="Book Antiqua" panose="02040602050305030304" pitchFamily="18" charset="0"/>
              </a:rPr>
              <a:t>, -.01], p = .006) </a:t>
            </a:r>
          </a:p>
        </p:txBody>
      </p:sp>
      <p:sp>
        <p:nvSpPr>
          <p:cNvPr id="24" name="Rectangle 23">
            <a:extLst>
              <a:ext uri="{FF2B5EF4-FFF2-40B4-BE49-F238E27FC236}">
                <a16:creationId xmlns:a16="http://schemas.microsoft.com/office/drawing/2014/main" id="{BE94D193-BCC1-E668-EA54-AE16564CDA12}"/>
              </a:ext>
            </a:extLst>
          </p:cNvPr>
          <p:cNvSpPr/>
          <p:nvPr/>
        </p:nvSpPr>
        <p:spPr>
          <a:xfrm>
            <a:off x="3279630" y="1355108"/>
            <a:ext cx="5443163" cy="707886"/>
          </a:xfrm>
          <a:prstGeom prst="rect">
            <a:avLst/>
          </a:prstGeom>
        </p:spPr>
        <p:txBody>
          <a:bodyPr wrap="square">
            <a:spAutoFit/>
          </a:bodyPr>
          <a:lstStyle/>
          <a:p>
            <a:pPr algn="ctr"/>
            <a:r>
              <a:rPr lang="en-US" sz="2000" b="1" dirty="0">
                <a:solidFill>
                  <a:srgbClr val="0F3865"/>
                </a:solidFill>
                <a:latin typeface="+mj-lt"/>
              </a:rPr>
              <a:t>Participants in the </a:t>
            </a:r>
            <a:r>
              <a:rPr lang="en-US" sz="2000" b="1" dirty="0">
                <a:solidFill>
                  <a:srgbClr val="A97816"/>
                </a:solidFill>
                <a:latin typeface="+mj-lt"/>
              </a:rPr>
              <a:t>green condition </a:t>
            </a:r>
            <a:r>
              <a:rPr lang="en-US" sz="2000" b="1" dirty="0">
                <a:solidFill>
                  <a:srgbClr val="0F3865"/>
                </a:solidFill>
                <a:latin typeface="+mj-lt"/>
              </a:rPr>
              <a:t>moralized the delivery choice more </a:t>
            </a:r>
            <a:endParaRPr lang="en-US" sz="2000" b="1" dirty="0">
              <a:solidFill>
                <a:srgbClr val="A97816"/>
              </a:solidFill>
              <a:latin typeface="+mj-lt"/>
            </a:endParaRPr>
          </a:p>
        </p:txBody>
      </p:sp>
      <p:sp>
        <p:nvSpPr>
          <p:cNvPr id="25" name="Rechteck 60">
            <a:extLst>
              <a:ext uri="{FF2B5EF4-FFF2-40B4-BE49-F238E27FC236}">
                <a16:creationId xmlns:a16="http://schemas.microsoft.com/office/drawing/2014/main" id="{AEF66773-A3E9-F765-1FFA-5F1CA5A0D981}"/>
              </a:ext>
            </a:extLst>
          </p:cNvPr>
          <p:cNvSpPr/>
          <p:nvPr/>
        </p:nvSpPr>
        <p:spPr>
          <a:xfrm>
            <a:off x="486405" y="2718832"/>
            <a:ext cx="2491409" cy="1690582"/>
          </a:xfrm>
          <a:prstGeom prst="rect">
            <a:avLst/>
          </a:prstGeom>
          <a:solidFill>
            <a:srgbClr val="1138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We collapsed across the choice agency conditions for the mediation analysis.</a:t>
            </a:r>
          </a:p>
        </p:txBody>
      </p:sp>
    </p:spTree>
    <p:extLst>
      <p:ext uri="{BB962C8B-B14F-4D97-AF65-F5344CB8AC3E}">
        <p14:creationId xmlns:p14="http://schemas.microsoft.com/office/powerpoint/2010/main" val="35372228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C4B4FC-7CD0-523D-3B00-5C4A888FDA32}"/>
            </a:ext>
          </a:extLst>
        </p:cNvPr>
        <p:cNvGrpSpPr/>
        <p:nvPr/>
      </p:nvGrpSpPr>
      <p:grpSpPr>
        <a:xfrm>
          <a:off x="0" y="0"/>
          <a:ext cx="0" cy="0"/>
          <a:chOff x="0" y="0"/>
          <a:chExt cx="0" cy="0"/>
        </a:xfrm>
      </p:grpSpPr>
      <p:sp>
        <p:nvSpPr>
          <p:cNvPr id="3" name="Date Placeholder 2">
            <a:extLst>
              <a:ext uri="{FF2B5EF4-FFF2-40B4-BE49-F238E27FC236}">
                <a16:creationId xmlns:a16="http://schemas.microsoft.com/office/drawing/2014/main" id="{57841B1C-E1CE-46D8-51E9-7D9B2C43175D}"/>
              </a:ext>
            </a:extLst>
          </p:cNvPr>
          <p:cNvSpPr>
            <a:spLocks noGrp="1"/>
          </p:cNvSpPr>
          <p:nvPr>
            <p:ph type="dt" sz="half" idx="10"/>
          </p:nvPr>
        </p:nvSpPr>
        <p:spPr/>
        <p:txBody>
          <a:bodyPr/>
          <a:lstStyle/>
          <a:p>
            <a:endParaRPr lang="en-GB" dirty="0"/>
          </a:p>
        </p:txBody>
      </p:sp>
      <p:sp>
        <p:nvSpPr>
          <p:cNvPr id="4" name="Footer Placeholder 3">
            <a:extLst>
              <a:ext uri="{FF2B5EF4-FFF2-40B4-BE49-F238E27FC236}">
                <a16:creationId xmlns:a16="http://schemas.microsoft.com/office/drawing/2014/main" id="{CA9BFBEC-FD77-C6F4-4DEA-C300D948A9A2}"/>
              </a:ext>
            </a:extLst>
          </p:cNvPr>
          <p:cNvSpPr>
            <a:spLocks noGrp="1"/>
          </p:cNvSpPr>
          <p:nvPr>
            <p:ph type="ftr" sz="quarter" idx="11"/>
          </p:nvPr>
        </p:nvSpPr>
        <p:spPr/>
        <p:txBody>
          <a:bodyPr/>
          <a:lstStyle/>
          <a:p>
            <a:endParaRPr lang="en-GB" cap="none" dirty="0"/>
          </a:p>
        </p:txBody>
      </p:sp>
      <p:sp>
        <p:nvSpPr>
          <p:cNvPr id="5" name="Slide Number Placeholder 4">
            <a:extLst>
              <a:ext uri="{FF2B5EF4-FFF2-40B4-BE49-F238E27FC236}">
                <a16:creationId xmlns:a16="http://schemas.microsoft.com/office/drawing/2014/main" id="{AF12D652-9069-4E71-505D-3E25847F89ED}"/>
              </a:ext>
            </a:extLst>
          </p:cNvPr>
          <p:cNvSpPr>
            <a:spLocks noGrp="1"/>
          </p:cNvSpPr>
          <p:nvPr>
            <p:ph type="sldNum" sz="quarter" idx="12"/>
          </p:nvPr>
        </p:nvSpPr>
        <p:spPr/>
        <p:txBody>
          <a:bodyPr/>
          <a:lstStyle/>
          <a:p>
            <a:fld id="{D57F1E4F-1CFF-5643-939E-217C01CDF565}" type="slidenum">
              <a:rPr lang="en-GB" noProof="0" smtClean="0"/>
              <a:pPr/>
              <a:t>22</a:t>
            </a:fld>
            <a:endParaRPr lang="en-GB" noProof="0" dirty="0"/>
          </a:p>
        </p:txBody>
      </p:sp>
      <p:sp>
        <p:nvSpPr>
          <p:cNvPr id="6" name="Content Placeholder 5">
            <a:extLst>
              <a:ext uri="{FF2B5EF4-FFF2-40B4-BE49-F238E27FC236}">
                <a16:creationId xmlns:a16="http://schemas.microsoft.com/office/drawing/2014/main" id="{4276105F-1A3A-7F4F-F13A-376F36994AE6}"/>
              </a:ext>
            </a:extLst>
          </p:cNvPr>
          <p:cNvSpPr>
            <a:spLocks noGrp="1"/>
          </p:cNvSpPr>
          <p:nvPr>
            <p:ph idx="13"/>
          </p:nvPr>
        </p:nvSpPr>
        <p:spPr/>
        <p:txBody>
          <a:bodyPr/>
          <a:lstStyle/>
          <a:p>
            <a:r>
              <a:rPr lang="en-US" dirty="0"/>
              <a:t>Results </a:t>
            </a:r>
          </a:p>
        </p:txBody>
      </p:sp>
      <p:sp>
        <p:nvSpPr>
          <p:cNvPr id="7" name="Content Placeholder 6">
            <a:extLst>
              <a:ext uri="{FF2B5EF4-FFF2-40B4-BE49-F238E27FC236}">
                <a16:creationId xmlns:a16="http://schemas.microsoft.com/office/drawing/2014/main" id="{F6F99895-B061-42F9-5F0B-9AF70222E970}"/>
              </a:ext>
            </a:extLst>
          </p:cNvPr>
          <p:cNvSpPr>
            <a:spLocks noGrp="1"/>
          </p:cNvSpPr>
          <p:nvPr>
            <p:ph idx="14"/>
          </p:nvPr>
        </p:nvSpPr>
        <p:spPr/>
        <p:txBody>
          <a:bodyPr/>
          <a:lstStyle/>
          <a:p>
            <a:r>
              <a:rPr lang="en-NL"/>
              <a:t>Study </a:t>
            </a:r>
            <a:r>
              <a:rPr lang="en-US" dirty="0"/>
              <a:t>1</a:t>
            </a:r>
            <a:r>
              <a:rPr lang="en-NL"/>
              <a:t>: </a:t>
            </a:r>
            <a:r>
              <a:rPr lang="en-US" dirty="0">
                <a:solidFill>
                  <a:srgbClr val="A97816"/>
                </a:solidFill>
              </a:rPr>
              <a:t>With vs. without choice agency</a:t>
            </a:r>
            <a:endParaRPr lang="en-NL" dirty="0"/>
          </a:p>
        </p:txBody>
      </p:sp>
      <p:sp>
        <p:nvSpPr>
          <p:cNvPr id="8" name="Text Placeholder 7">
            <a:extLst>
              <a:ext uri="{FF2B5EF4-FFF2-40B4-BE49-F238E27FC236}">
                <a16:creationId xmlns:a16="http://schemas.microsoft.com/office/drawing/2014/main" id="{FB22600A-4D31-B7B0-E4C9-4B883DCE7FAE}"/>
              </a:ext>
            </a:extLst>
          </p:cNvPr>
          <p:cNvSpPr>
            <a:spLocks noGrp="1"/>
          </p:cNvSpPr>
          <p:nvPr>
            <p:ph type="body" sz="quarter" idx="15"/>
          </p:nvPr>
        </p:nvSpPr>
        <p:spPr/>
        <p:txBody>
          <a:bodyPr/>
          <a:lstStyle/>
          <a:p>
            <a:endParaRPr lang="en-US"/>
          </a:p>
        </p:txBody>
      </p:sp>
      <p:pic>
        <p:nvPicPr>
          <p:cNvPr id="15" name="Picture 14">
            <a:extLst>
              <a:ext uri="{FF2B5EF4-FFF2-40B4-BE49-F238E27FC236}">
                <a16:creationId xmlns:a16="http://schemas.microsoft.com/office/drawing/2014/main" id="{C5961396-25EA-0E85-FE04-C8E7AC35D78F}"/>
              </a:ext>
            </a:extLst>
          </p:cNvPr>
          <p:cNvPicPr>
            <a:picLocks noChangeAspect="1"/>
          </p:cNvPicPr>
          <p:nvPr/>
        </p:nvPicPr>
        <p:blipFill>
          <a:blip r:embed="rId2"/>
          <a:srcRect t="7627"/>
          <a:stretch>
            <a:fillRect/>
          </a:stretch>
        </p:blipFill>
        <p:spPr>
          <a:xfrm>
            <a:off x="512909" y="1867719"/>
            <a:ext cx="6788437" cy="3860576"/>
          </a:xfrm>
          <a:prstGeom prst="rect">
            <a:avLst/>
          </a:prstGeom>
        </p:spPr>
      </p:pic>
      <p:sp>
        <p:nvSpPr>
          <p:cNvPr id="16" name="Rectangle 15">
            <a:extLst>
              <a:ext uri="{FF2B5EF4-FFF2-40B4-BE49-F238E27FC236}">
                <a16:creationId xmlns:a16="http://schemas.microsoft.com/office/drawing/2014/main" id="{A80441A4-9EB7-33E3-5182-D0C09ECF7723}"/>
              </a:ext>
            </a:extLst>
          </p:cNvPr>
          <p:cNvSpPr/>
          <p:nvPr/>
        </p:nvSpPr>
        <p:spPr>
          <a:xfrm>
            <a:off x="1150908" y="5722591"/>
            <a:ext cx="2646120" cy="461665"/>
          </a:xfrm>
          <a:prstGeom prst="rect">
            <a:avLst/>
          </a:prstGeom>
        </p:spPr>
        <p:txBody>
          <a:bodyPr wrap="square">
            <a:spAutoFit/>
          </a:bodyPr>
          <a:lstStyle/>
          <a:p>
            <a:r>
              <a:rPr lang="en-US" sz="2400" b="1" dirty="0">
                <a:solidFill>
                  <a:srgbClr val="8AA4C0"/>
                </a:solidFill>
                <a:latin typeface="+mj-lt"/>
              </a:rPr>
              <a:t>r = -.041, p = .56</a:t>
            </a:r>
          </a:p>
        </p:txBody>
      </p:sp>
      <p:sp>
        <p:nvSpPr>
          <p:cNvPr id="17" name="Rectangle 16">
            <a:extLst>
              <a:ext uri="{FF2B5EF4-FFF2-40B4-BE49-F238E27FC236}">
                <a16:creationId xmlns:a16="http://schemas.microsoft.com/office/drawing/2014/main" id="{745C0032-432A-889E-E28A-70AB4EE84367}"/>
              </a:ext>
            </a:extLst>
          </p:cNvPr>
          <p:cNvSpPr/>
          <p:nvPr/>
        </p:nvSpPr>
        <p:spPr>
          <a:xfrm>
            <a:off x="4435027" y="5722591"/>
            <a:ext cx="2879226" cy="461665"/>
          </a:xfrm>
          <a:prstGeom prst="rect">
            <a:avLst/>
          </a:prstGeom>
        </p:spPr>
        <p:txBody>
          <a:bodyPr wrap="square">
            <a:spAutoFit/>
          </a:bodyPr>
          <a:lstStyle/>
          <a:p>
            <a:r>
              <a:rPr lang="en-US" sz="2400" b="1" dirty="0">
                <a:solidFill>
                  <a:srgbClr val="4877A4"/>
                </a:solidFill>
                <a:latin typeface="+mj-lt"/>
              </a:rPr>
              <a:t>r = -0.217, p = .002</a:t>
            </a:r>
          </a:p>
        </p:txBody>
      </p:sp>
      <p:sp>
        <p:nvSpPr>
          <p:cNvPr id="2" name="Rechteck 60">
            <a:extLst>
              <a:ext uri="{FF2B5EF4-FFF2-40B4-BE49-F238E27FC236}">
                <a16:creationId xmlns:a16="http://schemas.microsoft.com/office/drawing/2014/main" id="{0DEF446A-CA70-A146-A0EE-45ED2A283653}"/>
              </a:ext>
            </a:extLst>
          </p:cNvPr>
          <p:cNvSpPr/>
          <p:nvPr/>
        </p:nvSpPr>
        <p:spPr>
          <a:xfrm>
            <a:off x="675862" y="1336509"/>
            <a:ext cx="3313042" cy="693676"/>
          </a:xfrm>
          <a:prstGeom prst="rect">
            <a:avLst/>
          </a:prstGeom>
          <a:solidFill>
            <a:srgbClr val="8AA4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Conventional condition</a:t>
            </a:r>
          </a:p>
        </p:txBody>
      </p:sp>
      <p:sp>
        <p:nvSpPr>
          <p:cNvPr id="9" name="Rechteck 60">
            <a:extLst>
              <a:ext uri="{FF2B5EF4-FFF2-40B4-BE49-F238E27FC236}">
                <a16:creationId xmlns:a16="http://schemas.microsoft.com/office/drawing/2014/main" id="{F1F61E80-185D-CA8F-0446-B66141652639}"/>
              </a:ext>
            </a:extLst>
          </p:cNvPr>
          <p:cNvSpPr/>
          <p:nvPr/>
        </p:nvSpPr>
        <p:spPr>
          <a:xfrm>
            <a:off x="4093629" y="1336509"/>
            <a:ext cx="3313042" cy="693676"/>
          </a:xfrm>
          <a:prstGeom prst="rect">
            <a:avLst/>
          </a:prstGeom>
          <a:solidFill>
            <a:srgbClr val="4877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Green condition</a:t>
            </a:r>
          </a:p>
        </p:txBody>
      </p:sp>
      <p:sp>
        <p:nvSpPr>
          <p:cNvPr id="10" name="Rectangle 9">
            <a:extLst>
              <a:ext uri="{FF2B5EF4-FFF2-40B4-BE49-F238E27FC236}">
                <a16:creationId xmlns:a16="http://schemas.microsoft.com/office/drawing/2014/main" id="{C26586EA-8ABF-1680-0289-9AA723EE2C5E}"/>
              </a:ext>
            </a:extLst>
          </p:cNvPr>
          <p:cNvSpPr/>
          <p:nvPr/>
        </p:nvSpPr>
        <p:spPr>
          <a:xfrm>
            <a:off x="7633253" y="1683347"/>
            <a:ext cx="3688464" cy="2554545"/>
          </a:xfrm>
          <a:prstGeom prst="rect">
            <a:avLst/>
          </a:prstGeom>
        </p:spPr>
        <p:txBody>
          <a:bodyPr wrap="square">
            <a:spAutoFit/>
          </a:bodyPr>
          <a:lstStyle/>
          <a:p>
            <a:r>
              <a:rPr lang="en-US" sz="2000" b="1" dirty="0">
                <a:solidFill>
                  <a:srgbClr val="4877A4"/>
                </a:solidFill>
                <a:latin typeface="+mj-lt"/>
              </a:rPr>
              <a:t>Moralization does not predict delivery choice for conventional products (p = .56). </a:t>
            </a:r>
          </a:p>
          <a:p>
            <a:endParaRPr lang="en-US" sz="2000" b="1" dirty="0">
              <a:solidFill>
                <a:srgbClr val="264880"/>
              </a:solidFill>
              <a:latin typeface="+mj-lt"/>
            </a:endParaRPr>
          </a:p>
          <a:p>
            <a:r>
              <a:rPr lang="en-US" sz="2000" b="1" dirty="0">
                <a:solidFill>
                  <a:srgbClr val="4877A4"/>
                </a:solidFill>
                <a:latin typeface="+mj-lt"/>
              </a:rPr>
              <a:t>For green products, however, greater moralization predicts a lower likelihood of choosing faster delivery (p = .002).</a:t>
            </a:r>
          </a:p>
        </p:txBody>
      </p:sp>
      <p:grpSp>
        <p:nvGrpSpPr>
          <p:cNvPr id="18" name="Group 17">
            <a:extLst>
              <a:ext uri="{FF2B5EF4-FFF2-40B4-BE49-F238E27FC236}">
                <a16:creationId xmlns:a16="http://schemas.microsoft.com/office/drawing/2014/main" id="{5893AEB2-8AA4-4C3C-70DE-4951F95EABD1}"/>
              </a:ext>
            </a:extLst>
          </p:cNvPr>
          <p:cNvGrpSpPr/>
          <p:nvPr/>
        </p:nvGrpSpPr>
        <p:grpSpPr>
          <a:xfrm>
            <a:off x="7633253" y="4807916"/>
            <a:ext cx="4044182" cy="707886"/>
            <a:chOff x="7633253" y="4807916"/>
            <a:chExt cx="4044182" cy="707886"/>
          </a:xfrm>
        </p:grpSpPr>
        <p:sp>
          <p:nvSpPr>
            <p:cNvPr id="11" name="Chevron 10">
              <a:extLst>
                <a:ext uri="{FF2B5EF4-FFF2-40B4-BE49-F238E27FC236}">
                  <a16:creationId xmlns:a16="http://schemas.microsoft.com/office/drawing/2014/main" id="{C4420D66-1A50-3F02-3831-52468DB99EA8}"/>
                </a:ext>
              </a:extLst>
            </p:cNvPr>
            <p:cNvSpPr/>
            <p:nvPr/>
          </p:nvSpPr>
          <p:spPr>
            <a:xfrm>
              <a:off x="7633253" y="4850328"/>
              <a:ext cx="254028" cy="620504"/>
            </a:xfrm>
            <a:prstGeom prst="chevron">
              <a:avLst/>
            </a:prstGeom>
            <a:solidFill>
              <a:srgbClr val="8AA4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Chevron 11">
              <a:extLst>
                <a:ext uri="{FF2B5EF4-FFF2-40B4-BE49-F238E27FC236}">
                  <a16:creationId xmlns:a16="http://schemas.microsoft.com/office/drawing/2014/main" id="{463B0EB6-BE1D-B927-93D3-312387CE5B16}"/>
                </a:ext>
              </a:extLst>
            </p:cNvPr>
            <p:cNvSpPr/>
            <p:nvPr/>
          </p:nvSpPr>
          <p:spPr>
            <a:xfrm>
              <a:off x="7853835" y="4842530"/>
              <a:ext cx="254028" cy="620504"/>
            </a:xfrm>
            <a:prstGeom prst="chevron">
              <a:avLst/>
            </a:prstGeom>
            <a:solidFill>
              <a:srgbClr val="8AA4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TextBox 13">
              <a:extLst>
                <a:ext uri="{FF2B5EF4-FFF2-40B4-BE49-F238E27FC236}">
                  <a16:creationId xmlns:a16="http://schemas.microsoft.com/office/drawing/2014/main" id="{CE9D89D2-65E8-B4E4-6ED4-F6B241B8E249}"/>
                </a:ext>
              </a:extLst>
            </p:cNvPr>
            <p:cNvSpPr txBox="1"/>
            <p:nvPr/>
          </p:nvSpPr>
          <p:spPr>
            <a:xfrm>
              <a:off x="8328445" y="4807916"/>
              <a:ext cx="3348990" cy="707886"/>
            </a:xfrm>
            <a:prstGeom prst="rect">
              <a:avLst/>
            </a:prstGeom>
            <a:noFill/>
          </p:spPr>
          <p:txBody>
            <a:bodyPr wrap="square">
              <a:spAutoFit/>
            </a:bodyPr>
            <a:lstStyle/>
            <a:p>
              <a:r>
                <a:rPr lang="en-US" sz="2000" b="1" dirty="0">
                  <a:solidFill>
                    <a:srgbClr val="8AA4C0"/>
                  </a:solidFill>
                  <a:highlight>
                    <a:srgbClr val="FFFF00"/>
                  </a:highlight>
                  <a:latin typeface="+mj-lt"/>
                </a:rPr>
                <a:t>Receiving a green product can moralize delivery choice</a:t>
              </a:r>
            </a:p>
          </p:txBody>
        </p:sp>
      </p:grpSp>
    </p:spTree>
    <p:extLst>
      <p:ext uri="{BB962C8B-B14F-4D97-AF65-F5344CB8AC3E}">
        <p14:creationId xmlns:p14="http://schemas.microsoft.com/office/powerpoint/2010/main" val="1411127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663E56-2F54-9FCA-BDB8-9BB06849178D}"/>
            </a:ext>
          </a:extLst>
        </p:cNvPr>
        <p:cNvGrpSpPr/>
        <p:nvPr/>
      </p:nvGrpSpPr>
      <p:grpSpPr>
        <a:xfrm>
          <a:off x="0" y="0"/>
          <a:ext cx="0" cy="0"/>
          <a:chOff x="0" y="0"/>
          <a:chExt cx="0" cy="0"/>
        </a:xfrm>
      </p:grpSpPr>
      <p:sp>
        <p:nvSpPr>
          <p:cNvPr id="3" name="Espace réservé de la date 2">
            <a:extLst>
              <a:ext uri="{FF2B5EF4-FFF2-40B4-BE49-F238E27FC236}">
                <a16:creationId xmlns:a16="http://schemas.microsoft.com/office/drawing/2014/main" id="{D15BEE2B-0CA0-8FB3-D8DF-8A60BEB4C798}"/>
              </a:ext>
            </a:extLst>
          </p:cNvPr>
          <p:cNvSpPr>
            <a:spLocks noGrp="1"/>
          </p:cNvSpPr>
          <p:nvPr>
            <p:ph type="dt" sz="half" idx="10"/>
          </p:nvPr>
        </p:nvSpPr>
        <p:spPr/>
        <p:txBody>
          <a:bodyPr/>
          <a:lstStyle/>
          <a:p>
            <a:endParaRPr lang="en-US" dirty="0"/>
          </a:p>
        </p:txBody>
      </p:sp>
      <p:sp>
        <p:nvSpPr>
          <p:cNvPr id="5" name="Espace réservé du numéro de diapositive 4">
            <a:extLst>
              <a:ext uri="{FF2B5EF4-FFF2-40B4-BE49-F238E27FC236}">
                <a16:creationId xmlns:a16="http://schemas.microsoft.com/office/drawing/2014/main" id="{0C832913-6E62-B66D-50A6-F914395DFB2F}"/>
              </a:ext>
            </a:extLst>
          </p:cNvPr>
          <p:cNvSpPr>
            <a:spLocks noGrp="1"/>
          </p:cNvSpPr>
          <p:nvPr>
            <p:ph type="sldNum" sz="quarter" idx="12"/>
          </p:nvPr>
        </p:nvSpPr>
        <p:spPr/>
        <p:txBody>
          <a:bodyPr/>
          <a:lstStyle/>
          <a:p>
            <a:fld id="{D57F1E4F-1CFF-5643-939E-217C01CDF565}" type="slidenum">
              <a:rPr lang="en-US" smtClean="0"/>
              <a:pPr/>
              <a:t>23</a:t>
            </a:fld>
            <a:endParaRPr lang="en-US"/>
          </a:p>
        </p:txBody>
      </p:sp>
      <p:sp>
        <p:nvSpPr>
          <p:cNvPr id="6" name="Espace réservé du contenu 5">
            <a:extLst>
              <a:ext uri="{FF2B5EF4-FFF2-40B4-BE49-F238E27FC236}">
                <a16:creationId xmlns:a16="http://schemas.microsoft.com/office/drawing/2014/main" id="{D2A45052-8EEC-A20D-CD08-4AAF14B706B1}"/>
              </a:ext>
            </a:extLst>
          </p:cNvPr>
          <p:cNvSpPr>
            <a:spLocks noGrp="1"/>
          </p:cNvSpPr>
          <p:nvPr>
            <p:ph idx="13"/>
          </p:nvPr>
        </p:nvSpPr>
        <p:spPr/>
        <p:txBody>
          <a:bodyPr/>
          <a:lstStyle/>
          <a:p>
            <a:r>
              <a:rPr lang="en-US" dirty="0"/>
              <a:t>Discussion </a:t>
            </a:r>
          </a:p>
        </p:txBody>
      </p:sp>
      <p:sp>
        <p:nvSpPr>
          <p:cNvPr id="7" name="Espace réservé du contenu 6">
            <a:extLst>
              <a:ext uri="{FF2B5EF4-FFF2-40B4-BE49-F238E27FC236}">
                <a16:creationId xmlns:a16="http://schemas.microsoft.com/office/drawing/2014/main" id="{894D6701-AC88-B170-85BA-EF2106D950B6}"/>
              </a:ext>
            </a:extLst>
          </p:cNvPr>
          <p:cNvSpPr>
            <a:spLocks noGrp="1"/>
          </p:cNvSpPr>
          <p:nvPr>
            <p:ph idx="14"/>
          </p:nvPr>
        </p:nvSpPr>
        <p:spPr/>
        <p:txBody>
          <a:bodyPr/>
          <a:lstStyle/>
          <a:p>
            <a:r>
              <a:rPr lang="en-NL"/>
              <a:t>Study </a:t>
            </a:r>
            <a:r>
              <a:rPr lang="en-US" dirty="0"/>
              <a:t>1</a:t>
            </a:r>
            <a:r>
              <a:rPr lang="en-NL"/>
              <a:t>: </a:t>
            </a:r>
            <a:r>
              <a:rPr lang="en-US" dirty="0">
                <a:solidFill>
                  <a:srgbClr val="A97816"/>
                </a:solidFill>
              </a:rPr>
              <a:t>Take-aways </a:t>
            </a:r>
            <a:endParaRPr lang="en-NL" dirty="0"/>
          </a:p>
        </p:txBody>
      </p:sp>
      <p:sp>
        <p:nvSpPr>
          <p:cNvPr id="4" name="Text Placeholder 3">
            <a:extLst>
              <a:ext uri="{FF2B5EF4-FFF2-40B4-BE49-F238E27FC236}">
                <a16:creationId xmlns:a16="http://schemas.microsoft.com/office/drawing/2014/main" id="{87F61492-8949-4BD9-7BB4-82E693BDCA93}"/>
              </a:ext>
            </a:extLst>
          </p:cNvPr>
          <p:cNvSpPr>
            <a:spLocks noGrp="1"/>
          </p:cNvSpPr>
          <p:nvPr>
            <p:ph type="body" sz="quarter" idx="15"/>
          </p:nvPr>
        </p:nvSpPr>
        <p:spPr/>
        <p:txBody>
          <a:bodyPr/>
          <a:lstStyle/>
          <a:p>
            <a:endParaRPr lang="en-NL"/>
          </a:p>
        </p:txBody>
      </p:sp>
      <p:sp>
        <p:nvSpPr>
          <p:cNvPr id="16" name="Rectangle 2">
            <a:extLst>
              <a:ext uri="{FF2B5EF4-FFF2-40B4-BE49-F238E27FC236}">
                <a16:creationId xmlns:a16="http://schemas.microsoft.com/office/drawing/2014/main" id="{E4A7E6FE-1F3D-BAFF-D90F-1C62DAD2E12D}"/>
              </a:ext>
            </a:extLst>
          </p:cNvPr>
          <p:cNvSpPr>
            <a:spLocks noChangeArrowheads="1"/>
          </p:cNvSpPr>
          <p:nvPr/>
        </p:nvSpPr>
        <p:spPr bwMode="auto">
          <a:xfrm>
            <a:off x="5824538" y="2249488"/>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NL" altLang="en-NL" sz="900" b="0" i="0" u="none" strike="noStrike" cap="none" normalizeH="0" baseline="0">
                <a:ln>
                  <a:noFill/>
                </a:ln>
                <a:solidFill>
                  <a:schemeClr val="tx1"/>
                </a:solidFill>
                <a:effectLst/>
                <a:latin typeface="Arial" panose="020B0604020202020204" pitchFamily="34" charset="0"/>
                <a:ea typeface="Helvetica" pitchFamily="2" charset="0"/>
              </a:rPr>
            </a:br>
            <a:endParaRPr kumimoji="0" lang="en-NL" altLang="en-NL" sz="10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en-NL" altLang="en-NL" sz="900" b="0" i="0" u="none" strike="noStrike" cap="none" normalizeH="0" baseline="0">
                <a:ln>
                  <a:noFill/>
                </a:ln>
                <a:solidFill>
                  <a:schemeClr val="tx1"/>
                </a:solidFill>
                <a:effectLst/>
                <a:latin typeface="Arial" panose="020B0604020202020204" pitchFamily="34" charset="0"/>
                <a:ea typeface="Times New Roman" panose="02020603050405020304" pitchFamily="18" charset="0"/>
              </a:rPr>
            </a:br>
            <a:endParaRPr kumimoji="0" lang="en-NL" altLang="en-NL" sz="1800" b="0" i="0" u="none" strike="noStrike" cap="none" normalizeH="0" baseline="0">
              <a:ln>
                <a:noFill/>
              </a:ln>
              <a:solidFill>
                <a:schemeClr val="tx1"/>
              </a:solidFill>
              <a:effectLst/>
              <a:latin typeface="Arial" panose="020B0604020202020204" pitchFamily="34" charset="0"/>
            </a:endParaRPr>
          </a:p>
        </p:txBody>
      </p:sp>
      <p:sp>
        <p:nvSpPr>
          <p:cNvPr id="10" name="Rectangle 9">
            <a:extLst>
              <a:ext uri="{FF2B5EF4-FFF2-40B4-BE49-F238E27FC236}">
                <a16:creationId xmlns:a16="http://schemas.microsoft.com/office/drawing/2014/main" id="{8003592F-9D9F-298C-0AAE-6CB803B9CDFE}"/>
              </a:ext>
            </a:extLst>
          </p:cNvPr>
          <p:cNvSpPr/>
          <p:nvPr/>
        </p:nvSpPr>
        <p:spPr>
          <a:xfrm>
            <a:off x="486405" y="1948546"/>
            <a:ext cx="8043985" cy="4216539"/>
          </a:xfrm>
          <a:prstGeom prst="rect">
            <a:avLst/>
          </a:prstGeom>
        </p:spPr>
        <p:txBody>
          <a:bodyPr wrap="square">
            <a:spAutoFit/>
          </a:bodyPr>
          <a:lstStyle/>
          <a:p>
            <a:pPr marL="457200" indent="-457200">
              <a:buFont typeface="Wingdings" pitchFamily="2" charset="2"/>
              <a:buChar char="§"/>
            </a:pPr>
            <a:r>
              <a:rPr lang="en-US" sz="2400" b="1" dirty="0">
                <a:solidFill>
                  <a:srgbClr val="113866"/>
                </a:solidFill>
                <a:latin typeface="+mj-lt"/>
              </a:rPr>
              <a:t>Receiving a green (vs. conventional) product decreases the choice share of faster delivery </a:t>
            </a:r>
          </a:p>
          <a:p>
            <a:pPr marL="457200" indent="-457200">
              <a:buFont typeface="Wingdings" pitchFamily="2" charset="2"/>
              <a:buChar char="§"/>
            </a:pPr>
            <a:endParaRPr lang="en-US" sz="2400" b="1" dirty="0">
              <a:solidFill>
                <a:srgbClr val="4877A4"/>
              </a:solidFill>
              <a:latin typeface="+mj-lt"/>
            </a:endParaRPr>
          </a:p>
          <a:p>
            <a:pPr marL="457200" indent="-457200">
              <a:buFont typeface="Wingdings" pitchFamily="2" charset="2"/>
              <a:buChar char="§"/>
            </a:pPr>
            <a:endParaRPr lang="en-US" sz="2400" b="1" dirty="0">
              <a:solidFill>
                <a:srgbClr val="4877A4"/>
              </a:solidFill>
              <a:latin typeface="+mj-lt"/>
            </a:endParaRPr>
          </a:p>
          <a:p>
            <a:pPr marL="457200" indent="-457200">
              <a:buFont typeface="Wingdings" pitchFamily="2" charset="2"/>
              <a:buChar char="§"/>
            </a:pPr>
            <a:r>
              <a:rPr lang="en-US" sz="2400" b="1" dirty="0">
                <a:solidFill>
                  <a:srgbClr val="4877A4"/>
                </a:solidFill>
                <a:latin typeface="+mj-lt"/>
              </a:rPr>
              <a:t>This effect does not depend on whether the product was self-chosen or assigned</a:t>
            </a:r>
          </a:p>
          <a:p>
            <a:pPr marL="457200" indent="-457200">
              <a:buFont typeface="Wingdings" pitchFamily="2" charset="2"/>
              <a:buChar char="§"/>
            </a:pPr>
            <a:endParaRPr lang="en-US" sz="2400" b="1" dirty="0">
              <a:solidFill>
                <a:srgbClr val="4877A4"/>
              </a:solidFill>
              <a:latin typeface="+mj-lt"/>
            </a:endParaRPr>
          </a:p>
          <a:p>
            <a:pPr marL="457200" indent="-457200">
              <a:buFont typeface="Wingdings" pitchFamily="2" charset="2"/>
              <a:buChar char="§"/>
            </a:pPr>
            <a:endParaRPr lang="en-US" sz="2400" b="1" dirty="0">
              <a:solidFill>
                <a:srgbClr val="4877A4"/>
              </a:solidFill>
              <a:latin typeface="+mj-lt"/>
            </a:endParaRPr>
          </a:p>
          <a:p>
            <a:pPr marL="457200" indent="-457200">
              <a:buFont typeface="Wingdings" pitchFamily="2" charset="2"/>
              <a:buChar char="§"/>
            </a:pPr>
            <a:r>
              <a:rPr lang="en-US" sz="2400" b="1" dirty="0">
                <a:solidFill>
                  <a:srgbClr val="8AA4C0"/>
                </a:solidFill>
                <a:latin typeface="+mj-lt"/>
              </a:rPr>
              <a:t>This effect is partially driven by increased moralization of the delivery decision</a:t>
            </a:r>
          </a:p>
          <a:p>
            <a:endParaRPr lang="en-US" sz="2800" b="1" dirty="0">
              <a:solidFill>
                <a:srgbClr val="4877A4"/>
              </a:solidFill>
              <a:latin typeface="+mj-lt"/>
            </a:endParaRPr>
          </a:p>
        </p:txBody>
      </p:sp>
    </p:spTree>
    <p:extLst>
      <p:ext uri="{BB962C8B-B14F-4D97-AF65-F5344CB8AC3E}">
        <p14:creationId xmlns:p14="http://schemas.microsoft.com/office/powerpoint/2010/main" val="25257840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220342-DCF4-61C9-8A0F-D84F63A83C98}"/>
            </a:ext>
          </a:extLst>
        </p:cNvPr>
        <p:cNvGrpSpPr/>
        <p:nvPr/>
      </p:nvGrpSpPr>
      <p:grpSpPr>
        <a:xfrm>
          <a:off x="0" y="0"/>
          <a:ext cx="0" cy="0"/>
          <a:chOff x="0" y="0"/>
          <a:chExt cx="0" cy="0"/>
        </a:xfrm>
      </p:grpSpPr>
      <p:sp>
        <p:nvSpPr>
          <p:cNvPr id="3" name="Espace réservé de la date 2">
            <a:extLst>
              <a:ext uri="{FF2B5EF4-FFF2-40B4-BE49-F238E27FC236}">
                <a16:creationId xmlns:a16="http://schemas.microsoft.com/office/drawing/2014/main" id="{3075DB69-C3AD-176E-D3CB-EE66F46FC7E0}"/>
              </a:ext>
            </a:extLst>
          </p:cNvPr>
          <p:cNvSpPr>
            <a:spLocks noGrp="1"/>
          </p:cNvSpPr>
          <p:nvPr>
            <p:ph type="dt" sz="half" idx="10"/>
          </p:nvPr>
        </p:nvSpPr>
        <p:spPr/>
        <p:txBody>
          <a:bodyPr/>
          <a:lstStyle/>
          <a:p>
            <a:endParaRPr lang="en-US" dirty="0"/>
          </a:p>
        </p:txBody>
      </p:sp>
      <p:sp>
        <p:nvSpPr>
          <p:cNvPr id="5" name="Espace réservé du numéro de diapositive 4">
            <a:extLst>
              <a:ext uri="{FF2B5EF4-FFF2-40B4-BE49-F238E27FC236}">
                <a16:creationId xmlns:a16="http://schemas.microsoft.com/office/drawing/2014/main" id="{2EB54EE7-3F11-9D0B-9DA2-DFE8E64EDC0F}"/>
              </a:ext>
            </a:extLst>
          </p:cNvPr>
          <p:cNvSpPr>
            <a:spLocks noGrp="1"/>
          </p:cNvSpPr>
          <p:nvPr>
            <p:ph type="sldNum" sz="quarter" idx="12"/>
          </p:nvPr>
        </p:nvSpPr>
        <p:spPr/>
        <p:txBody>
          <a:bodyPr/>
          <a:lstStyle/>
          <a:p>
            <a:fld id="{D57F1E4F-1CFF-5643-939E-217C01CDF565}" type="slidenum">
              <a:rPr lang="en-US" smtClean="0"/>
              <a:pPr/>
              <a:t>24</a:t>
            </a:fld>
            <a:endParaRPr lang="en-US"/>
          </a:p>
        </p:txBody>
      </p:sp>
      <p:sp>
        <p:nvSpPr>
          <p:cNvPr id="6" name="Espace réservé du contenu 5">
            <a:extLst>
              <a:ext uri="{FF2B5EF4-FFF2-40B4-BE49-F238E27FC236}">
                <a16:creationId xmlns:a16="http://schemas.microsoft.com/office/drawing/2014/main" id="{A23C71AB-9CFA-28F1-C577-FAA05AD82C8C}"/>
              </a:ext>
            </a:extLst>
          </p:cNvPr>
          <p:cNvSpPr>
            <a:spLocks noGrp="1"/>
          </p:cNvSpPr>
          <p:nvPr>
            <p:ph idx="13"/>
          </p:nvPr>
        </p:nvSpPr>
        <p:spPr/>
        <p:txBody>
          <a:bodyPr/>
          <a:lstStyle/>
          <a:p>
            <a:r>
              <a:rPr lang="en-US" dirty="0"/>
              <a:t>Overview </a:t>
            </a:r>
          </a:p>
        </p:txBody>
      </p:sp>
      <p:sp>
        <p:nvSpPr>
          <p:cNvPr id="7" name="Espace réservé du contenu 6">
            <a:extLst>
              <a:ext uri="{FF2B5EF4-FFF2-40B4-BE49-F238E27FC236}">
                <a16:creationId xmlns:a16="http://schemas.microsoft.com/office/drawing/2014/main" id="{9F54042F-BE6A-C488-1B0D-DFBF39177718}"/>
              </a:ext>
            </a:extLst>
          </p:cNvPr>
          <p:cNvSpPr>
            <a:spLocks noGrp="1"/>
          </p:cNvSpPr>
          <p:nvPr>
            <p:ph idx="14"/>
          </p:nvPr>
        </p:nvSpPr>
        <p:spPr/>
        <p:txBody>
          <a:bodyPr/>
          <a:lstStyle/>
          <a:p>
            <a:r>
              <a:rPr lang="en-NL"/>
              <a:t>Study </a:t>
            </a:r>
            <a:r>
              <a:rPr lang="en-US" dirty="0"/>
              <a:t>2A</a:t>
            </a:r>
            <a:r>
              <a:rPr lang="en-NL"/>
              <a:t>: </a:t>
            </a:r>
            <a:r>
              <a:rPr lang="en-US" dirty="0">
                <a:solidFill>
                  <a:srgbClr val="A97816"/>
                </a:solidFill>
              </a:rPr>
              <a:t>Utility of delivery time in choice-based conjoint </a:t>
            </a:r>
            <a:endParaRPr lang="en-NL" dirty="0"/>
          </a:p>
        </p:txBody>
      </p:sp>
      <p:sp>
        <p:nvSpPr>
          <p:cNvPr id="45" name="Textfeld 10">
            <a:extLst>
              <a:ext uri="{FF2B5EF4-FFF2-40B4-BE49-F238E27FC236}">
                <a16:creationId xmlns:a16="http://schemas.microsoft.com/office/drawing/2014/main" id="{9ADE11A8-EC2A-585C-B027-CE90D39123C3}"/>
              </a:ext>
            </a:extLst>
          </p:cNvPr>
          <p:cNvSpPr txBox="1"/>
          <p:nvPr/>
        </p:nvSpPr>
        <p:spPr>
          <a:xfrm>
            <a:off x="590595" y="3597613"/>
            <a:ext cx="9569404" cy="880369"/>
          </a:xfrm>
          <a:prstGeom prst="rect">
            <a:avLst/>
          </a:prstGeom>
          <a:noFill/>
        </p:spPr>
        <p:txBody>
          <a:bodyPr wrap="square" rtlCol="0">
            <a:spAutoFit/>
          </a:bodyPr>
          <a:lstStyle/>
          <a:p>
            <a:pPr marL="285750" indent="-285750">
              <a:lnSpc>
                <a:spcPct val="150000"/>
              </a:lnSpc>
              <a:buFont typeface="Wingdings" pitchFamily="2" charset="2"/>
              <a:buChar char="ü"/>
            </a:pPr>
            <a:r>
              <a:rPr lang="en-US" dirty="0">
                <a:latin typeface="Book Antiqua" panose="02040602050305030304" pitchFamily="18" charset="0"/>
                <a:ea typeface="ＭＳ Ｐゴシック" charset="-128"/>
              </a:rPr>
              <a:t>Choice implications in a choice-based conjoint experiment</a:t>
            </a:r>
          </a:p>
          <a:p>
            <a:pPr marL="285750" indent="-285750">
              <a:lnSpc>
                <a:spcPct val="150000"/>
              </a:lnSpc>
              <a:buFont typeface="Wingdings" pitchFamily="2" charset="2"/>
              <a:buChar char="ü"/>
            </a:pPr>
            <a:r>
              <a:rPr lang="en-US" dirty="0">
                <a:latin typeface="Book Antiqua" panose="02040602050305030304" pitchFamily="18" charset="0"/>
                <a:ea typeface="ＭＳ Ｐゴシック" charset="-128"/>
              </a:rPr>
              <a:t>Grounded in the fact that shipping time influences purchase decisions</a:t>
            </a:r>
          </a:p>
        </p:txBody>
      </p:sp>
      <p:sp>
        <p:nvSpPr>
          <p:cNvPr id="20" name="Rectangle 19">
            <a:extLst>
              <a:ext uri="{FF2B5EF4-FFF2-40B4-BE49-F238E27FC236}">
                <a16:creationId xmlns:a16="http://schemas.microsoft.com/office/drawing/2014/main" id="{0D1B2D59-BA5A-C681-829A-A4DCC12EAC18}"/>
              </a:ext>
            </a:extLst>
          </p:cNvPr>
          <p:cNvSpPr/>
          <p:nvPr/>
        </p:nvSpPr>
        <p:spPr>
          <a:xfrm>
            <a:off x="590595" y="2499159"/>
            <a:ext cx="10775905" cy="923330"/>
          </a:xfrm>
          <a:prstGeom prst="rect">
            <a:avLst/>
          </a:prstGeom>
        </p:spPr>
        <p:txBody>
          <a:bodyPr wrap="square">
            <a:spAutoFit/>
          </a:bodyPr>
          <a:lstStyle/>
          <a:p>
            <a:r>
              <a:rPr lang="en-US" b="1" dirty="0">
                <a:solidFill>
                  <a:srgbClr val="4877A4"/>
                </a:solidFill>
                <a:latin typeface="+mj-lt"/>
              </a:rPr>
              <a:t>289 Cloud Research Connect US participants</a:t>
            </a:r>
          </a:p>
          <a:p>
            <a:r>
              <a:rPr lang="en-US" b="1" dirty="0">
                <a:solidFill>
                  <a:srgbClr val="4877A4"/>
                </a:solidFill>
                <a:latin typeface="+mj-lt"/>
              </a:rPr>
              <a:t>2 cell (product type: green vs. conventional) between-subjects design  </a:t>
            </a:r>
          </a:p>
          <a:p>
            <a:endParaRPr lang="en-US" b="1" dirty="0">
              <a:solidFill>
                <a:srgbClr val="4877A4"/>
              </a:solidFill>
              <a:latin typeface="+mj-lt"/>
            </a:endParaRPr>
          </a:p>
        </p:txBody>
      </p:sp>
      <p:sp>
        <p:nvSpPr>
          <p:cNvPr id="4" name="Text Placeholder 3">
            <a:extLst>
              <a:ext uri="{FF2B5EF4-FFF2-40B4-BE49-F238E27FC236}">
                <a16:creationId xmlns:a16="http://schemas.microsoft.com/office/drawing/2014/main" id="{261B1CFC-B8D2-C2AC-0924-3665BC9F42CC}"/>
              </a:ext>
            </a:extLst>
          </p:cNvPr>
          <p:cNvSpPr>
            <a:spLocks noGrp="1"/>
          </p:cNvSpPr>
          <p:nvPr>
            <p:ph type="body" sz="quarter" idx="15"/>
          </p:nvPr>
        </p:nvSpPr>
        <p:spPr/>
        <p:txBody>
          <a:bodyPr/>
          <a:lstStyle/>
          <a:p>
            <a:endParaRPr lang="en-NL"/>
          </a:p>
        </p:txBody>
      </p:sp>
      <p:pic>
        <p:nvPicPr>
          <p:cNvPr id="2" name="Picture 2">
            <a:extLst>
              <a:ext uri="{FF2B5EF4-FFF2-40B4-BE49-F238E27FC236}">
                <a16:creationId xmlns:a16="http://schemas.microsoft.com/office/drawing/2014/main" id="{F9204580-428B-8616-73E5-45E798D67E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99302" y="1458508"/>
            <a:ext cx="848246" cy="8262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22962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2E1BFF-DB4D-0A57-C51A-0F28E38EE635}"/>
            </a:ext>
          </a:extLst>
        </p:cNvPr>
        <p:cNvGrpSpPr/>
        <p:nvPr/>
      </p:nvGrpSpPr>
      <p:grpSpPr>
        <a:xfrm>
          <a:off x="0" y="0"/>
          <a:ext cx="0" cy="0"/>
          <a:chOff x="0" y="0"/>
          <a:chExt cx="0" cy="0"/>
        </a:xfrm>
      </p:grpSpPr>
      <p:sp>
        <p:nvSpPr>
          <p:cNvPr id="3" name="Espace réservé de la date 2">
            <a:extLst>
              <a:ext uri="{FF2B5EF4-FFF2-40B4-BE49-F238E27FC236}">
                <a16:creationId xmlns:a16="http://schemas.microsoft.com/office/drawing/2014/main" id="{215553A6-FDC1-6ADD-771F-F88F26A6FCAE}"/>
              </a:ext>
            </a:extLst>
          </p:cNvPr>
          <p:cNvSpPr>
            <a:spLocks noGrp="1"/>
          </p:cNvSpPr>
          <p:nvPr>
            <p:ph type="dt" sz="half" idx="10"/>
          </p:nvPr>
        </p:nvSpPr>
        <p:spPr/>
        <p:txBody>
          <a:bodyPr/>
          <a:lstStyle/>
          <a:p>
            <a:endParaRPr lang="en-US" dirty="0"/>
          </a:p>
        </p:txBody>
      </p:sp>
      <p:sp>
        <p:nvSpPr>
          <p:cNvPr id="5" name="Espace réservé du numéro de diapositive 4">
            <a:extLst>
              <a:ext uri="{FF2B5EF4-FFF2-40B4-BE49-F238E27FC236}">
                <a16:creationId xmlns:a16="http://schemas.microsoft.com/office/drawing/2014/main" id="{4F1882F2-1078-735F-1D90-6F2DB12FE370}"/>
              </a:ext>
            </a:extLst>
          </p:cNvPr>
          <p:cNvSpPr>
            <a:spLocks noGrp="1"/>
          </p:cNvSpPr>
          <p:nvPr>
            <p:ph type="sldNum" sz="quarter" idx="12"/>
          </p:nvPr>
        </p:nvSpPr>
        <p:spPr/>
        <p:txBody>
          <a:bodyPr/>
          <a:lstStyle/>
          <a:p>
            <a:fld id="{D57F1E4F-1CFF-5643-939E-217C01CDF565}" type="slidenum">
              <a:rPr lang="en-US" smtClean="0"/>
              <a:pPr/>
              <a:t>25</a:t>
            </a:fld>
            <a:endParaRPr lang="en-US"/>
          </a:p>
        </p:txBody>
      </p:sp>
      <p:sp>
        <p:nvSpPr>
          <p:cNvPr id="6" name="Espace réservé du contenu 5">
            <a:extLst>
              <a:ext uri="{FF2B5EF4-FFF2-40B4-BE49-F238E27FC236}">
                <a16:creationId xmlns:a16="http://schemas.microsoft.com/office/drawing/2014/main" id="{17DD24FD-C883-5F3F-CBD7-80410A709C84}"/>
              </a:ext>
            </a:extLst>
          </p:cNvPr>
          <p:cNvSpPr>
            <a:spLocks noGrp="1"/>
          </p:cNvSpPr>
          <p:nvPr>
            <p:ph idx="13"/>
          </p:nvPr>
        </p:nvSpPr>
        <p:spPr/>
        <p:txBody>
          <a:bodyPr/>
          <a:lstStyle/>
          <a:p>
            <a:r>
              <a:rPr lang="en-US" dirty="0"/>
              <a:t>Design</a:t>
            </a:r>
          </a:p>
        </p:txBody>
      </p:sp>
      <p:sp>
        <p:nvSpPr>
          <p:cNvPr id="7" name="Espace réservé du contenu 6">
            <a:extLst>
              <a:ext uri="{FF2B5EF4-FFF2-40B4-BE49-F238E27FC236}">
                <a16:creationId xmlns:a16="http://schemas.microsoft.com/office/drawing/2014/main" id="{B28DE8CD-AB1F-3A14-6333-83F77D2220F9}"/>
              </a:ext>
            </a:extLst>
          </p:cNvPr>
          <p:cNvSpPr>
            <a:spLocks noGrp="1"/>
          </p:cNvSpPr>
          <p:nvPr>
            <p:ph idx="14"/>
          </p:nvPr>
        </p:nvSpPr>
        <p:spPr/>
        <p:txBody>
          <a:bodyPr/>
          <a:lstStyle/>
          <a:p>
            <a:r>
              <a:rPr lang="en-NL"/>
              <a:t>Study </a:t>
            </a:r>
            <a:r>
              <a:rPr lang="en-US" dirty="0"/>
              <a:t>2A</a:t>
            </a:r>
            <a:r>
              <a:rPr lang="en-NL"/>
              <a:t>: </a:t>
            </a:r>
            <a:r>
              <a:rPr lang="en-US" dirty="0">
                <a:solidFill>
                  <a:srgbClr val="A97816"/>
                </a:solidFill>
              </a:rPr>
              <a:t>Utility of delivery time in choice-based conjoint </a:t>
            </a:r>
            <a:endParaRPr lang="en-NL" dirty="0"/>
          </a:p>
        </p:txBody>
      </p:sp>
      <p:sp>
        <p:nvSpPr>
          <p:cNvPr id="4" name="Text Placeholder 3">
            <a:extLst>
              <a:ext uri="{FF2B5EF4-FFF2-40B4-BE49-F238E27FC236}">
                <a16:creationId xmlns:a16="http://schemas.microsoft.com/office/drawing/2014/main" id="{86E4F1F4-D21E-1361-2A67-3A6D4D3EC2A9}"/>
              </a:ext>
            </a:extLst>
          </p:cNvPr>
          <p:cNvSpPr>
            <a:spLocks noGrp="1"/>
          </p:cNvSpPr>
          <p:nvPr>
            <p:ph type="body" sz="quarter" idx="15"/>
          </p:nvPr>
        </p:nvSpPr>
        <p:spPr/>
        <p:txBody>
          <a:bodyPr/>
          <a:lstStyle/>
          <a:p>
            <a:r>
              <a:rPr lang="en-US" dirty="0"/>
              <a:t>Hierarchical bayes methods from sawtooth </a:t>
            </a:r>
            <a:endParaRPr lang="en-NL" dirty="0"/>
          </a:p>
        </p:txBody>
      </p:sp>
      <p:pic>
        <p:nvPicPr>
          <p:cNvPr id="2" name="Picture 1">
            <a:extLst>
              <a:ext uri="{FF2B5EF4-FFF2-40B4-BE49-F238E27FC236}">
                <a16:creationId xmlns:a16="http://schemas.microsoft.com/office/drawing/2014/main" id="{DD97D554-5821-1660-1A4E-27F2538E924A}"/>
              </a:ext>
            </a:extLst>
          </p:cNvPr>
          <p:cNvPicPr>
            <a:picLocks noChangeAspect="1"/>
          </p:cNvPicPr>
          <p:nvPr/>
        </p:nvPicPr>
        <p:blipFill>
          <a:blip r:embed="rId3"/>
          <a:stretch>
            <a:fillRect/>
          </a:stretch>
        </p:blipFill>
        <p:spPr>
          <a:xfrm>
            <a:off x="486409" y="1331638"/>
            <a:ext cx="7147450" cy="4807510"/>
          </a:xfrm>
          <a:prstGeom prst="rect">
            <a:avLst/>
          </a:prstGeom>
        </p:spPr>
      </p:pic>
      <mc:AlternateContent xmlns:mc="http://schemas.openxmlformats.org/markup-compatibility/2006" xmlns:p14="http://schemas.microsoft.com/office/powerpoint/2010/main">
        <mc:Choice Requires="p14">
          <p:contentPart p14:bwMode="auto" r:id="rId4">
            <p14:nvContentPartPr>
              <p14:cNvPr id="21" name="Ink 20">
                <a:extLst>
                  <a:ext uri="{FF2B5EF4-FFF2-40B4-BE49-F238E27FC236}">
                    <a16:creationId xmlns:a16="http://schemas.microsoft.com/office/drawing/2014/main" id="{C896703F-D2FB-B38D-00DB-53C466395E65}"/>
                  </a:ext>
                </a:extLst>
              </p14:cNvPr>
              <p14:cNvContentPartPr/>
              <p14:nvPr/>
            </p14:nvContentPartPr>
            <p14:xfrm>
              <a:off x="-2145742" y="1997215"/>
              <a:ext cx="360" cy="360"/>
            </p14:xfrm>
          </p:contentPart>
        </mc:Choice>
        <mc:Fallback xmlns="">
          <p:pic>
            <p:nvPicPr>
              <p:cNvPr id="21" name="Ink 20">
                <a:extLst>
                  <a:ext uri="{FF2B5EF4-FFF2-40B4-BE49-F238E27FC236}">
                    <a16:creationId xmlns:a16="http://schemas.microsoft.com/office/drawing/2014/main" id="{4EF609A3-29EE-3D5E-5D26-741DAEB0943F}"/>
                  </a:ext>
                </a:extLst>
              </p:cNvPr>
              <p:cNvPicPr/>
              <p:nvPr/>
            </p:nvPicPr>
            <p:blipFill>
              <a:blip r:embed="rId5"/>
              <a:stretch>
                <a:fillRect/>
              </a:stretch>
            </p:blipFill>
            <p:spPr>
              <a:xfrm>
                <a:off x="-2199382" y="1889215"/>
                <a:ext cx="108000" cy="216000"/>
              </a:xfrm>
              <a:prstGeom prst="rect">
                <a:avLst/>
              </a:prstGeom>
            </p:spPr>
          </p:pic>
        </mc:Fallback>
      </mc:AlternateContent>
      <p:grpSp>
        <p:nvGrpSpPr>
          <p:cNvPr id="32" name="Group 31">
            <a:extLst>
              <a:ext uri="{FF2B5EF4-FFF2-40B4-BE49-F238E27FC236}">
                <a16:creationId xmlns:a16="http://schemas.microsoft.com/office/drawing/2014/main" id="{9DF1FBC5-6842-7AF3-A4A2-496294891998}"/>
              </a:ext>
            </a:extLst>
          </p:cNvPr>
          <p:cNvGrpSpPr/>
          <p:nvPr/>
        </p:nvGrpSpPr>
        <p:grpSpPr>
          <a:xfrm>
            <a:off x="566142" y="1515895"/>
            <a:ext cx="6809400" cy="812160"/>
            <a:chOff x="566138" y="1515895"/>
            <a:chExt cx="6809400" cy="812160"/>
          </a:xfrm>
        </p:grpSpPr>
        <mc:AlternateContent xmlns:mc="http://schemas.openxmlformats.org/markup-compatibility/2006" xmlns:p14="http://schemas.microsoft.com/office/powerpoint/2010/main">
          <mc:Choice Requires="p14">
            <p:contentPart p14:bwMode="auto" r:id="rId6">
              <p14:nvContentPartPr>
                <p14:cNvPr id="28" name="Ink 27">
                  <a:extLst>
                    <a:ext uri="{FF2B5EF4-FFF2-40B4-BE49-F238E27FC236}">
                      <a16:creationId xmlns:a16="http://schemas.microsoft.com/office/drawing/2014/main" id="{8E3EB755-DCFD-E347-2DEF-4F469AA270EF}"/>
                    </a:ext>
                  </a:extLst>
                </p14:cNvPr>
                <p14:cNvContentPartPr/>
                <p14:nvPr/>
              </p14:nvContentPartPr>
              <p14:xfrm>
                <a:off x="4572578" y="1515895"/>
                <a:ext cx="2160000" cy="82440"/>
              </p14:xfrm>
            </p:contentPart>
          </mc:Choice>
          <mc:Fallback xmlns="">
            <p:pic>
              <p:nvPicPr>
                <p:cNvPr id="28" name="Ink 27">
                  <a:extLst>
                    <a:ext uri="{FF2B5EF4-FFF2-40B4-BE49-F238E27FC236}">
                      <a16:creationId xmlns:a16="http://schemas.microsoft.com/office/drawing/2014/main" id="{5543D29A-0FDB-1714-CE32-0273E35349B8}"/>
                    </a:ext>
                  </a:extLst>
                </p:cNvPr>
                <p:cNvPicPr/>
                <p:nvPr/>
              </p:nvPicPr>
              <p:blipFill>
                <a:blip r:embed="rId7"/>
                <a:stretch>
                  <a:fillRect/>
                </a:stretch>
              </p:blipFill>
              <p:spPr>
                <a:xfrm>
                  <a:off x="4509578" y="1453255"/>
                  <a:ext cx="2285640" cy="20808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29" name="Ink 28">
                  <a:extLst>
                    <a:ext uri="{FF2B5EF4-FFF2-40B4-BE49-F238E27FC236}">
                      <a16:creationId xmlns:a16="http://schemas.microsoft.com/office/drawing/2014/main" id="{7F919BD4-DD3D-7BC1-D0FC-10A04BA4BF3D}"/>
                    </a:ext>
                  </a:extLst>
                </p14:cNvPr>
                <p14:cNvContentPartPr/>
                <p14:nvPr/>
              </p14:nvContentPartPr>
              <p14:xfrm>
                <a:off x="704018" y="1731895"/>
                <a:ext cx="6671520" cy="191160"/>
              </p14:xfrm>
            </p:contentPart>
          </mc:Choice>
          <mc:Fallback xmlns="">
            <p:pic>
              <p:nvPicPr>
                <p:cNvPr id="29" name="Ink 28">
                  <a:extLst>
                    <a:ext uri="{FF2B5EF4-FFF2-40B4-BE49-F238E27FC236}">
                      <a16:creationId xmlns:a16="http://schemas.microsoft.com/office/drawing/2014/main" id="{8C21010B-57D5-B670-4551-D992F0F35E26}"/>
                    </a:ext>
                  </a:extLst>
                </p:cNvPr>
                <p:cNvPicPr/>
                <p:nvPr/>
              </p:nvPicPr>
              <p:blipFill>
                <a:blip r:embed="rId9"/>
                <a:stretch>
                  <a:fillRect/>
                </a:stretch>
              </p:blipFill>
              <p:spPr>
                <a:xfrm>
                  <a:off x="641018" y="1668895"/>
                  <a:ext cx="6797160" cy="3168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30" name="Ink 29">
                  <a:extLst>
                    <a:ext uri="{FF2B5EF4-FFF2-40B4-BE49-F238E27FC236}">
                      <a16:creationId xmlns:a16="http://schemas.microsoft.com/office/drawing/2014/main" id="{93E6F997-C0C6-7BAF-4867-C526FF659DC1}"/>
                    </a:ext>
                  </a:extLst>
                </p14:cNvPr>
                <p14:cNvContentPartPr/>
                <p14:nvPr/>
              </p14:nvContentPartPr>
              <p14:xfrm>
                <a:off x="655058" y="1944295"/>
                <a:ext cx="6376320" cy="154440"/>
              </p14:xfrm>
            </p:contentPart>
          </mc:Choice>
          <mc:Fallback xmlns="">
            <p:pic>
              <p:nvPicPr>
                <p:cNvPr id="30" name="Ink 29">
                  <a:extLst>
                    <a:ext uri="{FF2B5EF4-FFF2-40B4-BE49-F238E27FC236}">
                      <a16:creationId xmlns:a16="http://schemas.microsoft.com/office/drawing/2014/main" id="{0CB40339-53AF-8B04-07C7-AAAE868C35C9}"/>
                    </a:ext>
                  </a:extLst>
                </p:cNvPr>
                <p:cNvPicPr/>
                <p:nvPr/>
              </p:nvPicPr>
              <p:blipFill>
                <a:blip r:embed="rId11"/>
                <a:stretch>
                  <a:fillRect/>
                </a:stretch>
              </p:blipFill>
              <p:spPr>
                <a:xfrm>
                  <a:off x="592418" y="1881295"/>
                  <a:ext cx="6501960" cy="28008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31" name="Ink 30">
                  <a:extLst>
                    <a:ext uri="{FF2B5EF4-FFF2-40B4-BE49-F238E27FC236}">
                      <a16:creationId xmlns:a16="http://schemas.microsoft.com/office/drawing/2014/main" id="{57ECE006-D217-08E9-9844-F70B8149AB0B}"/>
                    </a:ext>
                  </a:extLst>
                </p14:cNvPr>
                <p14:cNvContentPartPr/>
                <p14:nvPr/>
              </p14:nvContentPartPr>
              <p14:xfrm>
                <a:off x="566138" y="2212855"/>
                <a:ext cx="783360" cy="115200"/>
              </p14:xfrm>
            </p:contentPart>
          </mc:Choice>
          <mc:Fallback xmlns="">
            <p:pic>
              <p:nvPicPr>
                <p:cNvPr id="31" name="Ink 30">
                  <a:extLst>
                    <a:ext uri="{FF2B5EF4-FFF2-40B4-BE49-F238E27FC236}">
                      <a16:creationId xmlns:a16="http://schemas.microsoft.com/office/drawing/2014/main" id="{214A98C3-02E4-9AB6-9594-864106C9A565}"/>
                    </a:ext>
                  </a:extLst>
                </p:cNvPr>
                <p:cNvPicPr/>
                <p:nvPr/>
              </p:nvPicPr>
              <p:blipFill>
                <a:blip r:embed="rId13"/>
                <a:stretch>
                  <a:fillRect/>
                </a:stretch>
              </p:blipFill>
              <p:spPr>
                <a:xfrm>
                  <a:off x="503498" y="2149855"/>
                  <a:ext cx="909000" cy="240840"/>
                </a:xfrm>
                <a:prstGeom prst="rect">
                  <a:avLst/>
                </a:prstGeom>
              </p:spPr>
            </p:pic>
          </mc:Fallback>
        </mc:AlternateContent>
      </p:grpSp>
      <p:sp>
        <p:nvSpPr>
          <p:cNvPr id="33" name="TextBox 32">
            <a:extLst>
              <a:ext uri="{FF2B5EF4-FFF2-40B4-BE49-F238E27FC236}">
                <a16:creationId xmlns:a16="http://schemas.microsoft.com/office/drawing/2014/main" id="{E11322A2-AC39-D7CB-FC65-62E10A1ABD19}"/>
              </a:ext>
            </a:extLst>
          </p:cNvPr>
          <p:cNvSpPr txBox="1"/>
          <p:nvPr/>
        </p:nvSpPr>
        <p:spPr>
          <a:xfrm>
            <a:off x="8340621" y="3165764"/>
            <a:ext cx="3026918" cy="1569660"/>
          </a:xfrm>
          <a:prstGeom prst="rect">
            <a:avLst/>
          </a:prstGeom>
          <a:noFill/>
        </p:spPr>
        <p:txBody>
          <a:bodyPr wrap="square">
            <a:spAutoFit/>
          </a:bodyPr>
          <a:lstStyle/>
          <a:p>
            <a:r>
              <a:rPr lang="en-US" sz="2400" dirty="0">
                <a:solidFill>
                  <a:srgbClr val="264880"/>
                </a:solidFill>
                <a:latin typeface="+mj-lt"/>
              </a:rPr>
              <a:t>12 choices in total</a:t>
            </a:r>
          </a:p>
          <a:p>
            <a:r>
              <a:rPr lang="en-US" sz="2400" dirty="0">
                <a:solidFill>
                  <a:srgbClr val="264880"/>
                </a:solidFill>
                <a:latin typeface="+mj-lt"/>
              </a:rPr>
              <a:t> </a:t>
            </a:r>
          </a:p>
          <a:p>
            <a:r>
              <a:rPr lang="en-US" sz="2400" dirty="0">
                <a:solidFill>
                  <a:srgbClr val="4877A4"/>
                </a:solidFill>
                <a:latin typeface="+mj-lt"/>
              </a:rPr>
              <a:t>Our DV = individual part-worth utilities </a:t>
            </a:r>
          </a:p>
        </p:txBody>
      </p:sp>
      <p:sp>
        <p:nvSpPr>
          <p:cNvPr id="8" name="Rechteck 60">
            <a:extLst>
              <a:ext uri="{FF2B5EF4-FFF2-40B4-BE49-F238E27FC236}">
                <a16:creationId xmlns:a16="http://schemas.microsoft.com/office/drawing/2014/main" id="{EB70404F-3822-01E6-E77B-7A54B6345CDE}"/>
              </a:ext>
            </a:extLst>
          </p:cNvPr>
          <p:cNvSpPr/>
          <p:nvPr/>
        </p:nvSpPr>
        <p:spPr>
          <a:xfrm>
            <a:off x="7775869" y="1478804"/>
            <a:ext cx="3534876" cy="872547"/>
          </a:xfrm>
          <a:prstGeom prst="rect">
            <a:avLst/>
          </a:prstGeom>
          <a:solidFill>
            <a:srgbClr val="8AA4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Conventional condition</a:t>
            </a:r>
          </a:p>
        </p:txBody>
      </p:sp>
      <p:sp>
        <p:nvSpPr>
          <p:cNvPr id="9" name="Rechteck 60">
            <a:extLst>
              <a:ext uri="{FF2B5EF4-FFF2-40B4-BE49-F238E27FC236}">
                <a16:creationId xmlns:a16="http://schemas.microsoft.com/office/drawing/2014/main" id="{928893C6-B443-6750-A93B-E5B14F4D97D0}"/>
              </a:ext>
            </a:extLst>
          </p:cNvPr>
          <p:cNvSpPr/>
          <p:nvPr/>
        </p:nvSpPr>
        <p:spPr>
          <a:xfrm>
            <a:off x="7775869" y="1478804"/>
            <a:ext cx="3534876" cy="872547"/>
          </a:xfrm>
          <a:prstGeom prst="rect">
            <a:avLst/>
          </a:prstGeom>
          <a:solidFill>
            <a:srgbClr val="4877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Green condition</a:t>
            </a:r>
          </a:p>
        </p:txBody>
      </p:sp>
    </p:spTree>
    <p:extLst>
      <p:ext uri="{BB962C8B-B14F-4D97-AF65-F5344CB8AC3E}">
        <p14:creationId xmlns:p14="http://schemas.microsoft.com/office/powerpoint/2010/main" val="152056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32"/>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5E3435-94BC-C482-7575-02CD34867D13}"/>
            </a:ext>
          </a:extLst>
        </p:cNvPr>
        <p:cNvGrpSpPr/>
        <p:nvPr/>
      </p:nvGrpSpPr>
      <p:grpSpPr>
        <a:xfrm>
          <a:off x="0" y="0"/>
          <a:ext cx="0" cy="0"/>
          <a:chOff x="0" y="0"/>
          <a:chExt cx="0" cy="0"/>
        </a:xfrm>
      </p:grpSpPr>
      <p:sp>
        <p:nvSpPr>
          <p:cNvPr id="3" name="Espace réservé de la date 2">
            <a:extLst>
              <a:ext uri="{FF2B5EF4-FFF2-40B4-BE49-F238E27FC236}">
                <a16:creationId xmlns:a16="http://schemas.microsoft.com/office/drawing/2014/main" id="{1CA625B7-2F27-D3E6-7302-DC04C2176769}"/>
              </a:ext>
            </a:extLst>
          </p:cNvPr>
          <p:cNvSpPr>
            <a:spLocks noGrp="1"/>
          </p:cNvSpPr>
          <p:nvPr>
            <p:ph type="dt" sz="half" idx="10"/>
          </p:nvPr>
        </p:nvSpPr>
        <p:spPr/>
        <p:txBody>
          <a:bodyPr/>
          <a:lstStyle/>
          <a:p>
            <a:endParaRPr lang="en-US" dirty="0"/>
          </a:p>
        </p:txBody>
      </p:sp>
      <p:sp>
        <p:nvSpPr>
          <p:cNvPr id="5" name="Espace réservé du numéro de diapositive 4">
            <a:extLst>
              <a:ext uri="{FF2B5EF4-FFF2-40B4-BE49-F238E27FC236}">
                <a16:creationId xmlns:a16="http://schemas.microsoft.com/office/drawing/2014/main" id="{C251409B-BA05-1122-999A-22473E8E0163}"/>
              </a:ext>
            </a:extLst>
          </p:cNvPr>
          <p:cNvSpPr>
            <a:spLocks noGrp="1"/>
          </p:cNvSpPr>
          <p:nvPr>
            <p:ph type="sldNum" sz="quarter" idx="12"/>
          </p:nvPr>
        </p:nvSpPr>
        <p:spPr/>
        <p:txBody>
          <a:bodyPr/>
          <a:lstStyle/>
          <a:p>
            <a:fld id="{D57F1E4F-1CFF-5643-939E-217C01CDF565}" type="slidenum">
              <a:rPr lang="en-US" smtClean="0"/>
              <a:pPr/>
              <a:t>26</a:t>
            </a:fld>
            <a:endParaRPr lang="en-US"/>
          </a:p>
        </p:txBody>
      </p:sp>
      <p:sp>
        <p:nvSpPr>
          <p:cNvPr id="6" name="Espace réservé du contenu 5">
            <a:extLst>
              <a:ext uri="{FF2B5EF4-FFF2-40B4-BE49-F238E27FC236}">
                <a16:creationId xmlns:a16="http://schemas.microsoft.com/office/drawing/2014/main" id="{8CF226D3-2257-8E41-4F5C-490C10E04CDF}"/>
              </a:ext>
            </a:extLst>
          </p:cNvPr>
          <p:cNvSpPr>
            <a:spLocks noGrp="1"/>
          </p:cNvSpPr>
          <p:nvPr>
            <p:ph idx="13"/>
          </p:nvPr>
        </p:nvSpPr>
        <p:spPr/>
        <p:txBody>
          <a:bodyPr/>
          <a:lstStyle/>
          <a:p>
            <a:r>
              <a:rPr lang="en-US" dirty="0"/>
              <a:t>Results </a:t>
            </a:r>
          </a:p>
        </p:txBody>
      </p:sp>
      <p:sp>
        <p:nvSpPr>
          <p:cNvPr id="7" name="Espace réservé du contenu 6">
            <a:extLst>
              <a:ext uri="{FF2B5EF4-FFF2-40B4-BE49-F238E27FC236}">
                <a16:creationId xmlns:a16="http://schemas.microsoft.com/office/drawing/2014/main" id="{6D8D0C38-07E2-3315-59AD-7B27DC67D8FF}"/>
              </a:ext>
            </a:extLst>
          </p:cNvPr>
          <p:cNvSpPr>
            <a:spLocks noGrp="1"/>
          </p:cNvSpPr>
          <p:nvPr>
            <p:ph idx="14"/>
          </p:nvPr>
        </p:nvSpPr>
        <p:spPr/>
        <p:txBody>
          <a:bodyPr/>
          <a:lstStyle/>
          <a:p>
            <a:r>
              <a:rPr lang="en-NL"/>
              <a:t>Study </a:t>
            </a:r>
            <a:r>
              <a:rPr lang="en-US" dirty="0"/>
              <a:t>2A</a:t>
            </a:r>
            <a:r>
              <a:rPr lang="en-NL"/>
              <a:t>: </a:t>
            </a:r>
            <a:r>
              <a:rPr lang="en-US" dirty="0">
                <a:solidFill>
                  <a:srgbClr val="A97816"/>
                </a:solidFill>
              </a:rPr>
              <a:t>Utility of delivery time in choice-based conjoint </a:t>
            </a:r>
            <a:endParaRPr lang="en-NL" dirty="0"/>
          </a:p>
        </p:txBody>
      </p:sp>
      <p:sp>
        <p:nvSpPr>
          <p:cNvPr id="4" name="Text Placeholder 3">
            <a:extLst>
              <a:ext uri="{FF2B5EF4-FFF2-40B4-BE49-F238E27FC236}">
                <a16:creationId xmlns:a16="http://schemas.microsoft.com/office/drawing/2014/main" id="{AA1621F5-BA2D-9510-BBEA-7C8B43CC0085}"/>
              </a:ext>
            </a:extLst>
          </p:cNvPr>
          <p:cNvSpPr>
            <a:spLocks noGrp="1"/>
          </p:cNvSpPr>
          <p:nvPr>
            <p:ph type="body" sz="quarter" idx="15"/>
          </p:nvPr>
        </p:nvSpPr>
        <p:spPr/>
        <p:txBody>
          <a:bodyPr/>
          <a:lstStyle/>
          <a:p>
            <a:r>
              <a:rPr lang="en-NL"/>
              <a:t>Welch Two Sample t-test</a:t>
            </a:r>
            <a:r>
              <a:rPr lang="en-US" dirty="0"/>
              <a:t> results </a:t>
            </a:r>
            <a:endParaRPr lang="en-NL"/>
          </a:p>
        </p:txBody>
      </p:sp>
      <p:sp>
        <p:nvSpPr>
          <p:cNvPr id="16" name="Rectangle 2">
            <a:extLst>
              <a:ext uri="{FF2B5EF4-FFF2-40B4-BE49-F238E27FC236}">
                <a16:creationId xmlns:a16="http://schemas.microsoft.com/office/drawing/2014/main" id="{BB25E706-FC83-F09C-124F-56E439D767B8}"/>
              </a:ext>
            </a:extLst>
          </p:cNvPr>
          <p:cNvSpPr>
            <a:spLocks noChangeArrowheads="1"/>
          </p:cNvSpPr>
          <p:nvPr/>
        </p:nvSpPr>
        <p:spPr bwMode="auto">
          <a:xfrm>
            <a:off x="5824538" y="2249488"/>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NL" altLang="en-NL" sz="900" b="0" i="0" u="none" strike="noStrike" cap="none" normalizeH="0" baseline="0">
                <a:ln>
                  <a:noFill/>
                </a:ln>
                <a:solidFill>
                  <a:schemeClr val="tx1"/>
                </a:solidFill>
                <a:effectLst/>
                <a:latin typeface="Arial" panose="020B0604020202020204" pitchFamily="34" charset="0"/>
                <a:ea typeface="Helvetica" pitchFamily="2" charset="0"/>
              </a:rPr>
            </a:br>
            <a:endParaRPr kumimoji="0" lang="en-NL" altLang="en-NL" sz="10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en-NL" altLang="en-NL" sz="900" b="0" i="0" u="none" strike="noStrike" cap="none" normalizeH="0" baseline="0">
                <a:ln>
                  <a:noFill/>
                </a:ln>
                <a:solidFill>
                  <a:schemeClr val="tx1"/>
                </a:solidFill>
                <a:effectLst/>
                <a:latin typeface="Arial" panose="020B0604020202020204" pitchFamily="34" charset="0"/>
                <a:ea typeface="Times New Roman" panose="02020603050405020304" pitchFamily="18" charset="0"/>
              </a:rPr>
            </a:br>
            <a:endParaRPr kumimoji="0" lang="en-NL" altLang="en-NL" sz="1800" b="0" i="0" u="none" strike="noStrike" cap="none" normalizeH="0" baseline="0">
              <a:ln>
                <a:noFill/>
              </a:ln>
              <a:solidFill>
                <a:schemeClr val="tx1"/>
              </a:solidFill>
              <a:effectLst/>
              <a:latin typeface="Arial" panose="020B0604020202020204" pitchFamily="34" charset="0"/>
            </a:endParaRPr>
          </a:p>
        </p:txBody>
      </p:sp>
      <p:grpSp>
        <p:nvGrpSpPr>
          <p:cNvPr id="11" name="Group 10">
            <a:extLst>
              <a:ext uri="{FF2B5EF4-FFF2-40B4-BE49-F238E27FC236}">
                <a16:creationId xmlns:a16="http://schemas.microsoft.com/office/drawing/2014/main" id="{E8107068-92C3-7F77-3889-008282C1405C}"/>
              </a:ext>
            </a:extLst>
          </p:cNvPr>
          <p:cNvGrpSpPr/>
          <p:nvPr/>
        </p:nvGrpSpPr>
        <p:grpSpPr>
          <a:xfrm>
            <a:off x="305374" y="1454629"/>
            <a:ext cx="5846129" cy="4444190"/>
            <a:chOff x="6100733" y="1454629"/>
            <a:chExt cx="5846129" cy="4444190"/>
          </a:xfrm>
        </p:grpSpPr>
        <p:sp>
          <p:nvSpPr>
            <p:cNvPr id="10" name="TextBox 9">
              <a:extLst>
                <a:ext uri="{FF2B5EF4-FFF2-40B4-BE49-F238E27FC236}">
                  <a16:creationId xmlns:a16="http://schemas.microsoft.com/office/drawing/2014/main" id="{CBE6F9D6-B242-63DF-BB60-5012F2D05687}"/>
                </a:ext>
              </a:extLst>
            </p:cNvPr>
            <p:cNvSpPr txBox="1"/>
            <p:nvPr/>
          </p:nvSpPr>
          <p:spPr>
            <a:xfrm>
              <a:off x="7604179" y="5529487"/>
              <a:ext cx="4015718" cy="369332"/>
            </a:xfrm>
            <a:prstGeom prst="rect">
              <a:avLst/>
            </a:prstGeom>
            <a:noFill/>
          </p:spPr>
          <p:txBody>
            <a:bodyPr wrap="square">
              <a:spAutoFit/>
            </a:bodyPr>
            <a:lstStyle/>
            <a:p>
              <a:r>
                <a:rPr lang="en-US" b="1" dirty="0">
                  <a:solidFill>
                    <a:srgbClr val="A97816"/>
                  </a:solidFill>
                  <a:latin typeface="+mj-lt"/>
                </a:rPr>
                <a:t>t</a:t>
              </a:r>
              <a:r>
                <a:rPr lang="en-US" b="1" dirty="0">
                  <a:solidFill>
                    <a:srgbClr val="A97816"/>
                  </a:solidFill>
                  <a:effectLst/>
                  <a:latin typeface="+mj-lt"/>
                </a:rPr>
                <a:t>(283.15) = -4.14, p &lt; .001</a:t>
              </a:r>
              <a:endParaRPr lang="en-US" dirty="0">
                <a:solidFill>
                  <a:srgbClr val="A97816"/>
                </a:solidFill>
                <a:effectLst/>
                <a:latin typeface="+mj-lt"/>
              </a:endParaRPr>
            </a:p>
          </p:txBody>
        </p:sp>
        <p:pic>
          <p:nvPicPr>
            <p:cNvPr id="2050" name="Picture 2">
              <a:extLst>
                <a:ext uri="{FF2B5EF4-FFF2-40B4-BE49-F238E27FC236}">
                  <a16:creationId xmlns:a16="http://schemas.microsoft.com/office/drawing/2014/main" id="{8DB2D3F4-1DAA-45AB-5F42-228189854B1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1804" b="8910"/>
            <a:stretch/>
          </p:blipFill>
          <p:spPr bwMode="auto">
            <a:xfrm>
              <a:off x="6100733" y="2137998"/>
              <a:ext cx="5846129" cy="3310812"/>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FC4FD000-0BFC-9CE7-02F3-EB190357F29D}"/>
                </a:ext>
              </a:extLst>
            </p:cNvPr>
            <p:cNvSpPr/>
            <p:nvPr/>
          </p:nvSpPr>
          <p:spPr>
            <a:xfrm>
              <a:off x="6321508" y="1454629"/>
              <a:ext cx="5498760" cy="707886"/>
            </a:xfrm>
            <a:prstGeom prst="rect">
              <a:avLst/>
            </a:prstGeom>
          </p:spPr>
          <p:txBody>
            <a:bodyPr wrap="square">
              <a:spAutoFit/>
            </a:bodyPr>
            <a:lstStyle/>
            <a:p>
              <a:pPr algn="ctr"/>
              <a:r>
                <a:rPr lang="en-US" sz="2000" dirty="0">
                  <a:solidFill>
                    <a:srgbClr val="0F3865"/>
                  </a:solidFill>
                  <a:latin typeface="+mj-lt"/>
                </a:rPr>
                <a:t>Conjoint part-worth of delivery time is </a:t>
              </a:r>
              <a:r>
                <a:rPr lang="en-US" sz="2000" dirty="0">
                  <a:solidFill>
                    <a:srgbClr val="A97816"/>
                  </a:solidFill>
                  <a:latin typeface="+mj-lt"/>
                </a:rPr>
                <a:t>less negative in the green condition</a:t>
              </a:r>
            </a:p>
          </p:txBody>
        </p:sp>
      </p:grpSp>
      <p:graphicFrame>
        <p:nvGraphicFramePr>
          <p:cNvPr id="9" name="Content Placeholder 12">
            <a:extLst>
              <a:ext uri="{FF2B5EF4-FFF2-40B4-BE49-F238E27FC236}">
                <a16:creationId xmlns:a16="http://schemas.microsoft.com/office/drawing/2014/main" id="{48CEA9E8-B777-E4E8-4624-2746F48CB321}"/>
              </a:ext>
            </a:extLst>
          </p:cNvPr>
          <p:cNvGraphicFramePr>
            <a:graphicFrameLocks/>
          </p:cNvGraphicFramePr>
          <p:nvPr/>
        </p:nvGraphicFramePr>
        <p:xfrm>
          <a:off x="6084885" y="1579282"/>
          <a:ext cx="5498759" cy="3996834"/>
        </p:xfrm>
        <a:graphic>
          <a:graphicData uri="http://schemas.openxmlformats.org/drawingml/2006/table">
            <a:tbl>
              <a:tblPr firstRow="1" firstCol="1" bandRow="1"/>
              <a:tblGrid>
                <a:gridCol w="1996459">
                  <a:extLst>
                    <a:ext uri="{9D8B030D-6E8A-4147-A177-3AD203B41FA5}">
                      <a16:colId xmlns:a16="http://schemas.microsoft.com/office/drawing/2014/main" val="3783180546"/>
                    </a:ext>
                  </a:extLst>
                </a:gridCol>
                <a:gridCol w="1255886">
                  <a:extLst>
                    <a:ext uri="{9D8B030D-6E8A-4147-A177-3AD203B41FA5}">
                      <a16:colId xmlns:a16="http://schemas.microsoft.com/office/drawing/2014/main" val="3676744385"/>
                    </a:ext>
                  </a:extLst>
                </a:gridCol>
                <a:gridCol w="670758">
                  <a:extLst>
                    <a:ext uri="{9D8B030D-6E8A-4147-A177-3AD203B41FA5}">
                      <a16:colId xmlns:a16="http://schemas.microsoft.com/office/drawing/2014/main" val="2642881344"/>
                    </a:ext>
                  </a:extLst>
                </a:gridCol>
                <a:gridCol w="808535">
                  <a:extLst>
                    <a:ext uri="{9D8B030D-6E8A-4147-A177-3AD203B41FA5}">
                      <a16:colId xmlns:a16="http://schemas.microsoft.com/office/drawing/2014/main" val="2559344224"/>
                    </a:ext>
                  </a:extLst>
                </a:gridCol>
                <a:gridCol w="767121">
                  <a:extLst>
                    <a:ext uri="{9D8B030D-6E8A-4147-A177-3AD203B41FA5}">
                      <a16:colId xmlns:a16="http://schemas.microsoft.com/office/drawing/2014/main" val="1359853672"/>
                    </a:ext>
                  </a:extLst>
                </a:gridCol>
              </a:tblGrid>
              <a:tr h="593994">
                <a:tc>
                  <a:txBody>
                    <a:bodyPr/>
                    <a:lstStyle/>
                    <a:p>
                      <a:pPr>
                        <a:lnSpc>
                          <a:spcPct val="115000"/>
                        </a:lnSpc>
                      </a:pPr>
                      <a:endParaRPr lang="en-US" sz="1400" kern="100" dirty="0">
                        <a:effectLst/>
                        <a:latin typeface="Book Antiqua" panose="02040602050305030304" pitchFamily="18" charset="0"/>
                      </a:endParaRPr>
                    </a:p>
                  </a:txBody>
                  <a:tcPr marL="14856" marR="14856" marT="0" marB="0" anchor="b">
                    <a:lnL>
                      <a:noFill/>
                    </a:lnL>
                    <a:lnR>
                      <a:noFill/>
                    </a:lnR>
                    <a:lnT w="28575" cap="flat" cmpd="sng" algn="ctr">
                      <a:solidFill>
                        <a:schemeClr val="tx1"/>
                      </a:solidFill>
                      <a:prstDash val="solid"/>
                      <a:round/>
                      <a:headEnd type="none" w="med" len="med"/>
                      <a:tailEnd type="none" w="med" len="med"/>
                    </a:lnT>
                    <a:lnB>
                      <a:noFill/>
                    </a:lnB>
                    <a:noFill/>
                  </a:tcPr>
                </a:tc>
                <a:tc>
                  <a:txBody>
                    <a:bodyPr/>
                    <a:lstStyle/>
                    <a:p>
                      <a:pPr marL="0" marR="0" algn="ctr">
                        <a:lnSpc>
                          <a:spcPct val="115000"/>
                        </a:lnSpc>
                        <a:spcAft>
                          <a:spcPts val="800"/>
                        </a:spcAft>
                      </a:pPr>
                      <a:r>
                        <a:rPr lang="en-US" sz="1400" b="1" kern="0" dirty="0">
                          <a:solidFill>
                            <a:srgbClr val="264880"/>
                          </a:solidFill>
                          <a:effectLst/>
                          <a:latin typeface="Book Antiqua" panose="02040602050305030304" pitchFamily="18" charset="0"/>
                          <a:ea typeface="Times New Roman" panose="02020603050405020304" pitchFamily="18" charset="0"/>
                          <a:cs typeface="Calibri" panose="020F0502020204030204" pitchFamily="34" charset="0"/>
                        </a:rPr>
                        <a:t>Conventional </a:t>
                      </a:r>
                      <a:endParaRPr lang="en-US" sz="1400" kern="100" dirty="0">
                        <a:solidFill>
                          <a:srgbClr val="264880"/>
                        </a:solidFill>
                        <a:effectLst/>
                        <a:latin typeface="Book Antiqua" panose="02040602050305030304" pitchFamily="18" charset="0"/>
                        <a:ea typeface="DengXian" panose="02010600030101010101" pitchFamily="2" charset="-122"/>
                        <a:cs typeface="Times New Roman" panose="02020603050405020304" pitchFamily="18" charset="0"/>
                      </a:endParaRPr>
                    </a:p>
                  </a:txBody>
                  <a:tcPr marL="14856" marR="14856" marT="0" marB="0" anchor="ctr">
                    <a:lnL>
                      <a:noFill/>
                    </a:lnL>
                    <a:lnR>
                      <a:noFill/>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800"/>
                        </a:spcAft>
                      </a:pPr>
                      <a:r>
                        <a:rPr lang="en-US" sz="1400" b="1" kern="0" dirty="0">
                          <a:solidFill>
                            <a:srgbClr val="4877A4"/>
                          </a:solidFill>
                          <a:effectLst/>
                          <a:latin typeface="Book Antiqua" panose="02040602050305030304" pitchFamily="18" charset="0"/>
                          <a:ea typeface="Times New Roman" panose="02020603050405020304" pitchFamily="18" charset="0"/>
                          <a:cs typeface="Calibri" panose="020F0502020204030204" pitchFamily="34" charset="0"/>
                        </a:rPr>
                        <a:t>Green</a:t>
                      </a:r>
                      <a:endParaRPr lang="en-US" sz="1400" kern="100" dirty="0">
                        <a:solidFill>
                          <a:srgbClr val="4877A4"/>
                        </a:solidFill>
                        <a:effectLst/>
                        <a:latin typeface="Book Antiqua" panose="02040602050305030304" pitchFamily="18" charset="0"/>
                        <a:ea typeface="DengXian" panose="02010600030101010101" pitchFamily="2" charset="-122"/>
                        <a:cs typeface="Times New Roman" panose="02020603050405020304" pitchFamily="18" charset="0"/>
                      </a:endParaRPr>
                    </a:p>
                  </a:txBody>
                  <a:tcPr marL="14856" marR="14856" marT="0" marB="0" anchor="ctr">
                    <a:lnL>
                      <a:noFill/>
                    </a:lnL>
                    <a:lnR>
                      <a:noFill/>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15000"/>
                        </a:lnSpc>
                      </a:pPr>
                      <a:endParaRPr lang="en-US" sz="1400" kern="100" dirty="0">
                        <a:effectLst/>
                        <a:latin typeface="Book Antiqua" panose="02040602050305030304" pitchFamily="18" charset="0"/>
                      </a:endParaRPr>
                    </a:p>
                  </a:txBody>
                  <a:tcPr marL="14856" marR="14856" marT="0" marB="0" anchor="b">
                    <a:lnL>
                      <a:noFill/>
                    </a:lnL>
                    <a:lnR>
                      <a:noFill/>
                    </a:lnR>
                    <a:lnT w="28575" cap="flat" cmpd="sng" algn="ctr">
                      <a:solidFill>
                        <a:schemeClr val="tx1"/>
                      </a:solidFill>
                      <a:prstDash val="solid"/>
                      <a:round/>
                      <a:headEnd type="none" w="med" len="med"/>
                      <a:tailEnd type="none" w="med" len="med"/>
                    </a:lnT>
                    <a:lnB>
                      <a:noFill/>
                    </a:lnB>
                    <a:noFill/>
                  </a:tcPr>
                </a:tc>
                <a:tc>
                  <a:txBody>
                    <a:bodyPr/>
                    <a:lstStyle/>
                    <a:p>
                      <a:pPr>
                        <a:lnSpc>
                          <a:spcPct val="115000"/>
                        </a:lnSpc>
                      </a:pPr>
                      <a:endParaRPr lang="en-US" sz="1400" kern="100" dirty="0">
                        <a:effectLst/>
                        <a:latin typeface="Book Antiqua" panose="02040602050305030304" pitchFamily="18" charset="0"/>
                      </a:endParaRPr>
                    </a:p>
                  </a:txBody>
                  <a:tcPr marL="14856" marR="14856" marT="0" marB="0" anchor="b">
                    <a:lnL>
                      <a:noFill/>
                    </a:lnL>
                    <a:lnR>
                      <a:noFill/>
                    </a:lnR>
                    <a:lnT w="28575" cap="flat" cmpd="sng" algn="ctr">
                      <a:solidFill>
                        <a:schemeClr val="tx1"/>
                      </a:solidFill>
                      <a:prstDash val="solid"/>
                      <a:round/>
                      <a:headEnd type="none" w="med" len="med"/>
                      <a:tailEnd type="none" w="med" len="med"/>
                    </a:lnT>
                    <a:lnB>
                      <a:noFill/>
                    </a:lnB>
                    <a:noFill/>
                  </a:tcPr>
                </a:tc>
                <a:extLst>
                  <a:ext uri="{0D108BD9-81ED-4DB2-BD59-A6C34878D82A}">
                    <a16:rowId xmlns:a16="http://schemas.microsoft.com/office/drawing/2014/main" val="3143672428"/>
                  </a:ext>
                </a:extLst>
              </a:tr>
              <a:tr h="680568">
                <a:tc>
                  <a:txBody>
                    <a:bodyPr/>
                    <a:lstStyle/>
                    <a:p>
                      <a:pPr marL="0" marR="0">
                        <a:lnSpc>
                          <a:spcPct val="115000"/>
                        </a:lnSpc>
                        <a:spcAft>
                          <a:spcPts val="800"/>
                        </a:spcAft>
                      </a:pPr>
                      <a:r>
                        <a:rPr lang="en-US" sz="1400" b="1" kern="0" dirty="0">
                          <a:solidFill>
                            <a:srgbClr val="000000"/>
                          </a:solidFill>
                          <a:effectLst/>
                          <a:latin typeface="Book Antiqua" panose="02040602050305030304" pitchFamily="18" charset="0"/>
                          <a:ea typeface="Times New Roman" panose="02020603050405020304" pitchFamily="18" charset="0"/>
                          <a:cs typeface="Calibri" panose="020F0502020204030204" pitchFamily="34" charset="0"/>
                        </a:rPr>
                        <a:t>Zero-centered utilities</a:t>
                      </a:r>
                      <a:endParaRPr lang="en-US" sz="1400" b="1" kern="100" dirty="0">
                        <a:effectLst/>
                        <a:latin typeface="Book Antiqua" panose="02040602050305030304" pitchFamily="18" charset="0"/>
                        <a:ea typeface="DengXian" panose="02010600030101010101" pitchFamily="2" charset="-122"/>
                        <a:cs typeface="Times New Roman" panose="02020603050405020304" pitchFamily="18" charset="0"/>
                      </a:endParaRPr>
                    </a:p>
                  </a:txBody>
                  <a:tcPr marL="14856" marR="14856" marT="0" marB="0" anchor="ctr">
                    <a:lnL>
                      <a:noFill/>
                    </a:lnL>
                    <a:lnR>
                      <a:noFill/>
                    </a:lnR>
                    <a:lnT>
                      <a:noFill/>
                    </a:lnT>
                    <a:lnB w="28575" cap="flat" cmpd="sng" algn="ctr">
                      <a:solidFill>
                        <a:srgbClr val="A97816"/>
                      </a:solidFill>
                      <a:prstDash val="solid"/>
                      <a:round/>
                      <a:headEnd type="none" w="med" len="med"/>
                      <a:tailEnd type="none" w="med" len="med"/>
                    </a:lnB>
                    <a:noFill/>
                  </a:tcPr>
                </a:tc>
                <a:tc>
                  <a:txBody>
                    <a:bodyPr/>
                    <a:lstStyle/>
                    <a:p>
                      <a:pPr marL="0" marR="0" algn="ctr">
                        <a:lnSpc>
                          <a:spcPct val="115000"/>
                        </a:lnSpc>
                        <a:spcAft>
                          <a:spcPts val="800"/>
                        </a:spcAft>
                      </a:pPr>
                      <a:r>
                        <a:rPr lang="en-US" sz="1400" kern="0" dirty="0">
                          <a:solidFill>
                            <a:srgbClr val="264880"/>
                          </a:solidFill>
                          <a:effectLst/>
                          <a:latin typeface="Book Antiqua" panose="02040602050305030304" pitchFamily="18" charset="0"/>
                          <a:ea typeface="Times New Roman" panose="02020603050405020304" pitchFamily="18" charset="0"/>
                          <a:cs typeface="Calibri" panose="020F0502020204030204" pitchFamily="34" charset="0"/>
                        </a:rPr>
                        <a:t>M                 (SD)</a:t>
                      </a:r>
                      <a:endParaRPr lang="en-US" sz="1400" kern="100" dirty="0">
                        <a:solidFill>
                          <a:srgbClr val="264880"/>
                        </a:solidFill>
                        <a:effectLst/>
                        <a:latin typeface="Book Antiqua" panose="02040602050305030304" pitchFamily="18" charset="0"/>
                        <a:ea typeface="DengXian" panose="02010600030101010101" pitchFamily="2" charset="-122"/>
                        <a:cs typeface="Times New Roman" panose="02020603050405020304" pitchFamily="18" charset="0"/>
                      </a:endParaRPr>
                    </a:p>
                  </a:txBody>
                  <a:tcPr marL="14856" marR="14856" marT="0" marB="0" anchor="ctr">
                    <a:lnL>
                      <a:noFill/>
                    </a:lnL>
                    <a:lnR>
                      <a:noFill/>
                    </a:lnR>
                    <a:lnT w="12700" cap="flat" cmpd="sng" algn="ctr">
                      <a:solidFill>
                        <a:srgbClr val="000000"/>
                      </a:solidFill>
                      <a:prstDash val="solid"/>
                      <a:round/>
                      <a:headEnd type="none" w="med" len="med"/>
                      <a:tailEnd type="none" w="med" len="med"/>
                    </a:lnT>
                    <a:lnB w="28575" cap="flat" cmpd="sng" algn="ctr">
                      <a:solidFill>
                        <a:srgbClr val="A97816"/>
                      </a:solidFill>
                      <a:prstDash val="solid"/>
                      <a:round/>
                      <a:headEnd type="none" w="med" len="med"/>
                      <a:tailEnd type="none" w="med" len="med"/>
                    </a:lnB>
                    <a:noFill/>
                  </a:tcPr>
                </a:tc>
                <a:tc>
                  <a:txBody>
                    <a:bodyPr/>
                    <a:lstStyle/>
                    <a:p>
                      <a:pPr marL="0" marR="0" algn="ctr">
                        <a:lnSpc>
                          <a:spcPct val="115000"/>
                        </a:lnSpc>
                        <a:spcAft>
                          <a:spcPts val="800"/>
                        </a:spcAft>
                      </a:pPr>
                      <a:r>
                        <a:rPr lang="en-US" sz="1400" kern="0" dirty="0">
                          <a:solidFill>
                            <a:srgbClr val="4877A4"/>
                          </a:solidFill>
                          <a:effectLst/>
                          <a:latin typeface="Book Antiqua" panose="02040602050305030304" pitchFamily="18" charset="0"/>
                          <a:ea typeface="Times New Roman" panose="02020603050405020304" pitchFamily="18" charset="0"/>
                          <a:cs typeface="Calibri" panose="020F0502020204030204" pitchFamily="34" charset="0"/>
                        </a:rPr>
                        <a:t>M     (SD)</a:t>
                      </a:r>
                      <a:endParaRPr lang="en-US" sz="1400" kern="100" dirty="0">
                        <a:solidFill>
                          <a:srgbClr val="4877A4"/>
                        </a:solidFill>
                        <a:effectLst/>
                        <a:latin typeface="Book Antiqua" panose="02040602050305030304" pitchFamily="18" charset="0"/>
                        <a:ea typeface="DengXian" panose="02010600030101010101" pitchFamily="2" charset="-122"/>
                        <a:cs typeface="Times New Roman" panose="02020603050405020304" pitchFamily="18" charset="0"/>
                      </a:endParaRPr>
                    </a:p>
                  </a:txBody>
                  <a:tcPr marL="14856" marR="14856" marT="0" marB="0" anchor="ctr">
                    <a:lnL>
                      <a:noFill/>
                    </a:lnL>
                    <a:lnR>
                      <a:noFill/>
                    </a:lnR>
                    <a:lnT w="12700" cap="flat" cmpd="sng" algn="ctr">
                      <a:solidFill>
                        <a:srgbClr val="000000"/>
                      </a:solidFill>
                      <a:prstDash val="solid"/>
                      <a:round/>
                      <a:headEnd type="none" w="med" len="med"/>
                      <a:tailEnd type="none" w="med" len="med"/>
                    </a:lnT>
                    <a:lnB w="28575" cap="flat" cmpd="sng" algn="ctr">
                      <a:solidFill>
                        <a:srgbClr val="A97816"/>
                      </a:solidFill>
                      <a:prstDash val="solid"/>
                      <a:round/>
                      <a:headEnd type="none" w="med" len="med"/>
                      <a:tailEnd type="none" w="med" len="med"/>
                    </a:lnB>
                    <a:noFill/>
                  </a:tcPr>
                </a:tc>
                <a:tc>
                  <a:txBody>
                    <a:bodyPr/>
                    <a:lstStyle/>
                    <a:p>
                      <a:pPr marL="0" marR="0" algn="ctr">
                        <a:lnSpc>
                          <a:spcPct val="115000"/>
                        </a:lnSpc>
                        <a:spcAft>
                          <a:spcPts val="800"/>
                        </a:spcAft>
                      </a:pPr>
                      <a:r>
                        <a:rPr lang="en-US" sz="1400" kern="0" dirty="0">
                          <a:solidFill>
                            <a:srgbClr val="000000"/>
                          </a:solidFill>
                          <a:effectLst/>
                          <a:latin typeface="Book Antiqua" panose="02040602050305030304" pitchFamily="18" charset="0"/>
                          <a:ea typeface="Times New Roman" panose="02020603050405020304" pitchFamily="18" charset="0"/>
                          <a:cs typeface="Calibri" panose="020F0502020204030204" pitchFamily="34" charset="0"/>
                        </a:rPr>
                        <a:t>t-Stat.</a:t>
                      </a:r>
                      <a:endParaRPr lang="en-US" sz="1400" kern="100" dirty="0">
                        <a:effectLst/>
                        <a:latin typeface="Book Antiqua" panose="02040602050305030304" pitchFamily="18" charset="0"/>
                        <a:ea typeface="DengXian" panose="02010600030101010101" pitchFamily="2" charset="-122"/>
                        <a:cs typeface="Times New Roman" panose="02020603050405020304" pitchFamily="18" charset="0"/>
                      </a:endParaRPr>
                    </a:p>
                  </a:txBody>
                  <a:tcPr marL="14856" marR="14856" marT="0" marB="0" anchor="ctr">
                    <a:lnL>
                      <a:noFill/>
                    </a:lnL>
                    <a:lnR>
                      <a:noFill/>
                    </a:lnR>
                    <a:lnT>
                      <a:noFill/>
                    </a:lnT>
                    <a:lnB w="28575" cap="flat" cmpd="sng" algn="ctr">
                      <a:solidFill>
                        <a:srgbClr val="A97816"/>
                      </a:solidFill>
                      <a:prstDash val="solid"/>
                      <a:round/>
                      <a:headEnd type="none" w="med" len="med"/>
                      <a:tailEnd type="none" w="med" len="med"/>
                    </a:lnB>
                    <a:noFill/>
                  </a:tcPr>
                </a:tc>
                <a:tc>
                  <a:txBody>
                    <a:bodyPr/>
                    <a:lstStyle/>
                    <a:p>
                      <a:pPr marL="0" marR="0" algn="ctr">
                        <a:lnSpc>
                          <a:spcPct val="115000"/>
                        </a:lnSpc>
                        <a:spcAft>
                          <a:spcPts val="800"/>
                        </a:spcAft>
                      </a:pPr>
                      <a:r>
                        <a:rPr lang="en-US" sz="1400" kern="0" dirty="0">
                          <a:solidFill>
                            <a:srgbClr val="000000"/>
                          </a:solidFill>
                          <a:effectLst/>
                          <a:latin typeface="Book Antiqua" panose="02040602050305030304" pitchFamily="18" charset="0"/>
                          <a:ea typeface="Times New Roman" panose="02020603050405020304" pitchFamily="18" charset="0"/>
                          <a:cs typeface="Calibri" panose="020F0502020204030204" pitchFamily="34" charset="0"/>
                        </a:rPr>
                        <a:t>p-Value</a:t>
                      </a:r>
                      <a:endParaRPr lang="en-US" sz="1400" kern="100" dirty="0">
                        <a:effectLst/>
                        <a:latin typeface="Book Antiqua" panose="02040602050305030304" pitchFamily="18" charset="0"/>
                        <a:ea typeface="DengXian" panose="02010600030101010101" pitchFamily="2" charset="-122"/>
                        <a:cs typeface="Times New Roman" panose="02020603050405020304" pitchFamily="18" charset="0"/>
                      </a:endParaRPr>
                    </a:p>
                  </a:txBody>
                  <a:tcPr marL="14856" marR="14856" marT="0" marB="0" anchor="ctr">
                    <a:lnL>
                      <a:noFill/>
                    </a:lnL>
                    <a:lnR>
                      <a:noFill/>
                    </a:lnR>
                    <a:lnT>
                      <a:noFill/>
                    </a:lnT>
                    <a:lnB w="28575" cap="flat" cmpd="sng" algn="ctr">
                      <a:solidFill>
                        <a:srgbClr val="A97816"/>
                      </a:solidFill>
                      <a:prstDash val="solid"/>
                      <a:round/>
                      <a:headEnd type="none" w="med" len="med"/>
                      <a:tailEnd type="none" w="med" len="med"/>
                    </a:lnB>
                    <a:noFill/>
                  </a:tcPr>
                </a:tc>
                <a:extLst>
                  <a:ext uri="{0D108BD9-81ED-4DB2-BD59-A6C34878D82A}">
                    <a16:rowId xmlns:a16="http://schemas.microsoft.com/office/drawing/2014/main" val="2133270374"/>
                  </a:ext>
                </a:extLst>
              </a:tr>
              <a:tr h="680568">
                <a:tc>
                  <a:txBody>
                    <a:bodyPr/>
                    <a:lstStyle/>
                    <a:p>
                      <a:pPr marL="0" marR="0">
                        <a:lnSpc>
                          <a:spcPct val="150000"/>
                        </a:lnSpc>
                        <a:spcAft>
                          <a:spcPts val="800"/>
                        </a:spcAft>
                      </a:pPr>
                      <a:r>
                        <a:rPr lang="en-US" sz="1400" kern="0" dirty="0">
                          <a:solidFill>
                            <a:srgbClr val="000000"/>
                          </a:solidFill>
                          <a:effectLst/>
                          <a:latin typeface="Book Antiqua" panose="02040602050305030304" pitchFamily="18" charset="0"/>
                          <a:ea typeface="Times New Roman" panose="02020603050405020304" pitchFamily="18" charset="0"/>
                          <a:cs typeface="Calibri" panose="020F0502020204030204" pitchFamily="34" charset="0"/>
                        </a:rPr>
                        <a:t>Delivery time</a:t>
                      </a:r>
                      <a:endParaRPr lang="en-US" sz="1400" kern="100" dirty="0">
                        <a:effectLst/>
                        <a:latin typeface="Book Antiqua" panose="02040602050305030304" pitchFamily="18" charset="0"/>
                        <a:ea typeface="DengXian" panose="02010600030101010101" pitchFamily="2" charset="-122"/>
                        <a:cs typeface="Times New Roman" panose="02020603050405020304" pitchFamily="18" charset="0"/>
                      </a:endParaRPr>
                    </a:p>
                  </a:txBody>
                  <a:tcPr marL="14856" marR="14856" marT="0" marB="0" anchor="ctr">
                    <a:lnL w="28575" cap="flat" cmpd="sng" algn="ctr">
                      <a:solidFill>
                        <a:srgbClr val="A97816"/>
                      </a:solidFill>
                      <a:prstDash val="solid"/>
                      <a:round/>
                      <a:headEnd type="none" w="med" len="med"/>
                      <a:tailEnd type="none" w="med" len="med"/>
                    </a:lnL>
                    <a:lnR>
                      <a:noFill/>
                    </a:lnR>
                    <a:lnT w="28575" cap="flat" cmpd="sng" algn="ctr">
                      <a:solidFill>
                        <a:srgbClr val="A97816"/>
                      </a:solidFill>
                      <a:prstDash val="solid"/>
                      <a:round/>
                      <a:headEnd type="none" w="med" len="med"/>
                      <a:tailEnd type="none" w="med" len="med"/>
                    </a:lnT>
                    <a:lnB w="28575" cap="flat" cmpd="sng" algn="ctr">
                      <a:solidFill>
                        <a:srgbClr val="A97816"/>
                      </a:solidFill>
                      <a:prstDash val="solid"/>
                      <a:round/>
                      <a:headEnd type="none" w="med" len="med"/>
                      <a:tailEnd type="none" w="med" len="med"/>
                    </a:lnB>
                    <a:noFill/>
                  </a:tcPr>
                </a:tc>
                <a:tc>
                  <a:txBody>
                    <a:bodyPr/>
                    <a:lstStyle/>
                    <a:p>
                      <a:pPr marL="0" marR="0" algn="ctr">
                        <a:lnSpc>
                          <a:spcPct val="150000"/>
                        </a:lnSpc>
                        <a:spcAft>
                          <a:spcPts val="800"/>
                        </a:spcAft>
                      </a:pPr>
                      <a:r>
                        <a:rPr lang="en-US" sz="1400" kern="0" dirty="0">
                          <a:solidFill>
                            <a:srgbClr val="264880"/>
                          </a:solidFill>
                          <a:effectLst/>
                          <a:latin typeface="Book Antiqua" panose="02040602050305030304" pitchFamily="18" charset="0"/>
                          <a:ea typeface="Times New Roman" panose="02020603050405020304" pitchFamily="18" charset="0"/>
                          <a:cs typeface="Calibri" panose="020F0502020204030204" pitchFamily="34" charset="0"/>
                        </a:rPr>
                        <a:t>-21.32        (27.68)</a:t>
                      </a:r>
                      <a:endParaRPr lang="en-US" sz="1400" kern="100" dirty="0">
                        <a:solidFill>
                          <a:srgbClr val="264880"/>
                        </a:solidFill>
                        <a:effectLst/>
                        <a:latin typeface="Book Antiqua" panose="02040602050305030304" pitchFamily="18" charset="0"/>
                        <a:ea typeface="DengXian" panose="02010600030101010101" pitchFamily="2" charset="-122"/>
                        <a:cs typeface="Times New Roman" panose="02020603050405020304" pitchFamily="18" charset="0"/>
                      </a:endParaRPr>
                    </a:p>
                  </a:txBody>
                  <a:tcPr marL="14856" marR="14856" marT="0" marB="0" anchor="ctr">
                    <a:lnL>
                      <a:noFill/>
                    </a:lnL>
                    <a:lnR>
                      <a:noFill/>
                    </a:lnR>
                    <a:lnT w="28575" cap="flat" cmpd="sng" algn="ctr">
                      <a:solidFill>
                        <a:srgbClr val="A97816"/>
                      </a:solidFill>
                      <a:prstDash val="solid"/>
                      <a:round/>
                      <a:headEnd type="none" w="med" len="med"/>
                      <a:tailEnd type="none" w="med" len="med"/>
                    </a:lnT>
                    <a:lnB w="28575" cap="flat" cmpd="sng" algn="ctr">
                      <a:solidFill>
                        <a:srgbClr val="A97816"/>
                      </a:solidFill>
                      <a:prstDash val="solid"/>
                      <a:round/>
                      <a:headEnd type="none" w="med" len="med"/>
                      <a:tailEnd type="none" w="med" len="med"/>
                    </a:lnB>
                    <a:noFill/>
                  </a:tcPr>
                </a:tc>
                <a:tc>
                  <a:txBody>
                    <a:bodyPr/>
                    <a:lstStyle/>
                    <a:p>
                      <a:pPr marL="0" marR="0" algn="ctr">
                        <a:lnSpc>
                          <a:spcPct val="150000"/>
                        </a:lnSpc>
                        <a:spcAft>
                          <a:spcPts val="800"/>
                        </a:spcAft>
                      </a:pPr>
                      <a:r>
                        <a:rPr lang="en-US" sz="1400" kern="0" dirty="0">
                          <a:solidFill>
                            <a:srgbClr val="4877A4"/>
                          </a:solidFill>
                          <a:effectLst/>
                          <a:latin typeface="Book Antiqua" panose="02040602050305030304" pitchFamily="18" charset="0"/>
                          <a:ea typeface="Times New Roman" panose="02020603050405020304" pitchFamily="18" charset="0"/>
                          <a:cs typeface="Times New Roman" panose="02020603050405020304" pitchFamily="18" charset="0"/>
                        </a:rPr>
                        <a:t>-8.86 (23.45)</a:t>
                      </a:r>
                      <a:endParaRPr lang="en-US" sz="1400" kern="100" dirty="0">
                        <a:solidFill>
                          <a:srgbClr val="4877A4"/>
                        </a:solidFill>
                        <a:effectLst/>
                        <a:latin typeface="Book Antiqua" panose="02040602050305030304" pitchFamily="18" charset="0"/>
                        <a:ea typeface="DengXian" panose="02010600030101010101" pitchFamily="2" charset="-122"/>
                        <a:cs typeface="Times New Roman" panose="02020603050405020304" pitchFamily="18" charset="0"/>
                      </a:endParaRPr>
                    </a:p>
                  </a:txBody>
                  <a:tcPr marL="14856" marR="14856" marT="0" marB="0" anchor="ctr">
                    <a:lnL>
                      <a:noFill/>
                    </a:lnL>
                    <a:lnR>
                      <a:noFill/>
                    </a:lnR>
                    <a:lnT w="28575" cap="flat" cmpd="sng" algn="ctr">
                      <a:solidFill>
                        <a:srgbClr val="A97816"/>
                      </a:solidFill>
                      <a:prstDash val="solid"/>
                      <a:round/>
                      <a:headEnd type="none" w="med" len="med"/>
                      <a:tailEnd type="none" w="med" len="med"/>
                    </a:lnT>
                    <a:lnB w="28575" cap="flat" cmpd="sng" algn="ctr">
                      <a:solidFill>
                        <a:srgbClr val="A97816"/>
                      </a:solidFill>
                      <a:prstDash val="solid"/>
                      <a:round/>
                      <a:headEnd type="none" w="med" len="med"/>
                      <a:tailEnd type="none" w="med" len="med"/>
                    </a:lnB>
                    <a:noFill/>
                  </a:tcPr>
                </a:tc>
                <a:tc>
                  <a:txBody>
                    <a:bodyPr/>
                    <a:lstStyle/>
                    <a:p>
                      <a:pPr marL="0" marR="0" algn="ctr">
                        <a:lnSpc>
                          <a:spcPct val="150000"/>
                        </a:lnSpc>
                        <a:spcAft>
                          <a:spcPts val="800"/>
                        </a:spcAft>
                      </a:pPr>
                      <a:r>
                        <a:rPr lang="en-US" sz="1400" kern="0" dirty="0">
                          <a:effectLst/>
                          <a:latin typeface="Book Antiqua" panose="02040602050305030304" pitchFamily="18" charset="0"/>
                          <a:ea typeface="Times New Roman" panose="02020603050405020304" pitchFamily="18" charset="0"/>
                          <a:cs typeface="Times New Roman" panose="02020603050405020304" pitchFamily="18" charset="0"/>
                        </a:rPr>
                        <a:t>-4.14</a:t>
                      </a:r>
                      <a:endParaRPr lang="en-US" sz="1400" kern="100" dirty="0">
                        <a:effectLst/>
                        <a:latin typeface="Book Antiqua" panose="02040602050305030304" pitchFamily="18" charset="0"/>
                        <a:ea typeface="DengXian" panose="02010600030101010101" pitchFamily="2" charset="-122"/>
                        <a:cs typeface="Times New Roman" panose="02020603050405020304" pitchFamily="18" charset="0"/>
                      </a:endParaRPr>
                    </a:p>
                  </a:txBody>
                  <a:tcPr marL="14856" marR="14856" marT="0" marB="0" anchor="ctr">
                    <a:lnL>
                      <a:noFill/>
                    </a:lnL>
                    <a:lnR>
                      <a:noFill/>
                    </a:lnR>
                    <a:lnT w="28575" cap="flat" cmpd="sng" algn="ctr">
                      <a:solidFill>
                        <a:srgbClr val="A97816"/>
                      </a:solidFill>
                      <a:prstDash val="solid"/>
                      <a:round/>
                      <a:headEnd type="none" w="med" len="med"/>
                      <a:tailEnd type="none" w="med" len="med"/>
                    </a:lnT>
                    <a:lnB w="28575" cap="flat" cmpd="sng" algn="ctr">
                      <a:solidFill>
                        <a:srgbClr val="A97816"/>
                      </a:solidFill>
                      <a:prstDash val="solid"/>
                      <a:round/>
                      <a:headEnd type="none" w="med" len="med"/>
                      <a:tailEnd type="none" w="med" len="med"/>
                    </a:lnB>
                    <a:noFill/>
                  </a:tcPr>
                </a:tc>
                <a:tc>
                  <a:txBody>
                    <a:bodyPr/>
                    <a:lstStyle/>
                    <a:p>
                      <a:pPr marL="0" marR="0" algn="ctr">
                        <a:lnSpc>
                          <a:spcPct val="150000"/>
                        </a:lnSpc>
                        <a:spcAft>
                          <a:spcPts val="800"/>
                        </a:spcAft>
                      </a:pPr>
                      <a:r>
                        <a:rPr lang="en-US" sz="1400" kern="0" dirty="0">
                          <a:effectLst/>
                          <a:latin typeface="Book Antiqua" panose="02040602050305030304" pitchFamily="18" charset="0"/>
                          <a:ea typeface="Times New Roman" panose="02020603050405020304" pitchFamily="18" charset="0"/>
                          <a:cs typeface="Times New Roman" panose="02020603050405020304" pitchFamily="18" charset="0"/>
                        </a:rPr>
                        <a:t>&lt; .001</a:t>
                      </a:r>
                      <a:endParaRPr lang="en-US" sz="1400" kern="100" dirty="0">
                        <a:effectLst/>
                        <a:latin typeface="Book Antiqua" panose="02040602050305030304" pitchFamily="18" charset="0"/>
                        <a:ea typeface="DengXian" panose="02010600030101010101" pitchFamily="2" charset="-122"/>
                        <a:cs typeface="Times New Roman" panose="02020603050405020304" pitchFamily="18" charset="0"/>
                      </a:endParaRPr>
                    </a:p>
                  </a:txBody>
                  <a:tcPr marL="14856" marR="14856" marT="0" marB="0" anchor="ctr">
                    <a:lnL>
                      <a:noFill/>
                    </a:lnL>
                    <a:lnR w="28575" cap="flat" cmpd="sng" algn="ctr">
                      <a:solidFill>
                        <a:srgbClr val="A97816"/>
                      </a:solidFill>
                      <a:prstDash val="solid"/>
                      <a:round/>
                      <a:headEnd type="none" w="med" len="med"/>
                      <a:tailEnd type="none" w="med" len="med"/>
                    </a:lnR>
                    <a:lnT w="28575" cap="flat" cmpd="sng" algn="ctr">
                      <a:solidFill>
                        <a:srgbClr val="A97816"/>
                      </a:solidFill>
                      <a:prstDash val="solid"/>
                      <a:round/>
                      <a:headEnd type="none" w="med" len="med"/>
                      <a:tailEnd type="none" w="med" len="med"/>
                    </a:lnT>
                    <a:lnB w="28575" cap="flat" cmpd="sng" algn="ctr">
                      <a:solidFill>
                        <a:srgbClr val="A97816"/>
                      </a:solidFill>
                      <a:prstDash val="solid"/>
                      <a:round/>
                      <a:headEnd type="none" w="med" len="med"/>
                      <a:tailEnd type="none" w="med" len="med"/>
                    </a:lnB>
                    <a:noFill/>
                  </a:tcPr>
                </a:tc>
                <a:extLst>
                  <a:ext uri="{0D108BD9-81ED-4DB2-BD59-A6C34878D82A}">
                    <a16:rowId xmlns:a16="http://schemas.microsoft.com/office/drawing/2014/main" val="841137094"/>
                  </a:ext>
                </a:extLst>
              </a:tr>
              <a:tr h="680568">
                <a:tc>
                  <a:txBody>
                    <a:bodyPr/>
                    <a:lstStyle/>
                    <a:p>
                      <a:pPr marL="0" marR="0">
                        <a:lnSpc>
                          <a:spcPct val="150000"/>
                        </a:lnSpc>
                        <a:spcAft>
                          <a:spcPts val="800"/>
                        </a:spcAft>
                      </a:pPr>
                      <a:r>
                        <a:rPr lang="en-US" sz="1400" kern="0">
                          <a:solidFill>
                            <a:srgbClr val="000000"/>
                          </a:solidFill>
                          <a:effectLst/>
                          <a:latin typeface="Book Antiqua" panose="02040602050305030304" pitchFamily="18" charset="0"/>
                          <a:ea typeface="Times New Roman" panose="02020603050405020304" pitchFamily="18" charset="0"/>
                          <a:cs typeface="Calibri" panose="020F0502020204030204" pitchFamily="34" charset="0"/>
                        </a:rPr>
                        <a:t>Price </a:t>
                      </a:r>
                      <a:endParaRPr lang="en-US" sz="1400" kern="100">
                        <a:effectLst/>
                        <a:latin typeface="Book Antiqua" panose="02040602050305030304" pitchFamily="18" charset="0"/>
                        <a:ea typeface="DengXian" panose="02010600030101010101" pitchFamily="2" charset="-122"/>
                        <a:cs typeface="Times New Roman" panose="02020603050405020304" pitchFamily="18" charset="0"/>
                      </a:endParaRPr>
                    </a:p>
                  </a:txBody>
                  <a:tcPr marL="14856" marR="14856" marT="0" marB="0" anchor="ctr">
                    <a:lnL>
                      <a:noFill/>
                    </a:lnL>
                    <a:lnR>
                      <a:noFill/>
                    </a:lnR>
                    <a:lnT w="28575" cap="flat" cmpd="sng" algn="ctr">
                      <a:solidFill>
                        <a:srgbClr val="A97816"/>
                      </a:solidFill>
                      <a:prstDash val="solid"/>
                      <a:round/>
                      <a:headEnd type="none" w="med" len="med"/>
                      <a:tailEnd type="none" w="med" len="med"/>
                    </a:lnT>
                    <a:lnB>
                      <a:noFill/>
                    </a:lnB>
                    <a:noFill/>
                  </a:tcPr>
                </a:tc>
                <a:tc>
                  <a:txBody>
                    <a:bodyPr/>
                    <a:lstStyle/>
                    <a:p>
                      <a:pPr marL="0" marR="0" algn="ctr">
                        <a:lnSpc>
                          <a:spcPct val="150000"/>
                        </a:lnSpc>
                        <a:spcAft>
                          <a:spcPts val="800"/>
                        </a:spcAft>
                      </a:pPr>
                      <a:r>
                        <a:rPr lang="en-US" sz="1400" kern="0" dirty="0">
                          <a:solidFill>
                            <a:srgbClr val="264880"/>
                          </a:solidFill>
                          <a:effectLst/>
                          <a:latin typeface="Book Antiqua" panose="02040602050305030304" pitchFamily="18" charset="0"/>
                          <a:ea typeface="Times New Roman" panose="02020603050405020304" pitchFamily="18" charset="0"/>
                          <a:cs typeface="Calibri" panose="020F0502020204030204" pitchFamily="34" charset="0"/>
                        </a:rPr>
                        <a:t>-78.80      (48.42)</a:t>
                      </a:r>
                      <a:endParaRPr lang="en-US" sz="1400" kern="100" dirty="0">
                        <a:solidFill>
                          <a:srgbClr val="264880"/>
                        </a:solidFill>
                        <a:effectLst/>
                        <a:latin typeface="Book Antiqua" panose="02040602050305030304" pitchFamily="18" charset="0"/>
                        <a:ea typeface="DengXian" panose="02010600030101010101" pitchFamily="2" charset="-122"/>
                        <a:cs typeface="Times New Roman" panose="02020603050405020304" pitchFamily="18" charset="0"/>
                      </a:endParaRPr>
                    </a:p>
                  </a:txBody>
                  <a:tcPr marL="14856" marR="14856" marT="0" marB="0" anchor="ctr">
                    <a:lnL>
                      <a:noFill/>
                    </a:lnL>
                    <a:lnR>
                      <a:noFill/>
                    </a:lnR>
                    <a:lnT w="28575" cap="flat" cmpd="sng" algn="ctr">
                      <a:solidFill>
                        <a:srgbClr val="A97816"/>
                      </a:solidFill>
                      <a:prstDash val="solid"/>
                      <a:round/>
                      <a:headEnd type="none" w="med" len="med"/>
                      <a:tailEnd type="none" w="med" len="med"/>
                    </a:lnT>
                    <a:lnB>
                      <a:noFill/>
                    </a:lnB>
                    <a:noFill/>
                  </a:tcPr>
                </a:tc>
                <a:tc>
                  <a:txBody>
                    <a:bodyPr/>
                    <a:lstStyle/>
                    <a:p>
                      <a:pPr marL="0" marR="0" algn="ctr">
                        <a:lnSpc>
                          <a:spcPct val="150000"/>
                        </a:lnSpc>
                        <a:spcAft>
                          <a:spcPts val="800"/>
                        </a:spcAft>
                      </a:pPr>
                      <a:r>
                        <a:rPr lang="en-US" sz="1400" kern="0" dirty="0">
                          <a:solidFill>
                            <a:srgbClr val="4877A4"/>
                          </a:solidFill>
                          <a:effectLst/>
                          <a:latin typeface="Book Antiqua" panose="02040602050305030304" pitchFamily="18" charset="0"/>
                          <a:ea typeface="Times New Roman" panose="02020603050405020304" pitchFamily="18" charset="0"/>
                          <a:cs typeface="Times New Roman" panose="02020603050405020304" pitchFamily="18" charset="0"/>
                        </a:rPr>
                        <a:t>-85.48 (50.56)</a:t>
                      </a:r>
                      <a:endParaRPr lang="en-US" sz="1400" kern="100" dirty="0">
                        <a:solidFill>
                          <a:srgbClr val="4877A4"/>
                        </a:solidFill>
                        <a:effectLst/>
                        <a:latin typeface="Book Antiqua" panose="02040602050305030304" pitchFamily="18" charset="0"/>
                        <a:ea typeface="DengXian" panose="02010600030101010101" pitchFamily="2" charset="-122"/>
                        <a:cs typeface="Times New Roman" panose="02020603050405020304" pitchFamily="18" charset="0"/>
                      </a:endParaRPr>
                    </a:p>
                  </a:txBody>
                  <a:tcPr marL="14856" marR="14856" marT="0" marB="0" anchor="ctr">
                    <a:lnL>
                      <a:noFill/>
                    </a:lnL>
                    <a:lnR>
                      <a:noFill/>
                    </a:lnR>
                    <a:lnT w="28575" cap="flat" cmpd="sng" algn="ctr">
                      <a:solidFill>
                        <a:srgbClr val="A97816"/>
                      </a:solidFill>
                      <a:prstDash val="solid"/>
                      <a:round/>
                      <a:headEnd type="none" w="med" len="med"/>
                      <a:tailEnd type="none" w="med" len="med"/>
                    </a:lnT>
                    <a:lnB>
                      <a:noFill/>
                    </a:lnB>
                    <a:noFill/>
                  </a:tcPr>
                </a:tc>
                <a:tc>
                  <a:txBody>
                    <a:bodyPr/>
                    <a:lstStyle/>
                    <a:p>
                      <a:pPr marL="0" marR="0" algn="ctr">
                        <a:lnSpc>
                          <a:spcPct val="150000"/>
                        </a:lnSpc>
                        <a:spcAft>
                          <a:spcPts val="800"/>
                        </a:spcAft>
                      </a:pPr>
                      <a:r>
                        <a:rPr lang="en-US" sz="1400" kern="0" dirty="0">
                          <a:effectLst/>
                          <a:latin typeface="Book Antiqua" panose="02040602050305030304" pitchFamily="18" charset="0"/>
                          <a:ea typeface="Times New Roman" panose="02020603050405020304" pitchFamily="18" charset="0"/>
                          <a:cs typeface="Times New Roman" panose="02020603050405020304" pitchFamily="18" charset="0"/>
                        </a:rPr>
                        <a:t>1.15</a:t>
                      </a:r>
                      <a:endParaRPr lang="en-US" sz="1400" kern="100" dirty="0">
                        <a:effectLst/>
                        <a:latin typeface="Book Antiqua" panose="02040602050305030304" pitchFamily="18" charset="0"/>
                        <a:ea typeface="DengXian" panose="02010600030101010101" pitchFamily="2" charset="-122"/>
                        <a:cs typeface="Times New Roman" panose="02020603050405020304" pitchFamily="18" charset="0"/>
                      </a:endParaRPr>
                    </a:p>
                  </a:txBody>
                  <a:tcPr marL="14856" marR="14856" marT="0" marB="0" anchor="ctr">
                    <a:lnL>
                      <a:noFill/>
                    </a:lnL>
                    <a:lnR>
                      <a:noFill/>
                    </a:lnR>
                    <a:lnT w="28575" cap="flat" cmpd="sng" algn="ctr">
                      <a:solidFill>
                        <a:srgbClr val="A97816"/>
                      </a:solidFill>
                      <a:prstDash val="solid"/>
                      <a:round/>
                      <a:headEnd type="none" w="med" len="med"/>
                      <a:tailEnd type="none" w="med" len="med"/>
                    </a:lnT>
                    <a:lnB>
                      <a:noFill/>
                    </a:lnB>
                    <a:noFill/>
                  </a:tcPr>
                </a:tc>
                <a:tc>
                  <a:txBody>
                    <a:bodyPr/>
                    <a:lstStyle/>
                    <a:p>
                      <a:pPr marL="0" marR="0" algn="ctr">
                        <a:lnSpc>
                          <a:spcPct val="150000"/>
                        </a:lnSpc>
                        <a:spcAft>
                          <a:spcPts val="800"/>
                        </a:spcAft>
                      </a:pPr>
                      <a:r>
                        <a:rPr lang="en-US" sz="1400" kern="0" dirty="0">
                          <a:effectLst/>
                          <a:latin typeface="Book Antiqua" panose="02040602050305030304" pitchFamily="18" charset="0"/>
                          <a:ea typeface="Times New Roman" panose="02020603050405020304" pitchFamily="18" charset="0"/>
                          <a:cs typeface="Times New Roman" panose="02020603050405020304" pitchFamily="18" charset="0"/>
                        </a:rPr>
                        <a:t>0.252</a:t>
                      </a:r>
                      <a:endParaRPr lang="en-US" sz="1400" kern="100" dirty="0">
                        <a:effectLst/>
                        <a:latin typeface="Book Antiqua" panose="02040602050305030304" pitchFamily="18" charset="0"/>
                        <a:ea typeface="DengXian" panose="02010600030101010101" pitchFamily="2" charset="-122"/>
                        <a:cs typeface="Times New Roman" panose="02020603050405020304" pitchFamily="18" charset="0"/>
                      </a:endParaRPr>
                    </a:p>
                  </a:txBody>
                  <a:tcPr marL="14856" marR="14856" marT="0" marB="0" anchor="ctr">
                    <a:lnL>
                      <a:noFill/>
                    </a:lnL>
                    <a:lnR>
                      <a:noFill/>
                    </a:lnR>
                    <a:lnT w="28575" cap="flat" cmpd="sng" algn="ctr">
                      <a:solidFill>
                        <a:srgbClr val="A97816"/>
                      </a:solidFill>
                      <a:prstDash val="solid"/>
                      <a:round/>
                      <a:headEnd type="none" w="med" len="med"/>
                      <a:tailEnd type="none" w="med" len="med"/>
                    </a:lnT>
                    <a:lnB>
                      <a:noFill/>
                    </a:lnB>
                    <a:noFill/>
                  </a:tcPr>
                </a:tc>
                <a:extLst>
                  <a:ext uri="{0D108BD9-81ED-4DB2-BD59-A6C34878D82A}">
                    <a16:rowId xmlns:a16="http://schemas.microsoft.com/office/drawing/2014/main" val="2105151772"/>
                  </a:ext>
                </a:extLst>
              </a:tr>
              <a:tr h="680568">
                <a:tc>
                  <a:txBody>
                    <a:bodyPr/>
                    <a:lstStyle/>
                    <a:p>
                      <a:pPr marL="0" marR="0">
                        <a:lnSpc>
                          <a:spcPct val="150000"/>
                        </a:lnSpc>
                        <a:spcAft>
                          <a:spcPts val="800"/>
                        </a:spcAft>
                      </a:pPr>
                      <a:r>
                        <a:rPr lang="en-US" sz="1400" kern="0">
                          <a:solidFill>
                            <a:srgbClr val="000000"/>
                          </a:solidFill>
                          <a:effectLst/>
                          <a:latin typeface="Book Antiqua" panose="02040602050305030304" pitchFamily="18" charset="0"/>
                          <a:ea typeface="Times New Roman" panose="02020603050405020304" pitchFamily="18" charset="0"/>
                          <a:cs typeface="Calibri" panose="020F0502020204030204" pitchFamily="34" charset="0"/>
                        </a:rPr>
                        <a:t>Freedom of movement</a:t>
                      </a:r>
                      <a:endParaRPr lang="en-US" sz="1400" kern="100">
                        <a:effectLst/>
                        <a:latin typeface="Book Antiqua" panose="02040602050305030304" pitchFamily="18" charset="0"/>
                        <a:ea typeface="DengXian" panose="02010600030101010101" pitchFamily="2" charset="-122"/>
                        <a:cs typeface="Times New Roman" panose="02020603050405020304" pitchFamily="18" charset="0"/>
                      </a:endParaRPr>
                    </a:p>
                  </a:txBody>
                  <a:tcPr marL="14856" marR="14856" marT="0" marB="0" anchor="ctr">
                    <a:lnL>
                      <a:noFill/>
                    </a:lnL>
                    <a:lnR>
                      <a:noFill/>
                    </a:lnR>
                    <a:lnT>
                      <a:noFill/>
                    </a:lnT>
                    <a:lnB>
                      <a:noFill/>
                    </a:lnB>
                    <a:noFill/>
                  </a:tcPr>
                </a:tc>
                <a:tc>
                  <a:txBody>
                    <a:bodyPr/>
                    <a:lstStyle/>
                    <a:p>
                      <a:pPr marL="0" marR="0" algn="ctr">
                        <a:lnSpc>
                          <a:spcPct val="150000"/>
                        </a:lnSpc>
                        <a:spcAft>
                          <a:spcPts val="800"/>
                        </a:spcAft>
                      </a:pPr>
                      <a:r>
                        <a:rPr lang="en-US" sz="1400" kern="0" dirty="0">
                          <a:solidFill>
                            <a:srgbClr val="264880"/>
                          </a:solidFill>
                          <a:effectLst/>
                          <a:latin typeface="Book Antiqua" panose="02040602050305030304" pitchFamily="18" charset="0"/>
                          <a:ea typeface="Times New Roman" panose="02020603050405020304" pitchFamily="18" charset="0"/>
                          <a:cs typeface="Calibri" panose="020F0502020204030204" pitchFamily="34" charset="0"/>
                        </a:rPr>
                        <a:t>65.56        (44.86)</a:t>
                      </a:r>
                      <a:endParaRPr lang="en-US" sz="1400" kern="100" dirty="0">
                        <a:solidFill>
                          <a:srgbClr val="264880"/>
                        </a:solidFill>
                        <a:effectLst/>
                        <a:latin typeface="Book Antiqua" panose="02040602050305030304" pitchFamily="18" charset="0"/>
                        <a:ea typeface="DengXian" panose="02010600030101010101" pitchFamily="2" charset="-122"/>
                        <a:cs typeface="Times New Roman" panose="02020603050405020304" pitchFamily="18" charset="0"/>
                      </a:endParaRPr>
                    </a:p>
                  </a:txBody>
                  <a:tcPr marL="14856" marR="14856" marT="0" marB="0" anchor="ctr">
                    <a:lnL>
                      <a:noFill/>
                    </a:lnL>
                    <a:lnR>
                      <a:noFill/>
                    </a:lnR>
                    <a:lnT>
                      <a:noFill/>
                    </a:lnT>
                    <a:lnB>
                      <a:noFill/>
                    </a:lnB>
                    <a:noFill/>
                  </a:tcPr>
                </a:tc>
                <a:tc>
                  <a:txBody>
                    <a:bodyPr/>
                    <a:lstStyle/>
                    <a:p>
                      <a:pPr marL="0" marR="0" algn="ctr">
                        <a:lnSpc>
                          <a:spcPct val="150000"/>
                        </a:lnSpc>
                        <a:spcAft>
                          <a:spcPts val="800"/>
                        </a:spcAft>
                      </a:pPr>
                      <a:r>
                        <a:rPr lang="en-US" sz="1400" kern="0" dirty="0">
                          <a:solidFill>
                            <a:srgbClr val="4877A4"/>
                          </a:solidFill>
                          <a:effectLst/>
                          <a:latin typeface="Book Antiqua" panose="02040602050305030304" pitchFamily="18" charset="0"/>
                          <a:ea typeface="Times New Roman" panose="02020603050405020304" pitchFamily="18" charset="0"/>
                          <a:cs typeface="Calibri" panose="020F0502020204030204" pitchFamily="34" charset="0"/>
                        </a:rPr>
                        <a:t>75.06 (41.53)</a:t>
                      </a:r>
                      <a:endParaRPr lang="en-US" sz="1400" kern="100" dirty="0">
                        <a:solidFill>
                          <a:srgbClr val="4877A4"/>
                        </a:solidFill>
                        <a:effectLst/>
                        <a:latin typeface="Book Antiqua" panose="02040602050305030304" pitchFamily="18" charset="0"/>
                        <a:ea typeface="DengXian" panose="02010600030101010101" pitchFamily="2" charset="-122"/>
                        <a:cs typeface="Times New Roman" panose="02020603050405020304" pitchFamily="18" charset="0"/>
                      </a:endParaRPr>
                    </a:p>
                  </a:txBody>
                  <a:tcPr marL="14856" marR="14856" marT="0" marB="0" anchor="ctr">
                    <a:lnL>
                      <a:noFill/>
                    </a:lnL>
                    <a:lnR>
                      <a:noFill/>
                    </a:lnR>
                    <a:lnT>
                      <a:noFill/>
                    </a:lnT>
                    <a:lnB>
                      <a:noFill/>
                    </a:lnB>
                    <a:noFill/>
                  </a:tcPr>
                </a:tc>
                <a:tc>
                  <a:txBody>
                    <a:bodyPr/>
                    <a:lstStyle/>
                    <a:p>
                      <a:pPr marL="0" marR="0" algn="ctr">
                        <a:lnSpc>
                          <a:spcPct val="150000"/>
                        </a:lnSpc>
                        <a:spcAft>
                          <a:spcPts val="800"/>
                        </a:spcAft>
                      </a:pPr>
                      <a:r>
                        <a:rPr lang="en-US" sz="1400" kern="0" dirty="0">
                          <a:effectLst/>
                          <a:latin typeface="Book Antiqua" panose="02040602050305030304" pitchFamily="18" charset="0"/>
                          <a:ea typeface="Times New Roman" panose="02020603050405020304" pitchFamily="18" charset="0"/>
                          <a:cs typeface="Times New Roman" panose="02020603050405020304" pitchFamily="18" charset="0"/>
                        </a:rPr>
                        <a:t>-1.87</a:t>
                      </a:r>
                      <a:endParaRPr lang="en-US" sz="1400" kern="100" dirty="0">
                        <a:effectLst/>
                        <a:latin typeface="Book Antiqua" panose="02040602050305030304" pitchFamily="18" charset="0"/>
                        <a:ea typeface="DengXian" panose="02010600030101010101" pitchFamily="2" charset="-122"/>
                        <a:cs typeface="Times New Roman" panose="02020603050405020304" pitchFamily="18" charset="0"/>
                      </a:endParaRPr>
                    </a:p>
                  </a:txBody>
                  <a:tcPr marL="14856" marR="14856" marT="0" marB="0" anchor="ctr">
                    <a:lnL>
                      <a:noFill/>
                    </a:lnL>
                    <a:lnR>
                      <a:noFill/>
                    </a:lnR>
                    <a:lnT>
                      <a:noFill/>
                    </a:lnT>
                    <a:lnB>
                      <a:noFill/>
                    </a:lnB>
                    <a:noFill/>
                  </a:tcPr>
                </a:tc>
                <a:tc>
                  <a:txBody>
                    <a:bodyPr/>
                    <a:lstStyle/>
                    <a:p>
                      <a:pPr marL="0" marR="0" algn="ctr">
                        <a:lnSpc>
                          <a:spcPct val="150000"/>
                        </a:lnSpc>
                        <a:spcAft>
                          <a:spcPts val="800"/>
                        </a:spcAft>
                      </a:pPr>
                      <a:r>
                        <a:rPr lang="en-US" sz="1400" kern="0" dirty="0">
                          <a:effectLst/>
                          <a:latin typeface="Book Antiqua" panose="02040602050305030304" pitchFamily="18" charset="0"/>
                          <a:ea typeface="Times New Roman" panose="02020603050405020304" pitchFamily="18" charset="0"/>
                          <a:cs typeface="Times New Roman" panose="02020603050405020304" pitchFamily="18" charset="0"/>
                        </a:rPr>
                        <a:t>0.063</a:t>
                      </a:r>
                      <a:endParaRPr lang="en-US" sz="1400" kern="100" dirty="0">
                        <a:effectLst/>
                        <a:latin typeface="Book Antiqua" panose="02040602050305030304" pitchFamily="18" charset="0"/>
                        <a:ea typeface="DengXian" panose="02010600030101010101" pitchFamily="2" charset="-122"/>
                        <a:cs typeface="Times New Roman" panose="02020603050405020304" pitchFamily="18" charset="0"/>
                      </a:endParaRPr>
                    </a:p>
                  </a:txBody>
                  <a:tcPr marL="14856" marR="14856" marT="0" marB="0" anchor="ctr">
                    <a:lnL>
                      <a:noFill/>
                    </a:lnL>
                    <a:lnR>
                      <a:noFill/>
                    </a:lnR>
                    <a:lnT>
                      <a:noFill/>
                    </a:lnT>
                    <a:lnB>
                      <a:noFill/>
                    </a:lnB>
                    <a:noFill/>
                  </a:tcPr>
                </a:tc>
                <a:extLst>
                  <a:ext uri="{0D108BD9-81ED-4DB2-BD59-A6C34878D82A}">
                    <a16:rowId xmlns:a16="http://schemas.microsoft.com/office/drawing/2014/main" val="693721451"/>
                  </a:ext>
                </a:extLst>
              </a:tr>
              <a:tr h="680568">
                <a:tc>
                  <a:txBody>
                    <a:bodyPr/>
                    <a:lstStyle/>
                    <a:p>
                      <a:pPr marL="0" marR="0">
                        <a:lnSpc>
                          <a:spcPct val="150000"/>
                        </a:lnSpc>
                        <a:spcAft>
                          <a:spcPts val="800"/>
                        </a:spcAft>
                      </a:pPr>
                      <a:r>
                        <a:rPr lang="en-US" sz="1400" kern="0" dirty="0">
                          <a:solidFill>
                            <a:srgbClr val="000000"/>
                          </a:solidFill>
                          <a:effectLst/>
                          <a:latin typeface="Book Antiqua" panose="02040602050305030304" pitchFamily="18" charset="0"/>
                          <a:ea typeface="Times New Roman" panose="02020603050405020304" pitchFamily="18" charset="0"/>
                          <a:cs typeface="Calibri" panose="020F0502020204030204" pitchFamily="34" charset="0"/>
                        </a:rPr>
                        <a:t>Regular fit </a:t>
                      </a:r>
                      <a:endParaRPr lang="en-US" sz="1400" kern="100" dirty="0">
                        <a:effectLst/>
                        <a:latin typeface="Book Antiqua" panose="02040602050305030304" pitchFamily="18" charset="0"/>
                        <a:ea typeface="DengXian" panose="02010600030101010101" pitchFamily="2" charset="-122"/>
                        <a:cs typeface="Times New Roman" panose="02020603050405020304" pitchFamily="18" charset="0"/>
                      </a:endParaRPr>
                    </a:p>
                  </a:txBody>
                  <a:tcPr marL="14856" marR="14856" marT="0" marB="0"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marL="0" marR="0" algn="ctr">
                        <a:lnSpc>
                          <a:spcPct val="150000"/>
                        </a:lnSpc>
                        <a:spcAft>
                          <a:spcPts val="800"/>
                        </a:spcAft>
                      </a:pPr>
                      <a:r>
                        <a:rPr lang="en-US" sz="1400" kern="0" dirty="0">
                          <a:solidFill>
                            <a:srgbClr val="264880"/>
                          </a:solidFill>
                          <a:effectLst/>
                          <a:latin typeface="Book Antiqua" panose="02040602050305030304" pitchFamily="18" charset="0"/>
                          <a:ea typeface="Times New Roman" panose="02020603050405020304" pitchFamily="18" charset="0"/>
                          <a:cs typeface="Calibri" panose="020F0502020204030204" pitchFamily="34" charset="0"/>
                        </a:rPr>
                        <a:t>0.50          (37.54)</a:t>
                      </a:r>
                      <a:endParaRPr lang="en-US" sz="1400" kern="100" dirty="0">
                        <a:solidFill>
                          <a:srgbClr val="264880"/>
                        </a:solidFill>
                        <a:effectLst/>
                        <a:latin typeface="Book Antiqua" panose="02040602050305030304" pitchFamily="18" charset="0"/>
                        <a:ea typeface="DengXian" panose="02010600030101010101" pitchFamily="2" charset="-122"/>
                        <a:cs typeface="Times New Roman" panose="02020603050405020304" pitchFamily="18" charset="0"/>
                      </a:endParaRPr>
                    </a:p>
                  </a:txBody>
                  <a:tcPr marL="14856" marR="14856" marT="0" marB="0"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marL="0" marR="0" algn="ctr">
                        <a:lnSpc>
                          <a:spcPct val="150000"/>
                        </a:lnSpc>
                        <a:spcAft>
                          <a:spcPts val="800"/>
                        </a:spcAft>
                      </a:pPr>
                      <a:r>
                        <a:rPr lang="en-US" sz="1400" kern="0" dirty="0">
                          <a:solidFill>
                            <a:srgbClr val="4877A4"/>
                          </a:solidFill>
                          <a:effectLst/>
                          <a:latin typeface="Book Antiqua" panose="02040602050305030304" pitchFamily="18" charset="0"/>
                          <a:ea typeface="Times New Roman" panose="02020603050405020304" pitchFamily="18" charset="0"/>
                          <a:cs typeface="Times New Roman" panose="02020603050405020304" pitchFamily="18" charset="0"/>
                        </a:rPr>
                        <a:t>-0.35 (30.28)</a:t>
                      </a:r>
                      <a:endParaRPr lang="en-US" sz="1400" kern="100" dirty="0">
                        <a:solidFill>
                          <a:srgbClr val="4877A4"/>
                        </a:solidFill>
                        <a:effectLst/>
                        <a:latin typeface="Book Antiqua" panose="02040602050305030304" pitchFamily="18" charset="0"/>
                        <a:ea typeface="DengXian" panose="02010600030101010101" pitchFamily="2" charset="-122"/>
                        <a:cs typeface="Times New Roman" panose="02020603050405020304" pitchFamily="18" charset="0"/>
                      </a:endParaRPr>
                    </a:p>
                  </a:txBody>
                  <a:tcPr marL="14856" marR="14856" marT="0" marB="0"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marL="0" marR="0" algn="ctr">
                        <a:lnSpc>
                          <a:spcPct val="150000"/>
                        </a:lnSpc>
                        <a:spcAft>
                          <a:spcPts val="800"/>
                        </a:spcAft>
                      </a:pPr>
                      <a:r>
                        <a:rPr lang="en-US" sz="1400" kern="0" dirty="0">
                          <a:effectLst/>
                          <a:latin typeface="Book Antiqua" panose="02040602050305030304" pitchFamily="18" charset="0"/>
                          <a:ea typeface="Times New Roman" panose="02020603050405020304" pitchFamily="18" charset="0"/>
                          <a:cs typeface="Times New Roman" panose="02020603050405020304" pitchFamily="18" charset="0"/>
                        </a:rPr>
                        <a:t>0.21</a:t>
                      </a:r>
                      <a:endParaRPr lang="en-US" sz="1400" kern="100" dirty="0">
                        <a:effectLst/>
                        <a:latin typeface="Book Antiqua" panose="02040602050305030304" pitchFamily="18" charset="0"/>
                        <a:ea typeface="DengXian" panose="02010600030101010101" pitchFamily="2" charset="-122"/>
                        <a:cs typeface="Times New Roman" panose="02020603050405020304" pitchFamily="18" charset="0"/>
                      </a:endParaRPr>
                    </a:p>
                  </a:txBody>
                  <a:tcPr marL="14856" marR="14856" marT="0" marB="0"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marL="0" marR="0" algn="ctr">
                        <a:lnSpc>
                          <a:spcPct val="150000"/>
                        </a:lnSpc>
                        <a:spcAft>
                          <a:spcPts val="800"/>
                        </a:spcAft>
                      </a:pPr>
                      <a:r>
                        <a:rPr lang="en-US" sz="1400" kern="0" dirty="0">
                          <a:effectLst/>
                          <a:latin typeface="Book Antiqua" panose="02040602050305030304" pitchFamily="18" charset="0"/>
                          <a:ea typeface="Times New Roman" panose="02020603050405020304" pitchFamily="18" charset="0"/>
                          <a:cs typeface="Times New Roman" panose="02020603050405020304" pitchFamily="18" charset="0"/>
                        </a:rPr>
                        <a:t>0.833</a:t>
                      </a:r>
                      <a:endParaRPr lang="en-US" sz="1400" kern="100" dirty="0">
                        <a:effectLst/>
                        <a:latin typeface="Book Antiqua" panose="02040602050305030304" pitchFamily="18" charset="0"/>
                        <a:ea typeface="DengXian" panose="02010600030101010101" pitchFamily="2" charset="-122"/>
                        <a:cs typeface="Times New Roman" panose="02020603050405020304" pitchFamily="18" charset="0"/>
                      </a:endParaRPr>
                    </a:p>
                  </a:txBody>
                  <a:tcPr marL="14856" marR="14856" marT="0" marB="0" anchor="ctr">
                    <a:lnL>
                      <a:noFill/>
                    </a:lnL>
                    <a:lnR>
                      <a:noFill/>
                    </a:lnR>
                    <a:lnT>
                      <a:noFill/>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61362025"/>
                  </a:ext>
                </a:extLst>
              </a:tr>
            </a:tbl>
          </a:graphicData>
        </a:graphic>
      </p:graphicFrame>
      <p:sp>
        <p:nvSpPr>
          <p:cNvPr id="13" name="TextBox 12">
            <a:extLst>
              <a:ext uri="{FF2B5EF4-FFF2-40B4-BE49-F238E27FC236}">
                <a16:creationId xmlns:a16="http://schemas.microsoft.com/office/drawing/2014/main" id="{8A7F8478-4A80-8218-7635-9E4ECAAF94C9}"/>
              </a:ext>
            </a:extLst>
          </p:cNvPr>
          <p:cNvSpPr txBox="1"/>
          <p:nvPr/>
        </p:nvSpPr>
        <p:spPr>
          <a:xfrm>
            <a:off x="1942841" y="2534172"/>
            <a:ext cx="869372" cy="338554"/>
          </a:xfrm>
          <a:prstGeom prst="rect">
            <a:avLst/>
          </a:prstGeom>
          <a:noFill/>
        </p:spPr>
        <p:txBody>
          <a:bodyPr wrap="square">
            <a:spAutoFit/>
          </a:bodyPr>
          <a:lstStyle/>
          <a:p>
            <a:r>
              <a:rPr lang="en-US" sz="1600" kern="0" dirty="0">
                <a:solidFill>
                  <a:srgbClr val="113866"/>
                </a:solidFill>
                <a:effectLst/>
                <a:latin typeface="Book Antiqua" panose="02040602050305030304" pitchFamily="18" charset="0"/>
                <a:ea typeface="Times New Roman" panose="02020603050405020304" pitchFamily="18" charset="0"/>
                <a:cs typeface="Calibri" panose="020F0502020204030204" pitchFamily="34" charset="0"/>
              </a:rPr>
              <a:t>-21.32 </a:t>
            </a:r>
            <a:endParaRPr lang="en-US" sz="1600" dirty="0">
              <a:solidFill>
                <a:srgbClr val="113866"/>
              </a:solidFill>
            </a:endParaRPr>
          </a:p>
        </p:txBody>
      </p:sp>
      <p:sp>
        <p:nvSpPr>
          <p:cNvPr id="14" name="TextBox 13">
            <a:extLst>
              <a:ext uri="{FF2B5EF4-FFF2-40B4-BE49-F238E27FC236}">
                <a16:creationId xmlns:a16="http://schemas.microsoft.com/office/drawing/2014/main" id="{7A670EB1-B847-21A7-12BB-05852CD944E2}"/>
              </a:ext>
            </a:extLst>
          </p:cNvPr>
          <p:cNvSpPr txBox="1"/>
          <p:nvPr/>
        </p:nvSpPr>
        <p:spPr>
          <a:xfrm>
            <a:off x="4210630" y="2293422"/>
            <a:ext cx="869372" cy="338554"/>
          </a:xfrm>
          <a:prstGeom prst="rect">
            <a:avLst/>
          </a:prstGeom>
          <a:noFill/>
        </p:spPr>
        <p:txBody>
          <a:bodyPr wrap="square">
            <a:spAutoFit/>
          </a:bodyPr>
          <a:lstStyle/>
          <a:p>
            <a:r>
              <a:rPr lang="en-US" sz="1600" kern="0" dirty="0">
                <a:solidFill>
                  <a:srgbClr val="113866"/>
                </a:solidFill>
                <a:effectLst/>
                <a:latin typeface="Book Antiqua" panose="02040602050305030304" pitchFamily="18" charset="0"/>
                <a:ea typeface="Times New Roman" panose="02020603050405020304" pitchFamily="18" charset="0"/>
                <a:cs typeface="Calibri" panose="020F0502020204030204" pitchFamily="34" charset="0"/>
              </a:rPr>
              <a:t>-</a:t>
            </a:r>
            <a:r>
              <a:rPr lang="en-US" sz="1600" kern="0" dirty="0">
                <a:solidFill>
                  <a:srgbClr val="113866"/>
                </a:solidFill>
                <a:latin typeface="Book Antiqua" panose="02040602050305030304" pitchFamily="18" charset="0"/>
                <a:ea typeface="Times New Roman" panose="02020603050405020304" pitchFamily="18" charset="0"/>
                <a:cs typeface="Calibri" panose="020F0502020204030204" pitchFamily="34" charset="0"/>
              </a:rPr>
              <a:t>8</a:t>
            </a:r>
            <a:r>
              <a:rPr lang="en-US" sz="1600" kern="0" dirty="0">
                <a:solidFill>
                  <a:srgbClr val="113866"/>
                </a:solidFill>
                <a:effectLst/>
                <a:latin typeface="Book Antiqua" panose="02040602050305030304" pitchFamily="18" charset="0"/>
                <a:ea typeface="Times New Roman" panose="02020603050405020304" pitchFamily="18" charset="0"/>
                <a:cs typeface="Calibri" panose="020F0502020204030204" pitchFamily="34" charset="0"/>
              </a:rPr>
              <a:t>.86</a:t>
            </a:r>
            <a:endParaRPr lang="en-US" sz="1600" dirty="0">
              <a:solidFill>
                <a:srgbClr val="113866"/>
              </a:solidFill>
            </a:endParaRPr>
          </a:p>
        </p:txBody>
      </p:sp>
    </p:spTree>
    <p:extLst>
      <p:ext uri="{BB962C8B-B14F-4D97-AF65-F5344CB8AC3E}">
        <p14:creationId xmlns:p14="http://schemas.microsoft.com/office/powerpoint/2010/main" val="14229662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DE53FA-CA2F-0081-79EA-DFFF73D76055}"/>
            </a:ext>
          </a:extLst>
        </p:cNvPr>
        <p:cNvGrpSpPr/>
        <p:nvPr/>
      </p:nvGrpSpPr>
      <p:grpSpPr>
        <a:xfrm>
          <a:off x="0" y="0"/>
          <a:ext cx="0" cy="0"/>
          <a:chOff x="0" y="0"/>
          <a:chExt cx="0" cy="0"/>
        </a:xfrm>
      </p:grpSpPr>
      <p:sp>
        <p:nvSpPr>
          <p:cNvPr id="3" name="Espace réservé de la date 2">
            <a:extLst>
              <a:ext uri="{FF2B5EF4-FFF2-40B4-BE49-F238E27FC236}">
                <a16:creationId xmlns:a16="http://schemas.microsoft.com/office/drawing/2014/main" id="{0F06AB0A-83D8-2E9B-C1A1-6F9C68259669}"/>
              </a:ext>
            </a:extLst>
          </p:cNvPr>
          <p:cNvSpPr>
            <a:spLocks noGrp="1"/>
          </p:cNvSpPr>
          <p:nvPr>
            <p:ph type="dt" sz="half" idx="10"/>
          </p:nvPr>
        </p:nvSpPr>
        <p:spPr/>
        <p:txBody>
          <a:bodyPr/>
          <a:lstStyle/>
          <a:p>
            <a:endParaRPr lang="en-US" dirty="0"/>
          </a:p>
        </p:txBody>
      </p:sp>
      <p:sp>
        <p:nvSpPr>
          <p:cNvPr id="5" name="Espace réservé du numéro de diapositive 4">
            <a:extLst>
              <a:ext uri="{FF2B5EF4-FFF2-40B4-BE49-F238E27FC236}">
                <a16:creationId xmlns:a16="http://schemas.microsoft.com/office/drawing/2014/main" id="{0420BFA7-A419-9A00-C2EF-6B8E45295EA8}"/>
              </a:ext>
            </a:extLst>
          </p:cNvPr>
          <p:cNvSpPr>
            <a:spLocks noGrp="1"/>
          </p:cNvSpPr>
          <p:nvPr>
            <p:ph type="sldNum" sz="quarter" idx="12"/>
          </p:nvPr>
        </p:nvSpPr>
        <p:spPr/>
        <p:txBody>
          <a:bodyPr/>
          <a:lstStyle/>
          <a:p>
            <a:fld id="{D57F1E4F-1CFF-5643-939E-217C01CDF565}" type="slidenum">
              <a:rPr lang="en-US" smtClean="0"/>
              <a:pPr/>
              <a:t>27</a:t>
            </a:fld>
            <a:endParaRPr lang="en-US"/>
          </a:p>
        </p:txBody>
      </p:sp>
      <p:sp>
        <p:nvSpPr>
          <p:cNvPr id="6" name="Espace réservé du contenu 5">
            <a:extLst>
              <a:ext uri="{FF2B5EF4-FFF2-40B4-BE49-F238E27FC236}">
                <a16:creationId xmlns:a16="http://schemas.microsoft.com/office/drawing/2014/main" id="{7588DB75-6040-35CF-CB82-FF205DC10D60}"/>
              </a:ext>
            </a:extLst>
          </p:cNvPr>
          <p:cNvSpPr>
            <a:spLocks noGrp="1"/>
          </p:cNvSpPr>
          <p:nvPr>
            <p:ph idx="13"/>
          </p:nvPr>
        </p:nvSpPr>
        <p:spPr/>
        <p:txBody>
          <a:bodyPr/>
          <a:lstStyle/>
          <a:p>
            <a:r>
              <a:rPr lang="en-US" dirty="0"/>
              <a:t>Discussion </a:t>
            </a:r>
          </a:p>
        </p:txBody>
      </p:sp>
      <p:sp>
        <p:nvSpPr>
          <p:cNvPr id="7" name="Espace réservé du contenu 6">
            <a:extLst>
              <a:ext uri="{FF2B5EF4-FFF2-40B4-BE49-F238E27FC236}">
                <a16:creationId xmlns:a16="http://schemas.microsoft.com/office/drawing/2014/main" id="{39D960A8-2571-1B1A-508F-07935B46D655}"/>
              </a:ext>
            </a:extLst>
          </p:cNvPr>
          <p:cNvSpPr>
            <a:spLocks noGrp="1"/>
          </p:cNvSpPr>
          <p:nvPr>
            <p:ph idx="14"/>
          </p:nvPr>
        </p:nvSpPr>
        <p:spPr/>
        <p:txBody>
          <a:bodyPr/>
          <a:lstStyle/>
          <a:p>
            <a:r>
              <a:rPr lang="en-NL"/>
              <a:t>Study </a:t>
            </a:r>
            <a:r>
              <a:rPr lang="en-US" dirty="0"/>
              <a:t>2A</a:t>
            </a:r>
            <a:r>
              <a:rPr lang="en-NL"/>
              <a:t>: </a:t>
            </a:r>
            <a:r>
              <a:rPr lang="en-US" dirty="0">
                <a:solidFill>
                  <a:srgbClr val="A97816"/>
                </a:solidFill>
              </a:rPr>
              <a:t>Utility of delivery time in choice-based conjoint </a:t>
            </a:r>
            <a:endParaRPr lang="en-NL" dirty="0"/>
          </a:p>
        </p:txBody>
      </p:sp>
      <p:sp>
        <p:nvSpPr>
          <p:cNvPr id="4" name="Text Placeholder 3">
            <a:extLst>
              <a:ext uri="{FF2B5EF4-FFF2-40B4-BE49-F238E27FC236}">
                <a16:creationId xmlns:a16="http://schemas.microsoft.com/office/drawing/2014/main" id="{A0AA0B41-1627-1F74-1599-C586AD50A86F}"/>
              </a:ext>
            </a:extLst>
          </p:cNvPr>
          <p:cNvSpPr>
            <a:spLocks noGrp="1"/>
          </p:cNvSpPr>
          <p:nvPr>
            <p:ph type="body" sz="quarter" idx="15"/>
          </p:nvPr>
        </p:nvSpPr>
        <p:spPr/>
        <p:txBody>
          <a:bodyPr/>
          <a:lstStyle/>
          <a:p>
            <a:endParaRPr lang="en-NL"/>
          </a:p>
        </p:txBody>
      </p:sp>
      <p:sp>
        <p:nvSpPr>
          <p:cNvPr id="16" name="Rectangle 2">
            <a:extLst>
              <a:ext uri="{FF2B5EF4-FFF2-40B4-BE49-F238E27FC236}">
                <a16:creationId xmlns:a16="http://schemas.microsoft.com/office/drawing/2014/main" id="{327CDA99-9988-94EA-DF75-7B784463A89D}"/>
              </a:ext>
            </a:extLst>
          </p:cNvPr>
          <p:cNvSpPr>
            <a:spLocks noChangeArrowheads="1"/>
          </p:cNvSpPr>
          <p:nvPr/>
        </p:nvSpPr>
        <p:spPr bwMode="auto">
          <a:xfrm>
            <a:off x="5824538" y="2249488"/>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NL" altLang="en-NL" sz="900" b="0" i="0" u="none" strike="noStrike" cap="none" normalizeH="0" baseline="0">
                <a:ln>
                  <a:noFill/>
                </a:ln>
                <a:solidFill>
                  <a:schemeClr val="tx1"/>
                </a:solidFill>
                <a:effectLst/>
                <a:latin typeface="Arial" panose="020B0604020202020204" pitchFamily="34" charset="0"/>
                <a:ea typeface="Helvetica" pitchFamily="2" charset="0"/>
              </a:rPr>
            </a:br>
            <a:endParaRPr kumimoji="0" lang="en-NL" altLang="en-NL" sz="10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en-NL" altLang="en-NL" sz="900" b="0" i="0" u="none" strike="noStrike" cap="none" normalizeH="0" baseline="0">
                <a:ln>
                  <a:noFill/>
                </a:ln>
                <a:solidFill>
                  <a:schemeClr val="tx1"/>
                </a:solidFill>
                <a:effectLst/>
                <a:latin typeface="Arial" panose="020B0604020202020204" pitchFamily="34" charset="0"/>
                <a:ea typeface="Times New Roman" panose="02020603050405020304" pitchFamily="18" charset="0"/>
              </a:rPr>
            </a:br>
            <a:endParaRPr kumimoji="0" lang="en-NL" altLang="en-NL" sz="1800" b="0" i="0" u="none" strike="noStrike" cap="none" normalizeH="0" baseline="0">
              <a:ln>
                <a:noFill/>
              </a:ln>
              <a:solidFill>
                <a:schemeClr val="tx1"/>
              </a:solidFill>
              <a:effectLst/>
              <a:latin typeface="Arial" panose="020B0604020202020204" pitchFamily="34" charset="0"/>
            </a:endParaRPr>
          </a:p>
        </p:txBody>
      </p:sp>
      <p:sp>
        <p:nvSpPr>
          <p:cNvPr id="10" name="Rectangle 9">
            <a:extLst>
              <a:ext uri="{FF2B5EF4-FFF2-40B4-BE49-F238E27FC236}">
                <a16:creationId xmlns:a16="http://schemas.microsoft.com/office/drawing/2014/main" id="{F8C02390-5479-E2CA-4D06-69F45D67A780}"/>
              </a:ext>
            </a:extLst>
          </p:cNvPr>
          <p:cNvSpPr/>
          <p:nvPr/>
        </p:nvSpPr>
        <p:spPr>
          <a:xfrm>
            <a:off x="486405" y="2350609"/>
            <a:ext cx="6371596" cy="3108543"/>
          </a:xfrm>
          <a:prstGeom prst="rect">
            <a:avLst/>
          </a:prstGeom>
        </p:spPr>
        <p:txBody>
          <a:bodyPr wrap="square">
            <a:spAutoFit/>
          </a:bodyPr>
          <a:lstStyle/>
          <a:p>
            <a:pPr marL="457200" indent="-457200">
              <a:buFont typeface="Wingdings" pitchFamily="2" charset="2"/>
              <a:buChar char="§"/>
            </a:pPr>
            <a:r>
              <a:rPr lang="en-US" sz="2400" b="1" dirty="0">
                <a:solidFill>
                  <a:srgbClr val="113866"/>
                </a:solidFill>
                <a:latin typeface="+mj-lt"/>
              </a:rPr>
              <a:t>Longer delivery time has a less negative influence on decisions among green (vs. conventional) products</a:t>
            </a:r>
          </a:p>
          <a:p>
            <a:pPr marL="457200" indent="-457200">
              <a:buFont typeface="Wingdings" pitchFamily="2" charset="2"/>
              <a:buChar char="§"/>
            </a:pPr>
            <a:endParaRPr lang="en-US" sz="2400" b="1" dirty="0">
              <a:solidFill>
                <a:srgbClr val="4877A4"/>
              </a:solidFill>
              <a:latin typeface="+mj-lt"/>
            </a:endParaRPr>
          </a:p>
          <a:p>
            <a:pPr marL="457200" indent="-457200">
              <a:buFont typeface="Wingdings" pitchFamily="2" charset="2"/>
              <a:buChar char="§"/>
            </a:pPr>
            <a:endParaRPr lang="en-US" sz="2400" b="1" dirty="0">
              <a:solidFill>
                <a:srgbClr val="4877A4"/>
              </a:solidFill>
              <a:latin typeface="+mj-lt"/>
            </a:endParaRPr>
          </a:p>
          <a:p>
            <a:pPr marL="457200" indent="-457200">
              <a:buFont typeface="Wingdings" pitchFamily="2" charset="2"/>
              <a:buChar char="§"/>
            </a:pPr>
            <a:r>
              <a:rPr lang="en-US" sz="2400" b="1" dirty="0">
                <a:solidFill>
                  <a:srgbClr val="4877A4"/>
                </a:solidFill>
                <a:latin typeface="+mj-lt"/>
              </a:rPr>
              <a:t>Green products are penalized less for offering slower delivery</a:t>
            </a:r>
          </a:p>
          <a:p>
            <a:endParaRPr lang="en-US" sz="2800" b="1" dirty="0">
              <a:solidFill>
                <a:srgbClr val="4877A4"/>
              </a:solidFill>
              <a:latin typeface="+mj-lt"/>
            </a:endParaRPr>
          </a:p>
        </p:txBody>
      </p:sp>
      <p:sp>
        <p:nvSpPr>
          <p:cNvPr id="2" name="Speech Bubble: Rectangle with Corners Rounded 8">
            <a:extLst>
              <a:ext uri="{FF2B5EF4-FFF2-40B4-BE49-F238E27FC236}">
                <a16:creationId xmlns:a16="http://schemas.microsoft.com/office/drawing/2014/main" id="{63D498BD-D560-9CE4-ADAF-E58F35E6C5C7}"/>
              </a:ext>
            </a:extLst>
          </p:cNvPr>
          <p:cNvSpPr/>
          <p:nvPr/>
        </p:nvSpPr>
        <p:spPr>
          <a:xfrm>
            <a:off x="7500750" y="2350609"/>
            <a:ext cx="4225149" cy="1803325"/>
          </a:xfrm>
          <a:prstGeom prst="wedgeRoundRectCallout">
            <a:avLst>
              <a:gd name="adj1" fmla="val -42031"/>
              <a:gd name="adj2" fmla="val 118121"/>
              <a:gd name="adj3" fmla="val 16667"/>
            </a:avLst>
          </a:prstGeom>
          <a:solidFill>
            <a:srgbClr val="2648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cap="all" dirty="0">
                <a:solidFill>
                  <a:schemeClr val="bg1"/>
                </a:solidFill>
                <a:latin typeface="Franklin Gothic Demi Cond" panose="020B0603020102020204" pitchFamily="34" charset="0"/>
              </a:rPr>
              <a:t>WHAT about choosing between delivery options?</a:t>
            </a:r>
          </a:p>
        </p:txBody>
      </p:sp>
    </p:spTree>
    <p:extLst>
      <p:ext uri="{BB962C8B-B14F-4D97-AF65-F5344CB8AC3E}">
        <p14:creationId xmlns:p14="http://schemas.microsoft.com/office/powerpoint/2010/main" val="2342902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A5A405-54B7-12DF-2DFE-E4A442957381}"/>
            </a:ext>
          </a:extLst>
        </p:cNvPr>
        <p:cNvGrpSpPr/>
        <p:nvPr/>
      </p:nvGrpSpPr>
      <p:grpSpPr>
        <a:xfrm>
          <a:off x="0" y="0"/>
          <a:ext cx="0" cy="0"/>
          <a:chOff x="0" y="0"/>
          <a:chExt cx="0" cy="0"/>
        </a:xfrm>
      </p:grpSpPr>
      <p:sp>
        <p:nvSpPr>
          <p:cNvPr id="3" name="Espace réservé de la date 2">
            <a:extLst>
              <a:ext uri="{FF2B5EF4-FFF2-40B4-BE49-F238E27FC236}">
                <a16:creationId xmlns:a16="http://schemas.microsoft.com/office/drawing/2014/main" id="{218A8F29-65DF-951A-71EE-B7B245FB6DEE}"/>
              </a:ext>
            </a:extLst>
          </p:cNvPr>
          <p:cNvSpPr>
            <a:spLocks noGrp="1"/>
          </p:cNvSpPr>
          <p:nvPr>
            <p:ph type="dt" sz="half" idx="10"/>
          </p:nvPr>
        </p:nvSpPr>
        <p:spPr/>
        <p:txBody>
          <a:bodyPr/>
          <a:lstStyle/>
          <a:p>
            <a:endParaRPr lang="en-US" dirty="0"/>
          </a:p>
        </p:txBody>
      </p:sp>
      <p:sp>
        <p:nvSpPr>
          <p:cNvPr id="5" name="Espace réservé du numéro de diapositive 4">
            <a:extLst>
              <a:ext uri="{FF2B5EF4-FFF2-40B4-BE49-F238E27FC236}">
                <a16:creationId xmlns:a16="http://schemas.microsoft.com/office/drawing/2014/main" id="{1E8BE0C8-3FAD-5E99-13F6-C80DE8C871F9}"/>
              </a:ext>
            </a:extLst>
          </p:cNvPr>
          <p:cNvSpPr>
            <a:spLocks noGrp="1"/>
          </p:cNvSpPr>
          <p:nvPr>
            <p:ph type="sldNum" sz="quarter" idx="12"/>
          </p:nvPr>
        </p:nvSpPr>
        <p:spPr/>
        <p:txBody>
          <a:bodyPr/>
          <a:lstStyle/>
          <a:p>
            <a:fld id="{D57F1E4F-1CFF-5643-939E-217C01CDF565}" type="slidenum">
              <a:rPr lang="en-US" smtClean="0"/>
              <a:pPr/>
              <a:t>28</a:t>
            </a:fld>
            <a:endParaRPr lang="en-US"/>
          </a:p>
        </p:txBody>
      </p:sp>
      <p:sp>
        <p:nvSpPr>
          <p:cNvPr id="6" name="Espace réservé du contenu 5">
            <a:extLst>
              <a:ext uri="{FF2B5EF4-FFF2-40B4-BE49-F238E27FC236}">
                <a16:creationId xmlns:a16="http://schemas.microsoft.com/office/drawing/2014/main" id="{3173B9E4-0E6D-F183-334E-E52609285370}"/>
              </a:ext>
            </a:extLst>
          </p:cNvPr>
          <p:cNvSpPr>
            <a:spLocks noGrp="1"/>
          </p:cNvSpPr>
          <p:nvPr>
            <p:ph idx="13"/>
          </p:nvPr>
        </p:nvSpPr>
        <p:spPr/>
        <p:txBody>
          <a:bodyPr/>
          <a:lstStyle/>
          <a:p>
            <a:r>
              <a:rPr lang="en-US" dirty="0"/>
              <a:t>Overview </a:t>
            </a:r>
          </a:p>
        </p:txBody>
      </p:sp>
      <p:sp>
        <p:nvSpPr>
          <p:cNvPr id="7" name="Espace réservé du contenu 6">
            <a:extLst>
              <a:ext uri="{FF2B5EF4-FFF2-40B4-BE49-F238E27FC236}">
                <a16:creationId xmlns:a16="http://schemas.microsoft.com/office/drawing/2014/main" id="{6D29FE0E-B8C6-3234-3CBC-60D0706DE7C6}"/>
              </a:ext>
            </a:extLst>
          </p:cNvPr>
          <p:cNvSpPr>
            <a:spLocks noGrp="1"/>
          </p:cNvSpPr>
          <p:nvPr>
            <p:ph idx="14"/>
          </p:nvPr>
        </p:nvSpPr>
        <p:spPr/>
        <p:txBody>
          <a:bodyPr/>
          <a:lstStyle/>
          <a:p>
            <a:r>
              <a:rPr lang="en-NL"/>
              <a:t>Study </a:t>
            </a:r>
            <a:r>
              <a:rPr lang="en-US" dirty="0"/>
              <a:t>2B</a:t>
            </a:r>
            <a:r>
              <a:rPr lang="en-NL"/>
              <a:t>: </a:t>
            </a:r>
            <a:r>
              <a:rPr lang="en-US" dirty="0">
                <a:solidFill>
                  <a:srgbClr val="A97816"/>
                </a:solidFill>
              </a:rPr>
              <a:t>Delivery choice in a realistic online shop</a:t>
            </a:r>
            <a:endParaRPr lang="en-NL"/>
          </a:p>
        </p:txBody>
      </p:sp>
      <p:sp>
        <p:nvSpPr>
          <p:cNvPr id="45" name="Textfeld 10">
            <a:extLst>
              <a:ext uri="{FF2B5EF4-FFF2-40B4-BE49-F238E27FC236}">
                <a16:creationId xmlns:a16="http://schemas.microsoft.com/office/drawing/2014/main" id="{A7B36E2B-C5D5-39AF-4E51-F5A32E6574FD}"/>
              </a:ext>
            </a:extLst>
          </p:cNvPr>
          <p:cNvSpPr txBox="1"/>
          <p:nvPr/>
        </p:nvSpPr>
        <p:spPr>
          <a:xfrm>
            <a:off x="590594" y="3597613"/>
            <a:ext cx="10439712" cy="1297856"/>
          </a:xfrm>
          <a:prstGeom prst="rect">
            <a:avLst/>
          </a:prstGeom>
          <a:noFill/>
        </p:spPr>
        <p:txBody>
          <a:bodyPr wrap="square" rtlCol="0">
            <a:spAutoFit/>
          </a:bodyPr>
          <a:lstStyle/>
          <a:p>
            <a:pPr marL="285750" indent="-285750">
              <a:lnSpc>
                <a:spcPct val="150000"/>
              </a:lnSpc>
              <a:buFont typeface="Wingdings" pitchFamily="2" charset="2"/>
              <a:buChar char="ü"/>
            </a:pPr>
            <a:r>
              <a:rPr lang="en-US" dirty="0">
                <a:latin typeface="Book Antiqua" panose="02040602050305030304" pitchFamily="18" charset="0"/>
                <a:ea typeface="ＭＳ Ｐゴシック" charset="-128"/>
              </a:rPr>
              <a:t>Making decisions in a realistic online store that we developed </a:t>
            </a:r>
          </a:p>
          <a:p>
            <a:pPr marL="285750" indent="-285750">
              <a:lnSpc>
                <a:spcPct val="150000"/>
              </a:lnSpc>
              <a:buFont typeface="Wingdings" pitchFamily="2" charset="2"/>
              <a:buChar char="ü"/>
            </a:pPr>
            <a:r>
              <a:rPr lang="en-US" dirty="0">
                <a:latin typeface="Book Antiqua" panose="02040602050305030304" pitchFamily="18" charset="0"/>
                <a:ea typeface="ＭＳ Ｐゴシック" charset="-128"/>
              </a:rPr>
              <a:t>A common (binary) choice between slower standard delivery and faster ($$) express delivery</a:t>
            </a:r>
          </a:p>
          <a:p>
            <a:pPr marL="285750" indent="-285750">
              <a:lnSpc>
                <a:spcPct val="150000"/>
              </a:lnSpc>
              <a:buFont typeface="Wingdings" pitchFamily="2" charset="2"/>
              <a:buChar char="ü"/>
            </a:pPr>
            <a:r>
              <a:rPr lang="en-US" dirty="0">
                <a:latin typeface="Book Antiqua" panose="02040602050305030304" pitchFamily="18" charset="0"/>
                <a:ea typeface="ＭＳ Ｐゴシック" charset="-128"/>
              </a:rPr>
              <a:t>Ostensibly consequential choice</a:t>
            </a:r>
          </a:p>
        </p:txBody>
      </p:sp>
      <p:sp>
        <p:nvSpPr>
          <p:cNvPr id="20" name="Rectangle 19">
            <a:extLst>
              <a:ext uri="{FF2B5EF4-FFF2-40B4-BE49-F238E27FC236}">
                <a16:creationId xmlns:a16="http://schemas.microsoft.com/office/drawing/2014/main" id="{B41FD79F-25FB-248F-BB03-B6A3E0630A28}"/>
              </a:ext>
            </a:extLst>
          </p:cNvPr>
          <p:cNvSpPr/>
          <p:nvPr/>
        </p:nvSpPr>
        <p:spPr>
          <a:xfrm>
            <a:off x="590595" y="2499159"/>
            <a:ext cx="10775905" cy="923330"/>
          </a:xfrm>
          <a:prstGeom prst="rect">
            <a:avLst/>
          </a:prstGeom>
        </p:spPr>
        <p:txBody>
          <a:bodyPr wrap="square">
            <a:spAutoFit/>
          </a:bodyPr>
          <a:lstStyle/>
          <a:p>
            <a:r>
              <a:rPr lang="en-US" b="1" dirty="0">
                <a:solidFill>
                  <a:srgbClr val="4877A4"/>
                </a:solidFill>
                <a:latin typeface="+mj-lt"/>
              </a:rPr>
              <a:t>397 Prolific US participants</a:t>
            </a:r>
          </a:p>
          <a:p>
            <a:r>
              <a:rPr lang="en-US" b="1" dirty="0">
                <a:solidFill>
                  <a:srgbClr val="4877A4"/>
                </a:solidFill>
                <a:latin typeface="+mj-lt"/>
              </a:rPr>
              <a:t>2 cell (product type: green vs. conventional) between-subjects design  </a:t>
            </a:r>
          </a:p>
          <a:p>
            <a:endParaRPr lang="en-US" b="1" dirty="0">
              <a:solidFill>
                <a:srgbClr val="4877A4"/>
              </a:solidFill>
              <a:latin typeface="+mj-lt"/>
            </a:endParaRPr>
          </a:p>
        </p:txBody>
      </p:sp>
      <p:sp>
        <p:nvSpPr>
          <p:cNvPr id="4" name="Text Placeholder 3">
            <a:extLst>
              <a:ext uri="{FF2B5EF4-FFF2-40B4-BE49-F238E27FC236}">
                <a16:creationId xmlns:a16="http://schemas.microsoft.com/office/drawing/2014/main" id="{455BBFD8-EB66-AC16-6094-69E529C573F0}"/>
              </a:ext>
            </a:extLst>
          </p:cNvPr>
          <p:cNvSpPr>
            <a:spLocks noGrp="1"/>
          </p:cNvSpPr>
          <p:nvPr>
            <p:ph type="body" sz="quarter" idx="15"/>
          </p:nvPr>
        </p:nvSpPr>
        <p:spPr/>
        <p:txBody>
          <a:bodyPr/>
          <a:lstStyle/>
          <a:p>
            <a:endParaRPr lang="en-NL"/>
          </a:p>
        </p:txBody>
      </p:sp>
      <p:pic>
        <p:nvPicPr>
          <p:cNvPr id="2" name="Picture 2">
            <a:extLst>
              <a:ext uri="{FF2B5EF4-FFF2-40B4-BE49-F238E27FC236}">
                <a16:creationId xmlns:a16="http://schemas.microsoft.com/office/drawing/2014/main" id="{7178BEB4-7FDA-E642-90A2-23C009A9F8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99302" y="1458508"/>
            <a:ext cx="848246" cy="8262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34523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F44C1D78-80F0-AE34-3F45-39197FE79E28}"/>
              </a:ext>
            </a:extLst>
          </p:cNvPr>
          <p:cNvSpPr>
            <a:spLocks noGrp="1"/>
          </p:cNvSpPr>
          <p:nvPr>
            <p:ph type="dt" sz="half" idx="10"/>
          </p:nvPr>
        </p:nvSpPr>
        <p:spPr/>
        <p:txBody>
          <a:bodyPr/>
          <a:lstStyle/>
          <a:p>
            <a:endParaRPr lang="en-GB" dirty="0"/>
          </a:p>
        </p:txBody>
      </p:sp>
      <p:sp>
        <p:nvSpPr>
          <p:cNvPr id="4" name="Footer Placeholder 3">
            <a:extLst>
              <a:ext uri="{FF2B5EF4-FFF2-40B4-BE49-F238E27FC236}">
                <a16:creationId xmlns:a16="http://schemas.microsoft.com/office/drawing/2014/main" id="{CDC8455E-77BC-185D-C2FE-8D7D2D6E13F6}"/>
              </a:ext>
            </a:extLst>
          </p:cNvPr>
          <p:cNvSpPr>
            <a:spLocks noGrp="1"/>
          </p:cNvSpPr>
          <p:nvPr>
            <p:ph type="ftr" sz="quarter" idx="11"/>
          </p:nvPr>
        </p:nvSpPr>
        <p:spPr/>
        <p:txBody>
          <a:bodyPr/>
          <a:lstStyle/>
          <a:p>
            <a:endParaRPr lang="en-GB" cap="none" dirty="0"/>
          </a:p>
        </p:txBody>
      </p:sp>
      <p:sp>
        <p:nvSpPr>
          <p:cNvPr id="5" name="Slide Number Placeholder 4">
            <a:extLst>
              <a:ext uri="{FF2B5EF4-FFF2-40B4-BE49-F238E27FC236}">
                <a16:creationId xmlns:a16="http://schemas.microsoft.com/office/drawing/2014/main" id="{961C8C06-3ECC-44DC-626A-9FB883D73203}"/>
              </a:ext>
            </a:extLst>
          </p:cNvPr>
          <p:cNvSpPr>
            <a:spLocks noGrp="1"/>
          </p:cNvSpPr>
          <p:nvPr>
            <p:ph type="sldNum" sz="quarter" idx="12"/>
          </p:nvPr>
        </p:nvSpPr>
        <p:spPr/>
        <p:txBody>
          <a:bodyPr/>
          <a:lstStyle/>
          <a:p>
            <a:fld id="{D57F1E4F-1CFF-5643-939E-217C01CDF565}" type="slidenum">
              <a:rPr lang="en-GB" noProof="0" smtClean="0"/>
              <a:pPr/>
              <a:t>29</a:t>
            </a:fld>
            <a:endParaRPr lang="en-GB" noProof="0" dirty="0"/>
          </a:p>
        </p:txBody>
      </p:sp>
      <p:sp>
        <p:nvSpPr>
          <p:cNvPr id="6" name="Content Placeholder 5">
            <a:extLst>
              <a:ext uri="{FF2B5EF4-FFF2-40B4-BE49-F238E27FC236}">
                <a16:creationId xmlns:a16="http://schemas.microsoft.com/office/drawing/2014/main" id="{E04E6C05-5C5C-8512-7DFD-E59BB5B2F6BC}"/>
              </a:ext>
            </a:extLst>
          </p:cNvPr>
          <p:cNvSpPr>
            <a:spLocks noGrp="1"/>
          </p:cNvSpPr>
          <p:nvPr>
            <p:ph idx="13"/>
          </p:nvPr>
        </p:nvSpPr>
        <p:spPr/>
        <p:txBody>
          <a:bodyPr/>
          <a:lstStyle/>
          <a:p>
            <a:r>
              <a:rPr lang="en-US" dirty="0"/>
              <a:t>Design</a:t>
            </a:r>
          </a:p>
        </p:txBody>
      </p:sp>
      <p:sp>
        <p:nvSpPr>
          <p:cNvPr id="7" name="Content Placeholder 6">
            <a:extLst>
              <a:ext uri="{FF2B5EF4-FFF2-40B4-BE49-F238E27FC236}">
                <a16:creationId xmlns:a16="http://schemas.microsoft.com/office/drawing/2014/main" id="{629A073D-1E7D-5484-1F9B-F6324BA5F484}"/>
              </a:ext>
            </a:extLst>
          </p:cNvPr>
          <p:cNvSpPr>
            <a:spLocks noGrp="1"/>
          </p:cNvSpPr>
          <p:nvPr>
            <p:ph idx="14"/>
          </p:nvPr>
        </p:nvSpPr>
        <p:spPr/>
        <p:txBody>
          <a:bodyPr/>
          <a:lstStyle/>
          <a:p>
            <a:r>
              <a:rPr lang="en-US" dirty="0">
                <a:solidFill>
                  <a:srgbClr val="264880"/>
                </a:solidFill>
              </a:rPr>
              <a:t>2 Webstores: </a:t>
            </a:r>
            <a:r>
              <a:rPr lang="en-US" dirty="0">
                <a:solidFill>
                  <a:srgbClr val="A97816"/>
                </a:solidFill>
              </a:rPr>
              <a:t>landing page</a:t>
            </a:r>
          </a:p>
        </p:txBody>
      </p:sp>
      <p:sp>
        <p:nvSpPr>
          <p:cNvPr id="8" name="Text Placeholder 7">
            <a:extLst>
              <a:ext uri="{FF2B5EF4-FFF2-40B4-BE49-F238E27FC236}">
                <a16:creationId xmlns:a16="http://schemas.microsoft.com/office/drawing/2014/main" id="{CF2C944E-899B-D2C6-DF27-8B3E627E70D6}"/>
              </a:ext>
            </a:extLst>
          </p:cNvPr>
          <p:cNvSpPr>
            <a:spLocks noGrp="1"/>
          </p:cNvSpPr>
          <p:nvPr>
            <p:ph type="body" sz="quarter" idx="15"/>
          </p:nvPr>
        </p:nvSpPr>
        <p:spPr/>
        <p:txBody>
          <a:bodyPr/>
          <a:lstStyle/>
          <a:p>
            <a:endParaRPr lang="en-US"/>
          </a:p>
        </p:txBody>
      </p:sp>
      <p:pic>
        <p:nvPicPr>
          <p:cNvPr id="9" name="Picture 8">
            <a:extLst>
              <a:ext uri="{FF2B5EF4-FFF2-40B4-BE49-F238E27FC236}">
                <a16:creationId xmlns:a16="http://schemas.microsoft.com/office/drawing/2014/main" id="{16E20BF1-39FB-5C5E-5676-2CA76852B923}"/>
              </a:ext>
            </a:extLst>
          </p:cNvPr>
          <p:cNvPicPr>
            <a:picLocks noChangeAspect="1"/>
          </p:cNvPicPr>
          <p:nvPr/>
        </p:nvPicPr>
        <p:blipFill>
          <a:blip r:embed="rId3"/>
          <a:stretch>
            <a:fillRect/>
          </a:stretch>
        </p:blipFill>
        <p:spPr>
          <a:xfrm>
            <a:off x="6223065" y="2803807"/>
            <a:ext cx="5144473" cy="2694179"/>
          </a:xfrm>
          <a:prstGeom prst="rect">
            <a:avLst/>
          </a:prstGeom>
        </p:spPr>
      </p:pic>
      <p:sp>
        <p:nvSpPr>
          <p:cNvPr id="11" name="Rechteck 60">
            <a:extLst>
              <a:ext uri="{FF2B5EF4-FFF2-40B4-BE49-F238E27FC236}">
                <a16:creationId xmlns:a16="http://schemas.microsoft.com/office/drawing/2014/main" id="{9400B775-5B13-3AA0-4860-FD70EB035117}"/>
              </a:ext>
            </a:extLst>
          </p:cNvPr>
          <p:cNvSpPr/>
          <p:nvPr/>
        </p:nvSpPr>
        <p:spPr>
          <a:xfrm>
            <a:off x="486405" y="1363725"/>
            <a:ext cx="5144474" cy="693676"/>
          </a:xfrm>
          <a:prstGeom prst="rect">
            <a:avLst/>
          </a:prstGeom>
          <a:solidFill>
            <a:srgbClr val="8AA4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Conventional condition</a:t>
            </a:r>
          </a:p>
        </p:txBody>
      </p:sp>
      <p:sp>
        <p:nvSpPr>
          <p:cNvPr id="12" name="Rechteck 60">
            <a:extLst>
              <a:ext uri="{FF2B5EF4-FFF2-40B4-BE49-F238E27FC236}">
                <a16:creationId xmlns:a16="http://schemas.microsoft.com/office/drawing/2014/main" id="{0AED9329-FF41-4E27-FC53-A4824E440675}"/>
              </a:ext>
            </a:extLst>
          </p:cNvPr>
          <p:cNvSpPr/>
          <p:nvPr/>
        </p:nvSpPr>
        <p:spPr>
          <a:xfrm>
            <a:off x="6223066" y="1363725"/>
            <a:ext cx="5144473" cy="693676"/>
          </a:xfrm>
          <a:prstGeom prst="rect">
            <a:avLst/>
          </a:prstGeom>
          <a:solidFill>
            <a:srgbClr val="4877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Green condition</a:t>
            </a:r>
          </a:p>
        </p:txBody>
      </p:sp>
      <p:pic>
        <p:nvPicPr>
          <p:cNvPr id="13" name="Picture 12">
            <a:extLst>
              <a:ext uri="{FF2B5EF4-FFF2-40B4-BE49-F238E27FC236}">
                <a16:creationId xmlns:a16="http://schemas.microsoft.com/office/drawing/2014/main" id="{9AD4DC48-EC15-F0C7-F099-D823C9CCB7CB}"/>
              </a:ext>
            </a:extLst>
          </p:cNvPr>
          <p:cNvPicPr>
            <a:picLocks noChangeAspect="1"/>
          </p:cNvPicPr>
          <p:nvPr/>
        </p:nvPicPr>
        <p:blipFill>
          <a:blip r:embed="rId4"/>
          <a:stretch>
            <a:fillRect/>
          </a:stretch>
        </p:blipFill>
        <p:spPr>
          <a:xfrm>
            <a:off x="486405" y="2800096"/>
            <a:ext cx="5181388" cy="2692808"/>
          </a:xfrm>
          <a:prstGeom prst="rect">
            <a:avLst/>
          </a:prstGeom>
        </p:spPr>
      </p:pic>
    </p:spTree>
    <p:extLst>
      <p:ext uri="{BB962C8B-B14F-4D97-AF65-F5344CB8AC3E}">
        <p14:creationId xmlns:p14="http://schemas.microsoft.com/office/powerpoint/2010/main" val="10080642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5AA9CC-377C-1C8D-C557-97996920E8D2}"/>
            </a:ext>
          </a:extLst>
        </p:cNvPr>
        <p:cNvGrpSpPr/>
        <p:nvPr/>
      </p:nvGrpSpPr>
      <p:grpSpPr>
        <a:xfrm>
          <a:off x="0" y="0"/>
          <a:ext cx="0" cy="0"/>
          <a:chOff x="0" y="0"/>
          <a:chExt cx="0" cy="0"/>
        </a:xfrm>
      </p:grpSpPr>
      <p:sp>
        <p:nvSpPr>
          <p:cNvPr id="3" name="Date Placeholder 2">
            <a:extLst>
              <a:ext uri="{FF2B5EF4-FFF2-40B4-BE49-F238E27FC236}">
                <a16:creationId xmlns:a16="http://schemas.microsoft.com/office/drawing/2014/main" id="{C8C0440D-7773-42BE-94CB-CAB634E97E5C}"/>
              </a:ext>
            </a:extLst>
          </p:cNvPr>
          <p:cNvSpPr>
            <a:spLocks noGrp="1"/>
          </p:cNvSpPr>
          <p:nvPr>
            <p:ph type="dt" sz="half" idx="10"/>
          </p:nvPr>
        </p:nvSpPr>
        <p:spPr/>
        <p:txBody>
          <a:bodyPr/>
          <a:lstStyle/>
          <a:p>
            <a:endParaRPr lang="en-GB" dirty="0"/>
          </a:p>
        </p:txBody>
      </p:sp>
      <p:sp>
        <p:nvSpPr>
          <p:cNvPr id="4" name="Footer Placeholder 3">
            <a:extLst>
              <a:ext uri="{FF2B5EF4-FFF2-40B4-BE49-F238E27FC236}">
                <a16:creationId xmlns:a16="http://schemas.microsoft.com/office/drawing/2014/main" id="{78EF4464-777D-CC7E-5A78-5ABD2E664620}"/>
              </a:ext>
            </a:extLst>
          </p:cNvPr>
          <p:cNvSpPr>
            <a:spLocks noGrp="1"/>
          </p:cNvSpPr>
          <p:nvPr>
            <p:ph type="ftr" sz="quarter" idx="11"/>
          </p:nvPr>
        </p:nvSpPr>
        <p:spPr/>
        <p:txBody>
          <a:bodyPr/>
          <a:lstStyle/>
          <a:p>
            <a:endParaRPr lang="en-GB" cap="none" dirty="0"/>
          </a:p>
        </p:txBody>
      </p:sp>
      <p:sp>
        <p:nvSpPr>
          <p:cNvPr id="5" name="Slide Number Placeholder 4">
            <a:extLst>
              <a:ext uri="{FF2B5EF4-FFF2-40B4-BE49-F238E27FC236}">
                <a16:creationId xmlns:a16="http://schemas.microsoft.com/office/drawing/2014/main" id="{243DF259-9E0E-32B4-75DD-C790E51AAF88}"/>
              </a:ext>
            </a:extLst>
          </p:cNvPr>
          <p:cNvSpPr>
            <a:spLocks noGrp="1"/>
          </p:cNvSpPr>
          <p:nvPr>
            <p:ph type="sldNum" sz="quarter" idx="12"/>
          </p:nvPr>
        </p:nvSpPr>
        <p:spPr/>
        <p:txBody>
          <a:bodyPr/>
          <a:lstStyle/>
          <a:p>
            <a:fld id="{D57F1E4F-1CFF-5643-939E-217C01CDF565}" type="slidenum">
              <a:rPr lang="en-GB" noProof="0" smtClean="0"/>
              <a:pPr/>
              <a:t>3</a:t>
            </a:fld>
            <a:endParaRPr lang="en-GB" noProof="0" dirty="0"/>
          </a:p>
        </p:txBody>
      </p:sp>
      <p:sp>
        <p:nvSpPr>
          <p:cNvPr id="6" name="Content Placeholder 5">
            <a:extLst>
              <a:ext uri="{FF2B5EF4-FFF2-40B4-BE49-F238E27FC236}">
                <a16:creationId xmlns:a16="http://schemas.microsoft.com/office/drawing/2014/main" id="{0E8E3FA5-922B-BD3A-5969-A935205CBF54}"/>
              </a:ext>
            </a:extLst>
          </p:cNvPr>
          <p:cNvSpPr>
            <a:spLocks noGrp="1"/>
          </p:cNvSpPr>
          <p:nvPr>
            <p:ph idx="13"/>
          </p:nvPr>
        </p:nvSpPr>
        <p:spPr/>
        <p:txBody>
          <a:bodyPr/>
          <a:lstStyle/>
          <a:p>
            <a:r>
              <a:rPr lang="en-US" dirty="0"/>
              <a:t>Introduction</a:t>
            </a:r>
          </a:p>
        </p:txBody>
      </p:sp>
      <p:sp>
        <p:nvSpPr>
          <p:cNvPr id="7" name="Content Placeholder 6">
            <a:extLst>
              <a:ext uri="{FF2B5EF4-FFF2-40B4-BE49-F238E27FC236}">
                <a16:creationId xmlns:a16="http://schemas.microsoft.com/office/drawing/2014/main" id="{A2213AE1-4E51-8977-A2FD-94969A2D7E3B}"/>
              </a:ext>
            </a:extLst>
          </p:cNvPr>
          <p:cNvSpPr>
            <a:spLocks noGrp="1"/>
          </p:cNvSpPr>
          <p:nvPr>
            <p:ph idx="14"/>
          </p:nvPr>
        </p:nvSpPr>
        <p:spPr/>
        <p:txBody>
          <a:bodyPr/>
          <a:lstStyle/>
          <a:p>
            <a:r>
              <a:rPr lang="en-US" dirty="0"/>
              <a:t>The rise of </a:t>
            </a:r>
            <a:r>
              <a:rPr lang="en-US" dirty="0">
                <a:solidFill>
                  <a:srgbClr val="A97816"/>
                </a:solidFill>
              </a:rPr>
              <a:t>ultrafast delivery </a:t>
            </a:r>
          </a:p>
        </p:txBody>
      </p:sp>
      <p:sp>
        <p:nvSpPr>
          <p:cNvPr id="8" name="Text Placeholder 7">
            <a:extLst>
              <a:ext uri="{FF2B5EF4-FFF2-40B4-BE49-F238E27FC236}">
                <a16:creationId xmlns:a16="http://schemas.microsoft.com/office/drawing/2014/main" id="{A523260F-89D3-1292-0BBC-C828372CC711}"/>
              </a:ext>
            </a:extLst>
          </p:cNvPr>
          <p:cNvSpPr>
            <a:spLocks noGrp="1"/>
          </p:cNvSpPr>
          <p:nvPr>
            <p:ph type="body" sz="quarter" idx="15"/>
          </p:nvPr>
        </p:nvSpPr>
        <p:spPr/>
        <p:txBody>
          <a:bodyPr/>
          <a:lstStyle/>
          <a:p>
            <a:r>
              <a:rPr lang="en-US" dirty="0"/>
              <a:t>McKinsey &amp; Company 2021; Insider intelligence 2022; </a:t>
            </a:r>
            <a:r>
              <a:rPr lang="en-US" dirty="0" err="1"/>
              <a:t>SupplyChainDive</a:t>
            </a:r>
            <a:r>
              <a:rPr lang="en-US" dirty="0"/>
              <a:t> 2023</a:t>
            </a:r>
          </a:p>
        </p:txBody>
      </p:sp>
      <p:pic>
        <p:nvPicPr>
          <p:cNvPr id="2" name="Picture 1">
            <a:extLst>
              <a:ext uri="{FF2B5EF4-FFF2-40B4-BE49-F238E27FC236}">
                <a16:creationId xmlns:a16="http://schemas.microsoft.com/office/drawing/2014/main" id="{F165B2CC-B696-E251-3BE5-18BB025C3F5A}"/>
              </a:ext>
            </a:extLst>
          </p:cNvPr>
          <p:cNvPicPr>
            <a:picLocks noChangeAspect="1"/>
          </p:cNvPicPr>
          <p:nvPr/>
        </p:nvPicPr>
        <p:blipFill>
          <a:blip r:embed="rId3"/>
          <a:srcRect l="7432" r="8814" b="3811"/>
          <a:stretch/>
        </p:blipFill>
        <p:spPr>
          <a:xfrm>
            <a:off x="1301256" y="2519373"/>
            <a:ext cx="3183468" cy="3258747"/>
          </a:xfrm>
          <a:prstGeom prst="rect">
            <a:avLst/>
          </a:prstGeom>
        </p:spPr>
      </p:pic>
      <p:pic>
        <p:nvPicPr>
          <p:cNvPr id="11" name="Picture 10">
            <a:extLst>
              <a:ext uri="{FF2B5EF4-FFF2-40B4-BE49-F238E27FC236}">
                <a16:creationId xmlns:a16="http://schemas.microsoft.com/office/drawing/2014/main" id="{5A792DBB-1BCA-90CD-32CD-B7458E6A33E9}"/>
              </a:ext>
            </a:extLst>
          </p:cNvPr>
          <p:cNvPicPr>
            <a:picLocks noChangeAspect="1"/>
          </p:cNvPicPr>
          <p:nvPr/>
        </p:nvPicPr>
        <p:blipFill>
          <a:blip r:embed="rId4"/>
          <a:stretch>
            <a:fillRect/>
          </a:stretch>
        </p:blipFill>
        <p:spPr>
          <a:xfrm>
            <a:off x="541485" y="1457502"/>
            <a:ext cx="5653575" cy="770942"/>
          </a:xfrm>
          <a:prstGeom prst="rect">
            <a:avLst/>
          </a:prstGeom>
        </p:spPr>
      </p:pic>
      <p:pic>
        <p:nvPicPr>
          <p:cNvPr id="17" name="Picture 4" descr="Click-to-Door Speed* for US Digital Purchases Made on Amazon vs. Other Retail Sites, Oct 2020-July 2022 (days)">
            <a:extLst>
              <a:ext uri="{FF2B5EF4-FFF2-40B4-BE49-F238E27FC236}">
                <a16:creationId xmlns:a16="http://schemas.microsoft.com/office/drawing/2014/main" id="{F548E2C6-2BBA-C794-D5BC-F39D0087565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12752"/>
          <a:stretch/>
        </p:blipFill>
        <p:spPr bwMode="auto">
          <a:xfrm>
            <a:off x="6372561" y="1346354"/>
            <a:ext cx="5222972" cy="4707896"/>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a:extLst>
              <a:ext uri="{FF2B5EF4-FFF2-40B4-BE49-F238E27FC236}">
                <a16:creationId xmlns:a16="http://schemas.microsoft.com/office/drawing/2014/main" id="{02D60152-E0A3-BD1E-80FF-48AD465E3A11}"/>
              </a:ext>
            </a:extLst>
          </p:cNvPr>
          <p:cNvSpPr/>
          <p:nvPr/>
        </p:nvSpPr>
        <p:spPr>
          <a:xfrm>
            <a:off x="2431979" y="3039915"/>
            <a:ext cx="7138466" cy="1803325"/>
          </a:xfrm>
          <a:prstGeom prst="rect">
            <a:avLst/>
          </a:prstGeom>
          <a:solidFill>
            <a:schemeClr val="bg1"/>
          </a:solidFill>
          <a:ln>
            <a:noFill/>
          </a:ln>
          <a:effectLst>
            <a:outerShdw blurRad="292100" dist="139700" dir="2700000" algn="tl" rotWithShape="0">
              <a:prstClr val="black">
                <a:alpha val="6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113866"/>
                </a:solidFill>
                <a:latin typeface="+mj-lt"/>
              </a:rPr>
              <a:t>Faster delivery comes at </a:t>
            </a:r>
            <a:r>
              <a:rPr lang="en-US" sz="2800" b="1" dirty="0">
                <a:solidFill>
                  <a:srgbClr val="A97816"/>
                </a:solidFill>
                <a:latin typeface="+mj-lt"/>
              </a:rPr>
              <a:t>many costs</a:t>
            </a:r>
          </a:p>
        </p:txBody>
      </p:sp>
    </p:spTree>
    <p:extLst>
      <p:ext uri="{BB962C8B-B14F-4D97-AF65-F5344CB8AC3E}">
        <p14:creationId xmlns:p14="http://schemas.microsoft.com/office/powerpoint/2010/main" val="1844195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65ACBD-3156-0E1A-1D84-9998BA898658}"/>
            </a:ext>
          </a:extLst>
        </p:cNvPr>
        <p:cNvGrpSpPr/>
        <p:nvPr/>
      </p:nvGrpSpPr>
      <p:grpSpPr>
        <a:xfrm>
          <a:off x="0" y="0"/>
          <a:ext cx="0" cy="0"/>
          <a:chOff x="0" y="0"/>
          <a:chExt cx="0" cy="0"/>
        </a:xfrm>
      </p:grpSpPr>
      <p:sp>
        <p:nvSpPr>
          <p:cNvPr id="3" name="Date Placeholder 2">
            <a:extLst>
              <a:ext uri="{FF2B5EF4-FFF2-40B4-BE49-F238E27FC236}">
                <a16:creationId xmlns:a16="http://schemas.microsoft.com/office/drawing/2014/main" id="{8AFBB204-EA9A-2278-9BAE-B7C7489D569E}"/>
              </a:ext>
            </a:extLst>
          </p:cNvPr>
          <p:cNvSpPr>
            <a:spLocks noGrp="1"/>
          </p:cNvSpPr>
          <p:nvPr>
            <p:ph type="dt" sz="half" idx="10"/>
          </p:nvPr>
        </p:nvSpPr>
        <p:spPr/>
        <p:txBody>
          <a:bodyPr/>
          <a:lstStyle/>
          <a:p>
            <a:endParaRPr lang="en-GB" dirty="0"/>
          </a:p>
        </p:txBody>
      </p:sp>
      <p:sp>
        <p:nvSpPr>
          <p:cNvPr id="4" name="Footer Placeholder 3">
            <a:extLst>
              <a:ext uri="{FF2B5EF4-FFF2-40B4-BE49-F238E27FC236}">
                <a16:creationId xmlns:a16="http://schemas.microsoft.com/office/drawing/2014/main" id="{C97749EA-786B-7C9E-F9A3-5B8E6D768EC6}"/>
              </a:ext>
            </a:extLst>
          </p:cNvPr>
          <p:cNvSpPr>
            <a:spLocks noGrp="1"/>
          </p:cNvSpPr>
          <p:nvPr>
            <p:ph type="ftr" sz="quarter" idx="11"/>
          </p:nvPr>
        </p:nvSpPr>
        <p:spPr/>
        <p:txBody>
          <a:bodyPr/>
          <a:lstStyle/>
          <a:p>
            <a:endParaRPr lang="en-GB" cap="none" dirty="0"/>
          </a:p>
        </p:txBody>
      </p:sp>
      <p:sp>
        <p:nvSpPr>
          <p:cNvPr id="5" name="Slide Number Placeholder 4">
            <a:extLst>
              <a:ext uri="{FF2B5EF4-FFF2-40B4-BE49-F238E27FC236}">
                <a16:creationId xmlns:a16="http://schemas.microsoft.com/office/drawing/2014/main" id="{39C4A230-8CB8-F305-7F4F-82020533AD26}"/>
              </a:ext>
            </a:extLst>
          </p:cNvPr>
          <p:cNvSpPr>
            <a:spLocks noGrp="1"/>
          </p:cNvSpPr>
          <p:nvPr>
            <p:ph type="sldNum" sz="quarter" idx="12"/>
          </p:nvPr>
        </p:nvSpPr>
        <p:spPr/>
        <p:txBody>
          <a:bodyPr/>
          <a:lstStyle/>
          <a:p>
            <a:fld id="{D57F1E4F-1CFF-5643-939E-217C01CDF565}" type="slidenum">
              <a:rPr lang="en-GB" noProof="0" smtClean="0"/>
              <a:pPr/>
              <a:t>30</a:t>
            </a:fld>
            <a:endParaRPr lang="en-GB" noProof="0" dirty="0"/>
          </a:p>
        </p:txBody>
      </p:sp>
      <p:sp>
        <p:nvSpPr>
          <p:cNvPr id="6" name="Content Placeholder 5">
            <a:extLst>
              <a:ext uri="{FF2B5EF4-FFF2-40B4-BE49-F238E27FC236}">
                <a16:creationId xmlns:a16="http://schemas.microsoft.com/office/drawing/2014/main" id="{070F5BC5-56B9-2299-3BC4-67C92CD7B025}"/>
              </a:ext>
            </a:extLst>
          </p:cNvPr>
          <p:cNvSpPr>
            <a:spLocks noGrp="1"/>
          </p:cNvSpPr>
          <p:nvPr>
            <p:ph idx="13"/>
          </p:nvPr>
        </p:nvSpPr>
        <p:spPr/>
        <p:txBody>
          <a:bodyPr/>
          <a:lstStyle/>
          <a:p>
            <a:r>
              <a:rPr lang="en-US" dirty="0"/>
              <a:t>Design</a:t>
            </a:r>
          </a:p>
        </p:txBody>
      </p:sp>
      <p:sp>
        <p:nvSpPr>
          <p:cNvPr id="7" name="Content Placeholder 6">
            <a:extLst>
              <a:ext uri="{FF2B5EF4-FFF2-40B4-BE49-F238E27FC236}">
                <a16:creationId xmlns:a16="http://schemas.microsoft.com/office/drawing/2014/main" id="{967DCF08-14CC-AE82-CDA7-A43CD55BA3C4}"/>
              </a:ext>
            </a:extLst>
          </p:cNvPr>
          <p:cNvSpPr>
            <a:spLocks noGrp="1"/>
          </p:cNvSpPr>
          <p:nvPr>
            <p:ph idx="14"/>
          </p:nvPr>
        </p:nvSpPr>
        <p:spPr/>
        <p:txBody>
          <a:bodyPr/>
          <a:lstStyle/>
          <a:p>
            <a:r>
              <a:rPr lang="en-US" dirty="0">
                <a:solidFill>
                  <a:srgbClr val="264880"/>
                </a:solidFill>
              </a:rPr>
              <a:t>2 Webstores: </a:t>
            </a:r>
            <a:r>
              <a:rPr lang="en-US" dirty="0">
                <a:solidFill>
                  <a:srgbClr val="A97816"/>
                </a:solidFill>
              </a:rPr>
              <a:t>landing page</a:t>
            </a:r>
          </a:p>
        </p:txBody>
      </p:sp>
      <p:sp>
        <p:nvSpPr>
          <p:cNvPr id="8" name="Text Placeholder 7">
            <a:extLst>
              <a:ext uri="{FF2B5EF4-FFF2-40B4-BE49-F238E27FC236}">
                <a16:creationId xmlns:a16="http://schemas.microsoft.com/office/drawing/2014/main" id="{73ED589E-E7CD-6796-09AD-9A5CC2B9CB05}"/>
              </a:ext>
            </a:extLst>
          </p:cNvPr>
          <p:cNvSpPr>
            <a:spLocks noGrp="1"/>
          </p:cNvSpPr>
          <p:nvPr>
            <p:ph type="body" sz="quarter" idx="15"/>
          </p:nvPr>
        </p:nvSpPr>
        <p:spPr/>
        <p:txBody>
          <a:bodyPr/>
          <a:lstStyle/>
          <a:p>
            <a:endParaRPr lang="en-US"/>
          </a:p>
        </p:txBody>
      </p:sp>
      <p:sp>
        <p:nvSpPr>
          <p:cNvPr id="11" name="Rechteck 60">
            <a:extLst>
              <a:ext uri="{FF2B5EF4-FFF2-40B4-BE49-F238E27FC236}">
                <a16:creationId xmlns:a16="http://schemas.microsoft.com/office/drawing/2014/main" id="{CDDD4E7C-27D5-3083-5812-5402C0E39928}"/>
              </a:ext>
            </a:extLst>
          </p:cNvPr>
          <p:cNvSpPr/>
          <p:nvPr/>
        </p:nvSpPr>
        <p:spPr>
          <a:xfrm>
            <a:off x="486405" y="1363725"/>
            <a:ext cx="5144474" cy="693676"/>
          </a:xfrm>
          <a:prstGeom prst="rect">
            <a:avLst/>
          </a:prstGeom>
          <a:solidFill>
            <a:srgbClr val="8AA4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Conventional condition</a:t>
            </a:r>
          </a:p>
        </p:txBody>
      </p:sp>
      <p:sp>
        <p:nvSpPr>
          <p:cNvPr id="12" name="Rechteck 60">
            <a:extLst>
              <a:ext uri="{FF2B5EF4-FFF2-40B4-BE49-F238E27FC236}">
                <a16:creationId xmlns:a16="http://schemas.microsoft.com/office/drawing/2014/main" id="{8257C461-61E4-9022-FABB-1D2AF8E6D239}"/>
              </a:ext>
            </a:extLst>
          </p:cNvPr>
          <p:cNvSpPr/>
          <p:nvPr/>
        </p:nvSpPr>
        <p:spPr>
          <a:xfrm>
            <a:off x="6223066" y="1363725"/>
            <a:ext cx="5144473" cy="693676"/>
          </a:xfrm>
          <a:prstGeom prst="rect">
            <a:avLst/>
          </a:prstGeom>
          <a:solidFill>
            <a:srgbClr val="4877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Green condition</a:t>
            </a:r>
          </a:p>
        </p:txBody>
      </p:sp>
      <p:pic>
        <p:nvPicPr>
          <p:cNvPr id="2" name="Picture 1">
            <a:extLst>
              <a:ext uri="{FF2B5EF4-FFF2-40B4-BE49-F238E27FC236}">
                <a16:creationId xmlns:a16="http://schemas.microsoft.com/office/drawing/2014/main" id="{02548B28-C93D-113B-B47A-47A1780610EF}"/>
              </a:ext>
            </a:extLst>
          </p:cNvPr>
          <p:cNvPicPr>
            <a:picLocks noChangeAspect="1"/>
          </p:cNvPicPr>
          <p:nvPr/>
        </p:nvPicPr>
        <p:blipFill>
          <a:blip r:embed="rId2"/>
          <a:stretch>
            <a:fillRect/>
          </a:stretch>
        </p:blipFill>
        <p:spPr>
          <a:xfrm>
            <a:off x="6223066" y="2593668"/>
            <a:ext cx="5144473" cy="2900607"/>
          </a:xfrm>
          <a:prstGeom prst="rect">
            <a:avLst/>
          </a:prstGeom>
        </p:spPr>
      </p:pic>
      <p:pic>
        <p:nvPicPr>
          <p:cNvPr id="10" name="Picture 9">
            <a:extLst>
              <a:ext uri="{FF2B5EF4-FFF2-40B4-BE49-F238E27FC236}">
                <a16:creationId xmlns:a16="http://schemas.microsoft.com/office/drawing/2014/main" id="{8CE30388-2850-9D3C-BD87-BCDCD4593AD0}"/>
              </a:ext>
            </a:extLst>
          </p:cNvPr>
          <p:cNvPicPr>
            <a:picLocks noChangeAspect="1"/>
          </p:cNvPicPr>
          <p:nvPr/>
        </p:nvPicPr>
        <p:blipFill>
          <a:blip r:embed="rId3"/>
          <a:srcRect l="135" r="5688"/>
          <a:stretch>
            <a:fillRect/>
          </a:stretch>
        </p:blipFill>
        <p:spPr>
          <a:xfrm>
            <a:off x="486405" y="2482421"/>
            <a:ext cx="5290106" cy="3011854"/>
          </a:xfrm>
          <a:prstGeom prst="rect">
            <a:avLst/>
          </a:prstGeom>
        </p:spPr>
      </p:pic>
    </p:spTree>
    <p:extLst>
      <p:ext uri="{BB962C8B-B14F-4D97-AF65-F5344CB8AC3E}">
        <p14:creationId xmlns:p14="http://schemas.microsoft.com/office/powerpoint/2010/main" val="18315997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EA9441-DF2C-BA30-7458-60D14ABADB38}"/>
            </a:ext>
          </a:extLst>
        </p:cNvPr>
        <p:cNvGrpSpPr/>
        <p:nvPr/>
      </p:nvGrpSpPr>
      <p:grpSpPr>
        <a:xfrm>
          <a:off x="0" y="0"/>
          <a:ext cx="0" cy="0"/>
          <a:chOff x="0" y="0"/>
          <a:chExt cx="0" cy="0"/>
        </a:xfrm>
      </p:grpSpPr>
      <p:sp>
        <p:nvSpPr>
          <p:cNvPr id="3" name="Date Placeholder 2">
            <a:extLst>
              <a:ext uri="{FF2B5EF4-FFF2-40B4-BE49-F238E27FC236}">
                <a16:creationId xmlns:a16="http://schemas.microsoft.com/office/drawing/2014/main" id="{598A77EB-8286-64A1-5DCD-4C389DD713D3}"/>
              </a:ext>
            </a:extLst>
          </p:cNvPr>
          <p:cNvSpPr>
            <a:spLocks noGrp="1"/>
          </p:cNvSpPr>
          <p:nvPr>
            <p:ph type="dt" sz="half" idx="10"/>
          </p:nvPr>
        </p:nvSpPr>
        <p:spPr/>
        <p:txBody>
          <a:bodyPr/>
          <a:lstStyle/>
          <a:p>
            <a:endParaRPr lang="en-GB" dirty="0"/>
          </a:p>
        </p:txBody>
      </p:sp>
      <p:sp>
        <p:nvSpPr>
          <p:cNvPr id="4" name="Footer Placeholder 3">
            <a:extLst>
              <a:ext uri="{FF2B5EF4-FFF2-40B4-BE49-F238E27FC236}">
                <a16:creationId xmlns:a16="http://schemas.microsoft.com/office/drawing/2014/main" id="{91C715CA-1B34-DC62-36DB-F52542891B57}"/>
              </a:ext>
            </a:extLst>
          </p:cNvPr>
          <p:cNvSpPr>
            <a:spLocks noGrp="1"/>
          </p:cNvSpPr>
          <p:nvPr>
            <p:ph type="ftr" sz="quarter" idx="11"/>
          </p:nvPr>
        </p:nvSpPr>
        <p:spPr/>
        <p:txBody>
          <a:bodyPr/>
          <a:lstStyle/>
          <a:p>
            <a:endParaRPr lang="en-GB" cap="none" dirty="0"/>
          </a:p>
        </p:txBody>
      </p:sp>
      <p:sp>
        <p:nvSpPr>
          <p:cNvPr id="5" name="Slide Number Placeholder 4">
            <a:extLst>
              <a:ext uri="{FF2B5EF4-FFF2-40B4-BE49-F238E27FC236}">
                <a16:creationId xmlns:a16="http://schemas.microsoft.com/office/drawing/2014/main" id="{1C03CFF5-869B-2E92-CCAF-64CA97A2B4E5}"/>
              </a:ext>
            </a:extLst>
          </p:cNvPr>
          <p:cNvSpPr>
            <a:spLocks noGrp="1"/>
          </p:cNvSpPr>
          <p:nvPr>
            <p:ph type="sldNum" sz="quarter" idx="12"/>
          </p:nvPr>
        </p:nvSpPr>
        <p:spPr/>
        <p:txBody>
          <a:bodyPr/>
          <a:lstStyle/>
          <a:p>
            <a:fld id="{D57F1E4F-1CFF-5643-939E-217C01CDF565}" type="slidenum">
              <a:rPr lang="en-GB" noProof="0" smtClean="0"/>
              <a:pPr/>
              <a:t>31</a:t>
            </a:fld>
            <a:endParaRPr lang="en-GB" noProof="0" dirty="0"/>
          </a:p>
        </p:txBody>
      </p:sp>
      <p:sp>
        <p:nvSpPr>
          <p:cNvPr id="6" name="Content Placeholder 5">
            <a:extLst>
              <a:ext uri="{FF2B5EF4-FFF2-40B4-BE49-F238E27FC236}">
                <a16:creationId xmlns:a16="http://schemas.microsoft.com/office/drawing/2014/main" id="{14958289-79D4-560E-9E5C-70F9D819A979}"/>
              </a:ext>
            </a:extLst>
          </p:cNvPr>
          <p:cNvSpPr>
            <a:spLocks noGrp="1"/>
          </p:cNvSpPr>
          <p:nvPr>
            <p:ph idx="13"/>
          </p:nvPr>
        </p:nvSpPr>
        <p:spPr/>
        <p:txBody>
          <a:bodyPr/>
          <a:lstStyle/>
          <a:p>
            <a:r>
              <a:rPr lang="en-US" dirty="0"/>
              <a:t>Design</a:t>
            </a:r>
          </a:p>
        </p:txBody>
      </p:sp>
      <p:sp>
        <p:nvSpPr>
          <p:cNvPr id="7" name="Content Placeholder 6">
            <a:extLst>
              <a:ext uri="{FF2B5EF4-FFF2-40B4-BE49-F238E27FC236}">
                <a16:creationId xmlns:a16="http://schemas.microsoft.com/office/drawing/2014/main" id="{069044E6-B3EA-295F-DED7-3D9E8EF4556E}"/>
              </a:ext>
            </a:extLst>
          </p:cNvPr>
          <p:cNvSpPr>
            <a:spLocks noGrp="1"/>
          </p:cNvSpPr>
          <p:nvPr>
            <p:ph idx="14"/>
          </p:nvPr>
        </p:nvSpPr>
        <p:spPr/>
        <p:txBody>
          <a:bodyPr/>
          <a:lstStyle/>
          <a:p>
            <a:r>
              <a:rPr lang="en-US" dirty="0">
                <a:solidFill>
                  <a:srgbClr val="264880"/>
                </a:solidFill>
              </a:rPr>
              <a:t>2 Webstores: </a:t>
            </a:r>
            <a:r>
              <a:rPr lang="en-US" dirty="0">
                <a:solidFill>
                  <a:srgbClr val="A97816"/>
                </a:solidFill>
              </a:rPr>
              <a:t>landing page</a:t>
            </a:r>
          </a:p>
        </p:txBody>
      </p:sp>
      <p:sp>
        <p:nvSpPr>
          <p:cNvPr id="8" name="Text Placeholder 7">
            <a:extLst>
              <a:ext uri="{FF2B5EF4-FFF2-40B4-BE49-F238E27FC236}">
                <a16:creationId xmlns:a16="http://schemas.microsoft.com/office/drawing/2014/main" id="{2B797108-EB4E-FB45-146A-9FFD9547F25D}"/>
              </a:ext>
            </a:extLst>
          </p:cNvPr>
          <p:cNvSpPr>
            <a:spLocks noGrp="1"/>
          </p:cNvSpPr>
          <p:nvPr>
            <p:ph type="body" sz="quarter" idx="15"/>
          </p:nvPr>
        </p:nvSpPr>
        <p:spPr/>
        <p:txBody>
          <a:bodyPr/>
          <a:lstStyle/>
          <a:p>
            <a:endParaRPr lang="en-US"/>
          </a:p>
        </p:txBody>
      </p:sp>
      <p:sp>
        <p:nvSpPr>
          <p:cNvPr id="11" name="Rechteck 60">
            <a:extLst>
              <a:ext uri="{FF2B5EF4-FFF2-40B4-BE49-F238E27FC236}">
                <a16:creationId xmlns:a16="http://schemas.microsoft.com/office/drawing/2014/main" id="{F6B43D21-2815-F246-56EF-16C862153EB3}"/>
              </a:ext>
            </a:extLst>
          </p:cNvPr>
          <p:cNvSpPr/>
          <p:nvPr/>
        </p:nvSpPr>
        <p:spPr>
          <a:xfrm>
            <a:off x="486405" y="1363725"/>
            <a:ext cx="5144474" cy="693676"/>
          </a:xfrm>
          <a:prstGeom prst="rect">
            <a:avLst/>
          </a:prstGeom>
          <a:solidFill>
            <a:srgbClr val="8AA4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Conventional condition</a:t>
            </a:r>
          </a:p>
        </p:txBody>
      </p:sp>
      <p:sp>
        <p:nvSpPr>
          <p:cNvPr id="12" name="Rechteck 60">
            <a:extLst>
              <a:ext uri="{FF2B5EF4-FFF2-40B4-BE49-F238E27FC236}">
                <a16:creationId xmlns:a16="http://schemas.microsoft.com/office/drawing/2014/main" id="{A0C9F958-F115-69D3-5E6E-75FA12A3FED9}"/>
              </a:ext>
            </a:extLst>
          </p:cNvPr>
          <p:cNvSpPr/>
          <p:nvPr/>
        </p:nvSpPr>
        <p:spPr>
          <a:xfrm>
            <a:off x="6223066" y="1363725"/>
            <a:ext cx="5144473" cy="693676"/>
          </a:xfrm>
          <a:prstGeom prst="rect">
            <a:avLst/>
          </a:prstGeom>
          <a:solidFill>
            <a:srgbClr val="4877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Green condition</a:t>
            </a:r>
          </a:p>
        </p:txBody>
      </p:sp>
      <p:pic>
        <p:nvPicPr>
          <p:cNvPr id="9" name="Picture 8">
            <a:extLst>
              <a:ext uri="{FF2B5EF4-FFF2-40B4-BE49-F238E27FC236}">
                <a16:creationId xmlns:a16="http://schemas.microsoft.com/office/drawing/2014/main" id="{2743281D-8C25-47BA-B79A-091C9DD3A8F0}"/>
              </a:ext>
            </a:extLst>
          </p:cNvPr>
          <p:cNvPicPr>
            <a:picLocks noChangeAspect="1"/>
          </p:cNvPicPr>
          <p:nvPr/>
        </p:nvPicPr>
        <p:blipFill>
          <a:blip r:embed="rId2"/>
          <a:stretch>
            <a:fillRect/>
          </a:stretch>
        </p:blipFill>
        <p:spPr>
          <a:xfrm>
            <a:off x="486405" y="3181586"/>
            <a:ext cx="5144474" cy="1359983"/>
          </a:xfrm>
          <a:prstGeom prst="rect">
            <a:avLst/>
          </a:prstGeom>
        </p:spPr>
      </p:pic>
      <p:pic>
        <p:nvPicPr>
          <p:cNvPr id="13" name="Picture 12">
            <a:extLst>
              <a:ext uri="{FF2B5EF4-FFF2-40B4-BE49-F238E27FC236}">
                <a16:creationId xmlns:a16="http://schemas.microsoft.com/office/drawing/2014/main" id="{A9A61EDB-A10C-66E2-E183-E8B0E1DD7300}"/>
              </a:ext>
            </a:extLst>
          </p:cNvPr>
          <p:cNvPicPr>
            <a:picLocks noChangeAspect="1"/>
          </p:cNvPicPr>
          <p:nvPr/>
        </p:nvPicPr>
        <p:blipFill>
          <a:blip r:embed="rId3"/>
          <a:stretch>
            <a:fillRect/>
          </a:stretch>
        </p:blipFill>
        <p:spPr>
          <a:xfrm>
            <a:off x="6183101" y="3180555"/>
            <a:ext cx="5224402" cy="1509763"/>
          </a:xfrm>
          <a:prstGeom prst="rect">
            <a:avLst/>
          </a:prstGeom>
        </p:spPr>
      </p:pic>
    </p:spTree>
    <p:extLst>
      <p:ext uri="{BB962C8B-B14F-4D97-AF65-F5344CB8AC3E}">
        <p14:creationId xmlns:p14="http://schemas.microsoft.com/office/powerpoint/2010/main" val="5853066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C458F5-FA3F-2233-2A6F-60F7446F296E}"/>
            </a:ext>
          </a:extLst>
        </p:cNvPr>
        <p:cNvGrpSpPr/>
        <p:nvPr/>
      </p:nvGrpSpPr>
      <p:grpSpPr>
        <a:xfrm>
          <a:off x="0" y="0"/>
          <a:ext cx="0" cy="0"/>
          <a:chOff x="0" y="0"/>
          <a:chExt cx="0" cy="0"/>
        </a:xfrm>
      </p:grpSpPr>
      <p:sp>
        <p:nvSpPr>
          <p:cNvPr id="3" name="Date Placeholder 2">
            <a:extLst>
              <a:ext uri="{FF2B5EF4-FFF2-40B4-BE49-F238E27FC236}">
                <a16:creationId xmlns:a16="http://schemas.microsoft.com/office/drawing/2014/main" id="{6ACD4338-7285-89F1-079D-5C61E6607A9B}"/>
              </a:ext>
            </a:extLst>
          </p:cNvPr>
          <p:cNvSpPr>
            <a:spLocks noGrp="1"/>
          </p:cNvSpPr>
          <p:nvPr>
            <p:ph type="dt" sz="half" idx="10"/>
          </p:nvPr>
        </p:nvSpPr>
        <p:spPr/>
        <p:txBody>
          <a:bodyPr/>
          <a:lstStyle/>
          <a:p>
            <a:endParaRPr lang="en-GB" dirty="0"/>
          </a:p>
        </p:txBody>
      </p:sp>
      <p:sp>
        <p:nvSpPr>
          <p:cNvPr id="4" name="Footer Placeholder 3">
            <a:extLst>
              <a:ext uri="{FF2B5EF4-FFF2-40B4-BE49-F238E27FC236}">
                <a16:creationId xmlns:a16="http://schemas.microsoft.com/office/drawing/2014/main" id="{767232E8-D4A1-B57D-5408-E83B39355CE3}"/>
              </a:ext>
            </a:extLst>
          </p:cNvPr>
          <p:cNvSpPr>
            <a:spLocks noGrp="1"/>
          </p:cNvSpPr>
          <p:nvPr>
            <p:ph type="ftr" sz="quarter" idx="11"/>
          </p:nvPr>
        </p:nvSpPr>
        <p:spPr/>
        <p:txBody>
          <a:bodyPr/>
          <a:lstStyle/>
          <a:p>
            <a:endParaRPr lang="en-GB" cap="none" dirty="0"/>
          </a:p>
        </p:txBody>
      </p:sp>
      <p:sp>
        <p:nvSpPr>
          <p:cNvPr id="5" name="Slide Number Placeholder 4">
            <a:extLst>
              <a:ext uri="{FF2B5EF4-FFF2-40B4-BE49-F238E27FC236}">
                <a16:creationId xmlns:a16="http://schemas.microsoft.com/office/drawing/2014/main" id="{4F36DE90-28B5-07BA-E244-40546328AFA8}"/>
              </a:ext>
            </a:extLst>
          </p:cNvPr>
          <p:cNvSpPr>
            <a:spLocks noGrp="1"/>
          </p:cNvSpPr>
          <p:nvPr>
            <p:ph type="sldNum" sz="quarter" idx="12"/>
          </p:nvPr>
        </p:nvSpPr>
        <p:spPr/>
        <p:txBody>
          <a:bodyPr/>
          <a:lstStyle/>
          <a:p>
            <a:fld id="{D57F1E4F-1CFF-5643-939E-217C01CDF565}" type="slidenum">
              <a:rPr lang="en-GB" noProof="0" smtClean="0"/>
              <a:pPr/>
              <a:t>32</a:t>
            </a:fld>
            <a:endParaRPr lang="en-GB" noProof="0" dirty="0"/>
          </a:p>
        </p:txBody>
      </p:sp>
      <p:sp>
        <p:nvSpPr>
          <p:cNvPr id="6" name="Content Placeholder 5">
            <a:extLst>
              <a:ext uri="{FF2B5EF4-FFF2-40B4-BE49-F238E27FC236}">
                <a16:creationId xmlns:a16="http://schemas.microsoft.com/office/drawing/2014/main" id="{F76FD457-1374-E32B-B339-CE18A76091E3}"/>
              </a:ext>
            </a:extLst>
          </p:cNvPr>
          <p:cNvSpPr>
            <a:spLocks noGrp="1"/>
          </p:cNvSpPr>
          <p:nvPr>
            <p:ph idx="13"/>
          </p:nvPr>
        </p:nvSpPr>
        <p:spPr/>
        <p:txBody>
          <a:bodyPr/>
          <a:lstStyle/>
          <a:p>
            <a:r>
              <a:rPr lang="en-US" dirty="0"/>
              <a:t>Design</a:t>
            </a:r>
          </a:p>
        </p:txBody>
      </p:sp>
      <p:sp>
        <p:nvSpPr>
          <p:cNvPr id="7" name="Content Placeholder 6">
            <a:extLst>
              <a:ext uri="{FF2B5EF4-FFF2-40B4-BE49-F238E27FC236}">
                <a16:creationId xmlns:a16="http://schemas.microsoft.com/office/drawing/2014/main" id="{D31D4FEF-9374-F80C-599A-E0BC3B3ADDA0}"/>
              </a:ext>
            </a:extLst>
          </p:cNvPr>
          <p:cNvSpPr>
            <a:spLocks noGrp="1"/>
          </p:cNvSpPr>
          <p:nvPr>
            <p:ph idx="14"/>
          </p:nvPr>
        </p:nvSpPr>
        <p:spPr/>
        <p:txBody>
          <a:bodyPr/>
          <a:lstStyle/>
          <a:p>
            <a:r>
              <a:rPr lang="en-US" dirty="0">
                <a:solidFill>
                  <a:srgbClr val="264880"/>
                </a:solidFill>
              </a:rPr>
              <a:t>2 Webstores: </a:t>
            </a:r>
            <a:r>
              <a:rPr lang="en-US" dirty="0">
                <a:solidFill>
                  <a:srgbClr val="A97816"/>
                </a:solidFill>
              </a:rPr>
              <a:t>shop page, 5 caps in total</a:t>
            </a:r>
          </a:p>
        </p:txBody>
      </p:sp>
      <p:sp>
        <p:nvSpPr>
          <p:cNvPr id="8" name="Text Placeholder 7">
            <a:extLst>
              <a:ext uri="{FF2B5EF4-FFF2-40B4-BE49-F238E27FC236}">
                <a16:creationId xmlns:a16="http://schemas.microsoft.com/office/drawing/2014/main" id="{0D77694B-A0C9-4CAF-5A59-DF408FE9CB7A}"/>
              </a:ext>
            </a:extLst>
          </p:cNvPr>
          <p:cNvSpPr>
            <a:spLocks noGrp="1"/>
          </p:cNvSpPr>
          <p:nvPr>
            <p:ph type="body" sz="quarter" idx="15"/>
          </p:nvPr>
        </p:nvSpPr>
        <p:spPr/>
        <p:txBody>
          <a:bodyPr/>
          <a:lstStyle/>
          <a:p>
            <a:endParaRPr lang="en-US"/>
          </a:p>
        </p:txBody>
      </p:sp>
      <p:pic>
        <p:nvPicPr>
          <p:cNvPr id="2" name="Picture 1">
            <a:extLst>
              <a:ext uri="{FF2B5EF4-FFF2-40B4-BE49-F238E27FC236}">
                <a16:creationId xmlns:a16="http://schemas.microsoft.com/office/drawing/2014/main" id="{955919D8-CA36-9931-33BD-E12FFCC0FCC7}"/>
              </a:ext>
            </a:extLst>
          </p:cNvPr>
          <p:cNvPicPr>
            <a:picLocks noChangeAspect="1"/>
          </p:cNvPicPr>
          <p:nvPr/>
        </p:nvPicPr>
        <p:blipFill rotWithShape="1">
          <a:blip r:embed="rId3"/>
          <a:srcRect t="1182" b="45745"/>
          <a:stretch>
            <a:fillRect/>
          </a:stretch>
        </p:blipFill>
        <p:spPr>
          <a:xfrm>
            <a:off x="6195060" y="2635497"/>
            <a:ext cx="5308593" cy="2842235"/>
          </a:xfrm>
          <a:prstGeom prst="rect">
            <a:avLst/>
          </a:prstGeom>
        </p:spPr>
      </p:pic>
      <p:pic>
        <p:nvPicPr>
          <p:cNvPr id="10" name="Picture 9">
            <a:extLst>
              <a:ext uri="{FF2B5EF4-FFF2-40B4-BE49-F238E27FC236}">
                <a16:creationId xmlns:a16="http://schemas.microsoft.com/office/drawing/2014/main" id="{B63786BA-7FCA-988B-4552-396E7C6C8B02}"/>
              </a:ext>
            </a:extLst>
          </p:cNvPr>
          <p:cNvPicPr>
            <a:picLocks noChangeAspect="1"/>
          </p:cNvPicPr>
          <p:nvPr/>
        </p:nvPicPr>
        <p:blipFill>
          <a:blip r:embed="rId4"/>
          <a:stretch>
            <a:fillRect/>
          </a:stretch>
        </p:blipFill>
        <p:spPr>
          <a:xfrm>
            <a:off x="486405" y="2635497"/>
            <a:ext cx="5146107" cy="2747531"/>
          </a:xfrm>
          <a:prstGeom prst="rect">
            <a:avLst/>
          </a:prstGeom>
        </p:spPr>
      </p:pic>
      <p:sp>
        <p:nvSpPr>
          <p:cNvPr id="11" name="Rechteck 60">
            <a:extLst>
              <a:ext uri="{FF2B5EF4-FFF2-40B4-BE49-F238E27FC236}">
                <a16:creationId xmlns:a16="http://schemas.microsoft.com/office/drawing/2014/main" id="{D8BD3917-9A72-D181-1916-CDB3DC7F22FA}"/>
              </a:ext>
            </a:extLst>
          </p:cNvPr>
          <p:cNvSpPr/>
          <p:nvPr/>
        </p:nvSpPr>
        <p:spPr>
          <a:xfrm>
            <a:off x="486405" y="1363725"/>
            <a:ext cx="5144474" cy="693676"/>
          </a:xfrm>
          <a:prstGeom prst="rect">
            <a:avLst/>
          </a:prstGeom>
          <a:solidFill>
            <a:srgbClr val="8AA4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Conventional condition</a:t>
            </a:r>
          </a:p>
        </p:txBody>
      </p:sp>
      <p:sp>
        <p:nvSpPr>
          <p:cNvPr id="12" name="Rechteck 60">
            <a:extLst>
              <a:ext uri="{FF2B5EF4-FFF2-40B4-BE49-F238E27FC236}">
                <a16:creationId xmlns:a16="http://schemas.microsoft.com/office/drawing/2014/main" id="{10190556-2835-F439-B5DD-11465365F39A}"/>
              </a:ext>
            </a:extLst>
          </p:cNvPr>
          <p:cNvSpPr/>
          <p:nvPr/>
        </p:nvSpPr>
        <p:spPr>
          <a:xfrm>
            <a:off x="6223066" y="1363725"/>
            <a:ext cx="5144473" cy="693676"/>
          </a:xfrm>
          <a:prstGeom prst="rect">
            <a:avLst/>
          </a:prstGeom>
          <a:solidFill>
            <a:srgbClr val="4877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Green condition</a:t>
            </a:r>
          </a:p>
        </p:txBody>
      </p:sp>
      <p:sp>
        <p:nvSpPr>
          <p:cNvPr id="13" name="Oval 12">
            <a:extLst>
              <a:ext uri="{FF2B5EF4-FFF2-40B4-BE49-F238E27FC236}">
                <a16:creationId xmlns:a16="http://schemas.microsoft.com/office/drawing/2014/main" id="{F9C1BCC9-96B2-8A1C-3F6A-D057D985B665}"/>
              </a:ext>
            </a:extLst>
          </p:cNvPr>
          <p:cNvSpPr/>
          <p:nvPr/>
        </p:nvSpPr>
        <p:spPr>
          <a:xfrm>
            <a:off x="6713620" y="2628448"/>
            <a:ext cx="1022685" cy="349563"/>
          </a:xfrm>
          <a:prstGeom prst="ellipse">
            <a:avLst/>
          </a:prstGeom>
          <a:noFill/>
          <a:ln>
            <a:solidFill>
              <a:srgbClr val="A9781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1099D0D2-050D-A86B-444A-3DBA7160417D}"/>
              </a:ext>
            </a:extLst>
          </p:cNvPr>
          <p:cNvSpPr/>
          <p:nvPr/>
        </p:nvSpPr>
        <p:spPr>
          <a:xfrm>
            <a:off x="6173878" y="3080718"/>
            <a:ext cx="771224" cy="698506"/>
          </a:xfrm>
          <a:prstGeom prst="ellipse">
            <a:avLst/>
          </a:prstGeom>
          <a:noFill/>
          <a:ln>
            <a:solidFill>
              <a:srgbClr val="A9781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60318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44BC48-42F9-F5BB-5852-706FC714DA01}"/>
            </a:ext>
          </a:extLst>
        </p:cNvPr>
        <p:cNvGrpSpPr/>
        <p:nvPr/>
      </p:nvGrpSpPr>
      <p:grpSpPr>
        <a:xfrm>
          <a:off x="0" y="0"/>
          <a:ext cx="0" cy="0"/>
          <a:chOff x="0" y="0"/>
          <a:chExt cx="0" cy="0"/>
        </a:xfrm>
      </p:grpSpPr>
      <p:sp>
        <p:nvSpPr>
          <p:cNvPr id="3" name="Date Placeholder 2">
            <a:extLst>
              <a:ext uri="{FF2B5EF4-FFF2-40B4-BE49-F238E27FC236}">
                <a16:creationId xmlns:a16="http://schemas.microsoft.com/office/drawing/2014/main" id="{3A42A293-11D8-0E97-9332-D696A242ECF9}"/>
              </a:ext>
            </a:extLst>
          </p:cNvPr>
          <p:cNvSpPr>
            <a:spLocks noGrp="1"/>
          </p:cNvSpPr>
          <p:nvPr>
            <p:ph type="dt" sz="half" idx="10"/>
          </p:nvPr>
        </p:nvSpPr>
        <p:spPr/>
        <p:txBody>
          <a:bodyPr/>
          <a:lstStyle/>
          <a:p>
            <a:endParaRPr lang="en-GB" dirty="0"/>
          </a:p>
        </p:txBody>
      </p:sp>
      <p:sp>
        <p:nvSpPr>
          <p:cNvPr id="4" name="Footer Placeholder 3">
            <a:extLst>
              <a:ext uri="{FF2B5EF4-FFF2-40B4-BE49-F238E27FC236}">
                <a16:creationId xmlns:a16="http://schemas.microsoft.com/office/drawing/2014/main" id="{AE70F023-4FBA-C670-5757-9154B82C61AF}"/>
              </a:ext>
            </a:extLst>
          </p:cNvPr>
          <p:cNvSpPr>
            <a:spLocks noGrp="1"/>
          </p:cNvSpPr>
          <p:nvPr>
            <p:ph type="ftr" sz="quarter" idx="11"/>
          </p:nvPr>
        </p:nvSpPr>
        <p:spPr/>
        <p:txBody>
          <a:bodyPr/>
          <a:lstStyle/>
          <a:p>
            <a:endParaRPr lang="en-GB" cap="none" dirty="0"/>
          </a:p>
        </p:txBody>
      </p:sp>
      <p:sp>
        <p:nvSpPr>
          <p:cNvPr id="5" name="Slide Number Placeholder 4">
            <a:extLst>
              <a:ext uri="{FF2B5EF4-FFF2-40B4-BE49-F238E27FC236}">
                <a16:creationId xmlns:a16="http://schemas.microsoft.com/office/drawing/2014/main" id="{947805DE-EB7C-7B79-2109-4F8BBD719A34}"/>
              </a:ext>
            </a:extLst>
          </p:cNvPr>
          <p:cNvSpPr>
            <a:spLocks noGrp="1"/>
          </p:cNvSpPr>
          <p:nvPr>
            <p:ph type="sldNum" sz="quarter" idx="12"/>
          </p:nvPr>
        </p:nvSpPr>
        <p:spPr/>
        <p:txBody>
          <a:bodyPr/>
          <a:lstStyle/>
          <a:p>
            <a:fld id="{D57F1E4F-1CFF-5643-939E-217C01CDF565}" type="slidenum">
              <a:rPr lang="en-GB" noProof="0" smtClean="0"/>
              <a:pPr/>
              <a:t>33</a:t>
            </a:fld>
            <a:endParaRPr lang="en-GB" noProof="0" dirty="0"/>
          </a:p>
        </p:txBody>
      </p:sp>
      <p:sp>
        <p:nvSpPr>
          <p:cNvPr id="6" name="Content Placeholder 5">
            <a:extLst>
              <a:ext uri="{FF2B5EF4-FFF2-40B4-BE49-F238E27FC236}">
                <a16:creationId xmlns:a16="http://schemas.microsoft.com/office/drawing/2014/main" id="{1D6063A3-C00F-7795-80AC-89C260AF4319}"/>
              </a:ext>
            </a:extLst>
          </p:cNvPr>
          <p:cNvSpPr>
            <a:spLocks noGrp="1"/>
          </p:cNvSpPr>
          <p:nvPr>
            <p:ph idx="13"/>
          </p:nvPr>
        </p:nvSpPr>
        <p:spPr/>
        <p:txBody>
          <a:bodyPr/>
          <a:lstStyle/>
          <a:p>
            <a:r>
              <a:rPr lang="en-US" dirty="0"/>
              <a:t>Design</a:t>
            </a:r>
          </a:p>
        </p:txBody>
      </p:sp>
      <p:sp>
        <p:nvSpPr>
          <p:cNvPr id="7" name="Content Placeholder 6">
            <a:extLst>
              <a:ext uri="{FF2B5EF4-FFF2-40B4-BE49-F238E27FC236}">
                <a16:creationId xmlns:a16="http://schemas.microsoft.com/office/drawing/2014/main" id="{B139DD0B-B197-B6D7-596D-1C67C3C096B8}"/>
              </a:ext>
            </a:extLst>
          </p:cNvPr>
          <p:cNvSpPr>
            <a:spLocks noGrp="1"/>
          </p:cNvSpPr>
          <p:nvPr>
            <p:ph idx="14"/>
          </p:nvPr>
        </p:nvSpPr>
        <p:spPr/>
        <p:txBody>
          <a:bodyPr/>
          <a:lstStyle/>
          <a:p>
            <a:r>
              <a:rPr lang="en-US" dirty="0">
                <a:solidFill>
                  <a:srgbClr val="264880"/>
                </a:solidFill>
              </a:rPr>
              <a:t>2 Webstores: </a:t>
            </a:r>
            <a:r>
              <a:rPr lang="en-US" dirty="0">
                <a:solidFill>
                  <a:srgbClr val="A97816"/>
                </a:solidFill>
              </a:rPr>
              <a:t>checkout page and DV measure</a:t>
            </a:r>
          </a:p>
        </p:txBody>
      </p:sp>
      <p:sp>
        <p:nvSpPr>
          <p:cNvPr id="8" name="Text Placeholder 7">
            <a:extLst>
              <a:ext uri="{FF2B5EF4-FFF2-40B4-BE49-F238E27FC236}">
                <a16:creationId xmlns:a16="http://schemas.microsoft.com/office/drawing/2014/main" id="{77C6745F-3E6E-124A-94EF-A5BEA1D9E892}"/>
              </a:ext>
            </a:extLst>
          </p:cNvPr>
          <p:cNvSpPr>
            <a:spLocks noGrp="1"/>
          </p:cNvSpPr>
          <p:nvPr>
            <p:ph type="body" sz="quarter" idx="15"/>
          </p:nvPr>
        </p:nvSpPr>
        <p:spPr/>
        <p:txBody>
          <a:bodyPr/>
          <a:lstStyle/>
          <a:p>
            <a:endParaRPr lang="en-US"/>
          </a:p>
        </p:txBody>
      </p:sp>
      <p:pic>
        <p:nvPicPr>
          <p:cNvPr id="9" name="Picture 8">
            <a:extLst>
              <a:ext uri="{FF2B5EF4-FFF2-40B4-BE49-F238E27FC236}">
                <a16:creationId xmlns:a16="http://schemas.microsoft.com/office/drawing/2014/main" id="{8B03C611-244B-A869-6245-6A1132F695C9}"/>
              </a:ext>
            </a:extLst>
          </p:cNvPr>
          <p:cNvPicPr>
            <a:picLocks noChangeAspect="1"/>
          </p:cNvPicPr>
          <p:nvPr/>
        </p:nvPicPr>
        <p:blipFill>
          <a:blip r:embed="rId2"/>
          <a:stretch>
            <a:fillRect/>
          </a:stretch>
        </p:blipFill>
        <p:spPr>
          <a:xfrm>
            <a:off x="1820022" y="1359664"/>
            <a:ext cx="3434879" cy="4721100"/>
          </a:xfrm>
          <a:prstGeom prst="rect">
            <a:avLst/>
          </a:prstGeom>
        </p:spPr>
      </p:pic>
      <p:sp>
        <p:nvSpPr>
          <p:cNvPr id="14" name="Rectangle 13">
            <a:extLst>
              <a:ext uri="{FF2B5EF4-FFF2-40B4-BE49-F238E27FC236}">
                <a16:creationId xmlns:a16="http://schemas.microsoft.com/office/drawing/2014/main" id="{B28A1F70-0366-3360-160E-332E4AD2336D}"/>
              </a:ext>
            </a:extLst>
          </p:cNvPr>
          <p:cNvSpPr/>
          <p:nvPr/>
        </p:nvSpPr>
        <p:spPr>
          <a:xfrm>
            <a:off x="5650332" y="3903884"/>
            <a:ext cx="3195524" cy="1938992"/>
          </a:xfrm>
          <a:prstGeom prst="rect">
            <a:avLst/>
          </a:prstGeom>
        </p:spPr>
        <p:txBody>
          <a:bodyPr wrap="square">
            <a:spAutoFit/>
          </a:bodyPr>
          <a:lstStyle/>
          <a:p>
            <a:r>
              <a:rPr lang="en-US" sz="2400" b="1" dirty="0">
                <a:solidFill>
                  <a:srgbClr val="254780"/>
                </a:solidFill>
                <a:latin typeface="+mj-lt"/>
              </a:rPr>
              <a:t>Expedited shipping </a:t>
            </a:r>
          </a:p>
          <a:p>
            <a:r>
              <a:rPr lang="en-US" sz="2400" b="1" dirty="0">
                <a:solidFill>
                  <a:srgbClr val="254780"/>
                </a:solidFill>
                <a:highlight>
                  <a:srgbClr val="FFFF00"/>
                </a:highlight>
                <a:latin typeface="+mj-lt"/>
              </a:rPr>
              <a:t>($2, same day)</a:t>
            </a:r>
          </a:p>
          <a:p>
            <a:endParaRPr lang="en-US" sz="2400" b="1" dirty="0">
              <a:solidFill>
                <a:srgbClr val="254780"/>
              </a:solidFill>
              <a:latin typeface="+mj-lt"/>
            </a:endParaRPr>
          </a:p>
          <a:p>
            <a:r>
              <a:rPr lang="en-US" sz="2400" b="1" dirty="0">
                <a:solidFill>
                  <a:srgbClr val="254780"/>
                </a:solidFill>
                <a:latin typeface="+mj-lt"/>
              </a:rPr>
              <a:t>Standard shipping </a:t>
            </a:r>
            <a:r>
              <a:rPr lang="en-US" sz="2400" b="1" dirty="0">
                <a:solidFill>
                  <a:srgbClr val="254780"/>
                </a:solidFill>
                <a:highlight>
                  <a:srgbClr val="FFFF00"/>
                </a:highlight>
                <a:latin typeface="+mj-lt"/>
              </a:rPr>
              <a:t>(free, 10 days)</a:t>
            </a:r>
          </a:p>
        </p:txBody>
      </p:sp>
      <p:sp>
        <p:nvSpPr>
          <p:cNvPr id="15" name="Chevron 14">
            <a:extLst>
              <a:ext uri="{FF2B5EF4-FFF2-40B4-BE49-F238E27FC236}">
                <a16:creationId xmlns:a16="http://schemas.microsoft.com/office/drawing/2014/main" id="{0B3D99BA-1ED7-F593-7B1F-281CE87CE7F4}"/>
              </a:ext>
            </a:extLst>
          </p:cNvPr>
          <p:cNvSpPr/>
          <p:nvPr/>
        </p:nvSpPr>
        <p:spPr>
          <a:xfrm>
            <a:off x="8723211" y="4053121"/>
            <a:ext cx="255535" cy="631065"/>
          </a:xfrm>
          <a:prstGeom prst="chevron">
            <a:avLst/>
          </a:prstGeom>
          <a:solidFill>
            <a:srgbClr val="2648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Rectangle 15">
            <a:extLst>
              <a:ext uri="{FF2B5EF4-FFF2-40B4-BE49-F238E27FC236}">
                <a16:creationId xmlns:a16="http://schemas.microsoft.com/office/drawing/2014/main" id="{76CBF543-1958-EDE8-1836-1BF151A371DB}"/>
              </a:ext>
            </a:extLst>
          </p:cNvPr>
          <p:cNvSpPr/>
          <p:nvPr/>
        </p:nvSpPr>
        <p:spPr>
          <a:xfrm>
            <a:off x="9308568" y="4137820"/>
            <a:ext cx="1788747" cy="461665"/>
          </a:xfrm>
          <a:prstGeom prst="rect">
            <a:avLst/>
          </a:prstGeom>
        </p:spPr>
        <p:txBody>
          <a:bodyPr wrap="square">
            <a:spAutoFit/>
          </a:bodyPr>
          <a:lstStyle/>
          <a:p>
            <a:r>
              <a:rPr lang="en-US" sz="2400" b="1" dirty="0">
                <a:solidFill>
                  <a:srgbClr val="254780"/>
                </a:solidFill>
                <a:latin typeface="+mj-lt"/>
              </a:rPr>
              <a:t>Coded as 1 </a:t>
            </a:r>
            <a:endParaRPr lang="en-US" sz="2400" b="1" dirty="0">
              <a:solidFill>
                <a:srgbClr val="254780"/>
              </a:solidFill>
              <a:highlight>
                <a:srgbClr val="FFFF00"/>
              </a:highlight>
              <a:latin typeface="+mj-lt"/>
            </a:endParaRPr>
          </a:p>
        </p:txBody>
      </p:sp>
      <p:sp>
        <p:nvSpPr>
          <p:cNvPr id="17" name="Chevron 16">
            <a:extLst>
              <a:ext uri="{FF2B5EF4-FFF2-40B4-BE49-F238E27FC236}">
                <a16:creationId xmlns:a16="http://schemas.microsoft.com/office/drawing/2014/main" id="{54D812AC-49D4-98CC-51B1-1EE6C09DBBD9}"/>
              </a:ext>
            </a:extLst>
          </p:cNvPr>
          <p:cNvSpPr/>
          <p:nvPr/>
        </p:nvSpPr>
        <p:spPr>
          <a:xfrm>
            <a:off x="8723211" y="5149255"/>
            <a:ext cx="255535" cy="631065"/>
          </a:xfrm>
          <a:prstGeom prst="chevron">
            <a:avLst/>
          </a:prstGeom>
          <a:solidFill>
            <a:srgbClr val="2648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Rectangle 17">
            <a:extLst>
              <a:ext uri="{FF2B5EF4-FFF2-40B4-BE49-F238E27FC236}">
                <a16:creationId xmlns:a16="http://schemas.microsoft.com/office/drawing/2014/main" id="{CF4F6437-2E2D-952D-85D2-30C15FF9B992}"/>
              </a:ext>
            </a:extLst>
          </p:cNvPr>
          <p:cNvSpPr/>
          <p:nvPr/>
        </p:nvSpPr>
        <p:spPr>
          <a:xfrm>
            <a:off x="9308568" y="5233954"/>
            <a:ext cx="1788747" cy="461665"/>
          </a:xfrm>
          <a:prstGeom prst="rect">
            <a:avLst/>
          </a:prstGeom>
        </p:spPr>
        <p:txBody>
          <a:bodyPr wrap="square">
            <a:spAutoFit/>
          </a:bodyPr>
          <a:lstStyle/>
          <a:p>
            <a:r>
              <a:rPr lang="en-US" sz="2400" b="1" dirty="0">
                <a:solidFill>
                  <a:srgbClr val="254780"/>
                </a:solidFill>
                <a:latin typeface="+mj-lt"/>
              </a:rPr>
              <a:t>Coded as 0 </a:t>
            </a:r>
            <a:endParaRPr lang="en-US" sz="2400" b="1" dirty="0">
              <a:solidFill>
                <a:srgbClr val="254780"/>
              </a:solidFill>
              <a:highlight>
                <a:srgbClr val="FFFF00"/>
              </a:highlight>
              <a:latin typeface="+mj-lt"/>
            </a:endParaRPr>
          </a:p>
        </p:txBody>
      </p:sp>
    </p:spTree>
    <p:extLst>
      <p:ext uri="{BB962C8B-B14F-4D97-AF65-F5344CB8AC3E}">
        <p14:creationId xmlns:p14="http://schemas.microsoft.com/office/powerpoint/2010/main" val="1381512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animBg="1"/>
      <p:bldP spid="16" grpId="0"/>
      <p:bldP spid="17" grpId="0" animBg="1"/>
      <p:bldP spid="1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A graph of a delivery choice&#10;&#10;AI-generated content may be incorrect.">
            <a:extLst>
              <a:ext uri="{FF2B5EF4-FFF2-40B4-BE49-F238E27FC236}">
                <a16:creationId xmlns:a16="http://schemas.microsoft.com/office/drawing/2014/main" id="{D61F14F1-E050-9152-BC09-621BECC3F3FC}"/>
              </a:ext>
            </a:extLst>
          </p:cNvPr>
          <p:cNvPicPr>
            <a:picLocks noChangeAspect="1"/>
          </p:cNvPicPr>
          <p:nvPr/>
        </p:nvPicPr>
        <p:blipFill>
          <a:blip r:embed="rId2"/>
          <a:srcRect t="9510"/>
          <a:stretch>
            <a:fillRect/>
          </a:stretch>
        </p:blipFill>
        <p:spPr>
          <a:xfrm>
            <a:off x="2086852" y="2099776"/>
            <a:ext cx="7364339" cy="4118317"/>
          </a:xfrm>
          <a:prstGeom prst="rect">
            <a:avLst/>
          </a:prstGeom>
        </p:spPr>
      </p:pic>
      <p:sp>
        <p:nvSpPr>
          <p:cNvPr id="3" name="Date Placeholder 2">
            <a:extLst>
              <a:ext uri="{FF2B5EF4-FFF2-40B4-BE49-F238E27FC236}">
                <a16:creationId xmlns:a16="http://schemas.microsoft.com/office/drawing/2014/main" id="{35D346BA-0371-B3D3-50EF-E3BDDA578DA1}"/>
              </a:ext>
            </a:extLst>
          </p:cNvPr>
          <p:cNvSpPr>
            <a:spLocks noGrp="1"/>
          </p:cNvSpPr>
          <p:nvPr>
            <p:ph type="dt" sz="half" idx="10"/>
          </p:nvPr>
        </p:nvSpPr>
        <p:spPr/>
        <p:txBody>
          <a:bodyPr/>
          <a:lstStyle/>
          <a:p>
            <a:endParaRPr lang="en-GB" dirty="0"/>
          </a:p>
        </p:txBody>
      </p:sp>
      <p:sp>
        <p:nvSpPr>
          <p:cNvPr id="4" name="Footer Placeholder 3">
            <a:extLst>
              <a:ext uri="{FF2B5EF4-FFF2-40B4-BE49-F238E27FC236}">
                <a16:creationId xmlns:a16="http://schemas.microsoft.com/office/drawing/2014/main" id="{0CBB0B57-BBDD-CD6A-B666-13990ADD1548}"/>
              </a:ext>
            </a:extLst>
          </p:cNvPr>
          <p:cNvSpPr>
            <a:spLocks noGrp="1"/>
          </p:cNvSpPr>
          <p:nvPr>
            <p:ph type="ftr" sz="quarter" idx="11"/>
          </p:nvPr>
        </p:nvSpPr>
        <p:spPr/>
        <p:txBody>
          <a:bodyPr/>
          <a:lstStyle/>
          <a:p>
            <a:endParaRPr lang="en-GB" cap="none" dirty="0"/>
          </a:p>
        </p:txBody>
      </p:sp>
      <p:sp>
        <p:nvSpPr>
          <p:cNvPr id="5" name="Slide Number Placeholder 4">
            <a:extLst>
              <a:ext uri="{FF2B5EF4-FFF2-40B4-BE49-F238E27FC236}">
                <a16:creationId xmlns:a16="http://schemas.microsoft.com/office/drawing/2014/main" id="{5E3B782C-61B3-F587-252F-91529613829B}"/>
              </a:ext>
            </a:extLst>
          </p:cNvPr>
          <p:cNvSpPr>
            <a:spLocks noGrp="1"/>
          </p:cNvSpPr>
          <p:nvPr>
            <p:ph type="sldNum" sz="quarter" idx="12"/>
          </p:nvPr>
        </p:nvSpPr>
        <p:spPr/>
        <p:txBody>
          <a:bodyPr/>
          <a:lstStyle/>
          <a:p>
            <a:fld id="{D57F1E4F-1CFF-5643-939E-217C01CDF565}" type="slidenum">
              <a:rPr lang="en-GB" noProof="0" smtClean="0"/>
              <a:pPr/>
              <a:t>34</a:t>
            </a:fld>
            <a:endParaRPr lang="en-GB" noProof="0" dirty="0"/>
          </a:p>
        </p:txBody>
      </p:sp>
      <p:sp>
        <p:nvSpPr>
          <p:cNvPr id="6" name="Content Placeholder 5">
            <a:extLst>
              <a:ext uri="{FF2B5EF4-FFF2-40B4-BE49-F238E27FC236}">
                <a16:creationId xmlns:a16="http://schemas.microsoft.com/office/drawing/2014/main" id="{26353930-1CE9-9B5E-40CA-5F710426A18D}"/>
              </a:ext>
            </a:extLst>
          </p:cNvPr>
          <p:cNvSpPr>
            <a:spLocks noGrp="1"/>
          </p:cNvSpPr>
          <p:nvPr>
            <p:ph idx="13"/>
          </p:nvPr>
        </p:nvSpPr>
        <p:spPr/>
        <p:txBody>
          <a:bodyPr/>
          <a:lstStyle/>
          <a:p>
            <a:r>
              <a:rPr lang="en-US" dirty="0"/>
              <a:t>Results</a:t>
            </a:r>
          </a:p>
        </p:txBody>
      </p:sp>
      <p:sp>
        <p:nvSpPr>
          <p:cNvPr id="7" name="Content Placeholder 6">
            <a:extLst>
              <a:ext uri="{FF2B5EF4-FFF2-40B4-BE49-F238E27FC236}">
                <a16:creationId xmlns:a16="http://schemas.microsoft.com/office/drawing/2014/main" id="{C6C7D0F1-46F2-2AE1-8227-08C914C32F69}"/>
              </a:ext>
            </a:extLst>
          </p:cNvPr>
          <p:cNvSpPr>
            <a:spLocks noGrp="1"/>
          </p:cNvSpPr>
          <p:nvPr>
            <p:ph idx="14"/>
          </p:nvPr>
        </p:nvSpPr>
        <p:spPr/>
        <p:txBody>
          <a:bodyPr/>
          <a:lstStyle/>
          <a:p>
            <a:r>
              <a:rPr lang="en-NL"/>
              <a:t>Study </a:t>
            </a:r>
            <a:r>
              <a:rPr lang="en-US" dirty="0"/>
              <a:t>2B</a:t>
            </a:r>
            <a:r>
              <a:rPr lang="en-NL"/>
              <a:t>: </a:t>
            </a:r>
            <a:r>
              <a:rPr lang="en-US" dirty="0">
                <a:solidFill>
                  <a:srgbClr val="A97816"/>
                </a:solidFill>
              </a:rPr>
              <a:t>Delivery choice in a realistic online shop</a:t>
            </a:r>
            <a:endParaRPr lang="en-NL"/>
          </a:p>
        </p:txBody>
      </p:sp>
      <p:sp>
        <p:nvSpPr>
          <p:cNvPr id="8" name="Text Placeholder 7">
            <a:extLst>
              <a:ext uri="{FF2B5EF4-FFF2-40B4-BE49-F238E27FC236}">
                <a16:creationId xmlns:a16="http://schemas.microsoft.com/office/drawing/2014/main" id="{C0AD7DC4-0434-6172-9444-AEBDAB079503}"/>
              </a:ext>
            </a:extLst>
          </p:cNvPr>
          <p:cNvSpPr>
            <a:spLocks noGrp="1"/>
          </p:cNvSpPr>
          <p:nvPr>
            <p:ph type="body" sz="quarter" idx="15"/>
          </p:nvPr>
        </p:nvSpPr>
        <p:spPr/>
        <p:txBody>
          <a:bodyPr/>
          <a:lstStyle/>
          <a:p>
            <a:endParaRPr lang="en-US"/>
          </a:p>
        </p:txBody>
      </p:sp>
      <p:sp>
        <p:nvSpPr>
          <p:cNvPr id="14" name="Rectangle 13">
            <a:extLst>
              <a:ext uri="{FF2B5EF4-FFF2-40B4-BE49-F238E27FC236}">
                <a16:creationId xmlns:a16="http://schemas.microsoft.com/office/drawing/2014/main" id="{456F3933-EB28-367C-6A81-EE5EE77D852F}"/>
              </a:ext>
            </a:extLst>
          </p:cNvPr>
          <p:cNvSpPr/>
          <p:nvPr/>
        </p:nvSpPr>
        <p:spPr>
          <a:xfrm>
            <a:off x="3296426" y="1368041"/>
            <a:ext cx="5379199" cy="707886"/>
          </a:xfrm>
          <a:prstGeom prst="rect">
            <a:avLst/>
          </a:prstGeom>
        </p:spPr>
        <p:txBody>
          <a:bodyPr wrap="square">
            <a:spAutoFit/>
          </a:bodyPr>
          <a:lstStyle/>
          <a:p>
            <a:pPr algn="ctr"/>
            <a:r>
              <a:rPr lang="en-US" sz="2000" b="1" dirty="0">
                <a:solidFill>
                  <a:srgbClr val="0F3865"/>
                </a:solidFill>
                <a:latin typeface="+mj-lt"/>
              </a:rPr>
              <a:t>11% fewer people chose the faster delivery option in the </a:t>
            </a:r>
            <a:r>
              <a:rPr lang="en-US" sz="2000" b="1" dirty="0">
                <a:solidFill>
                  <a:srgbClr val="A97816"/>
                </a:solidFill>
                <a:latin typeface="+mj-lt"/>
              </a:rPr>
              <a:t>green product condition </a:t>
            </a:r>
          </a:p>
        </p:txBody>
      </p:sp>
      <p:sp>
        <p:nvSpPr>
          <p:cNvPr id="15" name="Down Arrow 14">
            <a:extLst>
              <a:ext uri="{FF2B5EF4-FFF2-40B4-BE49-F238E27FC236}">
                <a16:creationId xmlns:a16="http://schemas.microsoft.com/office/drawing/2014/main" id="{57D9E679-4B20-5D69-8C99-662A9AED5291}"/>
              </a:ext>
            </a:extLst>
          </p:cNvPr>
          <p:cNvSpPr/>
          <p:nvPr/>
        </p:nvSpPr>
        <p:spPr>
          <a:xfrm rot="17554841">
            <a:off x="6315764" y="3223203"/>
            <a:ext cx="249912" cy="873212"/>
          </a:xfrm>
          <a:prstGeom prst="downArrow">
            <a:avLst/>
          </a:prstGeom>
          <a:solidFill>
            <a:srgbClr val="1138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36757F6F-F934-C491-69F6-C1FE23343649}"/>
              </a:ext>
            </a:extLst>
          </p:cNvPr>
          <p:cNvSpPr txBox="1"/>
          <p:nvPr/>
        </p:nvSpPr>
        <p:spPr>
          <a:xfrm>
            <a:off x="5769022" y="4031328"/>
            <a:ext cx="1343396" cy="461665"/>
          </a:xfrm>
          <a:prstGeom prst="rect">
            <a:avLst/>
          </a:prstGeom>
          <a:noFill/>
        </p:spPr>
        <p:txBody>
          <a:bodyPr wrap="square">
            <a:spAutoFit/>
          </a:bodyPr>
          <a:lstStyle/>
          <a:p>
            <a:r>
              <a:rPr lang="fr-FR" sz="1200" b="1" dirty="0">
                <a:latin typeface="Book Antiqua" panose="02040602050305030304" pitchFamily="18" charset="0"/>
              </a:rPr>
              <a:t>A 51% </a:t>
            </a:r>
            <a:r>
              <a:rPr lang="fr-FR" sz="1200" b="1" dirty="0" err="1">
                <a:latin typeface="Book Antiqua" panose="02040602050305030304" pitchFamily="18" charset="0"/>
              </a:rPr>
              <a:t>decrease</a:t>
            </a:r>
            <a:r>
              <a:rPr lang="fr-FR" sz="1200" b="1" dirty="0">
                <a:latin typeface="Book Antiqua" panose="02040602050305030304" pitchFamily="18" charset="0"/>
              </a:rPr>
              <a:t> in relative </a:t>
            </a:r>
            <a:r>
              <a:rPr lang="fr-FR" sz="1200" b="1" dirty="0" err="1">
                <a:latin typeface="Book Antiqua" panose="02040602050305030304" pitchFamily="18" charset="0"/>
              </a:rPr>
              <a:t>terms</a:t>
            </a:r>
            <a:r>
              <a:rPr lang="fr-FR" sz="1200" b="1" dirty="0">
                <a:latin typeface="Book Antiqua" panose="02040602050305030304" pitchFamily="18" charset="0"/>
              </a:rPr>
              <a:t> </a:t>
            </a:r>
            <a:endParaRPr lang="en-US" sz="1200" b="1" dirty="0">
              <a:latin typeface="Book Antiqua" panose="02040602050305030304" pitchFamily="18" charset="0"/>
            </a:endParaRPr>
          </a:p>
        </p:txBody>
      </p:sp>
      <p:sp>
        <p:nvSpPr>
          <p:cNvPr id="17" name="TextBox 16">
            <a:extLst>
              <a:ext uri="{FF2B5EF4-FFF2-40B4-BE49-F238E27FC236}">
                <a16:creationId xmlns:a16="http://schemas.microsoft.com/office/drawing/2014/main" id="{62F66148-4CCA-6750-970F-0C1D6985AD32}"/>
              </a:ext>
            </a:extLst>
          </p:cNvPr>
          <p:cNvSpPr txBox="1"/>
          <p:nvPr/>
        </p:nvSpPr>
        <p:spPr>
          <a:xfrm>
            <a:off x="5578871" y="2372019"/>
            <a:ext cx="1034257" cy="338554"/>
          </a:xfrm>
          <a:prstGeom prst="rect">
            <a:avLst/>
          </a:prstGeom>
          <a:noFill/>
        </p:spPr>
        <p:txBody>
          <a:bodyPr wrap="none" rtlCol="0">
            <a:spAutoFit/>
          </a:bodyPr>
          <a:lstStyle/>
          <a:p>
            <a:pPr algn="ctr"/>
            <a:r>
              <a:rPr lang="en-US" sz="1600" i="1" dirty="0">
                <a:latin typeface="Book Antiqua" panose="02040602050305030304" pitchFamily="18" charset="0"/>
              </a:rPr>
              <a:t>**p</a:t>
            </a:r>
            <a:r>
              <a:rPr lang="en-US" sz="1600" dirty="0">
                <a:latin typeface="Book Antiqua" panose="02040602050305030304" pitchFamily="18" charset="0"/>
              </a:rPr>
              <a:t> = .004</a:t>
            </a:r>
          </a:p>
        </p:txBody>
      </p:sp>
    </p:spTree>
    <p:extLst>
      <p:ext uri="{BB962C8B-B14F-4D97-AF65-F5344CB8AC3E}">
        <p14:creationId xmlns:p14="http://schemas.microsoft.com/office/powerpoint/2010/main" val="62447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BDC45A-0770-9DD5-9AB4-11604D51EBF8}"/>
            </a:ext>
          </a:extLst>
        </p:cNvPr>
        <p:cNvGrpSpPr/>
        <p:nvPr/>
      </p:nvGrpSpPr>
      <p:grpSpPr>
        <a:xfrm>
          <a:off x="0" y="0"/>
          <a:ext cx="0" cy="0"/>
          <a:chOff x="0" y="0"/>
          <a:chExt cx="0" cy="0"/>
        </a:xfrm>
      </p:grpSpPr>
      <p:sp>
        <p:nvSpPr>
          <p:cNvPr id="3" name="Espace réservé de la date 2">
            <a:extLst>
              <a:ext uri="{FF2B5EF4-FFF2-40B4-BE49-F238E27FC236}">
                <a16:creationId xmlns:a16="http://schemas.microsoft.com/office/drawing/2014/main" id="{B224F954-A486-8E71-6059-65559D88699B}"/>
              </a:ext>
            </a:extLst>
          </p:cNvPr>
          <p:cNvSpPr>
            <a:spLocks noGrp="1"/>
          </p:cNvSpPr>
          <p:nvPr>
            <p:ph type="dt" sz="half" idx="10"/>
          </p:nvPr>
        </p:nvSpPr>
        <p:spPr/>
        <p:txBody>
          <a:bodyPr/>
          <a:lstStyle/>
          <a:p>
            <a:endParaRPr lang="en-US" dirty="0"/>
          </a:p>
        </p:txBody>
      </p:sp>
      <p:sp>
        <p:nvSpPr>
          <p:cNvPr id="5" name="Espace réservé du numéro de diapositive 4">
            <a:extLst>
              <a:ext uri="{FF2B5EF4-FFF2-40B4-BE49-F238E27FC236}">
                <a16:creationId xmlns:a16="http://schemas.microsoft.com/office/drawing/2014/main" id="{62CC0FFD-0FEC-E1AC-8301-079C74A66311}"/>
              </a:ext>
            </a:extLst>
          </p:cNvPr>
          <p:cNvSpPr>
            <a:spLocks noGrp="1"/>
          </p:cNvSpPr>
          <p:nvPr>
            <p:ph type="sldNum" sz="quarter" idx="12"/>
          </p:nvPr>
        </p:nvSpPr>
        <p:spPr/>
        <p:txBody>
          <a:bodyPr/>
          <a:lstStyle/>
          <a:p>
            <a:fld id="{D57F1E4F-1CFF-5643-939E-217C01CDF565}" type="slidenum">
              <a:rPr lang="en-US" smtClean="0"/>
              <a:pPr/>
              <a:t>35</a:t>
            </a:fld>
            <a:endParaRPr lang="en-US"/>
          </a:p>
        </p:txBody>
      </p:sp>
      <p:sp>
        <p:nvSpPr>
          <p:cNvPr id="6" name="Espace réservé du contenu 5">
            <a:extLst>
              <a:ext uri="{FF2B5EF4-FFF2-40B4-BE49-F238E27FC236}">
                <a16:creationId xmlns:a16="http://schemas.microsoft.com/office/drawing/2014/main" id="{A27E8FFA-5202-D11B-4B72-1993F1244E40}"/>
              </a:ext>
            </a:extLst>
          </p:cNvPr>
          <p:cNvSpPr>
            <a:spLocks noGrp="1"/>
          </p:cNvSpPr>
          <p:nvPr>
            <p:ph idx="13"/>
          </p:nvPr>
        </p:nvSpPr>
        <p:spPr/>
        <p:txBody>
          <a:bodyPr/>
          <a:lstStyle/>
          <a:p>
            <a:r>
              <a:rPr lang="en-US" dirty="0"/>
              <a:t>Discussion </a:t>
            </a:r>
          </a:p>
        </p:txBody>
      </p:sp>
      <p:sp>
        <p:nvSpPr>
          <p:cNvPr id="7" name="Espace réservé du contenu 6">
            <a:extLst>
              <a:ext uri="{FF2B5EF4-FFF2-40B4-BE49-F238E27FC236}">
                <a16:creationId xmlns:a16="http://schemas.microsoft.com/office/drawing/2014/main" id="{45A1EEB2-28FD-94F0-A077-23A6CE684D12}"/>
              </a:ext>
            </a:extLst>
          </p:cNvPr>
          <p:cNvSpPr>
            <a:spLocks noGrp="1"/>
          </p:cNvSpPr>
          <p:nvPr>
            <p:ph idx="14"/>
          </p:nvPr>
        </p:nvSpPr>
        <p:spPr/>
        <p:txBody>
          <a:bodyPr/>
          <a:lstStyle/>
          <a:p>
            <a:r>
              <a:rPr lang="en-NL"/>
              <a:t>Study </a:t>
            </a:r>
            <a:r>
              <a:rPr lang="en-US" dirty="0"/>
              <a:t>2B</a:t>
            </a:r>
            <a:r>
              <a:rPr lang="en-NL"/>
              <a:t>: </a:t>
            </a:r>
            <a:r>
              <a:rPr lang="en-US" dirty="0">
                <a:solidFill>
                  <a:srgbClr val="A97816"/>
                </a:solidFill>
              </a:rPr>
              <a:t>Take-aways </a:t>
            </a:r>
            <a:endParaRPr lang="en-NL" dirty="0"/>
          </a:p>
        </p:txBody>
      </p:sp>
      <p:sp>
        <p:nvSpPr>
          <p:cNvPr id="4" name="Text Placeholder 3">
            <a:extLst>
              <a:ext uri="{FF2B5EF4-FFF2-40B4-BE49-F238E27FC236}">
                <a16:creationId xmlns:a16="http://schemas.microsoft.com/office/drawing/2014/main" id="{E1D29026-48E0-5056-87B3-3F0075A34ED2}"/>
              </a:ext>
            </a:extLst>
          </p:cNvPr>
          <p:cNvSpPr>
            <a:spLocks noGrp="1"/>
          </p:cNvSpPr>
          <p:nvPr>
            <p:ph type="body" sz="quarter" idx="15"/>
          </p:nvPr>
        </p:nvSpPr>
        <p:spPr/>
        <p:txBody>
          <a:bodyPr/>
          <a:lstStyle/>
          <a:p>
            <a:endParaRPr lang="en-NL"/>
          </a:p>
        </p:txBody>
      </p:sp>
      <p:sp>
        <p:nvSpPr>
          <p:cNvPr id="16" name="Rectangle 2">
            <a:extLst>
              <a:ext uri="{FF2B5EF4-FFF2-40B4-BE49-F238E27FC236}">
                <a16:creationId xmlns:a16="http://schemas.microsoft.com/office/drawing/2014/main" id="{65975E96-2668-0354-FCBE-6D2FC734A6F5}"/>
              </a:ext>
            </a:extLst>
          </p:cNvPr>
          <p:cNvSpPr>
            <a:spLocks noChangeArrowheads="1"/>
          </p:cNvSpPr>
          <p:nvPr/>
        </p:nvSpPr>
        <p:spPr bwMode="auto">
          <a:xfrm>
            <a:off x="5824538" y="2249488"/>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NL" altLang="en-NL" sz="900" b="0" i="0" u="none" strike="noStrike" cap="none" normalizeH="0" baseline="0">
                <a:ln>
                  <a:noFill/>
                </a:ln>
                <a:solidFill>
                  <a:schemeClr val="tx1"/>
                </a:solidFill>
                <a:effectLst/>
                <a:latin typeface="Arial" panose="020B0604020202020204" pitchFamily="34" charset="0"/>
                <a:ea typeface="Helvetica" pitchFamily="2" charset="0"/>
              </a:rPr>
            </a:br>
            <a:endParaRPr kumimoji="0" lang="en-NL" altLang="en-NL" sz="10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en-NL" altLang="en-NL" sz="900" b="0" i="0" u="none" strike="noStrike" cap="none" normalizeH="0" baseline="0">
                <a:ln>
                  <a:noFill/>
                </a:ln>
                <a:solidFill>
                  <a:schemeClr val="tx1"/>
                </a:solidFill>
                <a:effectLst/>
                <a:latin typeface="Arial" panose="020B0604020202020204" pitchFamily="34" charset="0"/>
                <a:ea typeface="Times New Roman" panose="02020603050405020304" pitchFamily="18" charset="0"/>
              </a:rPr>
            </a:br>
            <a:endParaRPr kumimoji="0" lang="en-NL" altLang="en-NL" sz="1800" b="0" i="0" u="none" strike="noStrike" cap="none" normalizeH="0" baseline="0">
              <a:ln>
                <a:noFill/>
              </a:ln>
              <a:solidFill>
                <a:schemeClr val="tx1"/>
              </a:solidFill>
              <a:effectLst/>
              <a:latin typeface="Arial" panose="020B0604020202020204" pitchFamily="34" charset="0"/>
            </a:endParaRPr>
          </a:p>
        </p:txBody>
      </p:sp>
      <p:sp>
        <p:nvSpPr>
          <p:cNvPr id="10" name="Rectangle 9">
            <a:extLst>
              <a:ext uri="{FF2B5EF4-FFF2-40B4-BE49-F238E27FC236}">
                <a16:creationId xmlns:a16="http://schemas.microsoft.com/office/drawing/2014/main" id="{33EA9DF2-C0D2-93F5-DCD9-0F343D20B099}"/>
              </a:ext>
            </a:extLst>
          </p:cNvPr>
          <p:cNvSpPr/>
          <p:nvPr/>
        </p:nvSpPr>
        <p:spPr>
          <a:xfrm>
            <a:off x="486404" y="2350609"/>
            <a:ext cx="7014345" cy="2739211"/>
          </a:xfrm>
          <a:prstGeom prst="rect">
            <a:avLst/>
          </a:prstGeom>
        </p:spPr>
        <p:txBody>
          <a:bodyPr wrap="square">
            <a:spAutoFit/>
          </a:bodyPr>
          <a:lstStyle/>
          <a:p>
            <a:pPr marL="457200" indent="-457200">
              <a:buFont typeface="Wingdings" pitchFamily="2" charset="2"/>
              <a:buChar char="§"/>
            </a:pPr>
            <a:r>
              <a:rPr lang="en-US" sz="2400" b="1" dirty="0">
                <a:solidFill>
                  <a:srgbClr val="113866"/>
                </a:solidFill>
                <a:latin typeface="+mj-lt"/>
              </a:rPr>
              <a:t>Consumers are less likely to choose the faster shipping option when buying a green product</a:t>
            </a:r>
          </a:p>
          <a:p>
            <a:pPr marL="457200" indent="-457200">
              <a:buFont typeface="Wingdings" pitchFamily="2" charset="2"/>
              <a:buChar char="§"/>
            </a:pPr>
            <a:endParaRPr lang="en-US" sz="2400" b="1" dirty="0">
              <a:solidFill>
                <a:srgbClr val="4877A4"/>
              </a:solidFill>
              <a:latin typeface="+mj-lt"/>
            </a:endParaRPr>
          </a:p>
          <a:p>
            <a:pPr marL="457200" indent="-457200">
              <a:buFont typeface="Wingdings" pitchFamily="2" charset="2"/>
              <a:buChar char="§"/>
            </a:pPr>
            <a:endParaRPr lang="en-US" sz="2400" b="1" dirty="0">
              <a:solidFill>
                <a:srgbClr val="4877A4"/>
              </a:solidFill>
              <a:latin typeface="+mj-lt"/>
            </a:endParaRPr>
          </a:p>
          <a:p>
            <a:pPr marL="457200" indent="-457200">
              <a:buFont typeface="Wingdings" pitchFamily="2" charset="2"/>
              <a:buChar char="§"/>
            </a:pPr>
            <a:r>
              <a:rPr lang="en-US" sz="2400" b="1" dirty="0">
                <a:solidFill>
                  <a:srgbClr val="4877A4"/>
                </a:solidFill>
                <a:latin typeface="+mj-lt"/>
              </a:rPr>
              <a:t>This effect holds in a realistic shopping environment</a:t>
            </a:r>
          </a:p>
          <a:p>
            <a:endParaRPr lang="en-US" sz="2800" b="1" dirty="0">
              <a:solidFill>
                <a:srgbClr val="4877A4"/>
              </a:solidFill>
              <a:latin typeface="+mj-lt"/>
            </a:endParaRPr>
          </a:p>
        </p:txBody>
      </p:sp>
      <p:sp>
        <p:nvSpPr>
          <p:cNvPr id="2" name="Speech Bubble: Rectangle with Corners Rounded 8">
            <a:extLst>
              <a:ext uri="{FF2B5EF4-FFF2-40B4-BE49-F238E27FC236}">
                <a16:creationId xmlns:a16="http://schemas.microsoft.com/office/drawing/2014/main" id="{D09465F8-A7B4-9BE0-6306-635F49920F48}"/>
              </a:ext>
            </a:extLst>
          </p:cNvPr>
          <p:cNvSpPr/>
          <p:nvPr/>
        </p:nvSpPr>
        <p:spPr>
          <a:xfrm>
            <a:off x="7500750" y="2350609"/>
            <a:ext cx="4225149" cy="1803325"/>
          </a:xfrm>
          <a:prstGeom prst="wedgeRoundRectCallout">
            <a:avLst>
              <a:gd name="adj1" fmla="val -42031"/>
              <a:gd name="adj2" fmla="val 118121"/>
              <a:gd name="adj3" fmla="val 16667"/>
            </a:avLst>
          </a:prstGeom>
          <a:solidFill>
            <a:srgbClr val="2648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cap="all" dirty="0">
                <a:solidFill>
                  <a:schemeClr val="bg1"/>
                </a:solidFill>
                <a:latin typeface="Franklin Gothic Demi Cond" panose="020B0603020102020204" pitchFamily="34" charset="0"/>
              </a:rPr>
              <a:t>What about process evidence?</a:t>
            </a:r>
          </a:p>
        </p:txBody>
      </p:sp>
    </p:spTree>
    <p:extLst>
      <p:ext uri="{BB962C8B-B14F-4D97-AF65-F5344CB8AC3E}">
        <p14:creationId xmlns:p14="http://schemas.microsoft.com/office/powerpoint/2010/main" val="712944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A7450B-E401-EF4E-7B9E-4467048BE604}"/>
            </a:ext>
          </a:extLst>
        </p:cNvPr>
        <p:cNvGrpSpPr/>
        <p:nvPr/>
      </p:nvGrpSpPr>
      <p:grpSpPr>
        <a:xfrm>
          <a:off x="0" y="0"/>
          <a:ext cx="0" cy="0"/>
          <a:chOff x="0" y="0"/>
          <a:chExt cx="0" cy="0"/>
        </a:xfrm>
      </p:grpSpPr>
      <p:sp>
        <p:nvSpPr>
          <p:cNvPr id="3" name="Espace réservé de la date 2">
            <a:extLst>
              <a:ext uri="{FF2B5EF4-FFF2-40B4-BE49-F238E27FC236}">
                <a16:creationId xmlns:a16="http://schemas.microsoft.com/office/drawing/2014/main" id="{B3FCFFA1-9431-7943-0323-011C6A1DA5B8}"/>
              </a:ext>
            </a:extLst>
          </p:cNvPr>
          <p:cNvSpPr>
            <a:spLocks noGrp="1"/>
          </p:cNvSpPr>
          <p:nvPr>
            <p:ph type="dt" sz="half" idx="10"/>
          </p:nvPr>
        </p:nvSpPr>
        <p:spPr/>
        <p:txBody>
          <a:bodyPr/>
          <a:lstStyle/>
          <a:p>
            <a:endParaRPr lang="en-US" dirty="0"/>
          </a:p>
        </p:txBody>
      </p:sp>
      <p:sp>
        <p:nvSpPr>
          <p:cNvPr id="5" name="Espace réservé du numéro de diapositive 4">
            <a:extLst>
              <a:ext uri="{FF2B5EF4-FFF2-40B4-BE49-F238E27FC236}">
                <a16:creationId xmlns:a16="http://schemas.microsoft.com/office/drawing/2014/main" id="{959A498B-6DF5-DC2E-9296-8000F5219849}"/>
              </a:ext>
            </a:extLst>
          </p:cNvPr>
          <p:cNvSpPr>
            <a:spLocks noGrp="1"/>
          </p:cNvSpPr>
          <p:nvPr>
            <p:ph type="sldNum" sz="quarter" idx="12"/>
          </p:nvPr>
        </p:nvSpPr>
        <p:spPr/>
        <p:txBody>
          <a:bodyPr/>
          <a:lstStyle/>
          <a:p>
            <a:fld id="{D57F1E4F-1CFF-5643-939E-217C01CDF565}" type="slidenum">
              <a:rPr lang="en-US" smtClean="0"/>
              <a:pPr/>
              <a:t>36</a:t>
            </a:fld>
            <a:endParaRPr lang="en-US"/>
          </a:p>
        </p:txBody>
      </p:sp>
      <p:sp>
        <p:nvSpPr>
          <p:cNvPr id="6" name="Espace réservé du contenu 5">
            <a:extLst>
              <a:ext uri="{FF2B5EF4-FFF2-40B4-BE49-F238E27FC236}">
                <a16:creationId xmlns:a16="http://schemas.microsoft.com/office/drawing/2014/main" id="{23DD5256-C7C6-D155-981A-A6CEC65E5DE0}"/>
              </a:ext>
            </a:extLst>
          </p:cNvPr>
          <p:cNvSpPr>
            <a:spLocks noGrp="1"/>
          </p:cNvSpPr>
          <p:nvPr>
            <p:ph idx="13"/>
          </p:nvPr>
        </p:nvSpPr>
        <p:spPr/>
        <p:txBody>
          <a:bodyPr/>
          <a:lstStyle/>
          <a:p>
            <a:r>
              <a:rPr lang="en-US" dirty="0"/>
              <a:t>Overview </a:t>
            </a:r>
          </a:p>
        </p:txBody>
      </p:sp>
      <p:sp>
        <p:nvSpPr>
          <p:cNvPr id="7" name="Espace réservé du contenu 6">
            <a:extLst>
              <a:ext uri="{FF2B5EF4-FFF2-40B4-BE49-F238E27FC236}">
                <a16:creationId xmlns:a16="http://schemas.microsoft.com/office/drawing/2014/main" id="{A5778336-448B-B8C2-CB28-CDCAC62B7010}"/>
              </a:ext>
            </a:extLst>
          </p:cNvPr>
          <p:cNvSpPr>
            <a:spLocks noGrp="1"/>
          </p:cNvSpPr>
          <p:nvPr>
            <p:ph idx="14"/>
          </p:nvPr>
        </p:nvSpPr>
        <p:spPr/>
        <p:txBody>
          <a:bodyPr/>
          <a:lstStyle/>
          <a:p>
            <a:r>
              <a:rPr lang="en-NL"/>
              <a:t>Study </a:t>
            </a:r>
            <a:r>
              <a:rPr lang="en-US" dirty="0"/>
              <a:t>3</a:t>
            </a:r>
            <a:r>
              <a:rPr lang="en-NL"/>
              <a:t>: </a:t>
            </a:r>
            <a:r>
              <a:rPr lang="en-US" dirty="0">
                <a:solidFill>
                  <a:srgbClr val="A97816"/>
                </a:solidFill>
              </a:rPr>
              <a:t>Process by mediation</a:t>
            </a:r>
            <a:endParaRPr lang="en-NL" dirty="0"/>
          </a:p>
        </p:txBody>
      </p:sp>
      <p:sp>
        <p:nvSpPr>
          <p:cNvPr id="45" name="Textfeld 10">
            <a:extLst>
              <a:ext uri="{FF2B5EF4-FFF2-40B4-BE49-F238E27FC236}">
                <a16:creationId xmlns:a16="http://schemas.microsoft.com/office/drawing/2014/main" id="{05FE599D-8D26-1528-7021-9A135F3C4759}"/>
              </a:ext>
            </a:extLst>
          </p:cNvPr>
          <p:cNvSpPr txBox="1"/>
          <p:nvPr/>
        </p:nvSpPr>
        <p:spPr>
          <a:xfrm>
            <a:off x="590594" y="3597613"/>
            <a:ext cx="10439712" cy="466859"/>
          </a:xfrm>
          <a:prstGeom prst="rect">
            <a:avLst/>
          </a:prstGeom>
          <a:noFill/>
        </p:spPr>
        <p:txBody>
          <a:bodyPr wrap="square" rtlCol="0">
            <a:spAutoFit/>
          </a:bodyPr>
          <a:lstStyle/>
          <a:p>
            <a:pPr marL="285750" indent="-285750">
              <a:lnSpc>
                <a:spcPct val="150000"/>
              </a:lnSpc>
              <a:buFont typeface="Wingdings" pitchFamily="2" charset="2"/>
              <a:buChar char="ü"/>
            </a:pPr>
            <a:r>
              <a:rPr lang="en-US" dirty="0">
                <a:latin typeface="Book Antiqua" panose="02040602050305030304" pitchFamily="18" charset="0"/>
                <a:ea typeface="ＭＳ Ｐゴシック" charset="-128"/>
              </a:rPr>
              <a:t>Measure activation account vis-à-vis feeling of impatience</a:t>
            </a:r>
          </a:p>
        </p:txBody>
      </p:sp>
      <p:sp>
        <p:nvSpPr>
          <p:cNvPr id="20" name="Rectangle 19">
            <a:extLst>
              <a:ext uri="{FF2B5EF4-FFF2-40B4-BE49-F238E27FC236}">
                <a16:creationId xmlns:a16="http://schemas.microsoft.com/office/drawing/2014/main" id="{AA58E4E3-29B1-7A0D-93EE-1B50DD8BCFDD}"/>
              </a:ext>
            </a:extLst>
          </p:cNvPr>
          <p:cNvSpPr/>
          <p:nvPr/>
        </p:nvSpPr>
        <p:spPr>
          <a:xfrm>
            <a:off x="590595" y="2499159"/>
            <a:ext cx="10775905" cy="923330"/>
          </a:xfrm>
          <a:prstGeom prst="rect">
            <a:avLst/>
          </a:prstGeom>
        </p:spPr>
        <p:txBody>
          <a:bodyPr wrap="square">
            <a:spAutoFit/>
          </a:bodyPr>
          <a:lstStyle/>
          <a:p>
            <a:r>
              <a:rPr lang="en-US" b="1" dirty="0">
                <a:solidFill>
                  <a:srgbClr val="4877A4"/>
                </a:solidFill>
                <a:latin typeface="+mj-lt"/>
              </a:rPr>
              <a:t>201 Prolific US participants, 189 after preregistered exclusion</a:t>
            </a:r>
          </a:p>
          <a:p>
            <a:r>
              <a:rPr lang="en-US" b="1" dirty="0">
                <a:solidFill>
                  <a:srgbClr val="4877A4"/>
                </a:solidFill>
                <a:latin typeface="+mj-lt"/>
              </a:rPr>
              <a:t>2 cell (product type: green vs. conventional) between-subjects design  </a:t>
            </a:r>
          </a:p>
          <a:p>
            <a:endParaRPr lang="en-US" b="1" dirty="0">
              <a:solidFill>
                <a:srgbClr val="4877A4"/>
              </a:solidFill>
              <a:latin typeface="+mj-lt"/>
            </a:endParaRPr>
          </a:p>
        </p:txBody>
      </p:sp>
      <p:sp>
        <p:nvSpPr>
          <p:cNvPr id="4" name="Text Placeholder 3">
            <a:extLst>
              <a:ext uri="{FF2B5EF4-FFF2-40B4-BE49-F238E27FC236}">
                <a16:creationId xmlns:a16="http://schemas.microsoft.com/office/drawing/2014/main" id="{1C7F79A3-C891-2F5E-FD3D-05F9564746B3}"/>
              </a:ext>
            </a:extLst>
          </p:cNvPr>
          <p:cNvSpPr>
            <a:spLocks noGrp="1"/>
          </p:cNvSpPr>
          <p:nvPr>
            <p:ph type="body" sz="quarter" idx="15"/>
          </p:nvPr>
        </p:nvSpPr>
        <p:spPr/>
        <p:txBody>
          <a:bodyPr/>
          <a:lstStyle/>
          <a:p>
            <a:endParaRPr lang="en-NL"/>
          </a:p>
        </p:txBody>
      </p:sp>
      <p:pic>
        <p:nvPicPr>
          <p:cNvPr id="2" name="Picture 2">
            <a:extLst>
              <a:ext uri="{FF2B5EF4-FFF2-40B4-BE49-F238E27FC236}">
                <a16:creationId xmlns:a16="http://schemas.microsoft.com/office/drawing/2014/main" id="{E32574C0-E54D-3241-DB68-1D897FF7A2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99302" y="1458508"/>
            <a:ext cx="848246" cy="8262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09082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73741A-12F1-25E1-F688-4E375FA68AB7}"/>
            </a:ext>
          </a:extLst>
        </p:cNvPr>
        <p:cNvGrpSpPr/>
        <p:nvPr/>
      </p:nvGrpSpPr>
      <p:grpSpPr>
        <a:xfrm>
          <a:off x="0" y="0"/>
          <a:ext cx="0" cy="0"/>
          <a:chOff x="0" y="0"/>
          <a:chExt cx="0" cy="0"/>
        </a:xfrm>
      </p:grpSpPr>
      <p:sp>
        <p:nvSpPr>
          <p:cNvPr id="3" name="Date Placeholder 2">
            <a:extLst>
              <a:ext uri="{FF2B5EF4-FFF2-40B4-BE49-F238E27FC236}">
                <a16:creationId xmlns:a16="http://schemas.microsoft.com/office/drawing/2014/main" id="{50340646-A27A-07C4-7AB9-C5853337FF3B}"/>
              </a:ext>
            </a:extLst>
          </p:cNvPr>
          <p:cNvSpPr>
            <a:spLocks noGrp="1"/>
          </p:cNvSpPr>
          <p:nvPr>
            <p:ph type="dt" sz="half" idx="10"/>
          </p:nvPr>
        </p:nvSpPr>
        <p:spPr/>
        <p:txBody>
          <a:bodyPr/>
          <a:lstStyle/>
          <a:p>
            <a:endParaRPr lang="en-GB" dirty="0"/>
          </a:p>
        </p:txBody>
      </p:sp>
      <p:sp>
        <p:nvSpPr>
          <p:cNvPr id="4" name="Footer Placeholder 3">
            <a:extLst>
              <a:ext uri="{FF2B5EF4-FFF2-40B4-BE49-F238E27FC236}">
                <a16:creationId xmlns:a16="http://schemas.microsoft.com/office/drawing/2014/main" id="{57DE821C-401D-6F8B-8269-72D932102117}"/>
              </a:ext>
            </a:extLst>
          </p:cNvPr>
          <p:cNvSpPr>
            <a:spLocks noGrp="1"/>
          </p:cNvSpPr>
          <p:nvPr>
            <p:ph type="ftr" sz="quarter" idx="11"/>
          </p:nvPr>
        </p:nvSpPr>
        <p:spPr/>
        <p:txBody>
          <a:bodyPr/>
          <a:lstStyle/>
          <a:p>
            <a:endParaRPr lang="en-GB" cap="none" dirty="0"/>
          </a:p>
        </p:txBody>
      </p:sp>
      <p:sp>
        <p:nvSpPr>
          <p:cNvPr id="5" name="Slide Number Placeholder 4">
            <a:extLst>
              <a:ext uri="{FF2B5EF4-FFF2-40B4-BE49-F238E27FC236}">
                <a16:creationId xmlns:a16="http://schemas.microsoft.com/office/drawing/2014/main" id="{8E4D84CE-7555-EE83-170A-05FDF69B041D}"/>
              </a:ext>
            </a:extLst>
          </p:cNvPr>
          <p:cNvSpPr>
            <a:spLocks noGrp="1"/>
          </p:cNvSpPr>
          <p:nvPr>
            <p:ph type="sldNum" sz="quarter" idx="12"/>
          </p:nvPr>
        </p:nvSpPr>
        <p:spPr/>
        <p:txBody>
          <a:bodyPr/>
          <a:lstStyle/>
          <a:p>
            <a:fld id="{D57F1E4F-1CFF-5643-939E-217C01CDF565}" type="slidenum">
              <a:rPr lang="en-GB" noProof="0" smtClean="0"/>
              <a:pPr/>
              <a:t>37</a:t>
            </a:fld>
            <a:endParaRPr lang="en-GB" noProof="0" dirty="0"/>
          </a:p>
        </p:txBody>
      </p:sp>
      <p:sp>
        <p:nvSpPr>
          <p:cNvPr id="6" name="Content Placeholder 5">
            <a:extLst>
              <a:ext uri="{FF2B5EF4-FFF2-40B4-BE49-F238E27FC236}">
                <a16:creationId xmlns:a16="http://schemas.microsoft.com/office/drawing/2014/main" id="{9012AC1B-CFB2-0606-BF25-D36BF9C8938D}"/>
              </a:ext>
            </a:extLst>
          </p:cNvPr>
          <p:cNvSpPr>
            <a:spLocks noGrp="1"/>
          </p:cNvSpPr>
          <p:nvPr>
            <p:ph idx="13"/>
          </p:nvPr>
        </p:nvSpPr>
        <p:spPr/>
        <p:txBody>
          <a:bodyPr/>
          <a:lstStyle/>
          <a:p>
            <a:r>
              <a:rPr lang="en-US" dirty="0"/>
              <a:t>Design</a:t>
            </a:r>
          </a:p>
        </p:txBody>
      </p:sp>
      <p:sp>
        <p:nvSpPr>
          <p:cNvPr id="7" name="Content Placeholder 6">
            <a:extLst>
              <a:ext uri="{FF2B5EF4-FFF2-40B4-BE49-F238E27FC236}">
                <a16:creationId xmlns:a16="http://schemas.microsoft.com/office/drawing/2014/main" id="{9F821F2F-5DE7-E9EE-E50C-FC3CF6AE1B19}"/>
              </a:ext>
            </a:extLst>
          </p:cNvPr>
          <p:cNvSpPr>
            <a:spLocks noGrp="1"/>
          </p:cNvSpPr>
          <p:nvPr>
            <p:ph idx="14"/>
          </p:nvPr>
        </p:nvSpPr>
        <p:spPr/>
        <p:txBody>
          <a:bodyPr/>
          <a:lstStyle/>
          <a:p>
            <a:r>
              <a:rPr lang="en-NL"/>
              <a:t>Study </a:t>
            </a:r>
            <a:r>
              <a:rPr lang="en-US" dirty="0"/>
              <a:t>3</a:t>
            </a:r>
            <a:r>
              <a:rPr lang="en-NL"/>
              <a:t>: </a:t>
            </a:r>
            <a:r>
              <a:rPr lang="en-US" dirty="0">
                <a:solidFill>
                  <a:srgbClr val="A97816"/>
                </a:solidFill>
              </a:rPr>
              <a:t>Process by mediation</a:t>
            </a:r>
            <a:endParaRPr lang="en-NL" dirty="0"/>
          </a:p>
        </p:txBody>
      </p:sp>
      <p:sp>
        <p:nvSpPr>
          <p:cNvPr id="8" name="Text Placeholder 7">
            <a:extLst>
              <a:ext uri="{FF2B5EF4-FFF2-40B4-BE49-F238E27FC236}">
                <a16:creationId xmlns:a16="http://schemas.microsoft.com/office/drawing/2014/main" id="{C96BE64F-621B-34A2-BE9E-ECD873377244}"/>
              </a:ext>
            </a:extLst>
          </p:cNvPr>
          <p:cNvSpPr>
            <a:spLocks noGrp="1"/>
          </p:cNvSpPr>
          <p:nvPr>
            <p:ph type="body" sz="quarter" idx="15"/>
          </p:nvPr>
        </p:nvSpPr>
        <p:spPr/>
        <p:txBody>
          <a:bodyPr/>
          <a:lstStyle/>
          <a:p>
            <a:endParaRPr lang="en-US"/>
          </a:p>
        </p:txBody>
      </p:sp>
      <p:pic>
        <p:nvPicPr>
          <p:cNvPr id="9" name="Picture 8">
            <a:extLst>
              <a:ext uri="{FF2B5EF4-FFF2-40B4-BE49-F238E27FC236}">
                <a16:creationId xmlns:a16="http://schemas.microsoft.com/office/drawing/2014/main" id="{F1E504B5-9051-D4A5-63C0-CDC7CBA7BD84}"/>
              </a:ext>
            </a:extLst>
          </p:cNvPr>
          <p:cNvPicPr>
            <a:picLocks noChangeAspect="1"/>
          </p:cNvPicPr>
          <p:nvPr/>
        </p:nvPicPr>
        <p:blipFill>
          <a:blip r:embed="rId2"/>
          <a:stretch>
            <a:fillRect/>
          </a:stretch>
        </p:blipFill>
        <p:spPr>
          <a:xfrm>
            <a:off x="601124" y="2200291"/>
            <a:ext cx="5029756" cy="3318026"/>
          </a:xfrm>
          <a:prstGeom prst="rect">
            <a:avLst/>
          </a:prstGeom>
        </p:spPr>
      </p:pic>
      <p:pic>
        <p:nvPicPr>
          <p:cNvPr id="10" name="Picture 9">
            <a:extLst>
              <a:ext uri="{FF2B5EF4-FFF2-40B4-BE49-F238E27FC236}">
                <a16:creationId xmlns:a16="http://schemas.microsoft.com/office/drawing/2014/main" id="{02851135-3DEA-4896-E35D-D170D7640063}"/>
              </a:ext>
            </a:extLst>
          </p:cNvPr>
          <p:cNvPicPr>
            <a:picLocks noChangeAspect="1"/>
          </p:cNvPicPr>
          <p:nvPr/>
        </p:nvPicPr>
        <p:blipFill>
          <a:blip r:embed="rId3"/>
          <a:stretch>
            <a:fillRect/>
          </a:stretch>
        </p:blipFill>
        <p:spPr>
          <a:xfrm>
            <a:off x="6432848" y="2200291"/>
            <a:ext cx="4871826" cy="3832583"/>
          </a:xfrm>
          <a:prstGeom prst="rect">
            <a:avLst/>
          </a:prstGeom>
        </p:spPr>
      </p:pic>
      <p:sp>
        <p:nvSpPr>
          <p:cNvPr id="11" name="Rechteck 60">
            <a:extLst>
              <a:ext uri="{FF2B5EF4-FFF2-40B4-BE49-F238E27FC236}">
                <a16:creationId xmlns:a16="http://schemas.microsoft.com/office/drawing/2014/main" id="{F6B75057-3EF3-86BC-1263-E0B73F8CC087}"/>
              </a:ext>
            </a:extLst>
          </p:cNvPr>
          <p:cNvSpPr/>
          <p:nvPr/>
        </p:nvSpPr>
        <p:spPr>
          <a:xfrm>
            <a:off x="486405" y="1363725"/>
            <a:ext cx="5144474" cy="693676"/>
          </a:xfrm>
          <a:prstGeom prst="rect">
            <a:avLst/>
          </a:prstGeom>
          <a:solidFill>
            <a:srgbClr val="8AA4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Conventional condition</a:t>
            </a:r>
          </a:p>
        </p:txBody>
      </p:sp>
      <p:sp>
        <p:nvSpPr>
          <p:cNvPr id="12" name="Rechteck 60">
            <a:extLst>
              <a:ext uri="{FF2B5EF4-FFF2-40B4-BE49-F238E27FC236}">
                <a16:creationId xmlns:a16="http://schemas.microsoft.com/office/drawing/2014/main" id="{C9F8AE88-E180-B177-27D6-D547CE0AD006}"/>
              </a:ext>
            </a:extLst>
          </p:cNvPr>
          <p:cNvSpPr/>
          <p:nvPr/>
        </p:nvSpPr>
        <p:spPr>
          <a:xfrm>
            <a:off x="6223066" y="1363725"/>
            <a:ext cx="5144473" cy="693676"/>
          </a:xfrm>
          <a:prstGeom prst="rect">
            <a:avLst/>
          </a:prstGeom>
          <a:solidFill>
            <a:srgbClr val="4877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Green condition</a:t>
            </a:r>
          </a:p>
        </p:txBody>
      </p:sp>
    </p:spTree>
    <p:extLst>
      <p:ext uri="{BB962C8B-B14F-4D97-AF65-F5344CB8AC3E}">
        <p14:creationId xmlns:p14="http://schemas.microsoft.com/office/powerpoint/2010/main" val="298780430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39A9CF-0E57-DF7F-6637-FF12BD7507B8}"/>
            </a:ext>
          </a:extLst>
        </p:cNvPr>
        <p:cNvGrpSpPr/>
        <p:nvPr/>
      </p:nvGrpSpPr>
      <p:grpSpPr>
        <a:xfrm>
          <a:off x="0" y="0"/>
          <a:ext cx="0" cy="0"/>
          <a:chOff x="0" y="0"/>
          <a:chExt cx="0" cy="0"/>
        </a:xfrm>
      </p:grpSpPr>
      <p:sp>
        <p:nvSpPr>
          <p:cNvPr id="3" name="Date Placeholder 2">
            <a:extLst>
              <a:ext uri="{FF2B5EF4-FFF2-40B4-BE49-F238E27FC236}">
                <a16:creationId xmlns:a16="http://schemas.microsoft.com/office/drawing/2014/main" id="{67E5A901-BD3C-A9D6-CC0E-140D383878EF}"/>
              </a:ext>
            </a:extLst>
          </p:cNvPr>
          <p:cNvSpPr>
            <a:spLocks noGrp="1"/>
          </p:cNvSpPr>
          <p:nvPr>
            <p:ph type="dt" sz="half" idx="10"/>
          </p:nvPr>
        </p:nvSpPr>
        <p:spPr/>
        <p:txBody>
          <a:bodyPr/>
          <a:lstStyle/>
          <a:p>
            <a:endParaRPr lang="en-GB" dirty="0"/>
          </a:p>
        </p:txBody>
      </p:sp>
      <p:sp>
        <p:nvSpPr>
          <p:cNvPr id="4" name="Footer Placeholder 3">
            <a:extLst>
              <a:ext uri="{FF2B5EF4-FFF2-40B4-BE49-F238E27FC236}">
                <a16:creationId xmlns:a16="http://schemas.microsoft.com/office/drawing/2014/main" id="{8B39CF73-A6D7-E38B-AFD0-F3D988F566D2}"/>
              </a:ext>
            </a:extLst>
          </p:cNvPr>
          <p:cNvSpPr>
            <a:spLocks noGrp="1"/>
          </p:cNvSpPr>
          <p:nvPr>
            <p:ph type="ftr" sz="quarter" idx="11"/>
          </p:nvPr>
        </p:nvSpPr>
        <p:spPr/>
        <p:txBody>
          <a:bodyPr/>
          <a:lstStyle/>
          <a:p>
            <a:endParaRPr lang="en-GB" cap="none" dirty="0"/>
          </a:p>
        </p:txBody>
      </p:sp>
      <p:sp>
        <p:nvSpPr>
          <p:cNvPr id="5" name="Slide Number Placeholder 4">
            <a:extLst>
              <a:ext uri="{FF2B5EF4-FFF2-40B4-BE49-F238E27FC236}">
                <a16:creationId xmlns:a16="http://schemas.microsoft.com/office/drawing/2014/main" id="{42FA9C0E-1A3D-D9A0-B6D8-CCC06EC41DFC}"/>
              </a:ext>
            </a:extLst>
          </p:cNvPr>
          <p:cNvSpPr>
            <a:spLocks noGrp="1"/>
          </p:cNvSpPr>
          <p:nvPr>
            <p:ph type="sldNum" sz="quarter" idx="12"/>
          </p:nvPr>
        </p:nvSpPr>
        <p:spPr/>
        <p:txBody>
          <a:bodyPr/>
          <a:lstStyle/>
          <a:p>
            <a:fld id="{D57F1E4F-1CFF-5643-939E-217C01CDF565}" type="slidenum">
              <a:rPr lang="en-GB" noProof="0" smtClean="0"/>
              <a:pPr/>
              <a:t>38</a:t>
            </a:fld>
            <a:endParaRPr lang="en-GB" noProof="0" dirty="0"/>
          </a:p>
        </p:txBody>
      </p:sp>
      <p:sp>
        <p:nvSpPr>
          <p:cNvPr id="6" name="Content Placeholder 5">
            <a:extLst>
              <a:ext uri="{FF2B5EF4-FFF2-40B4-BE49-F238E27FC236}">
                <a16:creationId xmlns:a16="http://schemas.microsoft.com/office/drawing/2014/main" id="{E84B67D5-E53A-92AC-A565-A5A4EB2C887F}"/>
              </a:ext>
            </a:extLst>
          </p:cNvPr>
          <p:cNvSpPr>
            <a:spLocks noGrp="1"/>
          </p:cNvSpPr>
          <p:nvPr>
            <p:ph idx="13"/>
          </p:nvPr>
        </p:nvSpPr>
        <p:spPr/>
        <p:txBody>
          <a:bodyPr/>
          <a:lstStyle/>
          <a:p>
            <a:r>
              <a:rPr lang="en-US" dirty="0"/>
              <a:t>Design</a:t>
            </a:r>
          </a:p>
        </p:txBody>
      </p:sp>
      <p:sp>
        <p:nvSpPr>
          <p:cNvPr id="7" name="Content Placeholder 6">
            <a:extLst>
              <a:ext uri="{FF2B5EF4-FFF2-40B4-BE49-F238E27FC236}">
                <a16:creationId xmlns:a16="http://schemas.microsoft.com/office/drawing/2014/main" id="{2601FC26-FBD0-7D83-3A8C-C53C14FB6CA2}"/>
              </a:ext>
            </a:extLst>
          </p:cNvPr>
          <p:cNvSpPr>
            <a:spLocks noGrp="1"/>
          </p:cNvSpPr>
          <p:nvPr>
            <p:ph idx="14"/>
          </p:nvPr>
        </p:nvSpPr>
        <p:spPr/>
        <p:txBody>
          <a:bodyPr/>
          <a:lstStyle/>
          <a:p>
            <a:r>
              <a:rPr lang="en-NL"/>
              <a:t>Study </a:t>
            </a:r>
            <a:r>
              <a:rPr lang="en-US" dirty="0"/>
              <a:t>3</a:t>
            </a:r>
            <a:r>
              <a:rPr lang="en-NL"/>
              <a:t>: </a:t>
            </a:r>
            <a:r>
              <a:rPr lang="en-US" dirty="0">
                <a:solidFill>
                  <a:srgbClr val="A97816"/>
                </a:solidFill>
              </a:rPr>
              <a:t>Process by mediation</a:t>
            </a:r>
            <a:endParaRPr lang="en-NL" dirty="0"/>
          </a:p>
        </p:txBody>
      </p:sp>
      <p:sp>
        <p:nvSpPr>
          <p:cNvPr id="8" name="Text Placeholder 7">
            <a:extLst>
              <a:ext uri="{FF2B5EF4-FFF2-40B4-BE49-F238E27FC236}">
                <a16:creationId xmlns:a16="http://schemas.microsoft.com/office/drawing/2014/main" id="{E2367C72-2631-7746-91A4-54486DAC2594}"/>
              </a:ext>
            </a:extLst>
          </p:cNvPr>
          <p:cNvSpPr>
            <a:spLocks noGrp="1"/>
          </p:cNvSpPr>
          <p:nvPr>
            <p:ph type="body" sz="quarter" idx="15"/>
          </p:nvPr>
        </p:nvSpPr>
        <p:spPr/>
        <p:txBody>
          <a:bodyPr/>
          <a:lstStyle/>
          <a:p>
            <a:endParaRPr lang="en-US"/>
          </a:p>
        </p:txBody>
      </p:sp>
      <p:pic>
        <p:nvPicPr>
          <p:cNvPr id="2" name="Picture 1">
            <a:extLst>
              <a:ext uri="{FF2B5EF4-FFF2-40B4-BE49-F238E27FC236}">
                <a16:creationId xmlns:a16="http://schemas.microsoft.com/office/drawing/2014/main" id="{1A47BDC7-3C59-C234-F0B8-D4F8AB2E505B}"/>
              </a:ext>
            </a:extLst>
          </p:cNvPr>
          <p:cNvPicPr>
            <a:picLocks noChangeAspect="1"/>
          </p:cNvPicPr>
          <p:nvPr/>
        </p:nvPicPr>
        <p:blipFill>
          <a:blip r:embed="rId2"/>
          <a:stretch>
            <a:fillRect/>
          </a:stretch>
        </p:blipFill>
        <p:spPr>
          <a:xfrm>
            <a:off x="2666375" y="1423880"/>
            <a:ext cx="6859249" cy="3502413"/>
          </a:xfrm>
          <a:prstGeom prst="rect">
            <a:avLst/>
          </a:prstGeom>
        </p:spPr>
      </p:pic>
      <p:sp>
        <p:nvSpPr>
          <p:cNvPr id="13" name="TextBox 12">
            <a:extLst>
              <a:ext uri="{FF2B5EF4-FFF2-40B4-BE49-F238E27FC236}">
                <a16:creationId xmlns:a16="http://schemas.microsoft.com/office/drawing/2014/main" id="{3C72E26E-1A0F-C2AB-C5E9-8588905012D7}"/>
              </a:ext>
            </a:extLst>
          </p:cNvPr>
          <p:cNvSpPr txBox="1"/>
          <p:nvPr/>
        </p:nvSpPr>
        <p:spPr>
          <a:xfrm>
            <a:off x="644286" y="4973780"/>
            <a:ext cx="1672468" cy="923330"/>
          </a:xfrm>
          <a:prstGeom prst="rect">
            <a:avLst/>
          </a:prstGeom>
          <a:noFill/>
        </p:spPr>
        <p:txBody>
          <a:bodyPr wrap="square" rtlCol="0">
            <a:spAutoFit/>
          </a:bodyPr>
          <a:lstStyle/>
          <a:p>
            <a:r>
              <a:rPr lang="en-US" dirty="0">
                <a:latin typeface="+mj-lt"/>
              </a:rPr>
              <a:t>11 pairs of choices from $0 to $10</a:t>
            </a:r>
          </a:p>
        </p:txBody>
      </p:sp>
      <p:pic>
        <p:nvPicPr>
          <p:cNvPr id="14" name="Picture 13">
            <a:extLst>
              <a:ext uri="{FF2B5EF4-FFF2-40B4-BE49-F238E27FC236}">
                <a16:creationId xmlns:a16="http://schemas.microsoft.com/office/drawing/2014/main" id="{BFE46A46-FF20-82FB-5B63-909A28D7EB76}"/>
              </a:ext>
            </a:extLst>
          </p:cNvPr>
          <p:cNvPicPr>
            <a:picLocks noChangeAspect="1"/>
          </p:cNvPicPr>
          <p:nvPr/>
        </p:nvPicPr>
        <p:blipFill>
          <a:blip r:embed="rId3"/>
          <a:srcRect b="47420"/>
          <a:stretch/>
        </p:blipFill>
        <p:spPr>
          <a:xfrm>
            <a:off x="2571587" y="5107715"/>
            <a:ext cx="6859249" cy="789395"/>
          </a:xfrm>
          <a:prstGeom prst="rect">
            <a:avLst/>
          </a:prstGeom>
        </p:spPr>
      </p:pic>
    </p:spTree>
    <p:extLst>
      <p:ext uri="{BB962C8B-B14F-4D97-AF65-F5344CB8AC3E}">
        <p14:creationId xmlns:p14="http://schemas.microsoft.com/office/powerpoint/2010/main" val="2246757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05104A-180C-A22A-F1FF-D437ECCE5728}"/>
            </a:ext>
          </a:extLst>
        </p:cNvPr>
        <p:cNvGrpSpPr/>
        <p:nvPr/>
      </p:nvGrpSpPr>
      <p:grpSpPr>
        <a:xfrm>
          <a:off x="0" y="0"/>
          <a:ext cx="0" cy="0"/>
          <a:chOff x="0" y="0"/>
          <a:chExt cx="0" cy="0"/>
        </a:xfrm>
      </p:grpSpPr>
      <p:sp>
        <p:nvSpPr>
          <p:cNvPr id="3" name="Date Placeholder 2">
            <a:extLst>
              <a:ext uri="{FF2B5EF4-FFF2-40B4-BE49-F238E27FC236}">
                <a16:creationId xmlns:a16="http://schemas.microsoft.com/office/drawing/2014/main" id="{8F93BF92-A0B6-F3D6-8641-EE8E2986259A}"/>
              </a:ext>
            </a:extLst>
          </p:cNvPr>
          <p:cNvSpPr>
            <a:spLocks noGrp="1"/>
          </p:cNvSpPr>
          <p:nvPr>
            <p:ph type="dt" sz="half" idx="10"/>
          </p:nvPr>
        </p:nvSpPr>
        <p:spPr/>
        <p:txBody>
          <a:bodyPr/>
          <a:lstStyle/>
          <a:p>
            <a:endParaRPr lang="en-GB" dirty="0"/>
          </a:p>
        </p:txBody>
      </p:sp>
      <p:sp>
        <p:nvSpPr>
          <p:cNvPr id="4" name="Footer Placeholder 3">
            <a:extLst>
              <a:ext uri="{FF2B5EF4-FFF2-40B4-BE49-F238E27FC236}">
                <a16:creationId xmlns:a16="http://schemas.microsoft.com/office/drawing/2014/main" id="{58F03328-8FC6-9C3C-BC89-B710400DB71F}"/>
              </a:ext>
            </a:extLst>
          </p:cNvPr>
          <p:cNvSpPr>
            <a:spLocks noGrp="1"/>
          </p:cNvSpPr>
          <p:nvPr>
            <p:ph type="ftr" sz="quarter" idx="11"/>
          </p:nvPr>
        </p:nvSpPr>
        <p:spPr/>
        <p:txBody>
          <a:bodyPr/>
          <a:lstStyle/>
          <a:p>
            <a:endParaRPr lang="en-GB" cap="none" dirty="0"/>
          </a:p>
        </p:txBody>
      </p:sp>
      <p:sp>
        <p:nvSpPr>
          <p:cNvPr id="5" name="Slide Number Placeholder 4">
            <a:extLst>
              <a:ext uri="{FF2B5EF4-FFF2-40B4-BE49-F238E27FC236}">
                <a16:creationId xmlns:a16="http://schemas.microsoft.com/office/drawing/2014/main" id="{E8BD952B-09F7-C1D7-F5D0-106952307EE7}"/>
              </a:ext>
            </a:extLst>
          </p:cNvPr>
          <p:cNvSpPr>
            <a:spLocks noGrp="1"/>
          </p:cNvSpPr>
          <p:nvPr>
            <p:ph type="sldNum" sz="quarter" idx="12"/>
          </p:nvPr>
        </p:nvSpPr>
        <p:spPr/>
        <p:txBody>
          <a:bodyPr/>
          <a:lstStyle/>
          <a:p>
            <a:fld id="{D57F1E4F-1CFF-5643-939E-217C01CDF565}" type="slidenum">
              <a:rPr lang="en-GB" noProof="0" smtClean="0"/>
              <a:pPr/>
              <a:t>39</a:t>
            </a:fld>
            <a:endParaRPr lang="en-GB" noProof="0" dirty="0"/>
          </a:p>
        </p:txBody>
      </p:sp>
      <p:sp>
        <p:nvSpPr>
          <p:cNvPr id="6" name="Content Placeholder 5">
            <a:extLst>
              <a:ext uri="{FF2B5EF4-FFF2-40B4-BE49-F238E27FC236}">
                <a16:creationId xmlns:a16="http://schemas.microsoft.com/office/drawing/2014/main" id="{414A1071-6F63-CA9B-08A4-C275B87B7E8C}"/>
              </a:ext>
            </a:extLst>
          </p:cNvPr>
          <p:cNvSpPr>
            <a:spLocks noGrp="1"/>
          </p:cNvSpPr>
          <p:nvPr>
            <p:ph idx="13"/>
          </p:nvPr>
        </p:nvSpPr>
        <p:spPr/>
        <p:txBody>
          <a:bodyPr/>
          <a:lstStyle/>
          <a:p>
            <a:r>
              <a:rPr lang="en-US" dirty="0"/>
              <a:t>Measures </a:t>
            </a:r>
          </a:p>
        </p:txBody>
      </p:sp>
      <p:sp>
        <p:nvSpPr>
          <p:cNvPr id="7" name="Content Placeholder 6">
            <a:extLst>
              <a:ext uri="{FF2B5EF4-FFF2-40B4-BE49-F238E27FC236}">
                <a16:creationId xmlns:a16="http://schemas.microsoft.com/office/drawing/2014/main" id="{1A77CFA6-CD40-D00F-D29C-9CC5507DFE18}"/>
              </a:ext>
            </a:extLst>
          </p:cNvPr>
          <p:cNvSpPr>
            <a:spLocks noGrp="1"/>
          </p:cNvSpPr>
          <p:nvPr>
            <p:ph idx="14"/>
          </p:nvPr>
        </p:nvSpPr>
        <p:spPr/>
        <p:txBody>
          <a:bodyPr/>
          <a:lstStyle/>
          <a:p>
            <a:r>
              <a:rPr lang="en-NL"/>
              <a:t>Study </a:t>
            </a:r>
            <a:r>
              <a:rPr lang="en-US" dirty="0"/>
              <a:t>3</a:t>
            </a:r>
            <a:r>
              <a:rPr lang="en-NL"/>
              <a:t>: </a:t>
            </a:r>
            <a:r>
              <a:rPr lang="en-US" dirty="0">
                <a:solidFill>
                  <a:srgbClr val="A97816"/>
                </a:solidFill>
              </a:rPr>
              <a:t>Process by mediation</a:t>
            </a:r>
            <a:endParaRPr lang="en-NL" dirty="0"/>
          </a:p>
        </p:txBody>
      </p:sp>
      <p:sp>
        <p:nvSpPr>
          <p:cNvPr id="8" name="Text Placeholder 7">
            <a:extLst>
              <a:ext uri="{FF2B5EF4-FFF2-40B4-BE49-F238E27FC236}">
                <a16:creationId xmlns:a16="http://schemas.microsoft.com/office/drawing/2014/main" id="{6E38D728-1BA7-AA4F-AF86-86E08B0F1531}"/>
              </a:ext>
            </a:extLst>
          </p:cNvPr>
          <p:cNvSpPr>
            <a:spLocks noGrp="1"/>
          </p:cNvSpPr>
          <p:nvPr>
            <p:ph type="body" sz="quarter" idx="15"/>
          </p:nvPr>
        </p:nvSpPr>
        <p:spPr/>
        <p:txBody>
          <a:bodyPr/>
          <a:lstStyle/>
          <a:p>
            <a:endParaRPr lang="en-US"/>
          </a:p>
        </p:txBody>
      </p:sp>
      <p:sp>
        <p:nvSpPr>
          <p:cNvPr id="9" name="TextBox 8">
            <a:extLst>
              <a:ext uri="{FF2B5EF4-FFF2-40B4-BE49-F238E27FC236}">
                <a16:creationId xmlns:a16="http://schemas.microsoft.com/office/drawing/2014/main" id="{357A21D9-3FAF-055D-8ACD-A9F195AF1778}"/>
              </a:ext>
            </a:extLst>
          </p:cNvPr>
          <p:cNvSpPr txBox="1"/>
          <p:nvPr/>
        </p:nvSpPr>
        <p:spPr>
          <a:xfrm>
            <a:off x="486405" y="1559510"/>
            <a:ext cx="10303515" cy="4370427"/>
          </a:xfrm>
          <a:prstGeom prst="rect">
            <a:avLst/>
          </a:prstGeom>
          <a:noFill/>
        </p:spPr>
        <p:txBody>
          <a:bodyPr wrap="square">
            <a:spAutoFit/>
          </a:bodyPr>
          <a:lstStyle/>
          <a:p>
            <a:r>
              <a:rPr lang="en-US" sz="2000" b="1" dirty="0">
                <a:latin typeface="Book Antiqua" panose="02040602050305030304" pitchFamily="18" charset="0"/>
              </a:rPr>
              <a:t>Activation of environmental consideration: </a:t>
            </a:r>
          </a:p>
          <a:p>
            <a:endParaRPr lang="en-US" sz="2000" dirty="0">
              <a:latin typeface="Book Antiqua" panose="02040602050305030304" pitchFamily="18" charset="0"/>
            </a:endParaRPr>
          </a:p>
          <a:p>
            <a:r>
              <a:rPr lang="en-US" sz="2000" dirty="0">
                <a:latin typeface="Book Antiqua" panose="02040602050305030304" pitchFamily="18" charset="0"/>
              </a:rPr>
              <a:t>To what extent did you consider the environmental impact of different delivery options when choosing between them? (1 = Not at all, 7 = Very much) </a:t>
            </a:r>
          </a:p>
          <a:p>
            <a:endParaRPr lang="en-US" sz="2000" dirty="0">
              <a:latin typeface="Book Antiqua" panose="02040602050305030304" pitchFamily="18" charset="0"/>
            </a:endParaRPr>
          </a:p>
          <a:p>
            <a:endParaRPr lang="en-US" sz="2000" dirty="0">
              <a:latin typeface="Book Antiqua" panose="02040602050305030304" pitchFamily="18" charset="0"/>
            </a:endParaRPr>
          </a:p>
          <a:p>
            <a:r>
              <a:rPr lang="en-US" sz="2000" b="1" dirty="0">
                <a:latin typeface="Book Antiqua" panose="02040602050305030304" pitchFamily="18" charset="0"/>
              </a:rPr>
              <a:t>Impatience: From Kumar, Killingsworth, and Gilovich (2014)</a:t>
            </a:r>
          </a:p>
          <a:p>
            <a:endParaRPr lang="en-US" sz="2000" dirty="0">
              <a:latin typeface="Book Antiqua" panose="02040602050305030304" pitchFamily="18" charset="0"/>
            </a:endParaRPr>
          </a:p>
          <a:p>
            <a:pPr marL="285750" indent="-285750">
              <a:buFontTx/>
              <a:buChar char="-"/>
            </a:pPr>
            <a:r>
              <a:rPr lang="en-US" sz="2000" dirty="0">
                <a:latin typeface="Book Antiqua" panose="02040602050305030304" pitchFamily="18" charset="0"/>
              </a:rPr>
              <a:t>Is waiting for this product more unpleasant or pleasant? (-4 = extremely unpleasant, 4 = extremely pleasant)</a:t>
            </a:r>
          </a:p>
          <a:p>
            <a:pPr marL="285750" indent="-285750">
              <a:buFontTx/>
              <a:buChar char="-"/>
            </a:pPr>
            <a:endParaRPr lang="en-US" sz="2000" dirty="0">
              <a:latin typeface="Book Antiqua" panose="02040602050305030304" pitchFamily="18" charset="0"/>
            </a:endParaRPr>
          </a:p>
          <a:p>
            <a:pPr marL="285750" indent="-285750">
              <a:buFontTx/>
              <a:buChar char="-"/>
            </a:pPr>
            <a:r>
              <a:rPr lang="en-US" sz="2000" dirty="0">
                <a:latin typeface="Book Antiqua" panose="02040602050305030304" pitchFamily="18" charset="0"/>
              </a:rPr>
              <a:t>Would you describe the nature of your anticipation as more like impatience or more like excitement? (-4 = Much more like impatience, 4 = Much more like excitement)</a:t>
            </a:r>
          </a:p>
          <a:p>
            <a:endParaRPr lang="en-US" sz="2000" dirty="0">
              <a:latin typeface="Book Antiqua" panose="02040602050305030304" pitchFamily="18" charset="0"/>
            </a:endParaRPr>
          </a:p>
        </p:txBody>
      </p:sp>
    </p:spTree>
    <p:extLst>
      <p:ext uri="{BB962C8B-B14F-4D97-AF65-F5344CB8AC3E}">
        <p14:creationId xmlns:p14="http://schemas.microsoft.com/office/powerpoint/2010/main" val="27202298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73D371-152E-7A67-0D74-C0D4008E21C1}"/>
            </a:ext>
          </a:extLst>
        </p:cNvPr>
        <p:cNvGrpSpPr/>
        <p:nvPr/>
      </p:nvGrpSpPr>
      <p:grpSpPr>
        <a:xfrm>
          <a:off x="0" y="0"/>
          <a:ext cx="0" cy="0"/>
          <a:chOff x="0" y="0"/>
          <a:chExt cx="0" cy="0"/>
        </a:xfrm>
      </p:grpSpPr>
      <p:sp>
        <p:nvSpPr>
          <p:cNvPr id="3" name="Date Placeholder 2">
            <a:extLst>
              <a:ext uri="{FF2B5EF4-FFF2-40B4-BE49-F238E27FC236}">
                <a16:creationId xmlns:a16="http://schemas.microsoft.com/office/drawing/2014/main" id="{2F69C281-65D4-8746-A0D9-61B4944AF645}"/>
              </a:ext>
            </a:extLst>
          </p:cNvPr>
          <p:cNvSpPr>
            <a:spLocks noGrp="1"/>
          </p:cNvSpPr>
          <p:nvPr>
            <p:ph type="dt" sz="half" idx="10"/>
          </p:nvPr>
        </p:nvSpPr>
        <p:spPr/>
        <p:txBody>
          <a:bodyPr/>
          <a:lstStyle/>
          <a:p>
            <a:endParaRPr lang="en-GB" dirty="0"/>
          </a:p>
        </p:txBody>
      </p:sp>
      <p:sp>
        <p:nvSpPr>
          <p:cNvPr id="4" name="Footer Placeholder 3">
            <a:extLst>
              <a:ext uri="{FF2B5EF4-FFF2-40B4-BE49-F238E27FC236}">
                <a16:creationId xmlns:a16="http://schemas.microsoft.com/office/drawing/2014/main" id="{ABF9427D-CFD3-9FDB-BAE5-D64BFE834F96}"/>
              </a:ext>
            </a:extLst>
          </p:cNvPr>
          <p:cNvSpPr>
            <a:spLocks noGrp="1"/>
          </p:cNvSpPr>
          <p:nvPr>
            <p:ph type="ftr" sz="quarter" idx="11"/>
          </p:nvPr>
        </p:nvSpPr>
        <p:spPr/>
        <p:txBody>
          <a:bodyPr/>
          <a:lstStyle/>
          <a:p>
            <a:endParaRPr lang="en-GB" cap="none" dirty="0"/>
          </a:p>
        </p:txBody>
      </p:sp>
      <p:sp>
        <p:nvSpPr>
          <p:cNvPr id="5" name="Slide Number Placeholder 4">
            <a:extLst>
              <a:ext uri="{FF2B5EF4-FFF2-40B4-BE49-F238E27FC236}">
                <a16:creationId xmlns:a16="http://schemas.microsoft.com/office/drawing/2014/main" id="{AA67FDD7-65DF-9B05-8E08-7CE030C0A7C2}"/>
              </a:ext>
            </a:extLst>
          </p:cNvPr>
          <p:cNvSpPr>
            <a:spLocks noGrp="1"/>
          </p:cNvSpPr>
          <p:nvPr>
            <p:ph type="sldNum" sz="quarter" idx="12"/>
          </p:nvPr>
        </p:nvSpPr>
        <p:spPr/>
        <p:txBody>
          <a:bodyPr/>
          <a:lstStyle/>
          <a:p>
            <a:fld id="{D57F1E4F-1CFF-5643-939E-217C01CDF565}" type="slidenum">
              <a:rPr lang="en-GB" noProof="0" smtClean="0"/>
              <a:pPr/>
              <a:t>4</a:t>
            </a:fld>
            <a:endParaRPr lang="en-GB" noProof="0" dirty="0"/>
          </a:p>
        </p:txBody>
      </p:sp>
      <p:sp>
        <p:nvSpPr>
          <p:cNvPr id="6" name="Content Placeholder 5">
            <a:extLst>
              <a:ext uri="{FF2B5EF4-FFF2-40B4-BE49-F238E27FC236}">
                <a16:creationId xmlns:a16="http://schemas.microsoft.com/office/drawing/2014/main" id="{68DD1FF8-1AC8-38A1-D7B2-60E3EDD10680}"/>
              </a:ext>
            </a:extLst>
          </p:cNvPr>
          <p:cNvSpPr>
            <a:spLocks noGrp="1"/>
          </p:cNvSpPr>
          <p:nvPr>
            <p:ph idx="13"/>
          </p:nvPr>
        </p:nvSpPr>
        <p:spPr/>
        <p:txBody>
          <a:bodyPr/>
          <a:lstStyle/>
          <a:p>
            <a:r>
              <a:rPr lang="en-US" dirty="0"/>
              <a:t>Introduction</a:t>
            </a:r>
          </a:p>
        </p:txBody>
      </p:sp>
      <p:sp>
        <p:nvSpPr>
          <p:cNvPr id="7" name="Content Placeholder 6">
            <a:extLst>
              <a:ext uri="{FF2B5EF4-FFF2-40B4-BE49-F238E27FC236}">
                <a16:creationId xmlns:a16="http://schemas.microsoft.com/office/drawing/2014/main" id="{DF545E05-653B-8E98-00AD-2AD527795680}"/>
              </a:ext>
            </a:extLst>
          </p:cNvPr>
          <p:cNvSpPr>
            <a:spLocks noGrp="1"/>
          </p:cNvSpPr>
          <p:nvPr>
            <p:ph idx="14"/>
          </p:nvPr>
        </p:nvSpPr>
        <p:spPr/>
        <p:txBody>
          <a:bodyPr/>
          <a:lstStyle/>
          <a:p>
            <a:r>
              <a:rPr lang="en-US" dirty="0">
                <a:solidFill>
                  <a:srgbClr val="A97816"/>
                </a:solidFill>
              </a:rPr>
              <a:t>The environmental cost </a:t>
            </a:r>
            <a:r>
              <a:rPr lang="en-US" dirty="0">
                <a:solidFill>
                  <a:srgbClr val="113866"/>
                </a:solidFill>
              </a:rPr>
              <a:t>of faster delivery</a:t>
            </a:r>
          </a:p>
        </p:txBody>
      </p:sp>
      <p:sp>
        <p:nvSpPr>
          <p:cNvPr id="8" name="Text Placeholder 7">
            <a:extLst>
              <a:ext uri="{FF2B5EF4-FFF2-40B4-BE49-F238E27FC236}">
                <a16:creationId xmlns:a16="http://schemas.microsoft.com/office/drawing/2014/main" id="{95CBF123-E0F4-CF90-B462-A22FF718B92E}"/>
              </a:ext>
            </a:extLst>
          </p:cNvPr>
          <p:cNvSpPr>
            <a:spLocks noGrp="1"/>
          </p:cNvSpPr>
          <p:nvPr>
            <p:ph type="body" sz="quarter" idx="15"/>
          </p:nvPr>
        </p:nvSpPr>
        <p:spPr/>
        <p:txBody>
          <a:bodyPr/>
          <a:lstStyle/>
          <a:p>
            <a:r>
              <a:rPr lang="en-US" dirty="0"/>
              <a:t>CNN 2019; Munoz-Villamizar et al. 2022, 2024; Quinton 2021; The Guardian 2022; Vox 2019</a:t>
            </a:r>
          </a:p>
        </p:txBody>
      </p:sp>
      <p:pic>
        <p:nvPicPr>
          <p:cNvPr id="9" name="Picture 8">
            <a:extLst>
              <a:ext uri="{FF2B5EF4-FFF2-40B4-BE49-F238E27FC236}">
                <a16:creationId xmlns:a16="http://schemas.microsoft.com/office/drawing/2014/main" id="{EBAF8294-7FCA-2727-D3D0-F3BA3474BF3C}"/>
              </a:ext>
            </a:extLst>
          </p:cNvPr>
          <p:cNvPicPr>
            <a:picLocks noChangeAspect="1"/>
          </p:cNvPicPr>
          <p:nvPr/>
        </p:nvPicPr>
        <p:blipFill>
          <a:blip r:embed="rId3"/>
          <a:stretch>
            <a:fillRect/>
          </a:stretch>
        </p:blipFill>
        <p:spPr>
          <a:xfrm>
            <a:off x="465330" y="1452245"/>
            <a:ext cx="5484089" cy="1332582"/>
          </a:xfrm>
          <a:prstGeom prst="rect">
            <a:avLst/>
          </a:prstGeom>
          <a:ln>
            <a:noFill/>
          </a:ln>
          <a:effectLst>
            <a:outerShdw blurRad="292100" dist="139700" dir="2700000" algn="tl" rotWithShape="0">
              <a:srgbClr val="333333">
                <a:alpha val="65000"/>
              </a:srgbClr>
            </a:outerShdw>
          </a:effectLst>
        </p:spPr>
      </p:pic>
      <p:sp>
        <p:nvSpPr>
          <p:cNvPr id="18" name="TextBox 17">
            <a:extLst>
              <a:ext uri="{FF2B5EF4-FFF2-40B4-BE49-F238E27FC236}">
                <a16:creationId xmlns:a16="http://schemas.microsoft.com/office/drawing/2014/main" id="{A1BFDFEA-DCB1-5EDD-518C-A34C050EEE4B}"/>
              </a:ext>
            </a:extLst>
          </p:cNvPr>
          <p:cNvSpPr txBox="1"/>
          <p:nvPr/>
        </p:nvSpPr>
        <p:spPr>
          <a:xfrm>
            <a:off x="-7113310" y="3244645"/>
            <a:ext cx="6098458" cy="646331"/>
          </a:xfrm>
          <a:prstGeom prst="rect">
            <a:avLst/>
          </a:prstGeom>
          <a:noFill/>
        </p:spPr>
        <p:txBody>
          <a:bodyPr wrap="square">
            <a:spAutoFit/>
          </a:bodyPr>
          <a:lstStyle/>
          <a:p>
            <a:pPr>
              <a:buNone/>
            </a:pPr>
            <a:br>
              <a:rPr lang="en-US" dirty="0"/>
            </a:br>
            <a:endParaRPr lang="en-US" dirty="0"/>
          </a:p>
        </p:txBody>
      </p:sp>
      <p:sp>
        <p:nvSpPr>
          <p:cNvPr id="44" name="TextBox 43">
            <a:extLst>
              <a:ext uri="{FF2B5EF4-FFF2-40B4-BE49-F238E27FC236}">
                <a16:creationId xmlns:a16="http://schemas.microsoft.com/office/drawing/2014/main" id="{46ECC992-82D6-82C0-86A1-CA55E01BD099}"/>
              </a:ext>
            </a:extLst>
          </p:cNvPr>
          <p:cNvSpPr txBox="1"/>
          <p:nvPr/>
        </p:nvSpPr>
        <p:spPr>
          <a:xfrm>
            <a:off x="12858092" y="2429976"/>
            <a:ext cx="4305158" cy="659604"/>
          </a:xfrm>
          <a:prstGeom prst="rect">
            <a:avLst/>
          </a:prstGeom>
          <a:noFill/>
        </p:spPr>
        <p:txBody>
          <a:bodyPr wrap="square">
            <a:spAutoFit/>
          </a:bodyPr>
          <a:lstStyle/>
          <a:p>
            <a:pPr algn="ctr">
              <a:lnSpc>
                <a:spcPct val="150000"/>
              </a:lnSpc>
            </a:pPr>
            <a:r>
              <a:rPr lang="en-GB" sz="2800" b="1" dirty="0">
                <a:solidFill>
                  <a:srgbClr val="003969"/>
                </a:solidFill>
                <a:latin typeface="+mj-lt"/>
              </a:rPr>
              <a:t>Up to 35 times more CO</a:t>
            </a:r>
            <a:r>
              <a:rPr lang="en-GB" sz="2800" b="1" baseline="-25000" dirty="0">
                <a:solidFill>
                  <a:srgbClr val="003969"/>
                </a:solidFill>
                <a:latin typeface="+mj-lt"/>
              </a:rPr>
              <a:t>2</a:t>
            </a:r>
          </a:p>
        </p:txBody>
      </p:sp>
      <p:grpSp>
        <p:nvGrpSpPr>
          <p:cNvPr id="52" name="Group 51">
            <a:extLst>
              <a:ext uri="{FF2B5EF4-FFF2-40B4-BE49-F238E27FC236}">
                <a16:creationId xmlns:a16="http://schemas.microsoft.com/office/drawing/2014/main" id="{E80E9133-18B3-172B-3B96-5A722F1627BD}"/>
              </a:ext>
            </a:extLst>
          </p:cNvPr>
          <p:cNvGrpSpPr/>
          <p:nvPr/>
        </p:nvGrpSpPr>
        <p:grpSpPr>
          <a:xfrm>
            <a:off x="465330" y="3214545"/>
            <a:ext cx="7911578" cy="2804118"/>
            <a:chOff x="465330" y="3214545"/>
            <a:chExt cx="7911578" cy="2804118"/>
          </a:xfrm>
        </p:grpSpPr>
        <p:sp>
          <p:nvSpPr>
            <p:cNvPr id="51" name="Rectangle 50">
              <a:extLst>
                <a:ext uri="{FF2B5EF4-FFF2-40B4-BE49-F238E27FC236}">
                  <a16:creationId xmlns:a16="http://schemas.microsoft.com/office/drawing/2014/main" id="{C4F2A591-403C-AA40-1CBC-81B27E3F6904}"/>
                </a:ext>
              </a:extLst>
            </p:cNvPr>
            <p:cNvSpPr/>
            <p:nvPr/>
          </p:nvSpPr>
          <p:spPr>
            <a:xfrm>
              <a:off x="465330" y="3214545"/>
              <a:ext cx="7911578" cy="2804118"/>
            </a:xfrm>
            <a:prstGeom prst="rect">
              <a:avLst/>
            </a:prstGeom>
            <a:solidFill>
              <a:schemeClr val="bg1"/>
            </a:solidFill>
            <a:ln>
              <a:noFill/>
            </a:ln>
            <a:effectLst>
              <a:outerShdw blurRad="292100" dist="139700" dir="2700000" algn="tl" rotWithShape="0">
                <a:prstClr val="black">
                  <a:alpha val="6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b="1" dirty="0">
                <a:solidFill>
                  <a:srgbClr val="B0842A"/>
                </a:solidFill>
                <a:latin typeface="+mj-lt"/>
              </a:endParaRPr>
            </a:p>
          </p:txBody>
        </p:sp>
        <p:sp>
          <p:nvSpPr>
            <p:cNvPr id="46" name="TextBox 45">
              <a:extLst>
                <a:ext uri="{FF2B5EF4-FFF2-40B4-BE49-F238E27FC236}">
                  <a16:creationId xmlns:a16="http://schemas.microsoft.com/office/drawing/2014/main" id="{D36D0536-74A1-96F1-7218-F2BD4086C217}"/>
                </a:ext>
              </a:extLst>
            </p:cNvPr>
            <p:cNvSpPr txBox="1"/>
            <p:nvPr/>
          </p:nvSpPr>
          <p:spPr>
            <a:xfrm>
              <a:off x="4254488" y="3474571"/>
              <a:ext cx="3881143" cy="2369880"/>
            </a:xfrm>
            <a:prstGeom prst="rect">
              <a:avLst/>
            </a:prstGeom>
            <a:noFill/>
          </p:spPr>
          <p:txBody>
            <a:bodyPr wrap="square">
              <a:spAutoFit/>
            </a:bodyPr>
            <a:lstStyle/>
            <a:p>
              <a:r>
                <a:rPr lang="en-US" sz="2000" dirty="0">
                  <a:latin typeface="Book Antiqua" panose="02040602050305030304" pitchFamily="18" charset="0"/>
                </a:rPr>
                <a:t>🟢 </a:t>
              </a:r>
              <a:r>
                <a:rPr lang="en-US" sz="2000" b="1" dirty="0">
                  <a:latin typeface="Book Antiqua" panose="02040602050305030304" pitchFamily="18" charset="0"/>
                </a:rPr>
                <a:t>Extending delivery from same-day to 4-day delivery: </a:t>
              </a:r>
            </a:p>
            <a:p>
              <a:endParaRPr lang="en-US" sz="2000" b="1" i="1" dirty="0">
                <a:latin typeface="Book Antiqua" panose="02040602050305030304" pitchFamily="18" charset="0"/>
              </a:endParaRPr>
            </a:p>
            <a:p>
              <a:r>
                <a:rPr lang="en-US" sz="3200" b="1" dirty="0">
                  <a:latin typeface="Book Antiqua" panose="02040602050305030304" pitchFamily="18" charset="0"/>
                </a:rPr>
                <a:t>↓ </a:t>
              </a:r>
              <a:r>
                <a:rPr lang="en-US" sz="3200" b="1" dirty="0">
                  <a:solidFill>
                    <a:srgbClr val="A97816"/>
                  </a:solidFill>
                  <a:latin typeface="Book Antiqua" panose="02040602050305030304" pitchFamily="18" charset="0"/>
                </a:rPr>
                <a:t>39%</a:t>
              </a:r>
              <a:r>
                <a:rPr lang="en-US" sz="3200" b="1" dirty="0">
                  <a:latin typeface="Book Antiqua" panose="02040602050305030304" pitchFamily="18" charset="0"/>
                </a:rPr>
                <a:t> </a:t>
              </a:r>
              <a:r>
                <a:rPr lang="en-US" sz="2000" b="1" dirty="0">
                  <a:latin typeface="Book Antiqua" panose="02040602050305030304" pitchFamily="18" charset="0"/>
                </a:rPr>
                <a:t>CO₂ </a:t>
              </a:r>
              <a:r>
                <a:rPr lang="en-US" sz="2000" dirty="0">
                  <a:latin typeface="Book Antiqua" panose="02040602050305030304" pitchFamily="18" charset="0"/>
                </a:rPr>
                <a:t>emissions on average</a:t>
              </a:r>
            </a:p>
            <a:p>
              <a:r>
                <a:rPr lang="en-US" sz="3200" b="1" dirty="0">
                  <a:latin typeface="Book Antiqua" panose="02040602050305030304" pitchFamily="18" charset="0"/>
                </a:rPr>
                <a:t>↓ </a:t>
              </a:r>
              <a:r>
                <a:rPr lang="en-US" sz="2000" b="1" dirty="0">
                  <a:latin typeface="Book Antiqua" panose="02040602050305030304" pitchFamily="18" charset="0"/>
                </a:rPr>
                <a:t>up to </a:t>
              </a:r>
              <a:r>
                <a:rPr lang="en-US" sz="3200" b="1" dirty="0">
                  <a:solidFill>
                    <a:srgbClr val="A97816"/>
                  </a:solidFill>
                  <a:latin typeface="Book Antiqua" panose="02040602050305030304" pitchFamily="18" charset="0"/>
                </a:rPr>
                <a:t>56%</a:t>
              </a:r>
              <a:r>
                <a:rPr lang="en-US" sz="3200" dirty="0">
                  <a:latin typeface="Book Antiqua" panose="02040602050305030304" pitchFamily="18" charset="0"/>
                </a:rPr>
                <a:t> </a:t>
              </a:r>
              <a:r>
                <a:rPr lang="en-US" sz="2000" dirty="0">
                  <a:latin typeface="Book Antiqua" panose="02040602050305030304" pitchFamily="18" charset="0"/>
                </a:rPr>
                <a:t>in some cases</a:t>
              </a:r>
            </a:p>
          </p:txBody>
        </p:sp>
        <p:pic>
          <p:nvPicPr>
            <p:cNvPr id="4098" name="Picture 2" descr="Global CO2 emissions: the warmest seven years on record">
              <a:extLst>
                <a:ext uri="{FF2B5EF4-FFF2-40B4-BE49-F238E27FC236}">
                  <a16:creationId xmlns:a16="http://schemas.microsoft.com/office/drawing/2014/main" id="{755CB80A-0518-DE8D-5127-A8EB800C459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3805" t="20259" r="34285" b="21264"/>
            <a:stretch>
              <a:fillRect/>
            </a:stretch>
          </p:blipFill>
          <p:spPr bwMode="auto">
            <a:xfrm>
              <a:off x="466100" y="3215475"/>
              <a:ext cx="3468571" cy="2803188"/>
            </a:xfrm>
            <a:prstGeom prst="rect">
              <a:avLst/>
            </a:prstGeom>
            <a:noFill/>
            <a:extLst>
              <a:ext uri="{909E8E84-426E-40DD-AFC4-6F175D3DCCD1}">
                <a14:hiddenFill xmlns:a14="http://schemas.microsoft.com/office/drawing/2010/main">
                  <a:solidFill>
                    <a:srgbClr val="FFFFFF"/>
                  </a:solidFill>
                </a14:hiddenFill>
              </a:ext>
            </a:extLst>
          </p:spPr>
        </p:pic>
      </p:grpSp>
      <p:sp>
        <p:nvSpPr>
          <p:cNvPr id="50" name="Speech Bubble: Rectangle with Corners Rounded 8">
            <a:extLst>
              <a:ext uri="{FF2B5EF4-FFF2-40B4-BE49-F238E27FC236}">
                <a16:creationId xmlns:a16="http://schemas.microsoft.com/office/drawing/2014/main" id="{F70A7D9E-C529-C103-56CE-BE19C2CAFFA6}"/>
              </a:ext>
            </a:extLst>
          </p:cNvPr>
          <p:cNvSpPr/>
          <p:nvPr/>
        </p:nvSpPr>
        <p:spPr>
          <a:xfrm>
            <a:off x="8696725" y="3567810"/>
            <a:ext cx="3029174" cy="1803325"/>
          </a:xfrm>
          <a:prstGeom prst="wedgeRoundRectCallout">
            <a:avLst>
              <a:gd name="adj1" fmla="val -43067"/>
              <a:gd name="adj2" fmla="val 85941"/>
              <a:gd name="adj3" fmla="val 16667"/>
            </a:avLst>
          </a:prstGeom>
          <a:solidFill>
            <a:srgbClr val="2648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Franklin Gothic Demi Cond" panose="020B0603020102020204" pitchFamily="34" charset="0"/>
              </a:rPr>
              <a:t>Why should businesses also care about  it? </a:t>
            </a:r>
          </a:p>
        </p:txBody>
      </p:sp>
      <p:pic>
        <p:nvPicPr>
          <p:cNvPr id="54" name="Picture 53">
            <a:extLst>
              <a:ext uri="{FF2B5EF4-FFF2-40B4-BE49-F238E27FC236}">
                <a16:creationId xmlns:a16="http://schemas.microsoft.com/office/drawing/2014/main" id="{0B8965DA-2075-5A25-4712-D938A46B2238}"/>
              </a:ext>
            </a:extLst>
          </p:cNvPr>
          <p:cNvPicPr>
            <a:picLocks noChangeAspect="1"/>
          </p:cNvPicPr>
          <p:nvPr/>
        </p:nvPicPr>
        <p:blipFill>
          <a:blip r:embed="rId5"/>
          <a:stretch>
            <a:fillRect/>
          </a:stretch>
        </p:blipFill>
        <p:spPr>
          <a:xfrm>
            <a:off x="6745466" y="1739430"/>
            <a:ext cx="4980433" cy="81804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68255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143C3F-01D0-EED5-50C5-A16A01A82969}"/>
            </a:ext>
          </a:extLst>
        </p:cNvPr>
        <p:cNvGrpSpPr/>
        <p:nvPr/>
      </p:nvGrpSpPr>
      <p:grpSpPr>
        <a:xfrm>
          <a:off x="0" y="0"/>
          <a:ext cx="0" cy="0"/>
          <a:chOff x="0" y="0"/>
          <a:chExt cx="0" cy="0"/>
        </a:xfrm>
      </p:grpSpPr>
      <p:sp>
        <p:nvSpPr>
          <p:cNvPr id="3" name="Date Placeholder 2">
            <a:extLst>
              <a:ext uri="{FF2B5EF4-FFF2-40B4-BE49-F238E27FC236}">
                <a16:creationId xmlns:a16="http://schemas.microsoft.com/office/drawing/2014/main" id="{9E2D6575-9703-D54D-09DB-E0A11EBC41C0}"/>
              </a:ext>
            </a:extLst>
          </p:cNvPr>
          <p:cNvSpPr>
            <a:spLocks noGrp="1"/>
          </p:cNvSpPr>
          <p:nvPr>
            <p:ph type="dt" sz="half" idx="10"/>
          </p:nvPr>
        </p:nvSpPr>
        <p:spPr/>
        <p:txBody>
          <a:bodyPr/>
          <a:lstStyle/>
          <a:p>
            <a:endParaRPr lang="en-GB" dirty="0"/>
          </a:p>
        </p:txBody>
      </p:sp>
      <p:sp>
        <p:nvSpPr>
          <p:cNvPr id="4" name="Footer Placeholder 3">
            <a:extLst>
              <a:ext uri="{FF2B5EF4-FFF2-40B4-BE49-F238E27FC236}">
                <a16:creationId xmlns:a16="http://schemas.microsoft.com/office/drawing/2014/main" id="{42570400-F130-C08F-8EB4-884BB662B8E2}"/>
              </a:ext>
            </a:extLst>
          </p:cNvPr>
          <p:cNvSpPr>
            <a:spLocks noGrp="1"/>
          </p:cNvSpPr>
          <p:nvPr>
            <p:ph type="ftr" sz="quarter" idx="11"/>
          </p:nvPr>
        </p:nvSpPr>
        <p:spPr/>
        <p:txBody>
          <a:bodyPr/>
          <a:lstStyle/>
          <a:p>
            <a:endParaRPr lang="en-GB" cap="none" dirty="0"/>
          </a:p>
        </p:txBody>
      </p:sp>
      <p:sp>
        <p:nvSpPr>
          <p:cNvPr id="5" name="Slide Number Placeholder 4">
            <a:extLst>
              <a:ext uri="{FF2B5EF4-FFF2-40B4-BE49-F238E27FC236}">
                <a16:creationId xmlns:a16="http://schemas.microsoft.com/office/drawing/2014/main" id="{95110326-2445-7BEE-C7E4-A6645B5E49D7}"/>
              </a:ext>
            </a:extLst>
          </p:cNvPr>
          <p:cNvSpPr>
            <a:spLocks noGrp="1"/>
          </p:cNvSpPr>
          <p:nvPr>
            <p:ph type="sldNum" sz="quarter" idx="12"/>
          </p:nvPr>
        </p:nvSpPr>
        <p:spPr/>
        <p:txBody>
          <a:bodyPr/>
          <a:lstStyle/>
          <a:p>
            <a:fld id="{D57F1E4F-1CFF-5643-939E-217C01CDF565}" type="slidenum">
              <a:rPr lang="en-GB" noProof="0" smtClean="0"/>
              <a:pPr/>
              <a:t>40</a:t>
            </a:fld>
            <a:endParaRPr lang="en-GB" noProof="0" dirty="0"/>
          </a:p>
        </p:txBody>
      </p:sp>
      <p:sp>
        <p:nvSpPr>
          <p:cNvPr id="6" name="Content Placeholder 5">
            <a:extLst>
              <a:ext uri="{FF2B5EF4-FFF2-40B4-BE49-F238E27FC236}">
                <a16:creationId xmlns:a16="http://schemas.microsoft.com/office/drawing/2014/main" id="{7E6EDD92-3D5D-3984-773C-79B146DDADAA}"/>
              </a:ext>
            </a:extLst>
          </p:cNvPr>
          <p:cNvSpPr>
            <a:spLocks noGrp="1"/>
          </p:cNvSpPr>
          <p:nvPr>
            <p:ph idx="13"/>
          </p:nvPr>
        </p:nvSpPr>
        <p:spPr/>
        <p:txBody>
          <a:bodyPr/>
          <a:lstStyle/>
          <a:p>
            <a:r>
              <a:rPr lang="en-US" dirty="0"/>
              <a:t>Results</a:t>
            </a:r>
          </a:p>
        </p:txBody>
      </p:sp>
      <p:sp>
        <p:nvSpPr>
          <p:cNvPr id="7" name="Content Placeholder 6">
            <a:extLst>
              <a:ext uri="{FF2B5EF4-FFF2-40B4-BE49-F238E27FC236}">
                <a16:creationId xmlns:a16="http://schemas.microsoft.com/office/drawing/2014/main" id="{B12FF3A7-B048-DB35-1CD6-A60453F059EC}"/>
              </a:ext>
            </a:extLst>
          </p:cNvPr>
          <p:cNvSpPr>
            <a:spLocks noGrp="1"/>
          </p:cNvSpPr>
          <p:nvPr>
            <p:ph idx="14"/>
          </p:nvPr>
        </p:nvSpPr>
        <p:spPr/>
        <p:txBody>
          <a:bodyPr/>
          <a:lstStyle/>
          <a:p>
            <a:r>
              <a:rPr lang="en-NL"/>
              <a:t>Study </a:t>
            </a:r>
            <a:r>
              <a:rPr lang="en-US" dirty="0"/>
              <a:t>3</a:t>
            </a:r>
            <a:r>
              <a:rPr lang="en-NL"/>
              <a:t>: </a:t>
            </a:r>
            <a:r>
              <a:rPr lang="en-US" dirty="0">
                <a:solidFill>
                  <a:srgbClr val="A97816"/>
                </a:solidFill>
              </a:rPr>
              <a:t>Process by mediation</a:t>
            </a:r>
            <a:endParaRPr lang="en-NL" dirty="0"/>
          </a:p>
        </p:txBody>
      </p:sp>
      <p:sp>
        <p:nvSpPr>
          <p:cNvPr id="8" name="Text Placeholder 7">
            <a:extLst>
              <a:ext uri="{FF2B5EF4-FFF2-40B4-BE49-F238E27FC236}">
                <a16:creationId xmlns:a16="http://schemas.microsoft.com/office/drawing/2014/main" id="{FD97B90A-2746-B0A1-9878-F1FCE1894DA1}"/>
              </a:ext>
            </a:extLst>
          </p:cNvPr>
          <p:cNvSpPr>
            <a:spLocks noGrp="1"/>
          </p:cNvSpPr>
          <p:nvPr>
            <p:ph type="body" sz="quarter" idx="15"/>
          </p:nvPr>
        </p:nvSpPr>
        <p:spPr/>
        <p:txBody>
          <a:bodyPr/>
          <a:lstStyle/>
          <a:p>
            <a:endParaRPr lang="en-US"/>
          </a:p>
        </p:txBody>
      </p:sp>
      <p:grpSp>
        <p:nvGrpSpPr>
          <p:cNvPr id="16" name="Group 15">
            <a:extLst>
              <a:ext uri="{FF2B5EF4-FFF2-40B4-BE49-F238E27FC236}">
                <a16:creationId xmlns:a16="http://schemas.microsoft.com/office/drawing/2014/main" id="{3AD824CA-2F8C-5476-1504-5E0393E5ED02}"/>
              </a:ext>
            </a:extLst>
          </p:cNvPr>
          <p:cNvGrpSpPr/>
          <p:nvPr/>
        </p:nvGrpSpPr>
        <p:grpSpPr>
          <a:xfrm>
            <a:off x="3340732" y="1758941"/>
            <a:ext cx="5852665" cy="3457964"/>
            <a:chOff x="3550415" y="1835141"/>
            <a:chExt cx="5852665" cy="3457964"/>
          </a:xfrm>
        </p:grpSpPr>
        <p:grpSp>
          <p:nvGrpSpPr>
            <p:cNvPr id="14" name="Group 13">
              <a:extLst>
                <a:ext uri="{FF2B5EF4-FFF2-40B4-BE49-F238E27FC236}">
                  <a16:creationId xmlns:a16="http://schemas.microsoft.com/office/drawing/2014/main" id="{C25DCE44-0CBE-45C9-36AE-6C17550EE709}"/>
                </a:ext>
              </a:extLst>
            </p:cNvPr>
            <p:cNvGrpSpPr/>
            <p:nvPr/>
          </p:nvGrpSpPr>
          <p:grpSpPr>
            <a:xfrm>
              <a:off x="3550415" y="1835141"/>
              <a:ext cx="5852665" cy="3457964"/>
              <a:chOff x="624335" y="1997956"/>
              <a:chExt cx="5852665" cy="3457964"/>
            </a:xfrm>
          </p:grpSpPr>
          <p:graphicFrame>
            <p:nvGraphicFramePr>
              <p:cNvPr id="10" name="Chart 9">
                <a:extLst>
                  <a:ext uri="{FF2B5EF4-FFF2-40B4-BE49-F238E27FC236}">
                    <a16:creationId xmlns:a16="http://schemas.microsoft.com/office/drawing/2014/main" id="{E71BEE65-5064-6A41-5CBD-535123A51057}"/>
                  </a:ext>
                </a:extLst>
              </p:cNvPr>
              <p:cNvGraphicFramePr>
                <a:graphicFrameLocks/>
              </p:cNvGraphicFramePr>
              <p:nvPr/>
            </p:nvGraphicFramePr>
            <p:xfrm>
              <a:off x="624335" y="1997956"/>
              <a:ext cx="5852665" cy="3457964"/>
            </p:xfrm>
            <a:graphic>
              <a:graphicData uri="http://schemas.openxmlformats.org/drawingml/2006/chart">
                <c:chart xmlns:c="http://schemas.openxmlformats.org/drawingml/2006/chart" xmlns:r="http://schemas.openxmlformats.org/officeDocument/2006/relationships" r:id="rId2"/>
              </a:graphicData>
            </a:graphic>
          </p:graphicFrame>
          <p:sp>
            <p:nvSpPr>
              <p:cNvPr id="11" name="TextBox 10">
                <a:extLst>
                  <a:ext uri="{FF2B5EF4-FFF2-40B4-BE49-F238E27FC236}">
                    <a16:creationId xmlns:a16="http://schemas.microsoft.com/office/drawing/2014/main" id="{AFA670EE-264E-73D1-2049-10DB4D7FD078}"/>
                  </a:ext>
                </a:extLst>
              </p:cNvPr>
              <p:cNvSpPr txBox="1"/>
              <p:nvPr/>
            </p:nvSpPr>
            <p:spPr>
              <a:xfrm>
                <a:off x="1519388" y="2179320"/>
                <a:ext cx="954108" cy="338554"/>
              </a:xfrm>
              <a:prstGeom prst="rect">
                <a:avLst/>
              </a:prstGeom>
              <a:noFill/>
            </p:spPr>
            <p:txBody>
              <a:bodyPr wrap="none" rtlCol="0">
                <a:spAutoFit/>
              </a:bodyPr>
              <a:lstStyle/>
              <a:p>
                <a:pPr algn="ctr"/>
                <a:r>
                  <a:rPr lang="en-US" sz="1600" i="1" dirty="0">
                    <a:latin typeface="Book Antiqua" panose="02040602050305030304" pitchFamily="18" charset="0"/>
                  </a:rPr>
                  <a:t>*p</a:t>
                </a:r>
                <a:r>
                  <a:rPr lang="en-US" sz="1600" dirty="0">
                    <a:latin typeface="Book Antiqua" panose="02040602050305030304" pitchFamily="18" charset="0"/>
                  </a:rPr>
                  <a:t> = .019</a:t>
                </a:r>
              </a:p>
            </p:txBody>
          </p:sp>
          <p:sp>
            <p:nvSpPr>
              <p:cNvPr id="13" name="TextBox 12">
                <a:extLst>
                  <a:ext uri="{FF2B5EF4-FFF2-40B4-BE49-F238E27FC236}">
                    <a16:creationId xmlns:a16="http://schemas.microsoft.com/office/drawing/2014/main" id="{30A68772-56E1-27C7-2F83-537AAED1B47A}"/>
                  </a:ext>
                </a:extLst>
              </p:cNvPr>
              <p:cNvSpPr txBox="1"/>
              <p:nvPr/>
            </p:nvSpPr>
            <p:spPr>
              <a:xfrm>
                <a:off x="3169920" y="2179320"/>
                <a:ext cx="1114409" cy="338554"/>
              </a:xfrm>
              <a:prstGeom prst="rect">
                <a:avLst/>
              </a:prstGeom>
              <a:noFill/>
            </p:spPr>
            <p:txBody>
              <a:bodyPr wrap="none" rtlCol="0">
                <a:spAutoFit/>
              </a:bodyPr>
              <a:lstStyle/>
              <a:p>
                <a:pPr algn="ctr"/>
                <a:r>
                  <a:rPr lang="en-US" sz="1600" i="1" dirty="0">
                    <a:latin typeface="Book Antiqua" panose="02040602050305030304" pitchFamily="18" charset="0"/>
                  </a:rPr>
                  <a:t>***p</a:t>
                </a:r>
                <a:r>
                  <a:rPr lang="en-US" sz="1600" dirty="0">
                    <a:latin typeface="Book Antiqua" panose="02040602050305030304" pitchFamily="18" charset="0"/>
                  </a:rPr>
                  <a:t> &lt; .001</a:t>
                </a:r>
              </a:p>
            </p:txBody>
          </p:sp>
        </p:grpSp>
        <p:sp>
          <p:nvSpPr>
            <p:cNvPr id="15" name="TextBox 14">
              <a:extLst>
                <a:ext uri="{FF2B5EF4-FFF2-40B4-BE49-F238E27FC236}">
                  <a16:creationId xmlns:a16="http://schemas.microsoft.com/office/drawing/2014/main" id="{D9E6DDE2-03A9-D813-D3B0-22F52225B8FB}"/>
                </a:ext>
              </a:extLst>
            </p:cNvPr>
            <p:cNvSpPr txBox="1"/>
            <p:nvPr/>
          </p:nvSpPr>
          <p:spPr>
            <a:xfrm>
              <a:off x="7989781" y="2016505"/>
              <a:ext cx="873957" cy="338554"/>
            </a:xfrm>
            <a:prstGeom prst="rect">
              <a:avLst/>
            </a:prstGeom>
            <a:noFill/>
          </p:spPr>
          <p:txBody>
            <a:bodyPr wrap="none" rtlCol="0">
              <a:spAutoFit/>
            </a:bodyPr>
            <a:lstStyle/>
            <a:p>
              <a:pPr algn="ctr"/>
              <a:r>
                <a:rPr lang="en-US" sz="1600" i="1" dirty="0">
                  <a:latin typeface="Book Antiqua" panose="02040602050305030304" pitchFamily="18" charset="0"/>
                </a:rPr>
                <a:t>p</a:t>
              </a:r>
              <a:r>
                <a:rPr lang="en-US" sz="1600" dirty="0">
                  <a:latin typeface="Book Antiqua" panose="02040602050305030304" pitchFamily="18" charset="0"/>
                </a:rPr>
                <a:t> = .651</a:t>
              </a:r>
            </a:p>
          </p:txBody>
        </p:sp>
      </p:grpSp>
      <p:sp>
        <p:nvSpPr>
          <p:cNvPr id="18" name="TextBox 17">
            <a:extLst>
              <a:ext uri="{FF2B5EF4-FFF2-40B4-BE49-F238E27FC236}">
                <a16:creationId xmlns:a16="http://schemas.microsoft.com/office/drawing/2014/main" id="{BBFF5892-CFEB-B900-E297-BD82669FE11A}"/>
              </a:ext>
            </a:extLst>
          </p:cNvPr>
          <p:cNvSpPr txBox="1"/>
          <p:nvPr/>
        </p:nvSpPr>
        <p:spPr>
          <a:xfrm>
            <a:off x="3593099" y="5492817"/>
            <a:ext cx="5700843" cy="646331"/>
          </a:xfrm>
          <a:prstGeom prst="rect">
            <a:avLst/>
          </a:prstGeom>
          <a:noFill/>
        </p:spPr>
        <p:txBody>
          <a:bodyPr wrap="square">
            <a:spAutoFit/>
          </a:bodyPr>
          <a:lstStyle/>
          <a:p>
            <a:r>
              <a:rPr lang="en-US" b="0" i="0" u="none" strike="noStrike" dirty="0">
                <a:solidFill>
                  <a:srgbClr val="212121"/>
                </a:solidFill>
                <a:effectLst/>
                <a:latin typeface="Book Antiqua" panose="02040602050305030304" pitchFamily="18" charset="0"/>
              </a:rPr>
              <a:t>Mediation through accessibility (95% CI [-.63, -.10]) </a:t>
            </a:r>
          </a:p>
          <a:p>
            <a:r>
              <a:rPr lang="en-US" b="0" i="0" u="none" strike="noStrike" dirty="0">
                <a:solidFill>
                  <a:srgbClr val="212121"/>
                </a:solidFill>
                <a:effectLst/>
                <a:latin typeface="Book Antiqua" panose="02040602050305030304" pitchFamily="18" charset="0"/>
              </a:rPr>
              <a:t>But not impatience (95% CI [-.12, .25])</a:t>
            </a:r>
            <a:endParaRPr lang="en-US" dirty="0">
              <a:latin typeface="Book Antiqua" panose="02040602050305030304" pitchFamily="18" charset="0"/>
            </a:endParaRPr>
          </a:p>
        </p:txBody>
      </p:sp>
    </p:spTree>
    <p:extLst>
      <p:ext uri="{BB962C8B-B14F-4D97-AF65-F5344CB8AC3E}">
        <p14:creationId xmlns:p14="http://schemas.microsoft.com/office/powerpoint/2010/main" val="284949086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49353C-6FA4-E2ED-2E02-6A5F68BDA50C}"/>
            </a:ext>
          </a:extLst>
        </p:cNvPr>
        <p:cNvGrpSpPr/>
        <p:nvPr/>
      </p:nvGrpSpPr>
      <p:grpSpPr>
        <a:xfrm>
          <a:off x="0" y="0"/>
          <a:ext cx="0" cy="0"/>
          <a:chOff x="0" y="0"/>
          <a:chExt cx="0" cy="0"/>
        </a:xfrm>
      </p:grpSpPr>
      <p:sp>
        <p:nvSpPr>
          <p:cNvPr id="3" name="Espace réservé de la date 2">
            <a:extLst>
              <a:ext uri="{FF2B5EF4-FFF2-40B4-BE49-F238E27FC236}">
                <a16:creationId xmlns:a16="http://schemas.microsoft.com/office/drawing/2014/main" id="{C303DF5F-02DC-E294-E6ED-7F54E669129C}"/>
              </a:ext>
            </a:extLst>
          </p:cNvPr>
          <p:cNvSpPr>
            <a:spLocks noGrp="1"/>
          </p:cNvSpPr>
          <p:nvPr>
            <p:ph type="dt" sz="half" idx="10"/>
          </p:nvPr>
        </p:nvSpPr>
        <p:spPr/>
        <p:txBody>
          <a:bodyPr/>
          <a:lstStyle/>
          <a:p>
            <a:endParaRPr lang="en-US" dirty="0"/>
          </a:p>
        </p:txBody>
      </p:sp>
      <p:sp>
        <p:nvSpPr>
          <p:cNvPr id="5" name="Espace réservé du numéro de diapositive 4">
            <a:extLst>
              <a:ext uri="{FF2B5EF4-FFF2-40B4-BE49-F238E27FC236}">
                <a16:creationId xmlns:a16="http://schemas.microsoft.com/office/drawing/2014/main" id="{7E5FF35E-6FB4-30B4-FE96-163FAA2CC5EE}"/>
              </a:ext>
            </a:extLst>
          </p:cNvPr>
          <p:cNvSpPr>
            <a:spLocks noGrp="1"/>
          </p:cNvSpPr>
          <p:nvPr>
            <p:ph type="sldNum" sz="quarter" idx="12"/>
          </p:nvPr>
        </p:nvSpPr>
        <p:spPr/>
        <p:txBody>
          <a:bodyPr/>
          <a:lstStyle/>
          <a:p>
            <a:fld id="{D57F1E4F-1CFF-5643-939E-217C01CDF565}" type="slidenum">
              <a:rPr lang="en-US" smtClean="0"/>
              <a:pPr/>
              <a:t>41</a:t>
            </a:fld>
            <a:endParaRPr lang="en-US"/>
          </a:p>
        </p:txBody>
      </p:sp>
      <p:sp>
        <p:nvSpPr>
          <p:cNvPr id="6" name="Espace réservé du contenu 5">
            <a:extLst>
              <a:ext uri="{FF2B5EF4-FFF2-40B4-BE49-F238E27FC236}">
                <a16:creationId xmlns:a16="http://schemas.microsoft.com/office/drawing/2014/main" id="{F3D521DE-4FA2-EE3D-105D-C391D2295B03}"/>
              </a:ext>
            </a:extLst>
          </p:cNvPr>
          <p:cNvSpPr>
            <a:spLocks noGrp="1"/>
          </p:cNvSpPr>
          <p:nvPr>
            <p:ph idx="13"/>
          </p:nvPr>
        </p:nvSpPr>
        <p:spPr/>
        <p:txBody>
          <a:bodyPr/>
          <a:lstStyle/>
          <a:p>
            <a:r>
              <a:rPr lang="en-US" dirty="0"/>
              <a:t>Discussion </a:t>
            </a:r>
          </a:p>
        </p:txBody>
      </p:sp>
      <p:sp>
        <p:nvSpPr>
          <p:cNvPr id="7" name="Espace réservé du contenu 6">
            <a:extLst>
              <a:ext uri="{FF2B5EF4-FFF2-40B4-BE49-F238E27FC236}">
                <a16:creationId xmlns:a16="http://schemas.microsoft.com/office/drawing/2014/main" id="{601C34A7-5513-6AA9-F473-1288A29F1215}"/>
              </a:ext>
            </a:extLst>
          </p:cNvPr>
          <p:cNvSpPr>
            <a:spLocks noGrp="1"/>
          </p:cNvSpPr>
          <p:nvPr>
            <p:ph idx="14"/>
          </p:nvPr>
        </p:nvSpPr>
        <p:spPr/>
        <p:txBody>
          <a:bodyPr/>
          <a:lstStyle/>
          <a:p>
            <a:r>
              <a:rPr lang="en-NL"/>
              <a:t>Study </a:t>
            </a:r>
            <a:r>
              <a:rPr lang="en-US" dirty="0"/>
              <a:t>3</a:t>
            </a:r>
            <a:r>
              <a:rPr lang="en-NL"/>
              <a:t>: </a:t>
            </a:r>
            <a:r>
              <a:rPr lang="en-US" dirty="0">
                <a:solidFill>
                  <a:srgbClr val="A97816"/>
                </a:solidFill>
              </a:rPr>
              <a:t>Take-aways </a:t>
            </a:r>
            <a:endParaRPr lang="en-NL" dirty="0"/>
          </a:p>
        </p:txBody>
      </p:sp>
      <p:sp>
        <p:nvSpPr>
          <p:cNvPr id="4" name="Text Placeholder 3">
            <a:extLst>
              <a:ext uri="{FF2B5EF4-FFF2-40B4-BE49-F238E27FC236}">
                <a16:creationId xmlns:a16="http://schemas.microsoft.com/office/drawing/2014/main" id="{4124A268-9602-C46A-45ED-A1EF76C9DF6F}"/>
              </a:ext>
            </a:extLst>
          </p:cNvPr>
          <p:cNvSpPr>
            <a:spLocks noGrp="1"/>
          </p:cNvSpPr>
          <p:nvPr>
            <p:ph type="body" sz="quarter" idx="15"/>
          </p:nvPr>
        </p:nvSpPr>
        <p:spPr/>
        <p:txBody>
          <a:bodyPr/>
          <a:lstStyle/>
          <a:p>
            <a:endParaRPr lang="en-NL"/>
          </a:p>
        </p:txBody>
      </p:sp>
      <p:sp>
        <p:nvSpPr>
          <p:cNvPr id="16" name="Rectangle 2">
            <a:extLst>
              <a:ext uri="{FF2B5EF4-FFF2-40B4-BE49-F238E27FC236}">
                <a16:creationId xmlns:a16="http://schemas.microsoft.com/office/drawing/2014/main" id="{76F9E0BE-0851-6569-CCF9-2699DA3B794E}"/>
              </a:ext>
            </a:extLst>
          </p:cNvPr>
          <p:cNvSpPr>
            <a:spLocks noChangeArrowheads="1"/>
          </p:cNvSpPr>
          <p:nvPr/>
        </p:nvSpPr>
        <p:spPr bwMode="auto">
          <a:xfrm>
            <a:off x="5824538" y="2249488"/>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NL" altLang="en-NL" sz="900" b="0" i="0" u="none" strike="noStrike" cap="none" normalizeH="0" baseline="0">
                <a:ln>
                  <a:noFill/>
                </a:ln>
                <a:solidFill>
                  <a:schemeClr val="tx1"/>
                </a:solidFill>
                <a:effectLst/>
                <a:latin typeface="Arial" panose="020B0604020202020204" pitchFamily="34" charset="0"/>
                <a:ea typeface="Helvetica" pitchFamily="2" charset="0"/>
              </a:rPr>
            </a:br>
            <a:endParaRPr kumimoji="0" lang="en-NL" altLang="en-NL" sz="10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en-NL" altLang="en-NL" sz="900" b="0" i="0" u="none" strike="noStrike" cap="none" normalizeH="0" baseline="0">
                <a:ln>
                  <a:noFill/>
                </a:ln>
                <a:solidFill>
                  <a:schemeClr val="tx1"/>
                </a:solidFill>
                <a:effectLst/>
                <a:latin typeface="Arial" panose="020B0604020202020204" pitchFamily="34" charset="0"/>
                <a:ea typeface="Times New Roman" panose="02020603050405020304" pitchFamily="18" charset="0"/>
              </a:rPr>
            </a:br>
            <a:endParaRPr kumimoji="0" lang="en-NL" altLang="en-NL" sz="1800" b="0" i="0" u="none" strike="noStrike" cap="none" normalizeH="0" baseline="0">
              <a:ln>
                <a:noFill/>
              </a:ln>
              <a:solidFill>
                <a:schemeClr val="tx1"/>
              </a:solidFill>
              <a:effectLst/>
              <a:latin typeface="Arial" panose="020B0604020202020204" pitchFamily="34" charset="0"/>
            </a:endParaRPr>
          </a:p>
        </p:txBody>
      </p:sp>
      <p:sp>
        <p:nvSpPr>
          <p:cNvPr id="10" name="Rectangle 9">
            <a:extLst>
              <a:ext uri="{FF2B5EF4-FFF2-40B4-BE49-F238E27FC236}">
                <a16:creationId xmlns:a16="http://schemas.microsoft.com/office/drawing/2014/main" id="{45E80161-2BD1-1801-7274-73861E6B48FA}"/>
              </a:ext>
            </a:extLst>
          </p:cNvPr>
          <p:cNvSpPr/>
          <p:nvPr/>
        </p:nvSpPr>
        <p:spPr>
          <a:xfrm>
            <a:off x="486404" y="2350609"/>
            <a:ext cx="7014345" cy="3108543"/>
          </a:xfrm>
          <a:prstGeom prst="rect">
            <a:avLst/>
          </a:prstGeom>
        </p:spPr>
        <p:txBody>
          <a:bodyPr wrap="square">
            <a:spAutoFit/>
          </a:bodyPr>
          <a:lstStyle/>
          <a:p>
            <a:pPr marL="457200" indent="-457200">
              <a:buFont typeface="Wingdings" pitchFamily="2" charset="2"/>
              <a:buChar char="§"/>
            </a:pPr>
            <a:r>
              <a:rPr lang="en-US" sz="2400" b="1" dirty="0">
                <a:solidFill>
                  <a:srgbClr val="113866"/>
                </a:solidFill>
                <a:latin typeface="+mj-lt"/>
              </a:rPr>
              <a:t>Buying a green product activated environmental consideration, reducing the likelihood of choosing faster shipping options </a:t>
            </a:r>
            <a:endParaRPr lang="en-US" sz="2400" b="1" dirty="0">
              <a:solidFill>
                <a:srgbClr val="4877A4"/>
              </a:solidFill>
              <a:latin typeface="+mj-lt"/>
            </a:endParaRPr>
          </a:p>
          <a:p>
            <a:pPr marL="457200" indent="-457200">
              <a:buFont typeface="Wingdings" pitchFamily="2" charset="2"/>
              <a:buChar char="§"/>
            </a:pPr>
            <a:endParaRPr lang="en-US" sz="2400" b="1" dirty="0">
              <a:solidFill>
                <a:srgbClr val="4877A4"/>
              </a:solidFill>
              <a:latin typeface="+mj-lt"/>
            </a:endParaRPr>
          </a:p>
          <a:p>
            <a:pPr marL="457200" indent="-457200">
              <a:buFont typeface="Wingdings" pitchFamily="2" charset="2"/>
              <a:buChar char="§"/>
            </a:pPr>
            <a:endParaRPr lang="en-US" sz="2400" b="1" dirty="0">
              <a:solidFill>
                <a:srgbClr val="4877A4"/>
              </a:solidFill>
              <a:latin typeface="+mj-lt"/>
            </a:endParaRPr>
          </a:p>
          <a:p>
            <a:pPr marL="457200" indent="-457200">
              <a:buFont typeface="Wingdings" pitchFamily="2" charset="2"/>
              <a:buChar char="§"/>
            </a:pPr>
            <a:r>
              <a:rPr lang="en-US" sz="2400" b="1" dirty="0">
                <a:solidFill>
                  <a:srgbClr val="4877A4"/>
                </a:solidFill>
                <a:latin typeface="+mj-lt"/>
              </a:rPr>
              <a:t>This study also provides evidence against the impatience reduction account</a:t>
            </a:r>
          </a:p>
          <a:p>
            <a:endParaRPr lang="en-US" sz="2800" b="1" dirty="0">
              <a:solidFill>
                <a:srgbClr val="4877A4"/>
              </a:solidFill>
              <a:latin typeface="+mj-lt"/>
            </a:endParaRPr>
          </a:p>
        </p:txBody>
      </p:sp>
      <p:sp>
        <p:nvSpPr>
          <p:cNvPr id="2" name="Speech Bubble: Rectangle with Corners Rounded 8">
            <a:extLst>
              <a:ext uri="{FF2B5EF4-FFF2-40B4-BE49-F238E27FC236}">
                <a16:creationId xmlns:a16="http://schemas.microsoft.com/office/drawing/2014/main" id="{17871C2B-DFBF-955E-4A9F-A38B9C905345}"/>
              </a:ext>
            </a:extLst>
          </p:cNvPr>
          <p:cNvSpPr/>
          <p:nvPr/>
        </p:nvSpPr>
        <p:spPr>
          <a:xfrm>
            <a:off x="7500750" y="2350609"/>
            <a:ext cx="4062663" cy="1803325"/>
          </a:xfrm>
          <a:prstGeom prst="wedgeRoundRectCallout">
            <a:avLst>
              <a:gd name="adj1" fmla="val -42031"/>
              <a:gd name="adj2" fmla="val 118121"/>
              <a:gd name="adj3" fmla="val 16667"/>
            </a:avLst>
          </a:prstGeom>
          <a:solidFill>
            <a:srgbClr val="2648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cap="all" dirty="0">
                <a:solidFill>
                  <a:schemeClr val="bg1"/>
                </a:solidFill>
                <a:latin typeface="Franklin Gothic Demi Cond" panose="020B0603020102020204" pitchFamily="34" charset="0"/>
              </a:rPr>
              <a:t>Process by moderation evidence?</a:t>
            </a:r>
          </a:p>
        </p:txBody>
      </p:sp>
    </p:spTree>
    <p:extLst>
      <p:ext uri="{BB962C8B-B14F-4D97-AF65-F5344CB8AC3E}">
        <p14:creationId xmlns:p14="http://schemas.microsoft.com/office/powerpoint/2010/main" val="1815052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20702F-E7C7-2B17-825E-ECAF7BB90E8F}"/>
            </a:ext>
          </a:extLst>
        </p:cNvPr>
        <p:cNvGrpSpPr/>
        <p:nvPr/>
      </p:nvGrpSpPr>
      <p:grpSpPr>
        <a:xfrm>
          <a:off x="0" y="0"/>
          <a:ext cx="0" cy="0"/>
          <a:chOff x="0" y="0"/>
          <a:chExt cx="0" cy="0"/>
        </a:xfrm>
      </p:grpSpPr>
      <p:sp>
        <p:nvSpPr>
          <p:cNvPr id="3" name="Espace réservé de la date 2">
            <a:extLst>
              <a:ext uri="{FF2B5EF4-FFF2-40B4-BE49-F238E27FC236}">
                <a16:creationId xmlns:a16="http://schemas.microsoft.com/office/drawing/2014/main" id="{46BF1E52-82F8-16C5-60CC-E014C0D3008C}"/>
              </a:ext>
            </a:extLst>
          </p:cNvPr>
          <p:cNvSpPr>
            <a:spLocks noGrp="1"/>
          </p:cNvSpPr>
          <p:nvPr>
            <p:ph type="dt" sz="half" idx="10"/>
          </p:nvPr>
        </p:nvSpPr>
        <p:spPr/>
        <p:txBody>
          <a:bodyPr/>
          <a:lstStyle/>
          <a:p>
            <a:endParaRPr lang="en-US" dirty="0"/>
          </a:p>
        </p:txBody>
      </p:sp>
      <p:sp>
        <p:nvSpPr>
          <p:cNvPr id="5" name="Espace réservé du numéro de diapositive 4">
            <a:extLst>
              <a:ext uri="{FF2B5EF4-FFF2-40B4-BE49-F238E27FC236}">
                <a16:creationId xmlns:a16="http://schemas.microsoft.com/office/drawing/2014/main" id="{6F340804-A77C-F456-1A7A-B02A18CB238F}"/>
              </a:ext>
            </a:extLst>
          </p:cNvPr>
          <p:cNvSpPr>
            <a:spLocks noGrp="1"/>
          </p:cNvSpPr>
          <p:nvPr>
            <p:ph type="sldNum" sz="quarter" idx="12"/>
          </p:nvPr>
        </p:nvSpPr>
        <p:spPr/>
        <p:txBody>
          <a:bodyPr/>
          <a:lstStyle/>
          <a:p>
            <a:fld id="{D57F1E4F-1CFF-5643-939E-217C01CDF565}" type="slidenum">
              <a:rPr lang="en-US" smtClean="0"/>
              <a:pPr/>
              <a:t>42</a:t>
            </a:fld>
            <a:endParaRPr lang="en-US"/>
          </a:p>
        </p:txBody>
      </p:sp>
      <p:sp>
        <p:nvSpPr>
          <p:cNvPr id="6" name="Espace réservé du contenu 5">
            <a:extLst>
              <a:ext uri="{FF2B5EF4-FFF2-40B4-BE49-F238E27FC236}">
                <a16:creationId xmlns:a16="http://schemas.microsoft.com/office/drawing/2014/main" id="{7FF51F4E-9CB9-D772-4835-1B3D1B66FFDC}"/>
              </a:ext>
            </a:extLst>
          </p:cNvPr>
          <p:cNvSpPr>
            <a:spLocks noGrp="1"/>
          </p:cNvSpPr>
          <p:nvPr>
            <p:ph idx="13"/>
          </p:nvPr>
        </p:nvSpPr>
        <p:spPr/>
        <p:txBody>
          <a:bodyPr/>
          <a:lstStyle/>
          <a:p>
            <a:r>
              <a:rPr lang="en-US" dirty="0"/>
              <a:t>Overview </a:t>
            </a:r>
          </a:p>
        </p:txBody>
      </p:sp>
      <p:sp>
        <p:nvSpPr>
          <p:cNvPr id="7" name="Espace réservé du contenu 6">
            <a:extLst>
              <a:ext uri="{FF2B5EF4-FFF2-40B4-BE49-F238E27FC236}">
                <a16:creationId xmlns:a16="http://schemas.microsoft.com/office/drawing/2014/main" id="{E6769773-FF7E-0B62-23EE-F93A1A6A2D6C}"/>
              </a:ext>
            </a:extLst>
          </p:cNvPr>
          <p:cNvSpPr>
            <a:spLocks noGrp="1"/>
          </p:cNvSpPr>
          <p:nvPr>
            <p:ph idx="14"/>
          </p:nvPr>
        </p:nvSpPr>
        <p:spPr/>
        <p:txBody>
          <a:bodyPr/>
          <a:lstStyle/>
          <a:p>
            <a:r>
              <a:rPr lang="en-NL"/>
              <a:t>Study </a:t>
            </a:r>
            <a:r>
              <a:rPr lang="en-US" dirty="0"/>
              <a:t>4</a:t>
            </a:r>
            <a:r>
              <a:rPr lang="en-NL"/>
              <a:t>: </a:t>
            </a:r>
            <a:r>
              <a:rPr lang="en-US" dirty="0">
                <a:solidFill>
                  <a:srgbClr val="A97816"/>
                </a:solidFill>
              </a:rPr>
              <a:t>Moderation by framing </a:t>
            </a:r>
            <a:endParaRPr lang="en-NL" dirty="0"/>
          </a:p>
        </p:txBody>
      </p:sp>
      <p:sp>
        <p:nvSpPr>
          <p:cNvPr id="45" name="Textfeld 10">
            <a:extLst>
              <a:ext uri="{FF2B5EF4-FFF2-40B4-BE49-F238E27FC236}">
                <a16:creationId xmlns:a16="http://schemas.microsoft.com/office/drawing/2014/main" id="{EED9D9D9-D740-4831-2E58-097B47D838B3}"/>
              </a:ext>
            </a:extLst>
          </p:cNvPr>
          <p:cNvSpPr txBox="1"/>
          <p:nvPr/>
        </p:nvSpPr>
        <p:spPr>
          <a:xfrm>
            <a:off x="590594" y="3597613"/>
            <a:ext cx="10439712" cy="2128853"/>
          </a:xfrm>
          <a:prstGeom prst="rect">
            <a:avLst/>
          </a:prstGeom>
          <a:noFill/>
        </p:spPr>
        <p:txBody>
          <a:bodyPr wrap="square" rtlCol="0">
            <a:spAutoFit/>
          </a:bodyPr>
          <a:lstStyle/>
          <a:p>
            <a:pPr marL="285750" indent="-285750">
              <a:lnSpc>
                <a:spcPct val="150000"/>
              </a:lnSpc>
              <a:buFont typeface="Wingdings" pitchFamily="2" charset="2"/>
              <a:buChar char="ü"/>
            </a:pPr>
            <a:r>
              <a:rPr lang="en-US" dirty="0">
                <a:latin typeface="Book Antiqua" panose="02040602050305030304" pitchFamily="18" charset="0"/>
                <a:ea typeface="ＭＳ Ｐゴシック" charset="-128"/>
              </a:rPr>
              <a:t>Framing the faster delivery as more environmentally friendly </a:t>
            </a:r>
          </a:p>
          <a:p>
            <a:pPr marL="285750" indent="-285750">
              <a:lnSpc>
                <a:spcPct val="150000"/>
              </a:lnSpc>
              <a:buFont typeface="Wingdings" pitchFamily="2" charset="2"/>
              <a:buChar char="ü"/>
            </a:pPr>
            <a:r>
              <a:rPr lang="en-US" dirty="0">
                <a:latin typeface="Book Antiqua" panose="02040602050305030304" pitchFamily="18" charset="0"/>
                <a:ea typeface="ＭＳ Ｐゴシック" charset="-128"/>
              </a:rPr>
              <a:t>Provide evidence for and against each theoretical account</a:t>
            </a:r>
          </a:p>
          <a:p>
            <a:pPr marL="285750" indent="-285750">
              <a:lnSpc>
                <a:spcPct val="150000"/>
              </a:lnSpc>
              <a:buFont typeface="Wingdings" pitchFamily="2" charset="2"/>
              <a:buChar char="ü"/>
            </a:pPr>
            <a:r>
              <a:rPr lang="en-US" dirty="0">
                <a:latin typeface="Book Antiqua" panose="02040602050305030304" pitchFamily="18" charset="0"/>
                <a:ea typeface="ＭＳ Ｐゴシック" charset="-128"/>
              </a:rPr>
              <a:t>Examine how credibility-laden but unverified sustainability claims can influence downstream environmental decisions</a:t>
            </a:r>
            <a:br>
              <a:rPr lang="en-US" dirty="0">
                <a:latin typeface="Book Antiqua" panose="02040602050305030304" pitchFamily="18" charset="0"/>
                <a:ea typeface="ＭＳ Ｐゴシック" charset="-128"/>
              </a:rPr>
            </a:br>
            <a:r>
              <a:rPr lang="en-US" dirty="0">
                <a:latin typeface="Book Antiqua" panose="02040602050305030304" pitchFamily="18" charset="0"/>
                <a:ea typeface="ＭＳ Ｐゴシック" charset="-128"/>
              </a:rPr>
              <a:t> </a:t>
            </a:r>
          </a:p>
        </p:txBody>
      </p:sp>
      <p:sp>
        <p:nvSpPr>
          <p:cNvPr id="20" name="Rectangle 19">
            <a:extLst>
              <a:ext uri="{FF2B5EF4-FFF2-40B4-BE49-F238E27FC236}">
                <a16:creationId xmlns:a16="http://schemas.microsoft.com/office/drawing/2014/main" id="{96B1421A-8783-2904-75FC-88150105A1CF}"/>
              </a:ext>
            </a:extLst>
          </p:cNvPr>
          <p:cNvSpPr/>
          <p:nvPr/>
        </p:nvSpPr>
        <p:spPr>
          <a:xfrm>
            <a:off x="590595" y="2499159"/>
            <a:ext cx="10775905" cy="1200329"/>
          </a:xfrm>
          <a:prstGeom prst="rect">
            <a:avLst/>
          </a:prstGeom>
        </p:spPr>
        <p:txBody>
          <a:bodyPr wrap="square">
            <a:spAutoFit/>
          </a:bodyPr>
          <a:lstStyle/>
          <a:p>
            <a:r>
              <a:rPr lang="en-US" b="1" dirty="0">
                <a:solidFill>
                  <a:srgbClr val="4877A4"/>
                </a:solidFill>
                <a:latin typeface="+mj-lt"/>
              </a:rPr>
              <a:t>401 Connect US participants, 382 after preregistered exclusion</a:t>
            </a:r>
          </a:p>
          <a:p>
            <a:r>
              <a:rPr lang="en-US" b="1" dirty="0">
                <a:solidFill>
                  <a:srgbClr val="4877A4"/>
                </a:solidFill>
                <a:latin typeface="+mj-lt"/>
              </a:rPr>
              <a:t>2 (product type: green vs. conventional) x </a:t>
            </a:r>
            <a:r>
              <a:rPr lang="en-US" b="1" dirty="0">
                <a:solidFill>
                  <a:srgbClr val="A97816"/>
                </a:solidFill>
                <a:latin typeface="+mj-lt"/>
              </a:rPr>
              <a:t>2 (framing of faster delivery: control vs. framed-as-greener) </a:t>
            </a:r>
            <a:r>
              <a:rPr lang="en-US" b="1" dirty="0">
                <a:solidFill>
                  <a:srgbClr val="4877A4"/>
                </a:solidFill>
                <a:latin typeface="+mj-lt"/>
              </a:rPr>
              <a:t>between-subjects design  </a:t>
            </a:r>
          </a:p>
          <a:p>
            <a:endParaRPr lang="en-US" b="1" dirty="0">
              <a:solidFill>
                <a:srgbClr val="4877A4"/>
              </a:solidFill>
              <a:latin typeface="+mj-lt"/>
            </a:endParaRPr>
          </a:p>
        </p:txBody>
      </p:sp>
      <p:sp>
        <p:nvSpPr>
          <p:cNvPr id="4" name="Text Placeholder 3">
            <a:extLst>
              <a:ext uri="{FF2B5EF4-FFF2-40B4-BE49-F238E27FC236}">
                <a16:creationId xmlns:a16="http://schemas.microsoft.com/office/drawing/2014/main" id="{B95904B2-96AF-1DE1-A95D-01DAAB89AFCB}"/>
              </a:ext>
            </a:extLst>
          </p:cNvPr>
          <p:cNvSpPr>
            <a:spLocks noGrp="1"/>
          </p:cNvSpPr>
          <p:nvPr>
            <p:ph type="body" sz="quarter" idx="15"/>
          </p:nvPr>
        </p:nvSpPr>
        <p:spPr/>
        <p:txBody>
          <a:bodyPr/>
          <a:lstStyle/>
          <a:p>
            <a:endParaRPr lang="en-NL"/>
          </a:p>
        </p:txBody>
      </p:sp>
      <p:pic>
        <p:nvPicPr>
          <p:cNvPr id="2" name="Picture 2">
            <a:extLst>
              <a:ext uri="{FF2B5EF4-FFF2-40B4-BE49-F238E27FC236}">
                <a16:creationId xmlns:a16="http://schemas.microsoft.com/office/drawing/2014/main" id="{65FD5C5E-DCA1-324E-7441-31B574FA44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99302" y="1458508"/>
            <a:ext cx="848246" cy="8262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191375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2EA4228E-0685-F785-6F26-6B6ED97B6B5E}"/>
              </a:ext>
            </a:extLst>
          </p:cNvPr>
          <p:cNvSpPr/>
          <p:nvPr/>
        </p:nvSpPr>
        <p:spPr>
          <a:xfrm>
            <a:off x="535401" y="5795319"/>
            <a:ext cx="11190498" cy="363755"/>
          </a:xfrm>
          <a:prstGeom prst="rect">
            <a:avLst/>
          </a:prstGeom>
          <a:solidFill>
            <a:srgbClr val="A9781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Date Placeholder 2">
            <a:extLst>
              <a:ext uri="{FF2B5EF4-FFF2-40B4-BE49-F238E27FC236}">
                <a16:creationId xmlns:a16="http://schemas.microsoft.com/office/drawing/2014/main" id="{FC9E6316-B612-3DEC-2001-AB1B3ABF30B7}"/>
              </a:ext>
            </a:extLst>
          </p:cNvPr>
          <p:cNvSpPr>
            <a:spLocks noGrp="1"/>
          </p:cNvSpPr>
          <p:nvPr>
            <p:ph type="dt" sz="half" idx="10"/>
          </p:nvPr>
        </p:nvSpPr>
        <p:spPr/>
        <p:txBody>
          <a:bodyPr/>
          <a:lstStyle/>
          <a:p>
            <a:endParaRPr lang="en-GB" dirty="0"/>
          </a:p>
        </p:txBody>
      </p:sp>
      <p:sp>
        <p:nvSpPr>
          <p:cNvPr id="4" name="Footer Placeholder 3">
            <a:extLst>
              <a:ext uri="{FF2B5EF4-FFF2-40B4-BE49-F238E27FC236}">
                <a16:creationId xmlns:a16="http://schemas.microsoft.com/office/drawing/2014/main" id="{2F535306-E157-8C4C-468B-04451989B4D1}"/>
              </a:ext>
            </a:extLst>
          </p:cNvPr>
          <p:cNvSpPr>
            <a:spLocks noGrp="1"/>
          </p:cNvSpPr>
          <p:nvPr>
            <p:ph type="ftr" sz="quarter" idx="11"/>
          </p:nvPr>
        </p:nvSpPr>
        <p:spPr/>
        <p:txBody>
          <a:bodyPr/>
          <a:lstStyle/>
          <a:p>
            <a:endParaRPr lang="en-GB" cap="none" dirty="0"/>
          </a:p>
        </p:txBody>
      </p:sp>
      <p:sp>
        <p:nvSpPr>
          <p:cNvPr id="5" name="Slide Number Placeholder 4">
            <a:extLst>
              <a:ext uri="{FF2B5EF4-FFF2-40B4-BE49-F238E27FC236}">
                <a16:creationId xmlns:a16="http://schemas.microsoft.com/office/drawing/2014/main" id="{6CCCEB4B-0BE2-D199-B89C-5004C0E92A1E}"/>
              </a:ext>
            </a:extLst>
          </p:cNvPr>
          <p:cNvSpPr>
            <a:spLocks noGrp="1"/>
          </p:cNvSpPr>
          <p:nvPr>
            <p:ph type="sldNum" sz="quarter" idx="12"/>
          </p:nvPr>
        </p:nvSpPr>
        <p:spPr/>
        <p:txBody>
          <a:bodyPr/>
          <a:lstStyle/>
          <a:p>
            <a:fld id="{D57F1E4F-1CFF-5643-939E-217C01CDF565}" type="slidenum">
              <a:rPr lang="en-GB" noProof="0" smtClean="0"/>
              <a:pPr/>
              <a:t>43</a:t>
            </a:fld>
            <a:endParaRPr lang="en-GB" noProof="0" dirty="0"/>
          </a:p>
        </p:txBody>
      </p:sp>
      <p:sp>
        <p:nvSpPr>
          <p:cNvPr id="6" name="Content Placeholder 5">
            <a:extLst>
              <a:ext uri="{FF2B5EF4-FFF2-40B4-BE49-F238E27FC236}">
                <a16:creationId xmlns:a16="http://schemas.microsoft.com/office/drawing/2014/main" id="{0AC003E6-1280-7871-518F-24501FF94F65}"/>
              </a:ext>
            </a:extLst>
          </p:cNvPr>
          <p:cNvSpPr>
            <a:spLocks noGrp="1"/>
          </p:cNvSpPr>
          <p:nvPr>
            <p:ph idx="13"/>
          </p:nvPr>
        </p:nvSpPr>
        <p:spPr/>
        <p:txBody>
          <a:bodyPr/>
          <a:lstStyle/>
          <a:p>
            <a:r>
              <a:rPr lang="en-US" dirty="0"/>
              <a:t>Two competing accounts </a:t>
            </a:r>
          </a:p>
        </p:txBody>
      </p:sp>
      <p:sp>
        <p:nvSpPr>
          <p:cNvPr id="7" name="Content Placeholder 6">
            <a:extLst>
              <a:ext uri="{FF2B5EF4-FFF2-40B4-BE49-F238E27FC236}">
                <a16:creationId xmlns:a16="http://schemas.microsoft.com/office/drawing/2014/main" id="{158F7A49-E413-104C-44A0-C1F4EF541A48}"/>
              </a:ext>
            </a:extLst>
          </p:cNvPr>
          <p:cNvSpPr>
            <a:spLocks noGrp="1"/>
          </p:cNvSpPr>
          <p:nvPr>
            <p:ph idx="14"/>
          </p:nvPr>
        </p:nvSpPr>
        <p:spPr/>
        <p:txBody>
          <a:bodyPr/>
          <a:lstStyle/>
          <a:p>
            <a:r>
              <a:rPr lang="en-US" dirty="0"/>
              <a:t>Potential results </a:t>
            </a:r>
          </a:p>
        </p:txBody>
      </p:sp>
      <p:sp>
        <p:nvSpPr>
          <p:cNvPr id="8" name="Text Placeholder 7">
            <a:extLst>
              <a:ext uri="{FF2B5EF4-FFF2-40B4-BE49-F238E27FC236}">
                <a16:creationId xmlns:a16="http://schemas.microsoft.com/office/drawing/2014/main" id="{3FC58718-28C8-14A5-F027-F26B6D0C0DC2}"/>
              </a:ext>
            </a:extLst>
          </p:cNvPr>
          <p:cNvSpPr>
            <a:spLocks noGrp="1"/>
          </p:cNvSpPr>
          <p:nvPr>
            <p:ph type="body" sz="quarter" idx="15"/>
          </p:nvPr>
        </p:nvSpPr>
        <p:spPr/>
        <p:txBody>
          <a:bodyPr/>
          <a:lstStyle/>
          <a:p>
            <a:endParaRPr lang="en-US"/>
          </a:p>
        </p:txBody>
      </p:sp>
      <p:sp>
        <p:nvSpPr>
          <p:cNvPr id="9" name="TextBox 8">
            <a:extLst>
              <a:ext uri="{FF2B5EF4-FFF2-40B4-BE49-F238E27FC236}">
                <a16:creationId xmlns:a16="http://schemas.microsoft.com/office/drawing/2014/main" id="{F3CAC97D-F6A4-C25F-DE46-B8EEEEBC1BF4}"/>
              </a:ext>
            </a:extLst>
          </p:cNvPr>
          <p:cNvSpPr txBox="1"/>
          <p:nvPr/>
        </p:nvSpPr>
        <p:spPr>
          <a:xfrm>
            <a:off x="1994808" y="1460345"/>
            <a:ext cx="3048000" cy="369332"/>
          </a:xfrm>
          <a:prstGeom prst="rect">
            <a:avLst/>
          </a:prstGeom>
          <a:noFill/>
        </p:spPr>
        <p:txBody>
          <a:bodyPr wrap="square">
            <a:spAutoFit/>
          </a:bodyPr>
          <a:lstStyle/>
          <a:p>
            <a:pPr algn="ctr"/>
            <a:r>
              <a:rPr lang="en-US" b="1" dirty="0">
                <a:solidFill>
                  <a:srgbClr val="8AA4C0"/>
                </a:solidFill>
                <a:latin typeface="+mj-lt"/>
              </a:rPr>
              <a:t>Impatience Reduction</a:t>
            </a:r>
          </a:p>
        </p:txBody>
      </p:sp>
      <p:sp>
        <p:nvSpPr>
          <p:cNvPr id="11" name="TextBox 10">
            <a:extLst>
              <a:ext uri="{FF2B5EF4-FFF2-40B4-BE49-F238E27FC236}">
                <a16:creationId xmlns:a16="http://schemas.microsoft.com/office/drawing/2014/main" id="{C1D18D94-EEB5-7E2A-3EBD-BB6BA689253A}"/>
              </a:ext>
            </a:extLst>
          </p:cNvPr>
          <p:cNvSpPr txBox="1"/>
          <p:nvPr/>
        </p:nvSpPr>
        <p:spPr>
          <a:xfrm>
            <a:off x="7559449" y="1460345"/>
            <a:ext cx="3048000" cy="369332"/>
          </a:xfrm>
          <a:prstGeom prst="rect">
            <a:avLst/>
          </a:prstGeom>
          <a:noFill/>
        </p:spPr>
        <p:txBody>
          <a:bodyPr wrap="square">
            <a:spAutoFit/>
          </a:bodyPr>
          <a:lstStyle/>
          <a:p>
            <a:pPr algn="ctr"/>
            <a:r>
              <a:rPr lang="en-US" b="1" dirty="0">
                <a:solidFill>
                  <a:srgbClr val="254780"/>
                </a:solidFill>
                <a:latin typeface="+mj-lt"/>
              </a:rPr>
              <a:t>Activation/moralization</a:t>
            </a:r>
          </a:p>
        </p:txBody>
      </p:sp>
      <p:graphicFrame>
        <p:nvGraphicFramePr>
          <p:cNvPr id="12" name="Chart 11">
            <a:extLst>
              <a:ext uri="{FF2B5EF4-FFF2-40B4-BE49-F238E27FC236}">
                <a16:creationId xmlns:a16="http://schemas.microsoft.com/office/drawing/2014/main" id="{540E4BF7-F585-7071-38E1-D4C0901F3EE9}"/>
              </a:ext>
            </a:extLst>
          </p:cNvPr>
          <p:cNvGraphicFramePr>
            <a:graphicFrameLocks/>
          </p:cNvGraphicFramePr>
          <p:nvPr>
            <p:extLst>
              <p:ext uri="{D42A27DB-BD31-4B8C-83A1-F6EECF244321}">
                <p14:modId xmlns:p14="http://schemas.microsoft.com/office/powerpoint/2010/main" val="1028345132"/>
              </p:ext>
            </p:extLst>
          </p:nvPr>
        </p:nvGraphicFramePr>
        <p:xfrm>
          <a:off x="1525622" y="1729203"/>
          <a:ext cx="4139288" cy="289134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4" name="Chart 13">
            <a:extLst>
              <a:ext uri="{FF2B5EF4-FFF2-40B4-BE49-F238E27FC236}">
                <a16:creationId xmlns:a16="http://schemas.microsoft.com/office/drawing/2014/main" id="{7615790F-A367-3049-7833-24D89E1EE1C2}"/>
              </a:ext>
            </a:extLst>
          </p:cNvPr>
          <p:cNvGraphicFramePr>
            <a:graphicFrameLocks/>
          </p:cNvGraphicFramePr>
          <p:nvPr>
            <p:extLst>
              <p:ext uri="{D42A27DB-BD31-4B8C-83A1-F6EECF244321}">
                <p14:modId xmlns:p14="http://schemas.microsoft.com/office/powerpoint/2010/main" val="4008577322"/>
              </p:ext>
            </p:extLst>
          </p:nvPr>
        </p:nvGraphicFramePr>
        <p:xfrm>
          <a:off x="6913591" y="1786874"/>
          <a:ext cx="3974466" cy="2835560"/>
        </p:xfrm>
        <a:graphic>
          <a:graphicData uri="http://schemas.openxmlformats.org/drawingml/2006/chart">
            <c:chart xmlns:c="http://schemas.openxmlformats.org/drawingml/2006/chart" xmlns:r="http://schemas.openxmlformats.org/officeDocument/2006/relationships" r:id="rId3"/>
          </a:graphicData>
        </a:graphic>
      </p:graphicFrame>
      <p:cxnSp>
        <p:nvCxnSpPr>
          <p:cNvPr id="21" name="Straight Connector 20">
            <a:extLst>
              <a:ext uri="{FF2B5EF4-FFF2-40B4-BE49-F238E27FC236}">
                <a16:creationId xmlns:a16="http://schemas.microsoft.com/office/drawing/2014/main" id="{CD114A98-4CCC-E3AC-BF6D-0C5994412C0C}"/>
              </a:ext>
            </a:extLst>
          </p:cNvPr>
          <p:cNvCxnSpPr>
            <a:cxnSpLocks/>
          </p:cNvCxnSpPr>
          <p:nvPr/>
        </p:nvCxnSpPr>
        <p:spPr>
          <a:xfrm>
            <a:off x="6195060" y="1179301"/>
            <a:ext cx="0" cy="4955059"/>
          </a:xfrm>
          <a:prstGeom prst="line">
            <a:avLst/>
          </a:prstGeom>
          <a:ln w="38100">
            <a:solidFill>
              <a:srgbClr val="254780"/>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98C47039-6E43-7B1B-E255-813DCF248B6D}"/>
              </a:ext>
            </a:extLst>
          </p:cNvPr>
          <p:cNvSpPr txBox="1"/>
          <p:nvPr/>
        </p:nvSpPr>
        <p:spPr>
          <a:xfrm>
            <a:off x="1651885" y="4749365"/>
            <a:ext cx="3359491" cy="1384995"/>
          </a:xfrm>
          <a:prstGeom prst="rect">
            <a:avLst/>
          </a:prstGeom>
          <a:noFill/>
        </p:spPr>
        <p:txBody>
          <a:bodyPr wrap="square" rtlCol="0">
            <a:spAutoFit/>
          </a:bodyPr>
          <a:lstStyle/>
          <a:p>
            <a:r>
              <a:rPr lang="en-US" sz="1400" dirty="0">
                <a:latin typeface="Book Antiqua" panose="02040602050305030304" pitchFamily="18" charset="0"/>
              </a:rPr>
              <a:t>If buying a green product reduced impatience, it should remain stable regardless of how the shipping option is framed </a:t>
            </a:r>
            <a:endParaRPr lang="en-US" sz="1400" dirty="0">
              <a:solidFill>
                <a:schemeClr val="bg1"/>
              </a:solidFill>
              <a:latin typeface="Book Antiqua" panose="02040602050305030304" pitchFamily="18" charset="0"/>
            </a:endParaRPr>
          </a:p>
          <a:p>
            <a:endParaRPr lang="en-US" sz="1400" dirty="0">
              <a:solidFill>
                <a:schemeClr val="bg1"/>
              </a:solidFill>
              <a:latin typeface="Book Antiqua" panose="02040602050305030304" pitchFamily="18" charset="0"/>
            </a:endParaRPr>
          </a:p>
          <a:p>
            <a:pPr algn="ctr"/>
            <a:r>
              <a:rPr lang="en-US" sz="1400" dirty="0">
                <a:solidFill>
                  <a:schemeClr val="bg1"/>
                </a:solidFill>
                <a:latin typeface="Book Antiqua" panose="02040602050305030304" pitchFamily="18" charset="0"/>
              </a:rPr>
              <a:t>Only a main effect of product type </a:t>
            </a:r>
          </a:p>
        </p:txBody>
      </p:sp>
      <p:sp>
        <p:nvSpPr>
          <p:cNvPr id="24" name="TextBox 23">
            <a:extLst>
              <a:ext uri="{FF2B5EF4-FFF2-40B4-BE49-F238E27FC236}">
                <a16:creationId xmlns:a16="http://schemas.microsoft.com/office/drawing/2014/main" id="{A377D569-D35D-C491-E1B5-83F650F12F85}"/>
              </a:ext>
            </a:extLst>
          </p:cNvPr>
          <p:cNvSpPr txBox="1"/>
          <p:nvPr/>
        </p:nvSpPr>
        <p:spPr>
          <a:xfrm>
            <a:off x="7316664" y="4749365"/>
            <a:ext cx="3359491" cy="1384995"/>
          </a:xfrm>
          <a:prstGeom prst="rect">
            <a:avLst/>
          </a:prstGeom>
          <a:noFill/>
        </p:spPr>
        <p:txBody>
          <a:bodyPr wrap="square" rtlCol="0">
            <a:spAutoFit/>
          </a:bodyPr>
          <a:lstStyle/>
          <a:p>
            <a:r>
              <a:rPr lang="en-US" sz="1400" dirty="0">
                <a:latin typeface="Book Antiqua" panose="02040602050305030304" pitchFamily="18" charset="0"/>
              </a:rPr>
              <a:t>The framing activates environmental consideration for both conventional and green conditions</a:t>
            </a:r>
          </a:p>
          <a:p>
            <a:endParaRPr lang="en-US" sz="1400" dirty="0">
              <a:latin typeface="Book Antiqua" panose="02040602050305030304" pitchFamily="18" charset="0"/>
            </a:endParaRPr>
          </a:p>
          <a:p>
            <a:endParaRPr lang="en-US" sz="1400" dirty="0">
              <a:latin typeface="Book Antiqua" panose="02040602050305030304" pitchFamily="18" charset="0"/>
            </a:endParaRPr>
          </a:p>
          <a:p>
            <a:pPr algn="ctr"/>
            <a:r>
              <a:rPr lang="en-US" sz="1400" dirty="0">
                <a:solidFill>
                  <a:schemeClr val="bg1"/>
                </a:solidFill>
                <a:latin typeface="Book Antiqua" panose="02040602050305030304" pitchFamily="18" charset="0"/>
              </a:rPr>
              <a:t>An attenuation </a:t>
            </a:r>
          </a:p>
        </p:txBody>
      </p:sp>
    </p:spTree>
    <p:extLst>
      <p:ext uri="{BB962C8B-B14F-4D97-AF65-F5344CB8AC3E}">
        <p14:creationId xmlns:p14="http://schemas.microsoft.com/office/powerpoint/2010/main" val="357386899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FFEB81-0851-3C10-DE89-4D9DFCC1175D}"/>
            </a:ext>
          </a:extLst>
        </p:cNvPr>
        <p:cNvGrpSpPr/>
        <p:nvPr/>
      </p:nvGrpSpPr>
      <p:grpSpPr>
        <a:xfrm>
          <a:off x="0" y="0"/>
          <a:ext cx="0" cy="0"/>
          <a:chOff x="0" y="0"/>
          <a:chExt cx="0" cy="0"/>
        </a:xfrm>
      </p:grpSpPr>
      <p:sp>
        <p:nvSpPr>
          <p:cNvPr id="3" name="Date Placeholder 2">
            <a:extLst>
              <a:ext uri="{FF2B5EF4-FFF2-40B4-BE49-F238E27FC236}">
                <a16:creationId xmlns:a16="http://schemas.microsoft.com/office/drawing/2014/main" id="{A054196F-B35A-B2C9-7524-3FF68393266A}"/>
              </a:ext>
            </a:extLst>
          </p:cNvPr>
          <p:cNvSpPr>
            <a:spLocks noGrp="1"/>
          </p:cNvSpPr>
          <p:nvPr>
            <p:ph type="dt" sz="half" idx="10"/>
          </p:nvPr>
        </p:nvSpPr>
        <p:spPr/>
        <p:txBody>
          <a:bodyPr/>
          <a:lstStyle/>
          <a:p>
            <a:endParaRPr lang="en-GB" dirty="0"/>
          </a:p>
        </p:txBody>
      </p:sp>
      <p:sp>
        <p:nvSpPr>
          <p:cNvPr id="4" name="Footer Placeholder 3">
            <a:extLst>
              <a:ext uri="{FF2B5EF4-FFF2-40B4-BE49-F238E27FC236}">
                <a16:creationId xmlns:a16="http://schemas.microsoft.com/office/drawing/2014/main" id="{8596E3D8-3EB6-875F-B3EC-AA30B6155848}"/>
              </a:ext>
            </a:extLst>
          </p:cNvPr>
          <p:cNvSpPr>
            <a:spLocks noGrp="1"/>
          </p:cNvSpPr>
          <p:nvPr>
            <p:ph type="ftr" sz="quarter" idx="11"/>
          </p:nvPr>
        </p:nvSpPr>
        <p:spPr/>
        <p:txBody>
          <a:bodyPr/>
          <a:lstStyle/>
          <a:p>
            <a:endParaRPr lang="en-GB" cap="none" dirty="0"/>
          </a:p>
        </p:txBody>
      </p:sp>
      <p:sp>
        <p:nvSpPr>
          <p:cNvPr id="5" name="Slide Number Placeholder 4">
            <a:extLst>
              <a:ext uri="{FF2B5EF4-FFF2-40B4-BE49-F238E27FC236}">
                <a16:creationId xmlns:a16="http://schemas.microsoft.com/office/drawing/2014/main" id="{4CDABD59-9CD1-6C38-DCD9-EF9FD07C06DA}"/>
              </a:ext>
            </a:extLst>
          </p:cNvPr>
          <p:cNvSpPr>
            <a:spLocks noGrp="1"/>
          </p:cNvSpPr>
          <p:nvPr>
            <p:ph type="sldNum" sz="quarter" idx="12"/>
          </p:nvPr>
        </p:nvSpPr>
        <p:spPr/>
        <p:txBody>
          <a:bodyPr/>
          <a:lstStyle/>
          <a:p>
            <a:fld id="{D57F1E4F-1CFF-5643-939E-217C01CDF565}" type="slidenum">
              <a:rPr lang="en-GB" noProof="0" smtClean="0"/>
              <a:pPr/>
              <a:t>44</a:t>
            </a:fld>
            <a:endParaRPr lang="en-GB" noProof="0" dirty="0"/>
          </a:p>
        </p:txBody>
      </p:sp>
      <p:sp>
        <p:nvSpPr>
          <p:cNvPr id="6" name="Content Placeholder 5">
            <a:extLst>
              <a:ext uri="{FF2B5EF4-FFF2-40B4-BE49-F238E27FC236}">
                <a16:creationId xmlns:a16="http://schemas.microsoft.com/office/drawing/2014/main" id="{74DA8E25-3C1D-D4DC-3865-A9F06032E15E}"/>
              </a:ext>
            </a:extLst>
          </p:cNvPr>
          <p:cNvSpPr>
            <a:spLocks noGrp="1"/>
          </p:cNvSpPr>
          <p:nvPr>
            <p:ph idx="13"/>
          </p:nvPr>
        </p:nvSpPr>
        <p:spPr/>
        <p:txBody>
          <a:bodyPr/>
          <a:lstStyle/>
          <a:p>
            <a:r>
              <a:rPr lang="en-US" dirty="0"/>
              <a:t>Product type manipulation</a:t>
            </a:r>
          </a:p>
        </p:txBody>
      </p:sp>
      <p:sp>
        <p:nvSpPr>
          <p:cNvPr id="7" name="Content Placeholder 6">
            <a:extLst>
              <a:ext uri="{FF2B5EF4-FFF2-40B4-BE49-F238E27FC236}">
                <a16:creationId xmlns:a16="http://schemas.microsoft.com/office/drawing/2014/main" id="{D76F3F46-CDE4-1AA4-1047-782285DECD45}"/>
              </a:ext>
            </a:extLst>
          </p:cNvPr>
          <p:cNvSpPr>
            <a:spLocks noGrp="1"/>
          </p:cNvSpPr>
          <p:nvPr>
            <p:ph idx="14"/>
          </p:nvPr>
        </p:nvSpPr>
        <p:spPr/>
        <p:txBody>
          <a:bodyPr/>
          <a:lstStyle/>
          <a:p>
            <a:r>
              <a:rPr lang="en-NL"/>
              <a:t>Study </a:t>
            </a:r>
            <a:r>
              <a:rPr lang="en-US" dirty="0"/>
              <a:t>4</a:t>
            </a:r>
            <a:r>
              <a:rPr lang="en-NL"/>
              <a:t>: </a:t>
            </a:r>
            <a:r>
              <a:rPr lang="en-US" dirty="0">
                <a:solidFill>
                  <a:srgbClr val="A97816"/>
                </a:solidFill>
              </a:rPr>
              <a:t>Moderation by framing </a:t>
            </a:r>
            <a:endParaRPr lang="en-NL" dirty="0"/>
          </a:p>
        </p:txBody>
      </p:sp>
      <p:sp>
        <p:nvSpPr>
          <p:cNvPr id="8" name="Text Placeholder 7">
            <a:extLst>
              <a:ext uri="{FF2B5EF4-FFF2-40B4-BE49-F238E27FC236}">
                <a16:creationId xmlns:a16="http://schemas.microsoft.com/office/drawing/2014/main" id="{3AEB6EC4-0BA6-0449-235C-B6100AB8915B}"/>
              </a:ext>
            </a:extLst>
          </p:cNvPr>
          <p:cNvSpPr>
            <a:spLocks noGrp="1"/>
          </p:cNvSpPr>
          <p:nvPr>
            <p:ph type="body" sz="quarter" idx="15"/>
          </p:nvPr>
        </p:nvSpPr>
        <p:spPr/>
        <p:txBody>
          <a:bodyPr/>
          <a:lstStyle/>
          <a:p>
            <a:endParaRPr lang="en-US"/>
          </a:p>
        </p:txBody>
      </p:sp>
      <p:pic>
        <p:nvPicPr>
          <p:cNvPr id="9" name="Picture 8">
            <a:extLst>
              <a:ext uri="{FF2B5EF4-FFF2-40B4-BE49-F238E27FC236}">
                <a16:creationId xmlns:a16="http://schemas.microsoft.com/office/drawing/2014/main" id="{4D44B22D-5AF0-1260-EC25-B29E0562C105}"/>
              </a:ext>
            </a:extLst>
          </p:cNvPr>
          <p:cNvPicPr>
            <a:picLocks noChangeAspect="1"/>
          </p:cNvPicPr>
          <p:nvPr/>
        </p:nvPicPr>
        <p:blipFill>
          <a:blip r:embed="rId2"/>
          <a:stretch>
            <a:fillRect/>
          </a:stretch>
        </p:blipFill>
        <p:spPr>
          <a:xfrm>
            <a:off x="601124" y="2200291"/>
            <a:ext cx="5029756" cy="3318026"/>
          </a:xfrm>
          <a:prstGeom prst="rect">
            <a:avLst/>
          </a:prstGeom>
        </p:spPr>
      </p:pic>
      <p:pic>
        <p:nvPicPr>
          <p:cNvPr id="10" name="Picture 9">
            <a:extLst>
              <a:ext uri="{FF2B5EF4-FFF2-40B4-BE49-F238E27FC236}">
                <a16:creationId xmlns:a16="http://schemas.microsoft.com/office/drawing/2014/main" id="{F3946F55-BADE-7A1C-1FF4-93A520F962DF}"/>
              </a:ext>
            </a:extLst>
          </p:cNvPr>
          <p:cNvPicPr>
            <a:picLocks noChangeAspect="1"/>
          </p:cNvPicPr>
          <p:nvPr/>
        </p:nvPicPr>
        <p:blipFill>
          <a:blip r:embed="rId3"/>
          <a:stretch>
            <a:fillRect/>
          </a:stretch>
        </p:blipFill>
        <p:spPr>
          <a:xfrm>
            <a:off x="6432848" y="2200291"/>
            <a:ext cx="4871826" cy="3832583"/>
          </a:xfrm>
          <a:prstGeom prst="rect">
            <a:avLst/>
          </a:prstGeom>
        </p:spPr>
      </p:pic>
      <p:sp>
        <p:nvSpPr>
          <p:cNvPr id="11" name="Rechteck 60">
            <a:extLst>
              <a:ext uri="{FF2B5EF4-FFF2-40B4-BE49-F238E27FC236}">
                <a16:creationId xmlns:a16="http://schemas.microsoft.com/office/drawing/2014/main" id="{5AED83F7-0B77-2934-60E0-A1634F7D05F4}"/>
              </a:ext>
            </a:extLst>
          </p:cNvPr>
          <p:cNvSpPr/>
          <p:nvPr/>
        </p:nvSpPr>
        <p:spPr>
          <a:xfrm>
            <a:off x="486405" y="1363725"/>
            <a:ext cx="5144474" cy="693676"/>
          </a:xfrm>
          <a:prstGeom prst="rect">
            <a:avLst/>
          </a:prstGeom>
          <a:solidFill>
            <a:srgbClr val="8AA4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Conventional condition</a:t>
            </a:r>
          </a:p>
        </p:txBody>
      </p:sp>
      <p:sp>
        <p:nvSpPr>
          <p:cNvPr id="12" name="Rechteck 60">
            <a:extLst>
              <a:ext uri="{FF2B5EF4-FFF2-40B4-BE49-F238E27FC236}">
                <a16:creationId xmlns:a16="http://schemas.microsoft.com/office/drawing/2014/main" id="{B9C81D8F-2EB2-0B0F-CE43-85FFC48A0809}"/>
              </a:ext>
            </a:extLst>
          </p:cNvPr>
          <p:cNvSpPr/>
          <p:nvPr/>
        </p:nvSpPr>
        <p:spPr>
          <a:xfrm>
            <a:off x="6223066" y="1363725"/>
            <a:ext cx="5144473" cy="693676"/>
          </a:xfrm>
          <a:prstGeom prst="rect">
            <a:avLst/>
          </a:prstGeom>
          <a:solidFill>
            <a:srgbClr val="4877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Green condition</a:t>
            </a:r>
          </a:p>
        </p:txBody>
      </p:sp>
    </p:spTree>
    <p:extLst>
      <p:ext uri="{BB962C8B-B14F-4D97-AF65-F5344CB8AC3E}">
        <p14:creationId xmlns:p14="http://schemas.microsoft.com/office/powerpoint/2010/main" val="321663458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862524-2088-3130-E101-D54B51C86FF8}"/>
            </a:ext>
          </a:extLst>
        </p:cNvPr>
        <p:cNvGrpSpPr/>
        <p:nvPr/>
      </p:nvGrpSpPr>
      <p:grpSpPr>
        <a:xfrm>
          <a:off x="0" y="0"/>
          <a:ext cx="0" cy="0"/>
          <a:chOff x="0" y="0"/>
          <a:chExt cx="0" cy="0"/>
        </a:xfrm>
      </p:grpSpPr>
      <p:sp>
        <p:nvSpPr>
          <p:cNvPr id="3" name="Date Placeholder 2">
            <a:extLst>
              <a:ext uri="{FF2B5EF4-FFF2-40B4-BE49-F238E27FC236}">
                <a16:creationId xmlns:a16="http://schemas.microsoft.com/office/drawing/2014/main" id="{D3BED8DD-2E6B-89E4-C100-6822F87A7BF1}"/>
              </a:ext>
            </a:extLst>
          </p:cNvPr>
          <p:cNvSpPr>
            <a:spLocks noGrp="1"/>
          </p:cNvSpPr>
          <p:nvPr>
            <p:ph type="dt" sz="half" idx="10"/>
          </p:nvPr>
        </p:nvSpPr>
        <p:spPr/>
        <p:txBody>
          <a:bodyPr/>
          <a:lstStyle/>
          <a:p>
            <a:endParaRPr lang="en-GB" dirty="0"/>
          </a:p>
        </p:txBody>
      </p:sp>
      <p:sp>
        <p:nvSpPr>
          <p:cNvPr id="4" name="Footer Placeholder 3">
            <a:extLst>
              <a:ext uri="{FF2B5EF4-FFF2-40B4-BE49-F238E27FC236}">
                <a16:creationId xmlns:a16="http://schemas.microsoft.com/office/drawing/2014/main" id="{E583B8CB-E419-7532-373B-0D534A69535C}"/>
              </a:ext>
            </a:extLst>
          </p:cNvPr>
          <p:cNvSpPr>
            <a:spLocks noGrp="1"/>
          </p:cNvSpPr>
          <p:nvPr>
            <p:ph type="ftr" sz="quarter" idx="11"/>
          </p:nvPr>
        </p:nvSpPr>
        <p:spPr/>
        <p:txBody>
          <a:bodyPr/>
          <a:lstStyle/>
          <a:p>
            <a:endParaRPr lang="en-GB" cap="none" dirty="0"/>
          </a:p>
        </p:txBody>
      </p:sp>
      <p:sp>
        <p:nvSpPr>
          <p:cNvPr id="5" name="Slide Number Placeholder 4">
            <a:extLst>
              <a:ext uri="{FF2B5EF4-FFF2-40B4-BE49-F238E27FC236}">
                <a16:creationId xmlns:a16="http://schemas.microsoft.com/office/drawing/2014/main" id="{580D3689-3472-1BDF-5478-628D8A120FD0}"/>
              </a:ext>
            </a:extLst>
          </p:cNvPr>
          <p:cNvSpPr>
            <a:spLocks noGrp="1"/>
          </p:cNvSpPr>
          <p:nvPr>
            <p:ph type="sldNum" sz="quarter" idx="12"/>
          </p:nvPr>
        </p:nvSpPr>
        <p:spPr/>
        <p:txBody>
          <a:bodyPr/>
          <a:lstStyle/>
          <a:p>
            <a:fld id="{D57F1E4F-1CFF-5643-939E-217C01CDF565}" type="slidenum">
              <a:rPr lang="en-GB" noProof="0" smtClean="0"/>
              <a:pPr/>
              <a:t>45</a:t>
            </a:fld>
            <a:endParaRPr lang="en-GB" noProof="0" dirty="0"/>
          </a:p>
        </p:txBody>
      </p:sp>
      <p:sp>
        <p:nvSpPr>
          <p:cNvPr id="6" name="Content Placeholder 5">
            <a:extLst>
              <a:ext uri="{FF2B5EF4-FFF2-40B4-BE49-F238E27FC236}">
                <a16:creationId xmlns:a16="http://schemas.microsoft.com/office/drawing/2014/main" id="{7BCBBB81-F501-54CD-C4C3-30C90BD632D9}"/>
              </a:ext>
            </a:extLst>
          </p:cNvPr>
          <p:cNvSpPr>
            <a:spLocks noGrp="1"/>
          </p:cNvSpPr>
          <p:nvPr>
            <p:ph idx="13"/>
          </p:nvPr>
        </p:nvSpPr>
        <p:spPr/>
        <p:txBody>
          <a:bodyPr/>
          <a:lstStyle/>
          <a:p>
            <a:r>
              <a:rPr lang="en-US" dirty="0"/>
              <a:t>Framed as greener manipulation</a:t>
            </a:r>
          </a:p>
        </p:txBody>
      </p:sp>
      <p:sp>
        <p:nvSpPr>
          <p:cNvPr id="7" name="Content Placeholder 6">
            <a:extLst>
              <a:ext uri="{FF2B5EF4-FFF2-40B4-BE49-F238E27FC236}">
                <a16:creationId xmlns:a16="http://schemas.microsoft.com/office/drawing/2014/main" id="{13B31FE4-60AA-62AE-750E-DC008A076EA7}"/>
              </a:ext>
            </a:extLst>
          </p:cNvPr>
          <p:cNvSpPr>
            <a:spLocks noGrp="1"/>
          </p:cNvSpPr>
          <p:nvPr>
            <p:ph idx="14"/>
          </p:nvPr>
        </p:nvSpPr>
        <p:spPr/>
        <p:txBody>
          <a:bodyPr/>
          <a:lstStyle/>
          <a:p>
            <a:r>
              <a:rPr lang="en-NL"/>
              <a:t>Study </a:t>
            </a:r>
            <a:r>
              <a:rPr lang="en-US" dirty="0"/>
              <a:t>4</a:t>
            </a:r>
            <a:r>
              <a:rPr lang="en-NL"/>
              <a:t>: </a:t>
            </a:r>
            <a:r>
              <a:rPr lang="en-US" dirty="0">
                <a:solidFill>
                  <a:srgbClr val="A97816"/>
                </a:solidFill>
              </a:rPr>
              <a:t>Moderation by framing </a:t>
            </a:r>
            <a:endParaRPr lang="en-NL" dirty="0"/>
          </a:p>
        </p:txBody>
      </p:sp>
      <p:sp>
        <p:nvSpPr>
          <p:cNvPr id="8" name="Text Placeholder 7">
            <a:extLst>
              <a:ext uri="{FF2B5EF4-FFF2-40B4-BE49-F238E27FC236}">
                <a16:creationId xmlns:a16="http://schemas.microsoft.com/office/drawing/2014/main" id="{6D2099AB-FFE6-EB38-06F0-9B18429B3BD5}"/>
              </a:ext>
            </a:extLst>
          </p:cNvPr>
          <p:cNvSpPr>
            <a:spLocks noGrp="1"/>
          </p:cNvSpPr>
          <p:nvPr>
            <p:ph type="body" sz="quarter" idx="15"/>
          </p:nvPr>
        </p:nvSpPr>
        <p:spPr/>
        <p:txBody>
          <a:bodyPr/>
          <a:lstStyle/>
          <a:p>
            <a:r>
              <a:rPr lang="en-US" dirty="0"/>
              <a:t>Based on the real interview with Jeff Bezos</a:t>
            </a:r>
          </a:p>
        </p:txBody>
      </p:sp>
      <p:sp>
        <p:nvSpPr>
          <p:cNvPr id="12" name="TextBox 11">
            <a:extLst>
              <a:ext uri="{FF2B5EF4-FFF2-40B4-BE49-F238E27FC236}">
                <a16:creationId xmlns:a16="http://schemas.microsoft.com/office/drawing/2014/main" id="{8C6998E7-1D59-95FD-9FE2-8DA2738C3C00}"/>
              </a:ext>
            </a:extLst>
          </p:cNvPr>
          <p:cNvSpPr txBox="1"/>
          <p:nvPr/>
        </p:nvSpPr>
        <p:spPr>
          <a:xfrm>
            <a:off x="486405" y="1334946"/>
            <a:ext cx="7500938" cy="4770537"/>
          </a:xfrm>
          <a:prstGeom prst="rect">
            <a:avLst/>
          </a:prstGeom>
          <a:noFill/>
        </p:spPr>
        <p:txBody>
          <a:bodyPr wrap="square">
            <a:spAutoFit/>
          </a:bodyPr>
          <a:lstStyle/>
          <a:p>
            <a:pPr algn="ctr">
              <a:buNone/>
            </a:pPr>
            <a:r>
              <a:rPr lang="en-US" sz="1600" b="1" i="0" dirty="0">
                <a:solidFill>
                  <a:srgbClr val="32363A"/>
                </a:solidFill>
                <a:effectLst/>
                <a:latin typeface="Book Antiqua" panose="02040602050305030304" pitchFamily="18" charset="0"/>
              </a:rPr>
              <a:t>Is Faster Shipping Actually Greener? </a:t>
            </a:r>
            <a:br>
              <a:rPr lang="en-US" sz="1600" b="0" i="0" dirty="0">
                <a:solidFill>
                  <a:srgbClr val="32363A"/>
                </a:solidFill>
                <a:effectLst/>
                <a:latin typeface="Book Antiqua" panose="02040602050305030304" pitchFamily="18" charset="0"/>
              </a:rPr>
            </a:br>
            <a:r>
              <a:rPr lang="en-US" sz="1600" b="0" i="0" dirty="0">
                <a:solidFill>
                  <a:srgbClr val="32363A"/>
                </a:solidFill>
                <a:effectLst/>
                <a:latin typeface="Book Antiqua" panose="02040602050305030304" pitchFamily="18" charset="0"/>
              </a:rPr>
              <a:t> </a:t>
            </a:r>
          </a:p>
          <a:p>
            <a:pPr algn="l">
              <a:buNone/>
            </a:pPr>
            <a:r>
              <a:rPr lang="en-US" sz="1600" b="1" i="0" dirty="0">
                <a:solidFill>
                  <a:srgbClr val="32363A"/>
                </a:solidFill>
                <a:effectLst/>
                <a:latin typeface="Book Antiqua" panose="02040602050305030304" pitchFamily="18" charset="0"/>
              </a:rPr>
              <a:t>By  Leslie Albrecht | Business &amp; Sustainability News</a:t>
            </a:r>
            <a:br>
              <a:rPr lang="en-US" sz="1600" b="0" i="0" dirty="0">
                <a:solidFill>
                  <a:srgbClr val="32363A"/>
                </a:solidFill>
                <a:effectLst/>
                <a:latin typeface="Book Antiqua" panose="02040602050305030304" pitchFamily="18" charset="0"/>
              </a:rPr>
            </a:br>
            <a:r>
              <a:rPr lang="en-US" sz="1600" b="0" i="0" dirty="0">
                <a:solidFill>
                  <a:srgbClr val="32363A"/>
                </a:solidFill>
                <a:effectLst/>
                <a:latin typeface="Book Antiqua" panose="02040602050305030304" pitchFamily="18" charset="0"/>
              </a:rPr>
              <a:t> </a:t>
            </a:r>
          </a:p>
          <a:p>
            <a:pPr algn="l">
              <a:buNone/>
            </a:pPr>
            <a:r>
              <a:rPr lang="en-US" sz="1600" b="0" i="0" dirty="0">
                <a:solidFill>
                  <a:srgbClr val="32363A"/>
                </a:solidFill>
                <a:effectLst/>
                <a:latin typeface="Book Antiqua" panose="02040602050305030304" pitchFamily="18" charset="0"/>
              </a:rPr>
              <a:t>In the race for faster shipping, Amazon has made a claim: </a:t>
            </a:r>
            <a:r>
              <a:rPr lang="en-US" sz="1600" b="1" i="0" dirty="0">
                <a:solidFill>
                  <a:srgbClr val="32363A"/>
                </a:solidFill>
                <a:effectLst/>
                <a:latin typeface="Book Antiqua" panose="02040602050305030304" pitchFamily="18" charset="0"/>
              </a:rPr>
              <a:t>same-day delivery might actually be better for the environment</a:t>
            </a:r>
            <a:r>
              <a:rPr lang="en-US" sz="1600" b="0" i="0" dirty="0">
                <a:solidFill>
                  <a:srgbClr val="32363A"/>
                </a:solidFill>
                <a:effectLst/>
                <a:latin typeface="Book Antiqua" panose="02040602050305030304" pitchFamily="18" charset="0"/>
              </a:rPr>
              <a:t>. Despite widespread concerns about the carbon footprint of ultra-fast shipping, CEO Jeff Bezos argues that faster delivery speeds can actually </a:t>
            </a:r>
            <a:r>
              <a:rPr lang="en-US" sz="1600" b="1" i="0" dirty="0">
                <a:solidFill>
                  <a:srgbClr val="32363A"/>
                </a:solidFill>
                <a:effectLst/>
                <a:latin typeface="Book Antiqua" panose="02040602050305030304" pitchFamily="18" charset="0"/>
              </a:rPr>
              <a:t>reduce emissions</a:t>
            </a:r>
            <a:r>
              <a:rPr lang="en-US" sz="1600" b="0" i="0" dirty="0">
                <a:solidFill>
                  <a:srgbClr val="32363A"/>
                </a:solidFill>
                <a:effectLst/>
                <a:latin typeface="Book Antiqua" panose="02040602050305030304" pitchFamily="18" charset="0"/>
              </a:rPr>
              <a:t> by relying on local fulfillment centers rather than long-haul transportation.</a:t>
            </a:r>
          </a:p>
          <a:p>
            <a:pPr algn="l">
              <a:buNone/>
            </a:pPr>
            <a:br>
              <a:rPr lang="en-US" sz="1600" b="0" i="0" dirty="0">
                <a:solidFill>
                  <a:srgbClr val="32363A"/>
                </a:solidFill>
                <a:effectLst/>
                <a:latin typeface="Book Antiqua" panose="02040602050305030304" pitchFamily="18" charset="0"/>
              </a:rPr>
            </a:br>
            <a:r>
              <a:rPr lang="en-US" sz="1600" b="0" i="0" dirty="0">
                <a:solidFill>
                  <a:srgbClr val="32363A"/>
                </a:solidFill>
                <a:effectLst/>
                <a:latin typeface="Book Antiqua" panose="02040602050305030304" pitchFamily="18" charset="0"/>
              </a:rPr>
              <a:t>“It actually turns out that as you increase the speed of delivery, you have less carbon. That is counterintuitive,” Amazon founder and CEO Jeff Bezos said when he announced the company's environmental goals. That’s because one-day and same-day deliveries can’t be made with air transportation, Bezos explained, so the inventory comes from warehouses that are “very close” to customers. </a:t>
            </a:r>
          </a:p>
          <a:p>
            <a:pPr algn="l">
              <a:buNone/>
            </a:pPr>
            <a:r>
              <a:rPr lang="en-US" sz="1600" b="0" i="0" dirty="0">
                <a:solidFill>
                  <a:srgbClr val="32363A"/>
                </a:solidFill>
                <a:effectLst/>
                <a:latin typeface="Book Antiqua" panose="02040602050305030304" pitchFamily="18" charset="0"/>
              </a:rPr>
              <a:t> </a:t>
            </a:r>
          </a:p>
          <a:p>
            <a:pPr algn="l"/>
            <a:r>
              <a:rPr lang="en-US" sz="1600" b="0" i="0" dirty="0">
                <a:solidFill>
                  <a:srgbClr val="32363A"/>
                </a:solidFill>
                <a:effectLst/>
                <a:latin typeface="Book Antiqua" panose="02040602050305030304" pitchFamily="18" charset="0"/>
              </a:rPr>
              <a:t>“A result of building those fulfillment centers very close to the customer, you’re actually transporting the products in a very efficient way, a very short distance,” he said.</a:t>
            </a:r>
          </a:p>
        </p:txBody>
      </p:sp>
      <p:sp>
        <p:nvSpPr>
          <p:cNvPr id="2" name="Rectangle 1">
            <a:extLst>
              <a:ext uri="{FF2B5EF4-FFF2-40B4-BE49-F238E27FC236}">
                <a16:creationId xmlns:a16="http://schemas.microsoft.com/office/drawing/2014/main" id="{9E1CA5A6-2B60-69A1-9A49-2557A9771BB3}"/>
              </a:ext>
            </a:extLst>
          </p:cNvPr>
          <p:cNvSpPr/>
          <p:nvPr/>
        </p:nvSpPr>
        <p:spPr>
          <a:xfrm>
            <a:off x="8333335" y="2867561"/>
            <a:ext cx="3643808" cy="1754326"/>
          </a:xfrm>
          <a:prstGeom prst="rect">
            <a:avLst/>
          </a:prstGeom>
        </p:spPr>
        <p:txBody>
          <a:bodyPr wrap="square">
            <a:spAutoFit/>
          </a:bodyPr>
          <a:lstStyle/>
          <a:p>
            <a:r>
              <a:rPr lang="en-US" b="1" dirty="0">
                <a:solidFill>
                  <a:srgbClr val="113866"/>
                </a:solidFill>
                <a:latin typeface="+mj-lt"/>
              </a:rPr>
              <a:t>(1) Make people consider the environmental impact of different delivery options (activation) </a:t>
            </a:r>
          </a:p>
          <a:p>
            <a:endParaRPr lang="en-US" b="1" dirty="0">
              <a:solidFill>
                <a:srgbClr val="113866"/>
              </a:solidFill>
              <a:latin typeface="+mj-lt"/>
            </a:endParaRPr>
          </a:p>
          <a:p>
            <a:r>
              <a:rPr lang="en-US" b="1" dirty="0">
                <a:solidFill>
                  <a:srgbClr val="4877A4"/>
                </a:solidFill>
                <a:latin typeface="+mj-lt"/>
              </a:rPr>
              <a:t>(2) Believe that faster delivery is more sustainable </a:t>
            </a:r>
          </a:p>
        </p:txBody>
      </p:sp>
    </p:spTree>
    <p:extLst>
      <p:ext uri="{BB962C8B-B14F-4D97-AF65-F5344CB8AC3E}">
        <p14:creationId xmlns:p14="http://schemas.microsoft.com/office/powerpoint/2010/main" val="208268538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AB57F1-A553-8654-77BF-0DBA80F478F6}"/>
            </a:ext>
          </a:extLst>
        </p:cNvPr>
        <p:cNvGrpSpPr/>
        <p:nvPr/>
      </p:nvGrpSpPr>
      <p:grpSpPr>
        <a:xfrm>
          <a:off x="0" y="0"/>
          <a:ext cx="0" cy="0"/>
          <a:chOff x="0" y="0"/>
          <a:chExt cx="0" cy="0"/>
        </a:xfrm>
      </p:grpSpPr>
      <p:sp>
        <p:nvSpPr>
          <p:cNvPr id="3" name="Date Placeholder 2">
            <a:extLst>
              <a:ext uri="{FF2B5EF4-FFF2-40B4-BE49-F238E27FC236}">
                <a16:creationId xmlns:a16="http://schemas.microsoft.com/office/drawing/2014/main" id="{368C32C6-E2EE-2EAE-3F2B-25917D74F836}"/>
              </a:ext>
            </a:extLst>
          </p:cNvPr>
          <p:cNvSpPr>
            <a:spLocks noGrp="1"/>
          </p:cNvSpPr>
          <p:nvPr>
            <p:ph type="dt" sz="half" idx="10"/>
          </p:nvPr>
        </p:nvSpPr>
        <p:spPr/>
        <p:txBody>
          <a:bodyPr/>
          <a:lstStyle/>
          <a:p>
            <a:endParaRPr lang="en-GB" dirty="0"/>
          </a:p>
        </p:txBody>
      </p:sp>
      <p:sp>
        <p:nvSpPr>
          <p:cNvPr id="4" name="Footer Placeholder 3">
            <a:extLst>
              <a:ext uri="{FF2B5EF4-FFF2-40B4-BE49-F238E27FC236}">
                <a16:creationId xmlns:a16="http://schemas.microsoft.com/office/drawing/2014/main" id="{78D66066-C22D-C180-2B09-AD17AAB804BA}"/>
              </a:ext>
            </a:extLst>
          </p:cNvPr>
          <p:cNvSpPr>
            <a:spLocks noGrp="1"/>
          </p:cNvSpPr>
          <p:nvPr>
            <p:ph type="ftr" sz="quarter" idx="11"/>
          </p:nvPr>
        </p:nvSpPr>
        <p:spPr/>
        <p:txBody>
          <a:bodyPr/>
          <a:lstStyle/>
          <a:p>
            <a:endParaRPr lang="en-GB" cap="none" dirty="0"/>
          </a:p>
        </p:txBody>
      </p:sp>
      <p:sp>
        <p:nvSpPr>
          <p:cNvPr id="5" name="Slide Number Placeholder 4">
            <a:extLst>
              <a:ext uri="{FF2B5EF4-FFF2-40B4-BE49-F238E27FC236}">
                <a16:creationId xmlns:a16="http://schemas.microsoft.com/office/drawing/2014/main" id="{A84FA5E1-0979-FE6A-88CE-5C8623C5F34E}"/>
              </a:ext>
            </a:extLst>
          </p:cNvPr>
          <p:cNvSpPr>
            <a:spLocks noGrp="1"/>
          </p:cNvSpPr>
          <p:nvPr>
            <p:ph type="sldNum" sz="quarter" idx="12"/>
          </p:nvPr>
        </p:nvSpPr>
        <p:spPr/>
        <p:txBody>
          <a:bodyPr/>
          <a:lstStyle/>
          <a:p>
            <a:fld id="{D57F1E4F-1CFF-5643-939E-217C01CDF565}" type="slidenum">
              <a:rPr lang="en-GB" noProof="0" smtClean="0"/>
              <a:pPr/>
              <a:t>46</a:t>
            </a:fld>
            <a:endParaRPr lang="en-GB" noProof="0" dirty="0"/>
          </a:p>
        </p:txBody>
      </p:sp>
      <p:sp>
        <p:nvSpPr>
          <p:cNvPr id="6" name="Content Placeholder 5">
            <a:extLst>
              <a:ext uri="{FF2B5EF4-FFF2-40B4-BE49-F238E27FC236}">
                <a16:creationId xmlns:a16="http://schemas.microsoft.com/office/drawing/2014/main" id="{6A8AEE13-3FF4-865A-075C-B3AD5E3531E0}"/>
              </a:ext>
            </a:extLst>
          </p:cNvPr>
          <p:cNvSpPr>
            <a:spLocks noGrp="1"/>
          </p:cNvSpPr>
          <p:nvPr>
            <p:ph idx="13"/>
          </p:nvPr>
        </p:nvSpPr>
        <p:spPr/>
        <p:txBody>
          <a:bodyPr/>
          <a:lstStyle/>
          <a:p>
            <a:r>
              <a:rPr lang="en-US" dirty="0"/>
              <a:t>Results</a:t>
            </a:r>
          </a:p>
        </p:txBody>
      </p:sp>
      <p:sp>
        <p:nvSpPr>
          <p:cNvPr id="7" name="Content Placeholder 6">
            <a:extLst>
              <a:ext uri="{FF2B5EF4-FFF2-40B4-BE49-F238E27FC236}">
                <a16:creationId xmlns:a16="http://schemas.microsoft.com/office/drawing/2014/main" id="{2D6062D7-9C95-B088-856C-C780C640C863}"/>
              </a:ext>
            </a:extLst>
          </p:cNvPr>
          <p:cNvSpPr>
            <a:spLocks noGrp="1"/>
          </p:cNvSpPr>
          <p:nvPr>
            <p:ph idx="14"/>
          </p:nvPr>
        </p:nvSpPr>
        <p:spPr/>
        <p:txBody>
          <a:bodyPr/>
          <a:lstStyle/>
          <a:p>
            <a:r>
              <a:rPr lang="en-NL"/>
              <a:t>Study </a:t>
            </a:r>
            <a:r>
              <a:rPr lang="en-US" dirty="0"/>
              <a:t>4</a:t>
            </a:r>
            <a:r>
              <a:rPr lang="en-NL"/>
              <a:t>: </a:t>
            </a:r>
            <a:r>
              <a:rPr lang="en-US" dirty="0">
                <a:solidFill>
                  <a:srgbClr val="A97816"/>
                </a:solidFill>
              </a:rPr>
              <a:t>Moderation by framing </a:t>
            </a:r>
            <a:endParaRPr lang="en-NL" dirty="0"/>
          </a:p>
        </p:txBody>
      </p:sp>
      <p:sp>
        <p:nvSpPr>
          <p:cNvPr id="8" name="Text Placeholder 7">
            <a:extLst>
              <a:ext uri="{FF2B5EF4-FFF2-40B4-BE49-F238E27FC236}">
                <a16:creationId xmlns:a16="http://schemas.microsoft.com/office/drawing/2014/main" id="{043F1BB2-41E1-59D8-8D82-29561991F687}"/>
              </a:ext>
            </a:extLst>
          </p:cNvPr>
          <p:cNvSpPr>
            <a:spLocks noGrp="1"/>
          </p:cNvSpPr>
          <p:nvPr>
            <p:ph type="body" sz="quarter" idx="15"/>
          </p:nvPr>
        </p:nvSpPr>
        <p:spPr/>
        <p:txBody>
          <a:bodyPr/>
          <a:lstStyle/>
          <a:p>
            <a:endParaRPr lang="en-US"/>
          </a:p>
        </p:txBody>
      </p:sp>
      <p:pic>
        <p:nvPicPr>
          <p:cNvPr id="2" name="Picture 1">
            <a:extLst>
              <a:ext uri="{FF2B5EF4-FFF2-40B4-BE49-F238E27FC236}">
                <a16:creationId xmlns:a16="http://schemas.microsoft.com/office/drawing/2014/main" id="{A63E20DA-9807-ABE7-5CEC-1CFABF27F29A}"/>
              </a:ext>
            </a:extLst>
          </p:cNvPr>
          <p:cNvPicPr>
            <a:picLocks noChangeAspect="1"/>
          </p:cNvPicPr>
          <p:nvPr/>
        </p:nvPicPr>
        <p:blipFill>
          <a:blip r:embed="rId3"/>
          <a:srcRect t="7854"/>
          <a:stretch/>
        </p:blipFill>
        <p:spPr>
          <a:xfrm>
            <a:off x="3185909" y="2384805"/>
            <a:ext cx="6018301" cy="3426372"/>
          </a:xfrm>
          <a:prstGeom prst="rect">
            <a:avLst/>
          </a:prstGeom>
        </p:spPr>
      </p:pic>
      <p:sp>
        <p:nvSpPr>
          <p:cNvPr id="10" name="TextBox 9">
            <a:extLst>
              <a:ext uri="{FF2B5EF4-FFF2-40B4-BE49-F238E27FC236}">
                <a16:creationId xmlns:a16="http://schemas.microsoft.com/office/drawing/2014/main" id="{44EC0F4B-3492-9002-4854-863632AD8A7D}"/>
              </a:ext>
            </a:extLst>
          </p:cNvPr>
          <p:cNvSpPr txBox="1"/>
          <p:nvPr/>
        </p:nvSpPr>
        <p:spPr>
          <a:xfrm>
            <a:off x="4410485" y="5840998"/>
            <a:ext cx="2849451" cy="338554"/>
          </a:xfrm>
          <a:prstGeom prst="rect">
            <a:avLst/>
          </a:prstGeom>
          <a:noFill/>
        </p:spPr>
        <p:txBody>
          <a:bodyPr wrap="square">
            <a:spAutoFit/>
          </a:bodyPr>
          <a:lstStyle/>
          <a:p>
            <a:r>
              <a:rPr lang="en-US" sz="1600" b="0" i="0" u="none" strike="noStrike" dirty="0">
                <a:effectLst/>
                <a:latin typeface="Book Antiqua" panose="02040602050305030304" pitchFamily="18" charset="0"/>
              </a:rPr>
              <a:t>F(1, 378) = 3.91, </a:t>
            </a:r>
            <a:r>
              <a:rPr lang="en-US" sz="1600" b="0" i="1" u="none" strike="noStrike" dirty="0">
                <a:effectLst/>
                <a:latin typeface="Book Antiqua" panose="02040602050305030304" pitchFamily="18" charset="0"/>
              </a:rPr>
              <a:t>p</a:t>
            </a:r>
            <a:r>
              <a:rPr lang="en-US" sz="1600" b="0" i="0" u="none" strike="noStrike" dirty="0">
                <a:effectLst/>
                <a:latin typeface="Book Antiqua" panose="02040602050305030304" pitchFamily="18" charset="0"/>
              </a:rPr>
              <a:t> = .0487</a:t>
            </a:r>
            <a:endParaRPr lang="en-US" sz="1600" dirty="0">
              <a:latin typeface="Book Antiqua" panose="02040602050305030304" pitchFamily="18" charset="0"/>
            </a:endParaRPr>
          </a:p>
        </p:txBody>
      </p:sp>
      <p:sp>
        <p:nvSpPr>
          <p:cNvPr id="12" name="TextBox 11">
            <a:extLst>
              <a:ext uri="{FF2B5EF4-FFF2-40B4-BE49-F238E27FC236}">
                <a16:creationId xmlns:a16="http://schemas.microsoft.com/office/drawing/2014/main" id="{AE8BF0DB-F314-6E21-3E34-87CBB37CFB2D}"/>
              </a:ext>
            </a:extLst>
          </p:cNvPr>
          <p:cNvSpPr txBox="1"/>
          <p:nvPr/>
        </p:nvSpPr>
        <p:spPr>
          <a:xfrm>
            <a:off x="4448021" y="2293549"/>
            <a:ext cx="1110946" cy="307777"/>
          </a:xfrm>
          <a:prstGeom prst="rect">
            <a:avLst/>
          </a:prstGeom>
          <a:noFill/>
        </p:spPr>
        <p:txBody>
          <a:bodyPr wrap="square">
            <a:spAutoFit/>
          </a:bodyPr>
          <a:lstStyle/>
          <a:p>
            <a:r>
              <a:rPr lang="en-US" sz="1400" i="1" dirty="0">
                <a:latin typeface="Book Antiqua" panose="02040602050305030304" pitchFamily="18" charset="0"/>
              </a:rPr>
              <a:t>***p</a:t>
            </a:r>
            <a:r>
              <a:rPr lang="en-US" sz="1400" dirty="0">
                <a:latin typeface="Book Antiqua" panose="02040602050305030304" pitchFamily="18" charset="0"/>
              </a:rPr>
              <a:t> &lt; .001</a:t>
            </a:r>
          </a:p>
        </p:txBody>
      </p:sp>
      <p:sp>
        <p:nvSpPr>
          <p:cNvPr id="14" name="TextBox 13">
            <a:extLst>
              <a:ext uri="{FF2B5EF4-FFF2-40B4-BE49-F238E27FC236}">
                <a16:creationId xmlns:a16="http://schemas.microsoft.com/office/drawing/2014/main" id="{EC8B4850-3760-809A-712E-A862537E731D}"/>
              </a:ext>
            </a:extLst>
          </p:cNvPr>
          <p:cNvSpPr txBox="1"/>
          <p:nvPr/>
        </p:nvSpPr>
        <p:spPr>
          <a:xfrm>
            <a:off x="6079640" y="2292902"/>
            <a:ext cx="1110946" cy="307777"/>
          </a:xfrm>
          <a:prstGeom prst="rect">
            <a:avLst/>
          </a:prstGeom>
          <a:noFill/>
        </p:spPr>
        <p:txBody>
          <a:bodyPr wrap="square">
            <a:spAutoFit/>
          </a:bodyPr>
          <a:lstStyle/>
          <a:p>
            <a:pPr algn="ctr"/>
            <a:r>
              <a:rPr lang="en-US" sz="1400" i="1" dirty="0">
                <a:latin typeface="Book Antiqua" panose="02040602050305030304" pitchFamily="18" charset="0"/>
              </a:rPr>
              <a:t>p</a:t>
            </a:r>
            <a:r>
              <a:rPr lang="en-US" sz="1400" dirty="0">
                <a:latin typeface="Book Antiqua" panose="02040602050305030304" pitchFamily="18" charset="0"/>
              </a:rPr>
              <a:t> = .505</a:t>
            </a:r>
          </a:p>
        </p:txBody>
      </p:sp>
      <p:sp>
        <p:nvSpPr>
          <p:cNvPr id="15" name="Rectangle 14">
            <a:extLst>
              <a:ext uri="{FF2B5EF4-FFF2-40B4-BE49-F238E27FC236}">
                <a16:creationId xmlns:a16="http://schemas.microsoft.com/office/drawing/2014/main" id="{888388F8-E061-8111-8090-D8F2D7EB70DB}"/>
              </a:ext>
            </a:extLst>
          </p:cNvPr>
          <p:cNvSpPr/>
          <p:nvPr/>
        </p:nvSpPr>
        <p:spPr>
          <a:xfrm>
            <a:off x="2128336" y="1339321"/>
            <a:ext cx="7275047" cy="707886"/>
          </a:xfrm>
          <a:prstGeom prst="rect">
            <a:avLst/>
          </a:prstGeom>
        </p:spPr>
        <p:txBody>
          <a:bodyPr wrap="square">
            <a:spAutoFit/>
          </a:bodyPr>
          <a:lstStyle/>
          <a:p>
            <a:pPr algn="ctr"/>
            <a:r>
              <a:rPr lang="en-US" sz="2000" dirty="0">
                <a:solidFill>
                  <a:srgbClr val="0F3865"/>
                </a:solidFill>
                <a:latin typeface="+mj-lt"/>
              </a:rPr>
              <a:t>Framing faster delivery as greener using the article intervention attenuates the effect, </a:t>
            </a:r>
            <a:r>
              <a:rPr lang="en-US" sz="2000" dirty="0">
                <a:solidFill>
                  <a:srgbClr val="A97816"/>
                </a:solidFill>
                <a:latin typeface="+mj-lt"/>
              </a:rPr>
              <a:t>consistent with the activation account </a:t>
            </a:r>
          </a:p>
        </p:txBody>
      </p:sp>
    </p:spTree>
    <p:extLst>
      <p:ext uri="{BB962C8B-B14F-4D97-AF65-F5344CB8AC3E}">
        <p14:creationId xmlns:p14="http://schemas.microsoft.com/office/powerpoint/2010/main" val="385423561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54B1DE-1519-66D8-475C-5038541500B9}"/>
            </a:ext>
          </a:extLst>
        </p:cNvPr>
        <p:cNvGrpSpPr/>
        <p:nvPr/>
      </p:nvGrpSpPr>
      <p:grpSpPr>
        <a:xfrm>
          <a:off x="0" y="0"/>
          <a:ext cx="0" cy="0"/>
          <a:chOff x="0" y="0"/>
          <a:chExt cx="0" cy="0"/>
        </a:xfrm>
      </p:grpSpPr>
      <p:sp>
        <p:nvSpPr>
          <p:cNvPr id="25" name="Rectangle 24">
            <a:extLst>
              <a:ext uri="{FF2B5EF4-FFF2-40B4-BE49-F238E27FC236}">
                <a16:creationId xmlns:a16="http://schemas.microsoft.com/office/drawing/2014/main" id="{DB1D78EE-BFC0-8CD4-18C0-0C0BCA61BDE6}"/>
              </a:ext>
            </a:extLst>
          </p:cNvPr>
          <p:cNvSpPr/>
          <p:nvPr/>
        </p:nvSpPr>
        <p:spPr>
          <a:xfrm>
            <a:off x="535401" y="5795319"/>
            <a:ext cx="11190498" cy="363755"/>
          </a:xfrm>
          <a:prstGeom prst="rect">
            <a:avLst/>
          </a:prstGeom>
          <a:solidFill>
            <a:srgbClr val="A9781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Date Placeholder 2">
            <a:extLst>
              <a:ext uri="{FF2B5EF4-FFF2-40B4-BE49-F238E27FC236}">
                <a16:creationId xmlns:a16="http://schemas.microsoft.com/office/drawing/2014/main" id="{3F6443F0-5369-F01E-5DDC-B5B94A3DCEF3}"/>
              </a:ext>
            </a:extLst>
          </p:cNvPr>
          <p:cNvSpPr>
            <a:spLocks noGrp="1"/>
          </p:cNvSpPr>
          <p:nvPr>
            <p:ph type="dt" sz="half" idx="10"/>
          </p:nvPr>
        </p:nvSpPr>
        <p:spPr/>
        <p:txBody>
          <a:bodyPr/>
          <a:lstStyle/>
          <a:p>
            <a:endParaRPr lang="en-GB" dirty="0"/>
          </a:p>
        </p:txBody>
      </p:sp>
      <p:sp>
        <p:nvSpPr>
          <p:cNvPr id="4" name="Footer Placeholder 3">
            <a:extLst>
              <a:ext uri="{FF2B5EF4-FFF2-40B4-BE49-F238E27FC236}">
                <a16:creationId xmlns:a16="http://schemas.microsoft.com/office/drawing/2014/main" id="{BDE3C4DF-A707-683A-9C85-BCCD85ABA21C}"/>
              </a:ext>
            </a:extLst>
          </p:cNvPr>
          <p:cNvSpPr>
            <a:spLocks noGrp="1"/>
          </p:cNvSpPr>
          <p:nvPr>
            <p:ph type="ftr" sz="quarter" idx="11"/>
          </p:nvPr>
        </p:nvSpPr>
        <p:spPr/>
        <p:txBody>
          <a:bodyPr/>
          <a:lstStyle/>
          <a:p>
            <a:endParaRPr lang="en-GB" cap="none" dirty="0"/>
          </a:p>
        </p:txBody>
      </p:sp>
      <p:sp>
        <p:nvSpPr>
          <p:cNvPr id="5" name="Slide Number Placeholder 4">
            <a:extLst>
              <a:ext uri="{FF2B5EF4-FFF2-40B4-BE49-F238E27FC236}">
                <a16:creationId xmlns:a16="http://schemas.microsoft.com/office/drawing/2014/main" id="{42320630-B89F-0342-49BC-478C116B2BB9}"/>
              </a:ext>
            </a:extLst>
          </p:cNvPr>
          <p:cNvSpPr>
            <a:spLocks noGrp="1"/>
          </p:cNvSpPr>
          <p:nvPr>
            <p:ph type="sldNum" sz="quarter" idx="12"/>
          </p:nvPr>
        </p:nvSpPr>
        <p:spPr/>
        <p:txBody>
          <a:bodyPr/>
          <a:lstStyle/>
          <a:p>
            <a:fld id="{D57F1E4F-1CFF-5643-939E-217C01CDF565}" type="slidenum">
              <a:rPr lang="en-GB" noProof="0" smtClean="0"/>
              <a:pPr/>
              <a:t>47</a:t>
            </a:fld>
            <a:endParaRPr lang="en-GB" noProof="0" dirty="0"/>
          </a:p>
        </p:txBody>
      </p:sp>
      <p:sp>
        <p:nvSpPr>
          <p:cNvPr id="6" name="Content Placeholder 5">
            <a:extLst>
              <a:ext uri="{FF2B5EF4-FFF2-40B4-BE49-F238E27FC236}">
                <a16:creationId xmlns:a16="http://schemas.microsoft.com/office/drawing/2014/main" id="{6E7A28A8-004F-25B7-77EF-DCEAE1AB458B}"/>
              </a:ext>
            </a:extLst>
          </p:cNvPr>
          <p:cNvSpPr>
            <a:spLocks noGrp="1"/>
          </p:cNvSpPr>
          <p:nvPr>
            <p:ph idx="13"/>
          </p:nvPr>
        </p:nvSpPr>
        <p:spPr/>
        <p:txBody>
          <a:bodyPr/>
          <a:lstStyle/>
          <a:p>
            <a:r>
              <a:rPr lang="en-US" dirty="0"/>
              <a:t>Two competing accounts </a:t>
            </a:r>
          </a:p>
        </p:txBody>
      </p:sp>
      <p:sp>
        <p:nvSpPr>
          <p:cNvPr id="7" name="Content Placeholder 6">
            <a:extLst>
              <a:ext uri="{FF2B5EF4-FFF2-40B4-BE49-F238E27FC236}">
                <a16:creationId xmlns:a16="http://schemas.microsoft.com/office/drawing/2014/main" id="{47D61649-EA2F-6E31-A5EA-40614C17234C}"/>
              </a:ext>
            </a:extLst>
          </p:cNvPr>
          <p:cNvSpPr>
            <a:spLocks noGrp="1"/>
          </p:cNvSpPr>
          <p:nvPr>
            <p:ph idx="14"/>
          </p:nvPr>
        </p:nvSpPr>
        <p:spPr/>
        <p:txBody>
          <a:bodyPr/>
          <a:lstStyle/>
          <a:p>
            <a:r>
              <a:rPr lang="en-US" dirty="0"/>
              <a:t>Results </a:t>
            </a:r>
          </a:p>
        </p:txBody>
      </p:sp>
      <p:sp>
        <p:nvSpPr>
          <p:cNvPr id="8" name="Text Placeholder 7">
            <a:extLst>
              <a:ext uri="{FF2B5EF4-FFF2-40B4-BE49-F238E27FC236}">
                <a16:creationId xmlns:a16="http://schemas.microsoft.com/office/drawing/2014/main" id="{73318144-B059-E1B7-E07E-FA1A3EBDC89C}"/>
              </a:ext>
            </a:extLst>
          </p:cNvPr>
          <p:cNvSpPr>
            <a:spLocks noGrp="1"/>
          </p:cNvSpPr>
          <p:nvPr>
            <p:ph type="body" sz="quarter" idx="15"/>
          </p:nvPr>
        </p:nvSpPr>
        <p:spPr/>
        <p:txBody>
          <a:bodyPr/>
          <a:lstStyle/>
          <a:p>
            <a:endParaRPr lang="en-US"/>
          </a:p>
        </p:txBody>
      </p:sp>
      <p:sp>
        <p:nvSpPr>
          <p:cNvPr id="9" name="TextBox 8">
            <a:extLst>
              <a:ext uri="{FF2B5EF4-FFF2-40B4-BE49-F238E27FC236}">
                <a16:creationId xmlns:a16="http://schemas.microsoft.com/office/drawing/2014/main" id="{B0450CAA-1CBB-6206-18BB-F2CE6E4E4ED1}"/>
              </a:ext>
            </a:extLst>
          </p:cNvPr>
          <p:cNvSpPr txBox="1"/>
          <p:nvPr/>
        </p:nvSpPr>
        <p:spPr>
          <a:xfrm>
            <a:off x="1994808" y="1460345"/>
            <a:ext cx="3048000" cy="369332"/>
          </a:xfrm>
          <a:prstGeom prst="rect">
            <a:avLst/>
          </a:prstGeom>
          <a:noFill/>
        </p:spPr>
        <p:txBody>
          <a:bodyPr wrap="square">
            <a:spAutoFit/>
          </a:bodyPr>
          <a:lstStyle/>
          <a:p>
            <a:pPr algn="ctr"/>
            <a:r>
              <a:rPr lang="en-US" b="1" dirty="0">
                <a:solidFill>
                  <a:srgbClr val="8AA4C0"/>
                </a:solidFill>
                <a:latin typeface="+mj-lt"/>
              </a:rPr>
              <a:t>Impatience Reduction</a:t>
            </a:r>
          </a:p>
        </p:txBody>
      </p:sp>
      <p:sp>
        <p:nvSpPr>
          <p:cNvPr id="11" name="TextBox 10">
            <a:extLst>
              <a:ext uri="{FF2B5EF4-FFF2-40B4-BE49-F238E27FC236}">
                <a16:creationId xmlns:a16="http://schemas.microsoft.com/office/drawing/2014/main" id="{F07463AA-7E9B-5080-0B92-DEF308EBC500}"/>
              </a:ext>
            </a:extLst>
          </p:cNvPr>
          <p:cNvSpPr txBox="1"/>
          <p:nvPr/>
        </p:nvSpPr>
        <p:spPr>
          <a:xfrm>
            <a:off x="7559449" y="1460345"/>
            <a:ext cx="3048000" cy="369332"/>
          </a:xfrm>
          <a:prstGeom prst="rect">
            <a:avLst/>
          </a:prstGeom>
          <a:noFill/>
        </p:spPr>
        <p:txBody>
          <a:bodyPr wrap="square">
            <a:spAutoFit/>
          </a:bodyPr>
          <a:lstStyle/>
          <a:p>
            <a:pPr algn="ctr"/>
            <a:r>
              <a:rPr lang="en-US" b="1" dirty="0">
                <a:solidFill>
                  <a:srgbClr val="254780"/>
                </a:solidFill>
                <a:latin typeface="+mj-lt"/>
              </a:rPr>
              <a:t>Activation/moralization</a:t>
            </a:r>
          </a:p>
        </p:txBody>
      </p:sp>
      <p:graphicFrame>
        <p:nvGraphicFramePr>
          <p:cNvPr id="12" name="Chart 11">
            <a:extLst>
              <a:ext uri="{FF2B5EF4-FFF2-40B4-BE49-F238E27FC236}">
                <a16:creationId xmlns:a16="http://schemas.microsoft.com/office/drawing/2014/main" id="{73B61BD6-DC40-12BA-6785-635E3AEF4E54}"/>
              </a:ext>
            </a:extLst>
          </p:cNvPr>
          <p:cNvGraphicFramePr>
            <a:graphicFrameLocks/>
          </p:cNvGraphicFramePr>
          <p:nvPr/>
        </p:nvGraphicFramePr>
        <p:xfrm>
          <a:off x="1525622" y="1729203"/>
          <a:ext cx="4139288" cy="289134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4" name="Chart 13">
            <a:extLst>
              <a:ext uri="{FF2B5EF4-FFF2-40B4-BE49-F238E27FC236}">
                <a16:creationId xmlns:a16="http://schemas.microsoft.com/office/drawing/2014/main" id="{DAACA23F-800B-7319-E919-D81EF5767A34}"/>
              </a:ext>
            </a:extLst>
          </p:cNvPr>
          <p:cNvGraphicFramePr>
            <a:graphicFrameLocks/>
          </p:cNvGraphicFramePr>
          <p:nvPr/>
        </p:nvGraphicFramePr>
        <p:xfrm>
          <a:off x="6913591" y="1786874"/>
          <a:ext cx="3974466" cy="2835560"/>
        </p:xfrm>
        <a:graphic>
          <a:graphicData uri="http://schemas.openxmlformats.org/drawingml/2006/chart">
            <c:chart xmlns:c="http://schemas.openxmlformats.org/drawingml/2006/chart" xmlns:r="http://schemas.openxmlformats.org/officeDocument/2006/relationships" r:id="rId3"/>
          </a:graphicData>
        </a:graphic>
      </p:graphicFrame>
      <p:cxnSp>
        <p:nvCxnSpPr>
          <p:cNvPr id="21" name="Straight Connector 20">
            <a:extLst>
              <a:ext uri="{FF2B5EF4-FFF2-40B4-BE49-F238E27FC236}">
                <a16:creationId xmlns:a16="http://schemas.microsoft.com/office/drawing/2014/main" id="{930A108F-3AE8-7EC2-9EF5-058E256E6467}"/>
              </a:ext>
            </a:extLst>
          </p:cNvPr>
          <p:cNvCxnSpPr>
            <a:cxnSpLocks/>
          </p:cNvCxnSpPr>
          <p:nvPr/>
        </p:nvCxnSpPr>
        <p:spPr>
          <a:xfrm>
            <a:off x="6195060" y="1179301"/>
            <a:ext cx="0" cy="4955059"/>
          </a:xfrm>
          <a:prstGeom prst="line">
            <a:avLst/>
          </a:prstGeom>
          <a:ln w="38100">
            <a:solidFill>
              <a:srgbClr val="254780"/>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C63D5FA7-D53C-0F29-95CE-446BAA2233B8}"/>
              </a:ext>
            </a:extLst>
          </p:cNvPr>
          <p:cNvSpPr txBox="1"/>
          <p:nvPr/>
        </p:nvSpPr>
        <p:spPr>
          <a:xfrm>
            <a:off x="1651885" y="4749365"/>
            <a:ext cx="3359491" cy="1384995"/>
          </a:xfrm>
          <a:prstGeom prst="rect">
            <a:avLst/>
          </a:prstGeom>
          <a:noFill/>
        </p:spPr>
        <p:txBody>
          <a:bodyPr wrap="square" rtlCol="0">
            <a:spAutoFit/>
          </a:bodyPr>
          <a:lstStyle/>
          <a:p>
            <a:r>
              <a:rPr lang="en-US" sz="1400" dirty="0">
                <a:latin typeface="Book Antiqua" panose="02040602050305030304" pitchFamily="18" charset="0"/>
              </a:rPr>
              <a:t>If buying a green product reduced impatience, it should remain stable regardless of how the shipping option is framed </a:t>
            </a:r>
            <a:endParaRPr lang="en-US" sz="1400" dirty="0">
              <a:solidFill>
                <a:schemeClr val="bg1"/>
              </a:solidFill>
              <a:latin typeface="Book Antiqua" panose="02040602050305030304" pitchFamily="18" charset="0"/>
            </a:endParaRPr>
          </a:p>
          <a:p>
            <a:endParaRPr lang="en-US" sz="1400" dirty="0">
              <a:solidFill>
                <a:schemeClr val="bg1"/>
              </a:solidFill>
              <a:latin typeface="Book Antiqua" panose="02040602050305030304" pitchFamily="18" charset="0"/>
            </a:endParaRPr>
          </a:p>
          <a:p>
            <a:pPr algn="ctr"/>
            <a:r>
              <a:rPr lang="en-US" sz="1400" dirty="0">
                <a:solidFill>
                  <a:schemeClr val="bg1"/>
                </a:solidFill>
                <a:latin typeface="Book Antiqua" panose="02040602050305030304" pitchFamily="18" charset="0"/>
              </a:rPr>
              <a:t>Only a main effect of product type </a:t>
            </a:r>
          </a:p>
        </p:txBody>
      </p:sp>
      <p:sp>
        <p:nvSpPr>
          <p:cNvPr id="24" name="TextBox 23">
            <a:extLst>
              <a:ext uri="{FF2B5EF4-FFF2-40B4-BE49-F238E27FC236}">
                <a16:creationId xmlns:a16="http://schemas.microsoft.com/office/drawing/2014/main" id="{F00157A7-A618-2A16-D1EE-522D2A5086B5}"/>
              </a:ext>
            </a:extLst>
          </p:cNvPr>
          <p:cNvSpPr txBox="1"/>
          <p:nvPr/>
        </p:nvSpPr>
        <p:spPr>
          <a:xfrm>
            <a:off x="7316664" y="4749365"/>
            <a:ext cx="3359491" cy="1384995"/>
          </a:xfrm>
          <a:prstGeom prst="rect">
            <a:avLst/>
          </a:prstGeom>
          <a:noFill/>
        </p:spPr>
        <p:txBody>
          <a:bodyPr wrap="square" rtlCol="0">
            <a:spAutoFit/>
          </a:bodyPr>
          <a:lstStyle/>
          <a:p>
            <a:r>
              <a:rPr lang="en-US" sz="1400" dirty="0">
                <a:latin typeface="Book Antiqua" panose="02040602050305030304" pitchFamily="18" charset="0"/>
              </a:rPr>
              <a:t>The framing activates environmental consideration for both conventional and green conditions</a:t>
            </a:r>
          </a:p>
          <a:p>
            <a:endParaRPr lang="en-US" sz="1400" dirty="0">
              <a:latin typeface="Book Antiqua" panose="02040602050305030304" pitchFamily="18" charset="0"/>
            </a:endParaRPr>
          </a:p>
          <a:p>
            <a:endParaRPr lang="en-US" sz="1400" dirty="0">
              <a:latin typeface="Book Antiqua" panose="02040602050305030304" pitchFamily="18" charset="0"/>
            </a:endParaRPr>
          </a:p>
          <a:p>
            <a:pPr algn="ctr"/>
            <a:r>
              <a:rPr lang="en-US" sz="1400" dirty="0">
                <a:solidFill>
                  <a:schemeClr val="bg1"/>
                </a:solidFill>
                <a:latin typeface="Book Antiqua" panose="02040602050305030304" pitchFamily="18" charset="0"/>
              </a:rPr>
              <a:t>An attenuation </a:t>
            </a:r>
          </a:p>
        </p:txBody>
      </p:sp>
      <p:pic>
        <p:nvPicPr>
          <p:cNvPr id="2" name="Picture 2" descr="❓ Red Question Mark Emoji: Meaning &amp; Usage">
            <a:extLst>
              <a:ext uri="{FF2B5EF4-FFF2-40B4-BE49-F238E27FC236}">
                <a16:creationId xmlns:a16="http://schemas.microsoft.com/office/drawing/2014/main" id="{1F76784E-9505-9624-7933-B1705D78276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04274" y="1768809"/>
            <a:ext cx="3566367" cy="35663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232622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312F75-6A1B-CE60-EF44-B75CDE292021}"/>
            </a:ext>
          </a:extLst>
        </p:cNvPr>
        <p:cNvGrpSpPr/>
        <p:nvPr/>
      </p:nvGrpSpPr>
      <p:grpSpPr>
        <a:xfrm>
          <a:off x="0" y="0"/>
          <a:ext cx="0" cy="0"/>
          <a:chOff x="0" y="0"/>
          <a:chExt cx="0" cy="0"/>
        </a:xfrm>
      </p:grpSpPr>
      <p:sp>
        <p:nvSpPr>
          <p:cNvPr id="3" name="Espace réservé de la date 2">
            <a:extLst>
              <a:ext uri="{FF2B5EF4-FFF2-40B4-BE49-F238E27FC236}">
                <a16:creationId xmlns:a16="http://schemas.microsoft.com/office/drawing/2014/main" id="{62D38987-897F-470D-E35C-7CA6A0274FD7}"/>
              </a:ext>
            </a:extLst>
          </p:cNvPr>
          <p:cNvSpPr>
            <a:spLocks noGrp="1"/>
          </p:cNvSpPr>
          <p:nvPr>
            <p:ph type="dt" sz="half" idx="10"/>
          </p:nvPr>
        </p:nvSpPr>
        <p:spPr/>
        <p:txBody>
          <a:bodyPr/>
          <a:lstStyle/>
          <a:p>
            <a:endParaRPr lang="en-US" dirty="0"/>
          </a:p>
        </p:txBody>
      </p:sp>
      <p:sp>
        <p:nvSpPr>
          <p:cNvPr id="5" name="Espace réservé du numéro de diapositive 4">
            <a:extLst>
              <a:ext uri="{FF2B5EF4-FFF2-40B4-BE49-F238E27FC236}">
                <a16:creationId xmlns:a16="http://schemas.microsoft.com/office/drawing/2014/main" id="{A500CEE9-142B-A17B-CCE0-F0C58E3BD116}"/>
              </a:ext>
            </a:extLst>
          </p:cNvPr>
          <p:cNvSpPr>
            <a:spLocks noGrp="1"/>
          </p:cNvSpPr>
          <p:nvPr>
            <p:ph type="sldNum" sz="quarter" idx="12"/>
          </p:nvPr>
        </p:nvSpPr>
        <p:spPr/>
        <p:txBody>
          <a:bodyPr/>
          <a:lstStyle/>
          <a:p>
            <a:fld id="{D57F1E4F-1CFF-5643-939E-217C01CDF565}" type="slidenum">
              <a:rPr lang="en-US" smtClean="0"/>
              <a:pPr/>
              <a:t>48</a:t>
            </a:fld>
            <a:endParaRPr lang="en-US"/>
          </a:p>
        </p:txBody>
      </p:sp>
      <p:sp>
        <p:nvSpPr>
          <p:cNvPr id="6" name="Espace réservé du contenu 5">
            <a:extLst>
              <a:ext uri="{FF2B5EF4-FFF2-40B4-BE49-F238E27FC236}">
                <a16:creationId xmlns:a16="http://schemas.microsoft.com/office/drawing/2014/main" id="{DFD5F78F-43DA-497B-5C08-0C811F8BBC81}"/>
              </a:ext>
            </a:extLst>
          </p:cNvPr>
          <p:cNvSpPr>
            <a:spLocks noGrp="1"/>
          </p:cNvSpPr>
          <p:nvPr>
            <p:ph idx="13"/>
          </p:nvPr>
        </p:nvSpPr>
        <p:spPr/>
        <p:txBody>
          <a:bodyPr/>
          <a:lstStyle/>
          <a:p>
            <a:r>
              <a:rPr lang="en-US" dirty="0"/>
              <a:t>Discussion </a:t>
            </a:r>
          </a:p>
        </p:txBody>
      </p:sp>
      <p:sp>
        <p:nvSpPr>
          <p:cNvPr id="7" name="Espace réservé du contenu 6">
            <a:extLst>
              <a:ext uri="{FF2B5EF4-FFF2-40B4-BE49-F238E27FC236}">
                <a16:creationId xmlns:a16="http://schemas.microsoft.com/office/drawing/2014/main" id="{5A1E4BCD-F2A0-6EA8-8B34-A24668BB98BF}"/>
              </a:ext>
            </a:extLst>
          </p:cNvPr>
          <p:cNvSpPr>
            <a:spLocks noGrp="1"/>
          </p:cNvSpPr>
          <p:nvPr>
            <p:ph idx="14"/>
          </p:nvPr>
        </p:nvSpPr>
        <p:spPr/>
        <p:txBody>
          <a:bodyPr/>
          <a:lstStyle/>
          <a:p>
            <a:r>
              <a:rPr lang="en-NL"/>
              <a:t>Study </a:t>
            </a:r>
            <a:r>
              <a:rPr lang="en-US" dirty="0"/>
              <a:t>4</a:t>
            </a:r>
            <a:r>
              <a:rPr lang="en-NL"/>
              <a:t>: </a:t>
            </a:r>
            <a:r>
              <a:rPr lang="en-US" dirty="0">
                <a:solidFill>
                  <a:srgbClr val="A97816"/>
                </a:solidFill>
              </a:rPr>
              <a:t>Take-aways </a:t>
            </a:r>
            <a:endParaRPr lang="en-NL" dirty="0"/>
          </a:p>
        </p:txBody>
      </p:sp>
      <p:sp>
        <p:nvSpPr>
          <p:cNvPr id="4" name="Text Placeholder 3">
            <a:extLst>
              <a:ext uri="{FF2B5EF4-FFF2-40B4-BE49-F238E27FC236}">
                <a16:creationId xmlns:a16="http://schemas.microsoft.com/office/drawing/2014/main" id="{194212F7-798C-E5C8-2E1E-E91AEA7168F4}"/>
              </a:ext>
            </a:extLst>
          </p:cNvPr>
          <p:cNvSpPr>
            <a:spLocks noGrp="1"/>
          </p:cNvSpPr>
          <p:nvPr>
            <p:ph type="body" sz="quarter" idx="15"/>
          </p:nvPr>
        </p:nvSpPr>
        <p:spPr/>
        <p:txBody>
          <a:bodyPr/>
          <a:lstStyle/>
          <a:p>
            <a:endParaRPr lang="en-NL"/>
          </a:p>
        </p:txBody>
      </p:sp>
      <p:sp>
        <p:nvSpPr>
          <p:cNvPr id="16" name="Rectangle 2">
            <a:extLst>
              <a:ext uri="{FF2B5EF4-FFF2-40B4-BE49-F238E27FC236}">
                <a16:creationId xmlns:a16="http://schemas.microsoft.com/office/drawing/2014/main" id="{ECA77D3E-8863-988E-76E5-CC6F922DDDCF}"/>
              </a:ext>
            </a:extLst>
          </p:cNvPr>
          <p:cNvSpPr>
            <a:spLocks noChangeArrowheads="1"/>
          </p:cNvSpPr>
          <p:nvPr/>
        </p:nvSpPr>
        <p:spPr bwMode="auto">
          <a:xfrm>
            <a:off x="5824538" y="2249488"/>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NL" altLang="en-NL" sz="900" b="0" i="0" u="none" strike="noStrike" cap="none" normalizeH="0" baseline="0">
                <a:ln>
                  <a:noFill/>
                </a:ln>
                <a:solidFill>
                  <a:schemeClr val="tx1"/>
                </a:solidFill>
                <a:effectLst/>
                <a:latin typeface="Arial" panose="020B0604020202020204" pitchFamily="34" charset="0"/>
                <a:ea typeface="Helvetica" pitchFamily="2" charset="0"/>
              </a:rPr>
            </a:br>
            <a:endParaRPr kumimoji="0" lang="en-NL" altLang="en-NL" sz="10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en-NL" altLang="en-NL" sz="900" b="0" i="0" u="none" strike="noStrike" cap="none" normalizeH="0" baseline="0">
                <a:ln>
                  <a:noFill/>
                </a:ln>
                <a:solidFill>
                  <a:schemeClr val="tx1"/>
                </a:solidFill>
                <a:effectLst/>
                <a:latin typeface="Arial" panose="020B0604020202020204" pitchFamily="34" charset="0"/>
                <a:ea typeface="Times New Roman" panose="02020603050405020304" pitchFamily="18" charset="0"/>
              </a:rPr>
            </a:br>
            <a:endParaRPr kumimoji="0" lang="en-NL" altLang="en-NL" sz="1800" b="0" i="0" u="none" strike="noStrike" cap="none" normalizeH="0" baseline="0">
              <a:ln>
                <a:noFill/>
              </a:ln>
              <a:solidFill>
                <a:schemeClr val="tx1"/>
              </a:solidFill>
              <a:effectLst/>
              <a:latin typeface="Arial" panose="020B0604020202020204" pitchFamily="34" charset="0"/>
            </a:endParaRPr>
          </a:p>
        </p:txBody>
      </p:sp>
      <p:sp>
        <p:nvSpPr>
          <p:cNvPr id="10" name="Rectangle 9">
            <a:extLst>
              <a:ext uri="{FF2B5EF4-FFF2-40B4-BE49-F238E27FC236}">
                <a16:creationId xmlns:a16="http://schemas.microsoft.com/office/drawing/2014/main" id="{89FC29AE-F0D1-4447-9839-710DA41BA31C}"/>
              </a:ext>
            </a:extLst>
          </p:cNvPr>
          <p:cNvSpPr/>
          <p:nvPr/>
        </p:nvSpPr>
        <p:spPr>
          <a:xfrm>
            <a:off x="486404" y="2350609"/>
            <a:ext cx="7014345" cy="3108543"/>
          </a:xfrm>
          <a:prstGeom prst="rect">
            <a:avLst/>
          </a:prstGeom>
        </p:spPr>
        <p:txBody>
          <a:bodyPr wrap="square">
            <a:spAutoFit/>
          </a:bodyPr>
          <a:lstStyle/>
          <a:p>
            <a:pPr marL="457200" indent="-457200">
              <a:buFont typeface="Wingdings" pitchFamily="2" charset="2"/>
              <a:buChar char="§"/>
            </a:pPr>
            <a:r>
              <a:rPr lang="en-US" sz="2400" b="1" dirty="0">
                <a:solidFill>
                  <a:srgbClr val="113866"/>
                </a:solidFill>
                <a:latin typeface="+mj-lt"/>
              </a:rPr>
              <a:t>Framing faster delivery as greener using the article intervention attenuates the effect, consistent with the activation account </a:t>
            </a:r>
          </a:p>
          <a:p>
            <a:pPr marL="457200" indent="-457200">
              <a:buFont typeface="Wingdings" pitchFamily="2" charset="2"/>
              <a:buChar char="§"/>
            </a:pPr>
            <a:endParaRPr lang="en-US" sz="2400" b="1" dirty="0">
              <a:solidFill>
                <a:srgbClr val="4877A4"/>
              </a:solidFill>
              <a:latin typeface="+mj-lt"/>
            </a:endParaRPr>
          </a:p>
          <a:p>
            <a:pPr marL="457200" indent="-457200">
              <a:buFont typeface="Wingdings" pitchFamily="2" charset="2"/>
              <a:buChar char="§"/>
            </a:pPr>
            <a:endParaRPr lang="en-US" sz="2400" b="1" dirty="0">
              <a:solidFill>
                <a:srgbClr val="4877A4"/>
              </a:solidFill>
              <a:latin typeface="+mj-lt"/>
            </a:endParaRPr>
          </a:p>
          <a:p>
            <a:pPr marL="457200" indent="-457200">
              <a:buFont typeface="Wingdings" pitchFamily="2" charset="2"/>
              <a:buChar char="§"/>
            </a:pPr>
            <a:r>
              <a:rPr lang="en-US" sz="2400" b="1" dirty="0">
                <a:solidFill>
                  <a:srgbClr val="4877A4"/>
                </a:solidFill>
                <a:latin typeface="+mj-lt"/>
              </a:rPr>
              <a:t>These results are inconsistent with the impatience reduction account </a:t>
            </a:r>
          </a:p>
          <a:p>
            <a:endParaRPr lang="en-US" sz="2800" b="1" dirty="0">
              <a:solidFill>
                <a:srgbClr val="4877A4"/>
              </a:solidFill>
              <a:latin typeface="+mj-lt"/>
            </a:endParaRPr>
          </a:p>
        </p:txBody>
      </p:sp>
      <p:sp>
        <p:nvSpPr>
          <p:cNvPr id="2" name="Speech Bubble: Rectangle with Corners Rounded 8">
            <a:extLst>
              <a:ext uri="{FF2B5EF4-FFF2-40B4-BE49-F238E27FC236}">
                <a16:creationId xmlns:a16="http://schemas.microsoft.com/office/drawing/2014/main" id="{AFD1E2B0-1F05-899A-CE18-6825686A3CB3}"/>
              </a:ext>
            </a:extLst>
          </p:cNvPr>
          <p:cNvSpPr/>
          <p:nvPr/>
        </p:nvSpPr>
        <p:spPr>
          <a:xfrm>
            <a:off x="7500750" y="2350609"/>
            <a:ext cx="4062663" cy="1803325"/>
          </a:xfrm>
          <a:prstGeom prst="wedgeRoundRectCallout">
            <a:avLst>
              <a:gd name="adj1" fmla="val -42031"/>
              <a:gd name="adj2" fmla="val 118121"/>
              <a:gd name="adj3" fmla="val 16667"/>
            </a:avLst>
          </a:prstGeom>
          <a:solidFill>
            <a:srgbClr val="2648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cap="all" dirty="0">
                <a:solidFill>
                  <a:schemeClr val="bg1"/>
                </a:solidFill>
                <a:latin typeface="Franklin Gothic Demi Cond" panose="020B0603020102020204" pitchFamily="34" charset="0"/>
              </a:rPr>
              <a:t>evidence against the self-perception account?</a:t>
            </a:r>
          </a:p>
        </p:txBody>
      </p:sp>
    </p:spTree>
    <p:extLst>
      <p:ext uri="{BB962C8B-B14F-4D97-AF65-F5344CB8AC3E}">
        <p14:creationId xmlns:p14="http://schemas.microsoft.com/office/powerpoint/2010/main" val="1580215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92512C-C6C1-DA80-288C-3E6EE61E5395}"/>
            </a:ext>
          </a:extLst>
        </p:cNvPr>
        <p:cNvGrpSpPr/>
        <p:nvPr/>
      </p:nvGrpSpPr>
      <p:grpSpPr>
        <a:xfrm>
          <a:off x="0" y="0"/>
          <a:ext cx="0" cy="0"/>
          <a:chOff x="0" y="0"/>
          <a:chExt cx="0" cy="0"/>
        </a:xfrm>
      </p:grpSpPr>
      <p:sp>
        <p:nvSpPr>
          <p:cNvPr id="3" name="Espace réservé de la date 2">
            <a:extLst>
              <a:ext uri="{FF2B5EF4-FFF2-40B4-BE49-F238E27FC236}">
                <a16:creationId xmlns:a16="http://schemas.microsoft.com/office/drawing/2014/main" id="{E4DD0F0D-EBD1-0900-74BE-1E54096E0CA6}"/>
              </a:ext>
            </a:extLst>
          </p:cNvPr>
          <p:cNvSpPr>
            <a:spLocks noGrp="1"/>
          </p:cNvSpPr>
          <p:nvPr>
            <p:ph type="dt" sz="half" idx="10"/>
          </p:nvPr>
        </p:nvSpPr>
        <p:spPr/>
        <p:txBody>
          <a:bodyPr/>
          <a:lstStyle/>
          <a:p>
            <a:endParaRPr lang="en-US" dirty="0"/>
          </a:p>
        </p:txBody>
      </p:sp>
      <p:sp>
        <p:nvSpPr>
          <p:cNvPr id="5" name="Espace réservé du numéro de diapositive 4">
            <a:extLst>
              <a:ext uri="{FF2B5EF4-FFF2-40B4-BE49-F238E27FC236}">
                <a16:creationId xmlns:a16="http://schemas.microsoft.com/office/drawing/2014/main" id="{EA0E4178-0EC5-D1BA-A132-9057E62D650A}"/>
              </a:ext>
            </a:extLst>
          </p:cNvPr>
          <p:cNvSpPr>
            <a:spLocks noGrp="1"/>
          </p:cNvSpPr>
          <p:nvPr>
            <p:ph type="sldNum" sz="quarter" idx="12"/>
          </p:nvPr>
        </p:nvSpPr>
        <p:spPr/>
        <p:txBody>
          <a:bodyPr/>
          <a:lstStyle/>
          <a:p>
            <a:fld id="{D57F1E4F-1CFF-5643-939E-217C01CDF565}" type="slidenum">
              <a:rPr lang="en-US" smtClean="0"/>
              <a:pPr/>
              <a:t>49</a:t>
            </a:fld>
            <a:endParaRPr lang="en-US"/>
          </a:p>
        </p:txBody>
      </p:sp>
      <p:sp>
        <p:nvSpPr>
          <p:cNvPr id="6" name="Espace réservé du contenu 5">
            <a:extLst>
              <a:ext uri="{FF2B5EF4-FFF2-40B4-BE49-F238E27FC236}">
                <a16:creationId xmlns:a16="http://schemas.microsoft.com/office/drawing/2014/main" id="{B0770DBE-3C1B-ED17-C9FC-AA6031E936FE}"/>
              </a:ext>
            </a:extLst>
          </p:cNvPr>
          <p:cNvSpPr>
            <a:spLocks noGrp="1"/>
          </p:cNvSpPr>
          <p:nvPr>
            <p:ph idx="13"/>
          </p:nvPr>
        </p:nvSpPr>
        <p:spPr/>
        <p:txBody>
          <a:bodyPr/>
          <a:lstStyle/>
          <a:p>
            <a:r>
              <a:rPr lang="en-US" dirty="0"/>
              <a:t>Overview </a:t>
            </a:r>
          </a:p>
        </p:txBody>
      </p:sp>
      <p:sp>
        <p:nvSpPr>
          <p:cNvPr id="7" name="Espace réservé du contenu 6">
            <a:extLst>
              <a:ext uri="{FF2B5EF4-FFF2-40B4-BE49-F238E27FC236}">
                <a16:creationId xmlns:a16="http://schemas.microsoft.com/office/drawing/2014/main" id="{DCB6E9FD-0628-A3DF-717C-A00012064542}"/>
              </a:ext>
            </a:extLst>
          </p:cNvPr>
          <p:cNvSpPr>
            <a:spLocks noGrp="1"/>
          </p:cNvSpPr>
          <p:nvPr>
            <p:ph idx="14"/>
          </p:nvPr>
        </p:nvSpPr>
        <p:spPr/>
        <p:txBody>
          <a:bodyPr/>
          <a:lstStyle/>
          <a:p>
            <a:r>
              <a:rPr lang="en-NL"/>
              <a:t>Study </a:t>
            </a:r>
            <a:r>
              <a:rPr lang="en-US" dirty="0"/>
              <a:t>5</a:t>
            </a:r>
            <a:r>
              <a:rPr lang="en-NL"/>
              <a:t>: </a:t>
            </a:r>
            <a:r>
              <a:rPr lang="en-US" dirty="0">
                <a:solidFill>
                  <a:srgbClr val="A97816"/>
                </a:solidFill>
              </a:rPr>
              <a:t>Moderation by a reminder nudge </a:t>
            </a:r>
            <a:endParaRPr lang="en-NL" dirty="0"/>
          </a:p>
        </p:txBody>
      </p:sp>
      <p:sp>
        <p:nvSpPr>
          <p:cNvPr id="45" name="Textfeld 10">
            <a:extLst>
              <a:ext uri="{FF2B5EF4-FFF2-40B4-BE49-F238E27FC236}">
                <a16:creationId xmlns:a16="http://schemas.microsoft.com/office/drawing/2014/main" id="{B70473AC-E992-C798-62ED-DF8015FAF3D1}"/>
              </a:ext>
            </a:extLst>
          </p:cNvPr>
          <p:cNvSpPr txBox="1"/>
          <p:nvPr/>
        </p:nvSpPr>
        <p:spPr>
          <a:xfrm>
            <a:off x="590594" y="3597613"/>
            <a:ext cx="10439712" cy="466859"/>
          </a:xfrm>
          <a:prstGeom prst="rect">
            <a:avLst/>
          </a:prstGeom>
          <a:noFill/>
        </p:spPr>
        <p:txBody>
          <a:bodyPr wrap="square" rtlCol="0">
            <a:spAutoFit/>
          </a:bodyPr>
          <a:lstStyle/>
          <a:p>
            <a:pPr marL="285750" indent="-285750">
              <a:lnSpc>
                <a:spcPct val="150000"/>
              </a:lnSpc>
              <a:buFont typeface="Wingdings" pitchFamily="2" charset="2"/>
              <a:buChar char="ü"/>
            </a:pPr>
            <a:r>
              <a:rPr lang="en-US" dirty="0">
                <a:latin typeface="Book Antiqua" panose="02040602050305030304" pitchFamily="18" charset="0"/>
                <a:ea typeface="ＭＳ Ｐゴシック" charset="-128"/>
              </a:rPr>
              <a:t>Provide process by moderation evidence for the activation account </a:t>
            </a:r>
          </a:p>
        </p:txBody>
      </p:sp>
      <p:sp>
        <p:nvSpPr>
          <p:cNvPr id="20" name="Rectangle 19">
            <a:extLst>
              <a:ext uri="{FF2B5EF4-FFF2-40B4-BE49-F238E27FC236}">
                <a16:creationId xmlns:a16="http://schemas.microsoft.com/office/drawing/2014/main" id="{53947F41-A67C-D0AA-FEF8-7915EFED251A}"/>
              </a:ext>
            </a:extLst>
          </p:cNvPr>
          <p:cNvSpPr/>
          <p:nvPr/>
        </p:nvSpPr>
        <p:spPr>
          <a:xfrm>
            <a:off x="590595" y="2499159"/>
            <a:ext cx="10775905" cy="1200329"/>
          </a:xfrm>
          <a:prstGeom prst="rect">
            <a:avLst/>
          </a:prstGeom>
        </p:spPr>
        <p:txBody>
          <a:bodyPr wrap="square">
            <a:spAutoFit/>
          </a:bodyPr>
          <a:lstStyle/>
          <a:p>
            <a:r>
              <a:rPr lang="en-US" b="1" dirty="0">
                <a:solidFill>
                  <a:srgbClr val="4877A4"/>
                </a:solidFill>
                <a:latin typeface="+mj-lt"/>
              </a:rPr>
              <a:t>401 Connect US participants, 381 after preregistered exclusion</a:t>
            </a:r>
          </a:p>
          <a:p>
            <a:r>
              <a:rPr lang="en-US" b="1" dirty="0">
                <a:solidFill>
                  <a:srgbClr val="4877A4"/>
                </a:solidFill>
                <a:latin typeface="+mj-lt"/>
              </a:rPr>
              <a:t>2 (product type: green vs. conventional) x </a:t>
            </a:r>
            <a:r>
              <a:rPr lang="en-US" b="1" dirty="0">
                <a:solidFill>
                  <a:srgbClr val="A97816"/>
                </a:solidFill>
                <a:latin typeface="+mj-lt"/>
              </a:rPr>
              <a:t>2 (environmental consideration: control vs. activated) </a:t>
            </a:r>
            <a:r>
              <a:rPr lang="en-US" b="1" dirty="0">
                <a:solidFill>
                  <a:srgbClr val="4877A4"/>
                </a:solidFill>
                <a:latin typeface="+mj-lt"/>
              </a:rPr>
              <a:t>between-subjects design  </a:t>
            </a:r>
          </a:p>
          <a:p>
            <a:endParaRPr lang="en-US" b="1" dirty="0">
              <a:solidFill>
                <a:srgbClr val="4877A4"/>
              </a:solidFill>
              <a:latin typeface="+mj-lt"/>
            </a:endParaRPr>
          </a:p>
        </p:txBody>
      </p:sp>
      <p:sp>
        <p:nvSpPr>
          <p:cNvPr id="4" name="Text Placeholder 3">
            <a:extLst>
              <a:ext uri="{FF2B5EF4-FFF2-40B4-BE49-F238E27FC236}">
                <a16:creationId xmlns:a16="http://schemas.microsoft.com/office/drawing/2014/main" id="{CF92A4EB-47D3-570B-C3D9-15084DB65DE3}"/>
              </a:ext>
            </a:extLst>
          </p:cNvPr>
          <p:cNvSpPr>
            <a:spLocks noGrp="1"/>
          </p:cNvSpPr>
          <p:nvPr>
            <p:ph type="body" sz="quarter" idx="15"/>
          </p:nvPr>
        </p:nvSpPr>
        <p:spPr/>
        <p:txBody>
          <a:bodyPr/>
          <a:lstStyle/>
          <a:p>
            <a:endParaRPr lang="en-NL"/>
          </a:p>
        </p:txBody>
      </p:sp>
      <p:pic>
        <p:nvPicPr>
          <p:cNvPr id="2" name="Picture 2">
            <a:extLst>
              <a:ext uri="{FF2B5EF4-FFF2-40B4-BE49-F238E27FC236}">
                <a16:creationId xmlns:a16="http://schemas.microsoft.com/office/drawing/2014/main" id="{91AA61BD-744C-9919-8542-F636986DCF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99302" y="1458508"/>
            <a:ext cx="848246" cy="8262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48224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9F39CF-C75B-EB08-7CBC-7D9D66D90023}"/>
            </a:ext>
          </a:extLst>
        </p:cNvPr>
        <p:cNvGrpSpPr/>
        <p:nvPr/>
      </p:nvGrpSpPr>
      <p:grpSpPr>
        <a:xfrm>
          <a:off x="0" y="0"/>
          <a:ext cx="0" cy="0"/>
          <a:chOff x="0" y="0"/>
          <a:chExt cx="0" cy="0"/>
        </a:xfrm>
      </p:grpSpPr>
      <p:sp>
        <p:nvSpPr>
          <p:cNvPr id="3" name="Date Placeholder 2">
            <a:extLst>
              <a:ext uri="{FF2B5EF4-FFF2-40B4-BE49-F238E27FC236}">
                <a16:creationId xmlns:a16="http://schemas.microsoft.com/office/drawing/2014/main" id="{F393E458-8018-494B-BB6E-37C58C0E2485}"/>
              </a:ext>
            </a:extLst>
          </p:cNvPr>
          <p:cNvSpPr>
            <a:spLocks noGrp="1"/>
          </p:cNvSpPr>
          <p:nvPr>
            <p:ph type="dt" sz="half" idx="10"/>
          </p:nvPr>
        </p:nvSpPr>
        <p:spPr/>
        <p:txBody>
          <a:bodyPr/>
          <a:lstStyle/>
          <a:p>
            <a:endParaRPr lang="en-GB" dirty="0"/>
          </a:p>
        </p:txBody>
      </p:sp>
      <p:sp>
        <p:nvSpPr>
          <p:cNvPr id="4" name="Footer Placeholder 3">
            <a:extLst>
              <a:ext uri="{FF2B5EF4-FFF2-40B4-BE49-F238E27FC236}">
                <a16:creationId xmlns:a16="http://schemas.microsoft.com/office/drawing/2014/main" id="{0A5EB2F2-CB95-EE3A-8626-E7AAF865A8E2}"/>
              </a:ext>
            </a:extLst>
          </p:cNvPr>
          <p:cNvSpPr>
            <a:spLocks noGrp="1"/>
          </p:cNvSpPr>
          <p:nvPr>
            <p:ph type="ftr" sz="quarter" idx="11"/>
          </p:nvPr>
        </p:nvSpPr>
        <p:spPr/>
        <p:txBody>
          <a:bodyPr/>
          <a:lstStyle/>
          <a:p>
            <a:endParaRPr lang="en-GB" cap="none" dirty="0"/>
          </a:p>
        </p:txBody>
      </p:sp>
      <p:sp>
        <p:nvSpPr>
          <p:cNvPr id="5" name="Slide Number Placeholder 4">
            <a:extLst>
              <a:ext uri="{FF2B5EF4-FFF2-40B4-BE49-F238E27FC236}">
                <a16:creationId xmlns:a16="http://schemas.microsoft.com/office/drawing/2014/main" id="{652D9749-D0A4-BD97-4A5F-D70B8E0B81FA}"/>
              </a:ext>
            </a:extLst>
          </p:cNvPr>
          <p:cNvSpPr>
            <a:spLocks noGrp="1"/>
          </p:cNvSpPr>
          <p:nvPr>
            <p:ph type="sldNum" sz="quarter" idx="12"/>
          </p:nvPr>
        </p:nvSpPr>
        <p:spPr/>
        <p:txBody>
          <a:bodyPr/>
          <a:lstStyle/>
          <a:p>
            <a:fld id="{D57F1E4F-1CFF-5643-939E-217C01CDF565}" type="slidenum">
              <a:rPr lang="en-GB" noProof="0" smtClean="0"/>
              <a:pPr/>
              <a:t>5</a:t>
            </a:fld>
            <a:endParaRPr lang="en-GB" noProof="0" dirty="0"/>
          </a:p>
        </p:txBody>
      </p:sp>
      <p:sp>
        <p:nvSpPr>
          <p:cNvPr id="6" name="Content Placeholder 5">
            <a:extLst>
              <a:ext uri="{FF2B5EF4-FFF2-40B4-BE49-F238E27FC236}">
                <a16:creationId xmlns:a16="http://schemas.microsoft.com/office/drawing/2014/main" id="{0AD9727E-1966-DB20-78C7-AE4FE396A0E9}"/>
              </a:ext>
            </a:extLst>
          </p:cNvPr>
          <p:cNvSpPr>
            <a:spLocks noGrp="1"/>
          </p:cNvSpPr>
          <p:nvPr>
            <p:ph idx="13"/>
          </p:nvPr>
        </p:nvSpPr>
        <p:spPr/>
        <p:txBody>
          <a:bodyPr/>
          <a:lstStyle/>
          <a:p>
            <a:r>
              <a:rPr lang="en-US" dirty="0"/>
              <a:t>The many costs of faster delivery </a:t>
            </a:r>
          </a:p>
        </p:txBody>
      </p:sp>
      <p:sp>
        <p:nvSpPr>
          <p:cNvPr id="7" name="Content Placeholder 6">
            <a:extLst>
              <a:ext uri="{FF2B5EF4-FFF2-40B4-BE49-F238E27FC236}">
                <a16:creationId xmlns:a16="http://schemas.microsoft.com/office/drawing/2014/main" id="{0E4D4436-46DB-D0C8-7305-8658E79B1C80}"/>
              </a:ext>
            </a:extLst>
          </p:cNvPr>
          <p:cNvSpPr>
            <a:spLocks noGrp="1"/>
          </p:cNvSpPr>
          <p:nvPr>
            <p:ph idx="14"/>
          </p:nvPr>
        </p:nvSpPr>
        <p:spPr/>
        <p:txBody>
          <a:bodyPr/>
          <a:lstStyle/>
          <a:p>
            <a:r>
              <a:rPr lang="en-US" dirty="0"/>
              <a:t>Is faster delivery </a:t>
            </a:r>
            <a:r>
              <a:rPr lang="en-US" dirty="0">
                <a:solidFill>
                  <a:srgbClr val="A97816"/>
                </a:solidFill>
              </a:rPr>
              <a:t>the best practice? </a:t>
            </a:r>
          </a:p>
        </p:txBody>
      </p:sp>
      <p:sp>
        <p:nvSpPr>
          <p:cNvPr id="8" name="Text Placeholder 7">
            <a:extLst>
              <a:ext uri="{FF2B5EF4-FFF2-40B4-BE49-F238E27FC236}">
                <a16:creationId xmlns:a16="http://schemas.microsoft.com/office/drawing/2014/main" id="{C68FFEDE-E903-59D9-B8FA-F03C8DF23DA8}"/>
              </a:ext>
            </a:extLst>
          </p:cNvPr>
          <p:cNvSpPr>
            <a:spLocks noGrp="1"/>
          </p:cNvSpPr>
          <p:nvPr>
            <p:ph type="body" sz="quarter" idx="15"/>
          </p:nvPr>
        </p:nvSpPr>
        <p:spPr/>
        <p:txBody>
          <a:bodyPr/>
          <a:lstStyle/>
          <a:p>
            <a:r>
              <a:rPr lang="en-US" dirty="0"/>
              <a:t>Forbes 2023; McKinsey &amp; Company 2013, 2021; </a:t>
            </a:r>
            <a:r>
              <a:rPr lang="en-US" dirty="0" err="1"/>
              <a:t>SupplyChainDive</a:t>
            </a:r>
            <a:r>
              <a:rPr lang="en-US" dirty="0"/>
              <a:t> 2023 </a:t>
            </a:r>
          </a:p>
        </p:txBody>
      </p:sp>
      <p:pic>
        <p:nvPicPr>
          <p:cNvPr id="12" name="Picture 11">
            <a:extLst>
              <a:ext uri="{FF2B5EF4-FFF2-40B4-BE49-F238E27FC236}">
                <a16:creationId xmlns:a16="http://schemas.microsoft.com/office/drawing/2014/main" id="{A883F8B0-2B6E-BC04-0DC6-BDD0EB2735E2}"/>
              </a:ext>
            </a:extLst>
          </p:cNvPr>
          <p:cNvPicPr>
            <a:picLocks noChangeAspect="1"/>
          </p:cNvPicPr>
          <p:nvPr/>
        </p:nvPicPr>
        <p:blipFill>
          <a:blip r:embed="rId3"/>
          <a:stretch>
            <a:fillRect/>
          </a:stretch>
        </p:blipFill>
        <p:spPr>
          <a:xfrm>
            <a:off x="380895" y="1979634"/>
            <a:ext cx="6434348" cy="4192308"/>
          </a:xfrm>
          <a:prstGeom prst="rect">
            <a:avLst/>
          </a:prstGeom>
        </p:spPr>
      </p:pic>
      <p:sp>
        <p:nvSpPr>
          <p:cNvPr id="15" name="TextBox 14">
            <a:extLst>
              <a:ext uri="{FF2B5EF4-FFF2-40B4-BE49-F238E27FC236}">
                <a16:creationId xmlns:a16="http://schemas.microsoft.com/office/drawing/2014/main" id="{905D5753-8200-DD3E-CDF3-4E5F5F337162}"/>
              </a:ext>
            </a:extLst>
          </p:cNvPr>
          <p:cNvSpPr txBox="1"/>
          <p:nvPr/>
        </p:nvSpPr>
        <p:spPr>
          <a:xfrm>
            <a:off x="405161" y="1356805"/>
            <a:ext cx="11320738" cy="461665"/>
          </a:xfrm>
          <a:prstGeom prst="rect">
            <a:avLst/>
          </a:prstGeom>
          <a:noFill/>
        </p:spPr>
        <p:txBody>
          <a:bodyPr wrap="square">
            <a:spAutoFit/>
          </a:bodyPr>
          <a:lstStyle/>
          <a:p>
            <a:r>
              <a:rPr lang="en-US" sz="2400" dirty="0">
                <a:latin typeface="Book Antiqua" panose="02040602050305030304" pitchFamily="18" charset="0"/>
              </a:rPr>
              <a:t>Next- or same-day parcel delivery can cost retailers more than </a:t>
            </a:r>
            <a:r>
              <a:rPr lang="en-US" sz="2400" b="1" dirty="0">
                <a:latin typeface="Book Antiqua" panose="02040602050305030304" pitchFamily="18" charset="0"/>
              </a:rPr>
              <a:t>$15 per package </a:t>
            </a:r>
            <a:endParaRPr lang="en-US" sz="2400" dirty="0">
              <a:latin typeface="Book Antiqua" panose="02040602050305030304" pitchFamily="18" charset="0"/>
            </a:endParaRPr>
          </a:p>
        </p:txBody>
      </p:sp>
      <p:grpSp>
        <p:nvGrpSpPr>
          <p:cNvPr id="36" name="Group 35">
            <a:extLst>
              <a:ext uri="{FF2B5EF4-FFF2-40B4-BE49-F238E27FC236}">
                <a16:creationId xmlns:a16="http://schemas.microsoft.com/office/drawing/2014/main" id="{547A343A-4ECA-A701-2F2C-D9E7D15E7496}"/>
              </a:ext>
            </a:extLst>
          </p:cNvPr>
          <p:cNvGrpSpPr/>
          <p:nvPr/>
        </p:nvGrpSpPr>
        <p:grpSpPr>
          <a:xfrm>
            <a:off x="2408791" y="4157068"/>
            <a:ext cx="2140981" cy="389349"/>
            <a:chOff x="2408791" y="4157068"/>
            <a:chExt cx="2140981" cy="389349"/>
          </a:xfrm>
        </p:grpSpPr>
        <p:cxnSp>
          <p:nvCxnSpPr>
            <p:cNvPr id="30" name="Straight Connector 29">
              <a:extLst>
                <a:ext uri="{FF2B5EF4-FFF2-40B4-BE49-F238E27FC236}">
                  <a16:creationId xmlns:a16="http://schemas.microsoft.com/office/drawing/2014/main" id="{60CB6FFB-7E4D-9D51-6F93-0957DF3A3914}"/>
                </a:ext>
              </a:extLst>
            </p:cNvPr>
            <p:cNvCxnSpPr>
              <a:cxnSpLocks/>
            </p:cNvCxnSpPr>
            <p:nvPr/>
          </p:nvCxnSpPr>
          <p:spPr>
            <a:xfrm>
              <a:off x="2408791" y="4157068"/>
              <a:ext cx="1651145" cy="0"/>
            </a:xfrm>
            <a:prstGeom prst="line">
              <a:avLst/>
            </a:prstGeom>
            <a:ln w="25400">
              <a:solidFill>
                <a:srgbClr val="264880"/>
              </a:solidFill>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1837E712-B6BD-4A2F-628A-39E1F8ABD2C3}"/>
                </a:ext>
              </a:extLst>
            </p:cNvPr>
            <p:cNvSpPr txBox="1"/>
            <p:nvPr/>
          </p:nvSpPr>
          <p:spPr>
            <a:xfrm>
              <a:off x="3645742" y="4238639"/>
              <a:ext cx="904030" cy="307777"/>
            </a:xfrm>
            <a:prstGeom prst="rect">
              <a:avLst/>
            </a:prstGeom>
            <a:noFill/>
          </p:spPr>
          <p:txBody>
            <a:bodyPr wrap="none" rtlCol="0">
              <a:spAutoFit/>
            </a:bodyPr>
            <a:lstStyle/>
            <a:p>
              <a:pPr algn="ctr"/>
              <a:r>
                <a:rPr lang="en-US" sz="1400" dirty="0">
                  <a:solidFill>
                    <a:srgbClr val="264880"/>
                  </a:solidFill>
                  <a:latin typeface="+mj-lt"/>
                </a:rPr>
                <a:t>5 centers</a:t>
              </a:r>
            </a:p>
          </p:txBody>
        </p:sp>
        <p:sp>
          <p:nvSpPr>
            <p:cNvPr id="35" name="TextBox 34">
              <a:extLst>
                <a:ext uri="{FF2B5EF4-FFF2-40B4-BE49-F238E27FC236}">
                  <a16:creationId xmlns:a16="http://schemas.microsoft.com/office/drawing/2014/main" id="{E5409EF2-BC0F-B218-EFE5-05E48C9554CE}"/>
                </a:ext>
              </a:extLst>
            </p:cNvPr>
            <p:cNvSpPr txBox="1"/>
            <p:nvPr/>
          </p:nvSpPr>
          <p:spPr>
            <a:xfrm>
              <a:off x="2478671" y="4238640"/>
              <a:ext cx="820097" cy="307777"/>
            </a:xfrm>
            <a:prstGeom prst="rect">
              <a:avLst/>
            </a:prstGeom>
            <a:noFill/>
          </p:spPr>
          <p:txBody>
            <a:bodyPr wrap="none" rtlCol="0">
              <a:spAutoFit/>
            </a:bodyPr>
            <a:lstStyle/>
            <a:p>
              <a:pPr algn="ctr"/>
              <a:r>
                <a:rPr lang="en-US" sz="1400" dirty="0">
                  <a:solidFill>
                    <a:srgbClr val="264880"/>
                  </a:solidFill>
                  <a:latin typeface="+mj-lt"/>
                </a:rPr>
                <a:t>1 center</a:t>
              </a:r>
            </a:p>
          </p:txBody>
        </p:sp>
      </p:grpSp>
      <p:pic>
        <p:nvPicPr>
          <p:cNvPr id="16" name="Picture 15">
            <a:extLst>
              <a:ext uri="{FF2B5EF4-FFF2-40B4-BE49-F238E27FC236}">
                <a16:creationId xmlns:a16="http://schemas.microsoft.com/office/drawing/2014/main" id="{95D3EFDC-E594-9536-A2D5-285E0D6ABDA6}"/>
              </a:ext>
            </a:extLst>
          </p:cNvPr>
          <p:cNvPicPr>
            <a:picLocks noChangeAspect="1"/>
          </p:cNvPicPr>
          <p:nvPr/>
        </p:nvPicPr>
        <p:blipFill>
          <a:blip r:embed="rId4"/>
          <a:stretch>
            <a:fillRect/>
          </a:stretch>
        </p:blipFill>
        <p:spPr>
          <a:xfrm>
            <a:off x="7461670" y="2676676"/>
            <a:ext cx="3568636" cy="1249023"/>
          </a:xfrm>
          <a:prstGeom prst="rect">
            <a:avLst/>
          </a:prstGeom>
        </p:spPr>
      </p:pic>
      <p:sp>
        <p:nvSpPr>
          <p:cNvPr id="10" name="TextBox 9">
            <a:extLst>
              <a:ext uri="{FF2B5EF4-FFF2-40B4-BE49-F238E27FC236}">
                <a16:creationId xmlns:a16="http://schemas.microsoft.com/office/drawing/2014/main" id="{8E2C508D-472F-A349-C75C-D58C1EB8E71F}"/>
              </a:ext>
            </a:extLst>
          </p:cNvPr>
          <p:cNvSpPr txBox="1"/>
          <p:nvPr/>
        </p:nvSpPr>
        <p:spPr>
          <a:xfrm>
            <a:off x="7402353" y="4297863"/>
            <a:ext cx="4283393" cy="1077218"/>
          </a:xfrm>
          <a:prstGeom prst="rect">
            <a:avLst/>
          </a:prstGeom>
          <a:noFill/>
        </p:spPr>
        <p:txBody>
          <a:bodyPr wrap="square">
            <a:spAutoFit/>
          </a:bodyPr>
          <a:lstStyle/>
          <a:p>
            <a:pPr algn="l"/>
            <a:r>
              <a:rPr lang="en-US" sz="1600" b="0" i="0" dirty="0">
                <a:solidFill>
                  <a:srgbClr val="0A0A0A"/>
                </a:solidFill>
                <a:effectLst/>
                <a:latin typeface="Book Antiqua" panose="02040602050305030304" pitchFamily="18" charset="0"/>
              </a:rPr>
              <a:t>“We can be in that three to five day click-to-deliver timeline,” said Laura Ritchey, COO at e-commerce fulfillment provider Radial. </a:t>
            </a:r>
            <a:r>
              <a:rPr lang="en-US" sz="1600" b="0" i="0" dirty="0">
                <a:solidFill>
                  <a:srgbClr val="FF0000"/>
                </a:solidFill>
                <a:effectLst/>
                <a:latin typeface="Book Antiqua" panose="02040602050305030304" pitchFamily="18" charset="0"/>
              </a:rPr>
              <a:t>“It gets really expensive to go faster than that.” </a:t>
            </a:r>
          </a:p>
        </p:txBody>
      </p:sp>
    </p:spTree>
    <p:extLst>
      <p:ext uri="{BB962C8B-B14F-4D97-AF65-F5344CB8AC3E}">
        <p14:creationId xmlns:p14="http://schemas.microsoft.com/office/powerpoint/2010/main" val="3104912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15B3F7-8876-750E-863A-A6503C3F3698}"/>
            </a:ext>
          </a:extLst>
        </p:cNvPr>
        <p:cNvGrpSpPr/>
        <p:nvPr/>
      </p:nvGrpSpPr>
      <p:grpSpPr>
        <a:xfrm>
          <a:off x="0" y="0"/>
          <a:ext cx="0" cy="0"/>
          <a:chOff x="0" y="0"/>
          <a:chExt cx="0" cy="0"/>
        </a:xfrm>
      </p:grpSpPr>
      <p:graphicFrame>
        <p:nvGraphicFramePr>
          <p:cNvPr id="15" name="Chart 14">
            <a:extLst>
              <a:ext uri="{FF2B5EF4-FFF2-40B4-BE49-F238E27FC236}">
                <a16:creationId xmlns:a16="http://schemas.microsoft.com/office/drawing/2014/main" id="{C6D3F640-6E4B-12A0-68A2-51B8A1F22574}"/>
              </a:ext>
            </a:extLst>
          </p:cNvPr>
          <p:cNvGraphicFramePr>
            <a:graphicFrameLocks/>
          </p:cNvGraphicFramePr>
          <p:nvPr/>
        </p:nvGraphicFramePr>
        <p:xfrm>
          <a:off x="5799347" y="1854473"/>
          <a:ext cx="4572000" cy="27432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2" name="Chart 11">
            <a:extLst>
              <a:ext uri="{FF2B5EF4-FFF2-40B4-BE49-F238E27FC236}">
                <a16:creationId xmlns:a16="http://schemas.microsoft.com/office/drawing/2014/main" id="{A31B6281-E681-8889-6278-2585112054B7}"/>
              </a:ext>
            </a:extLst>
          </p:cNvPr>
          <p:cNvGraphicFramePr>
            <a:graphicFrameLocks/>
          </p:cNvGraphicFramePr>
          <p:nvPr/>
        </p:nvGraphicFramePr>
        <p:xfrm>
          <a:off x="1524000" y="1855004"/>
          <a:ext cx="4572000" cy="2743200"/>
        </p:xfrm>
        <a:graphic>
          <a:graphicData uri="http://schemas.openxmlformats.org/drawingml/2006/chart">
            <c:chart xmlns:c="http://schemas.openxmlformats.org/drawingml/2006/chart" xmlns:r="http://schemas.openxmlformats.org/officeDocument/2006/relationships" r:id="rId3"/>
          </a:graphicData>
        </a:graphic>
      </p:graphicFrame>
      <p:sp>
        <p:nvSpPr>
          <p:cNvPr id="25" name="Rectangle 24">
            <a:extLst>
              <a:ext uri="{FF2B5EF4-FFF2-40B4-BE49-F238E27FC236}">
                <a16:creationId xmlns:a16="http://schemas.microsoft.com/office/drawing/2014/main" id="{122F1B92-111F-4FF2-1C84-3FE18D257B54}"/>
              </a:ext>
            </a:extLst>
          </p:cNvPr>
          <p:cNvSpPr/>
          <p:nvPr/>
        </p:nvSpPr>
        <p:spPr>
          <a:xfrm>
            <a:off x="2292179" y="5775393"/>
            <a:ext cx="7376320" cy="363755"/>
          </a:xfrm>
          <a:prstGeom prst="rect">
            <a:avLst/>
          </a:prstGeom>
          <a:solidFill>
            <a:srgbClr val="A9781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Date Placeholder 2">
            <a:extLst>
              <a:ext uri="{FF2B5EF4-FFF2-40B4-BE49-F238E27FC236}">
                <a16:creationId xmlns:a16="http://schemas.microsoft.com/office/drawing/2014/main" id="{35798610-D851-322F-9988-3041000D4FEF}"/>
              </a:ext>
            </a:extLst>
          </p:cNvPr>
          <p:cNvSpPr>
            <a:spLocks noGrp="1"/>
          </p:cNvSpPr>
          <p:nvPr>
            <p:ph type="dt" sz="half" idx="10"/>
          </p:nvPr>
        </p:nvSpPr>
        <p:spPr/>
        <p:txBody>
          <a:bodyPr/>
          <a:lstStyle/>
          <a:p>
            <a:endParaRPr lang="en-GB" dirty="0"/>
          </a:p>
        </p:txBody>
      </p:sp>
      <p:sp>
        <p:nvSpPr>
          <p:cNvPr id="4" name="Footer Placeholder 3">
            <a:extLst>
              <a:ext uri="{FF2B5EF4-FFF2-40B4-BE49-F238E27FC236}">
                <a16:creationId xmlns:a16="http://schemas.microsoft.com/office/drawing/2014/main" id="{C5578C97-961F-7367-6A9B-F62B413F7B4B}"/>
              </a:ext>
            </a:extLst>
          </p:cNvPr>
          <p:cNvSpPr>
            <a:spLocks noGrp="1"/>
          </p:cNvSpPr>
          <p:nvPr>
            <p:ph type="ftr" sz="quarter" idx="11"/>
          </p:nvPr>
        </p:nvSpPr>
        <p:spPr/>
        <p:txBody>
          <a:bodyPr/>
          <a:lstStyle/>
          <a:p>
            <a:endParaRPr lang="en-GB" cap="none" dirty="0"/>
          </a:p>
        </p:txBody>
      </p:sp>
      <p:sp>
        <p:nvSpPr>
          <p:cNvPr id="5" name="Slide Number Placeholder 4">
            <a:extLst>
              <a:ext uri="{FF2B5EF4-FFF2-40B4-BE49-F238E27FC236}">
                <a16:creationId xmlns:a16="http://schemas.microsoft.com/office/drawing/2014/main" id="{204F9AA9-8676-1DD8-EAFA-53D74A9BC1C8}"/>
              </a:ext>
            </a:extLst>
          </p:cNvPr>
          <p:cNvSpPr>
            <a:spLocks noGrp="1"/>
          </p:cNvSpPr>
          <p:nvPr>
            <p:ph type="sldNum" sz="quarter" idx="12"/>
          </p:nvPr>
        </p:nvSpPr>
        <p:spPr/>
        <p:txBody>
          <a:bodyPr/>
          <a:lstStyle/>
          <a:p>
            <a:fld id="{D57F1E4F-1CFF-5643-939E-217C01CDF565}" type="slidenum">
              <a:rPr lang="en-GB" noProof="0" smtClean="0"/>
              <a:pPr/>
              <a:t>50</a:t>
            </a:fld>
            <a:endParaRPr lang="en-GB" noProof="0" dirty="0"/>
          </a:p>
        </p:txBody>
      </p:sp>
      <p:sp>
        <p:nvSpPr>
          <p:cNvPr id="6" name="Content Placeholder 5">
            <a:extLst>
              <a:ext uri="{FF2B5EF4-FFF2-40B4-BE49-F238E27FC236}">
                <a16:creationId xmlns:a16="http://schemas.microsoft.com/office/drawing/2014/main" id="{1218244F-0180-5DCD-8C1A-EDBCDD30361F}"/>
              </a:ext>
            </a:extLst>
          </p:cNvPr>
          <p:cNvSpPr>
            <a:spLocks noGrp="1"/>
          </p:cNvSpPr>
          <p:nvPr>
            <p:ph idx="13"/>
          </p:nvPr>
        </p:nvSpPr>
        <p:spPr/>
        <p:txBody>
          <a:bodyPr/>
          <a:lstStyle/>
          <a:p>
            <a:r>
              <a:rPr lang="en-US" dirty="0"/>
              <a:t>Self-perception vs. Activation</a:t>
            </a:r>
          </a:p>
        </p:txBody>
      </p:sp>
      <p:sp>
        <p:nvSpPr>
          <p:cNvPr id="7" name="Content Placeholder 6">
            <a:extLst>
              <a:ext uri="{FF2B5EF4-FFF2-40B4-BE49-F238E27FC236}">
                <a16:creationId xmlns:a16="http://schemas.microsoft.com/office/drawing/2014/main" id="{F7E1F22C-6FA9-829A-8ECE-B5EACDC03F36}"/>
              </a:ext>
            </a:extLst>
          </p:cNvPr>
          <p:cNvSpPr>
            <a:spLocks noGrp="1"/>
          </p:cNvSpPr>
          <p:nvPr>
            <p:ph idx="14"/>
          </p:nvPr>
        </p:nvSpPr>
        <p:spPr/>
        <p:txBody>
          <a:bodyPr/>
          <a:lstStyle/>
          <a:p>
            <a:r>
              <a:rPr lang="en-US" dirty="0"/>
              <a:t>Potential results </a:t>
            </a:r>
          </a:p>
        </p:txBody>
      </p:sp>
      <p:sp>
        <p:nvSpPr>
          <p:cNvPr id="8" name="Text Placeholder 7">
            <a:extLst>
              <a:ext uri="{FF2B5EF4-FFF2-40B4-BE49-F238E27FC236}">
                <a16:creationId xmlns:a16="http://schemas.microsoft.com/office/drawing/2014/main" id="{2879A1B3-E981-BBA6-A38C-F393815E5AF7}"/>
              </a:ext>
            </a:extLst>
          </p:cNvPr>
          <p:cNvSpPr>
            <a:spLocks noGrp="1"/>
          </p:cNvSpPr>
          <p:nvPr>
            <p:ph type="body" sz="quarter" idx="15"/>
          </p:nvPr>
        </p:nvSpPr>
        <p:spPr/>
        <p:txBody>
          <a:bodyPr/>
          <a:lstStyle/>
          <a:p>
            <a:endParaRPr lang="en-US"/>
          </a:p>
        </p:txBody>
      </p:sp>
      <p:sp>
        <p:nvSpPr>
          <p:cNvPr id="10" name="TextBox 9">
            <a:extLst>
              <a:ext uri="{FF2B5EF4-FFF2-40B4-BE49-F238E27FC236}">
                <a16:creationId xmlns:a16="http://schemas.microsoft.com/office/drawing/2014/main" id="{BBF293AD-81F0-FA50-C477-41A015E47014}"/>
              </a:ext>
            </a:extLst>
          </p:cNvPr>
          <p:cNvSpPr txBox="1"/>
          <p:nvPr/>
        </p:nvSpPr>
        <p:spPr>
          <a:xfrm>
            <a:off x="2439856" y="1460345"/>
            <a:ext cx="3048000" cy="369332"/>
          </a:xfrm>
          <a:prstGeom prst="rect">
            <a:avLst/>
          </a:prstGeom>
          <a:noFill/>
        </p:spPr>
        <p:txBody>
          <a:bodyPr wrap="square">
            <a:spAutoFit/>
          </a:bodyPr>
          <a:lstStyle/>
          <a:p>
            <a:pPr algn="ctr"/>
            <a:r>
              <a:rPr lang="en-US" b="1" dirty="0">
                <a:solidFill>
                  <a:srgbClr val="4877A4"/>
                </a:solidFill>
                <a:latin typeface="+mj-lt"/>
              </a:rPr>
              <a:t>Self-perception</a:t>
            </a:r>
          </a:p>
        </p:txBody>
      </p:sp>
      <p:sp>
        <p:nvSpPr>
          <p:cNvPr id="11" name="TextBox 10">
            <a:extLst>
              <a:ext uri="{FF2B5EF4-FFF2-40B4-BE49-F238E27FC236}">
                <a16:creationId xmlns:a16="http://schemas.microsoft.com/office/drawing/2014/main" id="{6890167E-4480-EF71-06A9-B312929BEC00}"/>
              </a:ext>
            </a:extLst>
          </p:cNvPr>
          <p:cNvSpPr txBox="1"/>
          <p:nvPr/>
        </p:nvSpPr>
        <p:spPr>
          <a:xfrm>
            <a:off x="6458013" y="1440419"/>
            <a:ext cx="3048000" cy="369332"/>
          </a:xfrm>
          <a:prstGeom prst="rect">
            <a:avLst/>
          </a:prstGeom>
          <a:noFill/>
        </p:spPr>
        <p:txBody>
          <a:bodyPr wrap="square">
            <a:spAutoFit/>
          </a:bodyPr>
          <a:lstStyle/>
          <a:p>
            <a:pPr algn="ctr"/>
            <a:r>
              <a:rPr lang="en-US" b="1" dirty="0">
                <a:solidFill>
                  <a:srgbClr val="254780"/>
                </a:solidFill>
                <a:latin typeface="+mj-lt"/>
              </a:rPr>
              <a:t>Activation/moralization</a:t>
            </a:r>
          </a:p>
        </p:txBody>
      </p:sp>
      <p:cxnSp>
        <p:nvCxnSpPr>
          <p:cNvPr id="21" name="Straight Connector 20">
            <a:extLst>
              <a:ext uri="{FF2B5EF4-FFF2-40B4-BE49-F238E27FC236}">
                <a16:creationId xmlns:a16="http://schemas.microsoft.com/office/drawing/2014/main" id="{10254CF1-7B7B-F7FC-8028-87C3816A6DFF}"/>
              </a:ext>
            </a:extLst>
          </p:cNvPr>
          <p:cNvCxnSpPr>
            <a:cxnSpLocks/>
          </p:cNvCxnSpPr>
          <p:nvPr/>
        </p:nvCxnSpPr>
        <p:spPr>
          <a:xfrm>
            <a:off x="6003325" y="1272682"/>
            <a:ext cx="0" cy="4955059"/>
          </a:xfrm>
          <a:prstGeom prst="line">
            <a:avLst/>
          </a:prstGeom>
          <a:ln w="38100">
            <a:solidFill>
              <a:srgbClr val="254780"/>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D15EE9D0-A079-83A8-187A-660DE48D582C}"/>
              </a:ext>
            </a:extLst>
          </p:cNvPr>
          <p:cNvSpPr txBox="1"/>
          <p:nvPr/>
        </p:nvSpPr>
        <p:spPr>
          <a:xfrm>
            <a:off x="2439856" y="4729439"/>
            <a:ext cx="3359491" cy="1384995"/>
          </a:xfrm>
          <a:prstGeom prst="rect">
            <a:avLst/>
          </a:prstGeom>
          <a:noFill/>
        </p:spPr>
        <p:txBody>
          <a:bodyPr wrap="square" rtlCol="0">
            <a:spAutoFit/>
          </a:bodyPr>
          <a:lstStyle/>
          <a:p>
            <a:r>
              <a:rPr lang="en-US" sz="1400" dirty="0">
                <a:latin typeface="Book Antiqua" panose="02040602050305030304" pitchFamily="18" charset="0"/>
              </a:rPr>
              <a:t>The reminder should not affect delivery choices for conventional conditions as the initial moral act is absent </a:t>
            </a:r>
          </a:p>
          <a:p>
            <a:r>
              <a:rPr lang="en-US" sz="1400" dirty="0">
                <a:latin typeface="Book Antiqua" panose="02040602050305030304" pitchFamily="18" charset="0"/>
              </a:rPr>
              <a:t> </a:t>
            </a:r>
          </a:p>
          <a:p>
            <a:endParaRPr lang="en-US" sz="1400" dirty="0">
              <a:latin typeface="Book Antiqua" panose="02040602050305030304" pitchFamily="18" charset="0"/>
            </a:endParaRPr>
          </a:p>
          <a:p>
            <a:pPr algn="ctr"/>
            <a:r>
              <a:rPr lang="en-US" sz="1400" dirty="0">
                <a:solidFill>
                  <a:schemeClr val="bg1"/>
                </a:solidFill>
                <a:latin typeface="Book Antiqua" panose="02040602050305030304" pitchFamily="18" charset="0"/>
              </a:rPr>
              <a:t>Only a main effect of product type</a:t>
            </a:r>
          </a:p>
        </p:txBody>
      </p:sp>
      <p:sp>
        <p:nvSpPr>
          <p:cNvPr id="24" name="TextBox 23">
            <a:extLst>
              <a:ext uri="{FF2B5EF4-FFF2-40B4-BE49-F238E27FC236}">
                <a16:creationId xmlns:a16="http://schemas.microsoft.com/office/drawing/2014/main" id="{7C55BB96-A09C-15FB-C1C4-751D26A5B607}"/>
              </a:ext>
            </a:extLst>
          </p:cNvPr>
          <p:cNvSpPr txBox="1"/>
          <p:nvPr/>
        </p:nvSpPr>
        <p:spPr>
          <a:xfrm>
            <a:off x="6215228" y="4729439"/>
            <a:ext cx="3359491" cy="1384995"/>
          </a:xfrm>
          <a:prstGeom prst="rect">
            <a:avLst/>
          </a:prstGeom>
          <a:noFill/>
        </p:spPr>
        <p:txBody>
          <a:bodyPr wrap="square" rtlCol="0">
            <a:spAutoFit/>
          </a:bodyPr>
          <a:lstStyle/>
          <a:p>
            <a:r>
              <a:rPr lang="en-US" sz="1400" dirty="0">
                <a:latin typeface="Book Antiqua" panose="02040602050305030304" pitchFamily="18" charset="0"/>
              </a:rPr>
              <a:t>The reminder will activate environmental consideration including for those in the conventional condition</a:t>
            </a:r>
          </a:p>
          <a:p>
            <a:endParaRPr lang="en-US" sz="1400" dirty="0">
              <a:latin typeface="Book Antiqua" panose="02040602050305030304" pitchFamily="18" charset="0"/>
            </a:endParaRPr>
          </a:p>
          <a:p>
            <a:endParaRPr lang="en-US" sz="1400" dirty="0">
              <a:latin typeface="Book Antiqua" panose="02040602050305030304" pitchFamily="18" charset="0"/>
            </a:endParaRPr>
          </a:p>
          <a:p>
            <a:pPr algn="ctr"/>
            <a:r>
              <a:rPr lang="en-US" sz="1400" dirty="0">
                <a:solidFill>
                  <a:schemeClr val="bg1"/>
                </a:solidFill>
                <a:latin typeface="Book Antiqua" panose="02040602050305030304" pitchFamily="18" charset="0"/>
              </a:rPr>
              <a:t>An attenuation </a:t>
            </a:r>
          </a:p>
        </p:txBody>
      </p:sp>
      <p:sp>
        <p:nvSpPr>
          <p:cNvPr id="2" name="Rounded Rectangle 1">
            <a:extLst>
              <a:ext uri="{FF2B5EF4-FFF2-40B4-BE49-F238E27FC236}">
                <a16:creationId xmlns:a16="http://schemas.microsoft.com/office/drawing/2014/main" id="{8BD40B17-1BAA-400E-9D26-24C23B447952}"/>
              </a:ext>
            </a:extLst>
          </p:cNvPr>
          <p:cNvSpPr/>
          <p:nvPr/>
        </p:nvSpPr>
        <p:spPr>
          <a:xfrm>
            <a:off x="9521645" y="1533059"/>
            <a:ext cx="1763654" cy="874475"/>
          </a:xfrm>
          <a:prstGeom prst="roundRect">
            <a:avLst/>
          </a:prstGeom>
          <a:solidFill>
            <a:srgbClr val="4877A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latin typeface="+mj-lt"/>
              </a:rPr>
              <a:t>Environmental consideration activated</a:t>
            </a:r>
          </a:p>
        </p:txBody>
      </p:sp>
      <p:cxnSp>
        <p:nvCxnSpPr>
          <p:cNvPr id="13" name="Straight Arrow Connector 12">
            <a:extLst>
              <a:ext uri="{FF2B5EF4-FFF2-40B4-BE49-F238E27FC236}">
                <a16:creationId xmlns:a16="http://schemas.microsoft.com/office/drawing/2014/main" id="{81BD0CFD-3232-53C8-D990-ED57C8BC6EE2}"/>
              </a:ext>
            </a:extLst>
          </p:cNvPr>
          <p:cNvCxnSpPr>
            <a:cxnSpLocks/>
            <a:stCxn id="2" idx="1"/>
          </p:cNvCxnSpPr>
          <p:nvPr/>
        </p:nvCxnSpPr>
        <p:spPr>
          <a:xfrm flipH="1">
            <a:off x="7419372" y="1970297"/>
            <a:ext cx="2102273" cy="109699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1CC2BFA6-14D3-BE22-7485-DE54E53CA810}"/>
              </a:ext>
            </a:extLst>
          </p:cNvPr>
          <p:cNvCxnSpPr>
            <a:cxnSpLocks/>
            <a:stCxn id="2" idx="1"/>
          </p:cNvCxnSpPr>
          <p:nvPr/>
        </p:nvCxnSpPr>
        <p:spPr>
          <a:xfrm flipH="1">
            <a:off x="8785185" y="1970297"/>
            <a:ext cx="736460" cy="112014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E5778417-8A83-7341-25EF-56093D625A82}"/>
              </a:ext>
            </a:extLst>
          </p:cNvPr>
          <p:cNvCxnSpPr>
            <a:cxnSpLocks/>
            <a:stCxn id="2" idx="1"/>
          </p:cNvCxnSpPr>
          <p:nvPr/>
        </p:nvCxnSpPr>
        <p:spPr>
          <a:xfrm flipH="1">
            <a:off x="9506013" y="1970297"/>
            <a:ext cx="15632" cy="109699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8759647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3F7B31-7E83-7A18-2CDC-9E46A19ED37D}"/>
            </a:ext>
          </a:extLst>
        </p:cNvPr>
        <p:cNvGrpSpPr/>
        <p:nvPr/>
      </p:nvGrpSpPr>
      <p:grpSpPr>
        <a:xfrm>
          <a:off x="0" y="0"/>
          <a:ext cx="0" cy="0"/>
          <a:chOff x="0" y="0"/>
          <a:chExt cx="0" cy="0"/>
        </a:xfrm>
      </p:grpSpPr>
      <p:sp>
        <p:nvSpPr>
          <p:cNvPr id="3" name="Date Placeholder 2">
            <a:extLst>
              <a:ext uri="{FF2B5EF4-FFF2-40B4-BE49-F238E27FC236}">
                <a16:creationId xmlns:a16="http://schemas.microsoft.com/office/drawing/2014/main" id="{32ACD1C7-DFB5-B590-DC2D-626DBC8A6A69}"/>
              </a:ext>
            </a:extLst>
          </p:cNvPr>
          <p:cNvSpPr>
            <a:spLocks noGrp="1"/>
          </p:cNvSpPr>
          <p:nvPr>
            <p:ph type="dt" sz="half" idx="10"/>
          </p:nvPr>
        </p:nvSpPr>
        <p:spPr/>
        <p:txBody>
          <a:bodyPr/>
          <a:lstStyle/>
          <a:p>
            <a:endParaRPr lang="en-GB" dirty="0"/>
          </a:p>
        </p:txBody>
      </p:sp>
      <p:sp>
        <p:nvSpPr>
          <p:cNvPr id="4" name="Footer Placeholder 3">
            <a:extLst>
              <a:ext uri="{FF2B5EF4-FFF2-40B4-BE49-F238E27FC236}">
                <a16:creationId xmlns:a16="http://schemas.microsoft.com/office/drawing/2014/main" id="{FEDD7BF5-4A3E-702C-416C-230FA9C2F03D}"/>
              </a:ext>
            </a:extLst>
          </p:cNvPr>
          <p:cNvSpPr>
            <a:spLocks noGrp="1"/>
          </p:cNvSpPr>
          <p:nvPr>
            <p:ph type="ftr" sz="quarter" idx="11"/>
          </p:nvPr>
        </p:nvSpPr>
        <p:spPr/>
        <p:txBody>
          <a:bodyPr/>
          <a:lstStyle/>
          <a:p>
            <a:endParaRPr lang="en-GB" cap="none" dirty="0"/>
          </a:p>
        </p:txBody>
      </p:sp>
      <p:sp>
        <p:nvSpPr>
          <p:cNvPr id="5" name="Slide Number Placeholder 4">
            <a:extLst>
              <a:ext uri="{FF2B5EF4-FFF2-40B4-BE49-F238E27FC236}">
                <a16:creationId xmlns:a16="http://schemas.microsoft.com/office/drawing/2014/main" id="{AE8230BA-842A-822E-6D03-D8A5243FF817}"/>
              </a:ext>
            </a:extLst>
          </p:cNvPr>
          <p:cNvSpPr>
            <a:spLocks noGrp="1"/>
          </p:cNvSpPr>
          <p:nvPr>
            <p:ph type="sldNum" sz="quarter" idx="12"/>
          </p:nvPr>
        </p:nvSpPr>
        <p:spPr/>
        <p:txBody>
          <a:bodyPr/>
          <a:lstStyle/>
          <a:p>
            <a:fld id="{D57F1E4F-1CFF-5643-939E-217C01CDF565}" type="slidenum">
              <a:rPr lang="en-GB" noProof="0" smtClean="0"/>
              <a:pPr/>
              <a:t>51</a:t>
            </a:fld>
            <a:endParaRPr lang="en-GB" noProof="0" dirty="0"/>
          </a:p>
        </p:txBody>
      </p:sp>
      <p:sp>
        <p:nvSpPr>
          <p:cNvPr id="6" name="Content Placeholder 5">
            <a:extLst>
              <a:ext uri="{FF2B5EF4-FFF2-40B4-BE49-F238E27FC236}">
                <a16:creationId xmlns:a16="http://schemas.microsoft.com/office/drawing/2014/main" id="{3DB1D805-2CE8-ABA2-FD1A-A24D92CCDAB2}"/>
              </a:ext>
            </a:extLst>
          </p:cNvPr>
          <p:cNvSpPr>
            <a:spLocks noGrp="1"/>
          </p:cNvSpPr>
          <p:nvPr>
            <p:ph idx="13"/>
          </p:nvPr>
        </p:nvSpPr>
        <p:spPr/>
        <p:txBody>
          <a:bodyPr/>
          <a:lstStyle/>
          <a:p>
            <a:r>
              <a:rPr lang="en-US" dirty="0"/>
              <a:t>Product type manipulation</a:t>
            </a:r>
          </a:p>
        </p:txBody>
      </p:sp>
      <p:sp>
        <p:nvSpPr>
          <p:cNvPr id="7" name="Content Placeholder 6">
            <a:extLst>
              <a:ext uri="{FF2B5EF4-FFF2-40B4-BE49-F238E27FC236}">
                <a16:creationId xmlns:a16="http://schemas.microsoft.com/office/drawing/2014/main" id="{5FE0B32F-316F-8263-42D2-EA0264D86192}"/>
              </a:ext>
            </a:extLst>
          </p:cNvPr>
          <p:cNvSpPr>
            <a:spLocks noGrp="1"/>
          </p:cNvSpPr>
          <p:nvPr>
            <p:ph idx="14"/>
          </p:nvPr>
        </p:nvSpPr>
        <p:spPr/>
        <p:txBody>
          <a:bodyPr/>
          <a:lstStyle/>
          <a:p>
            <a:r>
              <a:rPr lang="en-NL"/>
              <a:t>Study </a:t>
            </a:r>
            <a:r>
              <a:rPr lang="en-US" dirty="0"/>
              <a:t>5</a:t>
            </a:r>
            <a:r>
              <a:rPr lang="en-NL"/>
              <a:t>: </a:t>
            </a:r>
            <a:r>
              <a:rPr lang="en-US" dirty="0">
                <a:solidFill>
                  <a:srgbClr val="A97816"/>
                </a:solidFill>
              </a:rPr>
              <a:t>Moderation by a reminder nudge </a:t>
            </a:r>
            <a:endParaRPr lang="en-NL" dirty="0"/>
          </a:p>
        </p:txBody>
      </p:sp>
      <p:sp>
        <p:nvSpPr>
          <p:cNvPr id="8" name="Text Placeholder 7">
            <a:extLst>
              <a:ext uri="{FF2B5EF4-FFF2-40B4-BE49-F238E27FC236}">
                <a16:creationId xmlns:a16="http://schemas.microsoft.com/office/drawing/2014/main" id="{5BE59E51-7C19-F1BC-503E-B9E5742D000E}"/>
              </a:ext>
            </a:extLst>
          </p:cNvPr>
          <p:cNvSpPr>
            <a:spLocks noGrp="1"/>
          </p:cNvSpPr>
          <p:nvPr>
            <p:ph type="body" sz="quarter" idx="15"/>
          </p:nvPr>
        </p:nvSpPr>
        <p:spPr/>
        <p:txBody>
          <a:bodyPr/>
          <a:lstStyle/>
          <a:p>
            <a:endParaRPr lang="en-US"/>
          </a:p>
        </p:txBody>
      </p:sp>
      <p:pic>
        <p:nvPicPr>
          <p:cNvPr id="9" name="Picture 8">
            <a:extLst>
              <a:ext uri="{FF2B5EF4-FFF2-40B4-BE49-F238E27FC236}">
                <a16:creationId xmlns:a16="http://schemas.microsoft.com/office/drawing/2014/main" id="{DB6A8EA1-4CE8-B3F0-C818-6BC7A0AA94D6}"/>
              </a:ext>
            </a:extLst>
          </p:cNvPr>
          <p:cNvPicPr>
            <a:picLocks noChangeAspect="1"/>
          </p:cNvPicPr>
          <p:nvPr/>
        </p:nvPicPr>
        <p:blipFill>
          <a:blip r:embed="rId3"/>
          <a:stretch>
            <a:fillRect/>
          </a:stretch>
        </p:blipFill>
        <p:spPr>
          <a:xfrm>
            <a:off x="601124" y="2200291"/>
            <a:ext cx="5029756" cy="3318026"/>
          </a:xfrm>
          <a:prstGeom prst="rect">
            <a:avLst/>
          </a:prstGeom>
        </p:spPr>
      </p:pic>
      <p:pic>
        <p:nvPicPr>
          <p:cNvPr id="10" name="Picture 9">
            <a:extLst>
              <a:ext uri="{FF2B5EF4-FFF2-40B4-BE49-F238E27FC236}">
                <a16:creationId xmlns:a16="http://schemas.microsoft.com/office/drawing/2014/main" id="{696170C6-0ABD-7B50-A600-DC2974CC671A}"/>
              </a:ext>
            </a:extLst>
          </p:cNvPr>
          <p:cNvPicPr>
            <a:picLocks noChangeAspect="1"/>
          </p:cNvPicPr>
          <p:nvPr/>
        </p:nvPicPr>
        <p:blipFill>
          <a:blip r:embed="rId4"/>
          <a:stretch>
            <a:fillRect/>
          </a:stretch>
        </p:blipFill>
        <p:spPr>
          <a:xfrm>
            <a:off x="6432848" y="2200291"/>
            <a:ext cx="4871826" cy="3832583"/>
          </a:xfrm>
          <a:prstGeom prst="rect">
            <a:avLst/>
          </a:prstGeom>
        </p:spPr>
      </p:pic>
      <p:sp>
        <p:nvSpPr>
          <p:cNvPr id="11" name="Rechteck 60">
            <a:extLst>
              <a:ext uri="{FF2B5EF4-FFF2-40B4-BE49-F238E27FC236}">
                <a16:creationId xmlns:a16="http://schemas.microsoft.com/office/drawing/2014/main" id="{050D5F44-F98B-C982-F4F7-2A0710A7FD0D}"/>
              </a:ext>
            </a:extLst>
          </p:cNvPr>
          <p:cNvSpPr/>
          <p:nvPr/>
        </p:nvSpPr>
        <p:spPr>
          <a:xfrm>
            <a:off x="486405" y="1363725"/>
            <a:ext cx="5144474" cy="693676"/>
          </a:xfrm>
          <a:prstGeom prst="rect">
            <a:avLst/>
          </a:prstGeom>
          <a:solidFill>
            <a:srgbClr val="8AA4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Conventional condition</a:t>
            </a:r>
          </a:p>
        </p:txBody>
      </p:sp>
      <p:sp>
        <p:nvSpPr>
          <p:cNvPr id="12" name="Rechteck 60">
            <a:extLst>
              <a:ext uri="{FF2B5EF4-FFF2-40B4-BE49-F238E27FC236}">
                <a16:creationId xmlns:a16="http://schemas.microsoft.com/office/drawing/2014/main" id="{75E10585-262F-4AD9-16B2-EF75284822E1}"/>
              </a:ext>
            </a:extLst>
          </p:cNvPr>
          <p:cNvSpPr/>
          <p:nvPr/>
        </p:nvSpPr>
        <p:spPr>
          <a:xfrm>
            <a:off x="6223066" y="1363725"/>
            <a:ext cx="5144473" cy="693676"/>
          </a:xfrm>
          <a:prstGeom prst="rect">
            <a:avLst/>
          </a:prstGeom>
          <a:solidFill>
            <a:srgbClr val="4877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Green condition</a:t>
            </a:r>
          </a:p>
        </p:txBody>
      </p:sp>
    </p:spTree>
    <p:extLst>
      <p:ext uri="{BB962C8B-B14F-4D97-AF65-F5344CB8AC3E}">
        <p14:creationId xmlns:p14="http://schemas.microsoft.com/office/powerpoint/2010/main" val="215664421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84C6D925-4662-950D-D351-B437B90D561B}"/>
              </a:ext>
            </a:extLst>
          </p:cNvPr>
          <p:cNvSpPr>
            <a:spLocks noGrp="1"/>
          </p:cNvSpPr>
          <p:nvPr>
            <p:ph type="dt" sz="half" idx="10"/>
          </p:nvPr>
        </p:nvSpPr>
        <p:spPr/>
        <p:txBody>
          <a:bodyPr/>
          <a:lstStyle/>
          <a:p>
            <a:endParaRPr lang="en-GB" dirty="0"/>
          </a:p>
        </p:txBody>
      </p:sp>
      <p:sp>
        <p:nvSpPr>
          <p:cNvPr id="4" name="Footer Placeholder 3">
            <a:extLst>
              <a:ext uri="{FF2B5EF4-FFF2-40B4-BE49-F238E27FC236}">
                <a16:creationId xmlns:a16="http://schemas.microsoft.com/office/drawing/2014/main" id="{35E5B31D-F994-3E27-18C4-93D20283FF95}"/>
              </a:ext>
            </a:extLst>
          </p:cNvPr>
          <p:cNvSpPr>
            <a:spLocks noGrp="1"/>
          </p:cNvSpPr>
          <p:nvPr>
            <p:ph type="ftr" sz="quarter" idx="11"/>
          </p:nvPr>
        </p:nvSpPr>
        <p:spPr/>
        <p:txBody>
          <a:bodyPr/>
          <a:lstStyle/>
          <a:p>
            <a:endParaRPr lang="en-GB" cap="none" dirty="0"/>
          </a:p>
        </p:txBody>
      </p:sp>
      <p:sp>
        <p:nvSpPr>
          <p:cNvPr id="5" name="Slide Number Placeholder 4">
            <a:extLst>
              <a:ext uri="{FF2B5EF4-FFF2-40B4-BE49-F238E27FC236}">
                <a16:creationId xmlns:a16="http://schemas.microsoft.com/office/drawing/2014/main" id="{F5D344C1-8FE7-C09F-20D5-83A3906EA53C}"/>
              </a:ext>
            </a:extLst>
          </p:cNvPr>
          <p:cNvSpPr>
            <a:spLocks noGrp="1"/>
          </p:cNvSpPr>
          <p:nvPr>
            <p:ph type="sldNum" sz="quarter" idx="12"/>
          </p:nvPr>
        </p:nvSpPr>
        <p:spPr/>
        <p:txBody>
          <a:bodyPr/>
          <a:lstStyle/>
          <a:p>
            <a:fld id="{D57F1E4F-1CFF-5643-939E-217C01CDF565}" type="slidenum">
              <a:rPr lang="en-GB" noProof="0" smtClean="0"/>
              <a:pPr/>
              <a:t>52</a:t>
            </a:fld>
            <a:endParaRPr lang="en-GB" noProof="0" dirty="0"/>
          </a:p>
        </p:txBody>
      </p:sp>
      <p:sp>
        <p:nvSpPr>
          <p:cNvPr id="6" name="Content Placeholder 5">
            <a:extLst>
              <a:ext uri="{FF2B5EF4-FFF2-40B4-BE49-F238E27FC236}">
                <a16:creationId xmlns:a16="http://schemas.microsoft.com/office/drawing/2014/main" id="{1947F674-1650-4758-86DC-56A8DAAC814C}"/>
              </a:ext>
            </a:extLst>
          </p:cNvPr>
          <p:cNvSpPr>
            <a:spLocks noGrp="1"/>
          </p:cNvSpPr>
          <p:nvPr>
            <p:ph idx="13"/>
          </p:nvPr>
        </p:nvSpPr>
        <p:spPr/>
        <p:txBody>
          <a:bodyPr/>
          <a:lstStyle/>
          <a:p>
            <a:r>
              <a:rPr lang="en-US" dirty="0"/>
              <a:t>Environmental consideration manipulation</a:t>
            </a:r>
          </a:p>
        </p:txBody>
      </p:sp>
      <p:sp>
        <p:nvSpPr>
          <p:cNvPr id="7" name="Content Placeholder 6">
            <a:extLst>
              <a:ext uri="{FF2B5EF4-FFF2-40B4-BE49-F238E27FC236}">
                <a16:creationId xmlns:a16="http://schemas.microsoft.com/office/drawing/2014/main" id="{47354169-F054-A96F-F817-ED6CFF28FEBA}"/>
              </a:ext>
            </a:extLst>
          </p:cNvPr>
          <p:cNvSpPr>
            <a:spLocks noGrp="1"/>
          </p:cNvSpPr>
          <p:nvPr>
            <p:ph idx="14"/>
          </p:nvPr>
        </p:nvSpPr>
        <p:spPr/>
        <p:txBody>
          <a:bodyPr/>
          <a:lstStyle/>
          <a:p>
            <a:r>
              <a:rPr lang="en-NL"/>
              <a:t>Study </a:t>
            </a:r>
            <a:r>
              <a:rPr lang="en-US" dirty="0"/>
              <a:t>5</a:t>
            </a:r>
            <a:r>
              <a:rPr lang="en-NL"/>
              <a:t>: </a:t>
            </a:r>
            <a:r>
              <a:rPr lang="en-US" dirty="0">
                <a:solidFill>
                  <a:srgbClr val="A97816"/>
                </a:solidFill>
              </a:rPr>
              <a:t>Moderation by a reminder nudge </a:t>
            </a:r>
            <a:endParaRPr lang="en-NL" dirty="0"/>
          </a:p>
        </p:txBody>
      </p:sp>
      <p:sp>
        <p:nvSpPr>
          <p:cNvPr id="8" name="Text Placeholder 7">
            <a:extLst>
              <a:ext uri="{FF2B5EF4-FFF2-40B4-BE49-F238E27FC236}">
                <a16:creationId xmlns:a16="http://schemas.microsoft.com/office/drawing/2014/main" id="{DFE25A9A-96A5-5A31-D0D0-1D90143773F7}"/>
              </a:ext>
            </a:extLst>
          </p:cNvPr>
          <p:cNvSpPr>
            <a:spLocks noGrp="1"/>
          </p:cNvSpPr>
          <p:nvPr>
            <p:ph type="body" sz="quarter" idx="15"/>
          </p:nvPr>
        </p:nvSpPr>
        <p:spPr/>
        <p:txBody>
          <a:bodyPr/>
          <a:lstStyle/>
          <a:p>
            <a:endParaRPr lang="en-US"/>
          </a:p>
        </p:txBody>
      </p:sp>
      <p:sp>
        <p:nvSpPr>
          <p:cNvPr id="14" name="TextBox 13">
            <a:extLst>
              <a:ext uri="{FF2B5EF4-FFF2-40B4-BE49-F238E27FC236}">
                <a16:creationId xmlns:a16="http://schemas.microsoft.com/office/drawing/2014/main" id="{2A576A52-AE72-A340-8523-C14A1B1DA29A}"/>
              </a:ext>
            </a:extLst>
          </p:cNvPr>
          <p:cNvSpPr txBox="1"/>
          <p:nvPr/>
        </p:nvSpPr>
        <p:spPr>
          <a:xfrm>
            <a:off x="6223066" y="2679620"/>
            <a:ext cx="5144474" cy="2246769"/>
          </a:xfrm>
          <a:prstGeom prst="rect">
            <a:avLst/>
          </a:prstGeom>
          <a:noFill/>
        </p:spPr>
        <p:txBody>
          <a:bodyPr wrap="square">
            <a:spAutoFit/>
          </a:bodyPr>
          <a:lstStyle/>
          <a:p>
            <a:endParaRPr lang="en-US" sz="2000" b="0" i="0" dirty="0">
              <a:solidFill>
                <a:srgbClr val="32363A"/>
              </a:solidFill>
              <a:effectLst/>
              <a:latin typeface="Book Antiqua" panose="02040602050305030304" pitchFamily="18" charset="0"/>
            </a:endParaRPr>
          </a:p>
          <a:p>
            <a:r>
              <a:rPr lang="en-US" sz="2000" b="0" i="0" dirty="0">
                <a:solidFill>
                  <a:srgbClr val="32363A"/>
                </a:solidFill>
                <a:effectLst/>
                <a:latin typeface="Book Antiqua" panose="02040602050305030304" pitchFamily="18" charset="0"/>
              </a:rPr>
              <a:t>On the next page, you will make decisions about delivery options. As you do so, </a:t>
            </a:r>
            <a:r>
              <a:rPr lang="en-US" sz="2000" b="1" i="0" dirty="0">
                <a:solidFill>
                  <a:srgbClr val="32363A"/>
                </a:solidFill>
                <a:effectLst/>
                <a:latin typeface="Book Antiqua" panose="02040602050305030304" pitchFamily="18" charset="0"/>
              </a:rPr>
              <a:t>please also consider the environmental impact of different delivery options, as some may be more sustainable than others.</a:t>
            </a:r>
            <a:endParaRPr lang="en-US" sz="2000" dirty="0">
              <a:latin typeface="Book Antiqua" panose="02040602050305030304" pitchFamily="18" charset="0"/>
            </a:endParaRPr>
          </a:p>
        </p:txBody>
      </p:sp>
      <p:sp>
        <p:nvSpPr>
          <p:cNvPr id="2" name="TextBox 1">
            <a:extLst>
              <a:ext uri="{FF2B5EF4-FFF2-40B4-BE49-F238E27FC236}">
                <a16:creationId xmlns:a16="http://schemas.microsoft.com/office/drawing/2014/main" id="{53A8E9D5-BE68-83ED-3F41-D8B94ED52C57}"/>
              </a:ext>
            </a:extLst>
          </p:cNvPr>
          <p:cNvSpPr txBox="1"/>
          <p:nvPr/>
        </p:nvSpPr>
        <p:spPr>
          <a:xfrm>
            <a:off x="486406" y="3803005"/>
            <a:ext cx="5144473" cy="400110"/>
          </a:xfrm>
          <a:prstGeom prst="rect">
            <a:avLst/>
          </a:prstGeom>
          <a:noFill/>
        </p:spPr>
        <p:txBody>
          <a:bodyPr wrap="square">
            <a:spAutoFit/>
          </a:bodyPr>
          <a:lstStyle/>
          <a:p>
            <a:pPr algn="ctr"/>
            <a:r>
              <a:rPr lang="en-US" sz="2000" dirty="0">
                <a:solidFill>
                  <a:srgbClr val="32363A"/>
                </a:solidFill>
                <a:latin typeface="Book Antiqua" panose="02040602050305030304" pitchFamily="18" charset="0"/>
              </a:rPr>
              <a:t>No reminder </a:t>
            </a:r>
            <a:endParaRPr lang="en-US" sz="2000" dirty="0">
              <a:latin typeface="Book Antiqua" panose="02040602050305030304" pitchFamily="18" charset="0"/>
            </a:endParaRPr>
          </a:p>
        </p:txBody>
      </p:sp>
      <p:sp>
        <p:nvSpPr>
          <p:cNvPr id="9" name="Rechteck 60">
            <a:extLst>
              <a:ext uri="{FF2B5EF4-FFF2-40B4-BE49-F238E27FC236}">
                <a16:creationId xmlns:a16="http://schemas.microsoft.com/office/drawing/2014/main" id="{A9986E2F-ECB7-8873-2654-283BC4CE95FB}"/>
              </a:ext>
            </a:extLst>
          </p:cNvPr>
          <p:cNvSpPr/>
          <p:nvPr/>
        </p:nvSpPr>
        <p:spPr>
          <a:xfrm>
            <a:off x="486405" y="1363725"/>
            <a:ext cx="5144474" cy="693676"/>
          </a:xfrm>
          <a:prstGeom prst="rect">
            <a:avLst/>
          </a:prstGeom>
          <a:solidFill>
            <a:srgbClr val="92D0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Control condition</a:t>
            </a:r>
          </a:p>
        </p:txBody>
      </p:sp>
      <p:sp>
        <p:nvSpPr>
          <p:cNvPr id="10" name="Rechteck 60">
            <a:extLst>
              <a:ext uri="{FF2B5EF4-FFF2-40B4-BE49-F238E27FC236}">
                <a16:creationId xmlns:a16="http://schemas.microsoft.com/office/drawing/2014/main" id="{2C53102F-F91D-5E51-8892-5A3245228075}"/>
              </a:ext>
            </a:extLst>
          </p:cNvPr>
          <p:cNvSpPr/>
          <p:nvPr/>
        </p:nvSpPr>
        <p:spPr>
          <a:xfrm>
            <a:off x="6223066" y="1363725"/>
            <a:ext cx="5144473" cy="693676"/>
          </a:xfrm>
          <a:prstGeom prst="rect">
            <a:avLst/>
          </a:prstGeom>
          <a:solidFill>
            <a:srgbClr val="AA78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Activated condition</a:t>
            </a:r>
          </a:p>
        </p:txBody>
      </p:sp>
    </p:spTree>
    <p:extLst>
      <p:ext uri="{BB962C8B-B14F-4D97-AF65-F5344CB8AC3E}">
        <p14:creationId xmlns:p14="http://schemas.microsoft.com/office/powerpoint/2010/main" val="136986301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07A3AD-8AE8-8C26-35EF-58CC41575384}"/>
            </a:ext>
          </a:extLst>
        </p:cNvPr>
        <p:cNvGrpSpPr/>
        <p:nvPr/>
      </p:nvGrpSpPr>
      <p:grpSpPr>
        <a:xfrm>
          <a:off x="0" y="0"/>
          <a:ext cx="0" cy="0"/>
          <a:chOff x="0" y="0"/>
          <a:chExt cx="0" cy="0"/>
        </a:xfrm>
      </p:grpSpPr>
      <p:sp>
        <p:nvSpPr>
          <p:cNvPr id="3" name="Date Placeholder 2">
            <a:extLst>
              <a:ext uri="{FF2B5EF4-FFF2-40B4-BE49-F238E27FC236}">
                <a16:creationId xmlns:a16="http://schemas.microsoft.com/office/drawing/2014/main" id="{92941BC3-8AC7-61A2-FC91-7C0FCC54FF58}"/>
              </a:ext>
            </a:extLst>
          </p:cNvPr>
          <p:cNvSpPr>
            <a:spLocks noGrp="1"/>
          </p:cNvSpPr>
          <p:nvPr>
            <p:ph type="dt" sz="half" idx="10"/>
          </p:nvPr>
        </p:nvSpPr>
        <p:spPr/>
        <p:txBody>
          <a:bodyPr/>
          <a:lstStyle/>
          <a:p>
            <a:endParaRPr lang="en-GB" dirty="0"/>
          </a:p>
        </p:txBody>
      </p:sp>
      <p:sp>
        <p:nvSpPr>
          <p:cNvPr id="4" name="Footer Placeholder 3">
            <a:extLst>
              <a:ext uri="{FF2B5EF4-FFF2-40B4-BE49-F238E27FC236}">
                <a16:creationId xmlns:a16="http://schemas.microsoft.com/office/drawing/2014/main" id="{3AE69D33-346D-3EF7-D380-B3B76CB6FB10}"/>
              </a:ext>
            </a:extLst>
          </p:cNvPr>
          <p:cNvSpPr>
            <a:spLocks noGrp="1"/>
          </p:cNvSpPr>
          <p:nvPr>
            <p:ph type="ftr" sz="quarter" idx="11"/>
          </p:nvPr>
        </p:nvSpPr>
        <p:spPr/>
        <p:txBody>
          <a:bodyPr/>
          <a:lstStyle/>
          <a:p>
            <a:endParaRPr lang="en-GB" cap="none" dirty="0"/>
          </a:p>
        </p:txBody>
      </p:sp>
      <p:sp>
        <p:nvSpPr>
          <p:cNvPr id="5" name="Slide Number Placeholder 4">
            <a:extLst>
              <a:ext uri="{FF2B5EF4-FFF2-40B4-BE49-F238E27FC236}">
                <a16:creationId xmlns:a16="http://schemas.microsoft.com/office/drawing/2014/main" id="{4A7C6FF3-A546-1033-45CB-480B3BAB909C}"/>
              </a:ext>
            </a:extLst>
          </p:cNvPr>
          <p:cNvSpPr>
            <a:spLocks noGrp="1"/>
          </p:cNvSpPr>
          <p:nvPr>
            <p:ph type="sldNum" sz="quarter" idx="12"/>
          </p:nvPr>
        </p:nvSpPr>
        <p:spPr/>
        <p:txBody>
          <a:bodyPr/>
          <a:lstStyle/>
          <a:p>
            <a:fld id="{D57F1E4F-1CFF-5643-939E-217C01CDF565}" type="slidenum">
              <a:rPr lang="en-GB" noProof="0" smtClean="0"/>
              <a:pPr/>
              <a:t>53</a:t>
            </a:fld>
            <a:endParaRPr lang="en-GB" noProof="0" dirty="0"/>
          </a:p>
        </p:txBody>
      </p:sp>
      <p:sp>
        <p:nvSpPr>
          <p:cNvPr id="6" name="Content Placeholder 5">
            <a:extLst>
              <a:ext uri="{FF2B5EF4-FFF2-40B4-BE49-F238E27FC236}">
                <a16:creationId xmlns:a16="http://schemas.microsoft.com/office/drawing/2014/main" id="{17D61F7C-82A4-A6C2-F707-D3EE7F3A8A82}"/>
              </a:ext>
            </a:extLst>
          </p:cNvPr>
          <p:cNvSpPr>
            <a:spLocks noGrp="1"/>
          </p:cNvSpPr>
          <p:nvPr>
            <p:ph idx="13"/>
          </p:nvPr>
        </p:nvSpPr>
        <p:spPr/>
        <p:txBody>
          <a:bodyPr/>
          <a:lstStyle/>
          <a:p>
            <a:r>
              <a:rPr lang="en-US" dirty="0"/>
              <a:t>Design</a:t>
            </a:r>
          </a:p>
        </p:txBody>
      </p:sp>
      <p:sp>
        <p:nvSpPr>
          <p:cNvPr id="7" name="Content Placeholder 6">
            <a:extLst>
              <a:ext uri="{FF2B5EF4-FFF2-40B4-BE49-F238E27FC236}">
                <a16:creationId xmlns:a16="http://schemas.microsoft.com/office/drawing/2014/main" id="{711FE989-A61B-91F2-44C9-ADF0459D5548}"/>
              </a:ext>
            </a:extLst>
          </p:cNvPr>
          <p:cNvSpPr>
            <a:spLocks noGrp="1"/>
          </p:cNvSpPr>
          <p:nvPr>
            <p:ph idx="14"/>
          </p:nvPr>
        </p:nvSpPr>
        <p:spPr/>
        <p:txBody>
          <a:bodyPr/>
          <a:lstStyle/>
          <a:p>
            <a:r>
              <a:rPr lang="en-NL"/>
              <a:t>Study </a:t>
            </a:r>
            <a:r>
              <a:rPr lang="en-US" dirty="0"/>
              <a:t>5</a:t>
            </a:r>
            <a:r>
              <a:rPr lang="en-NL"/>
              <a:t>: </a:t>
            </a:r>
            <a:r>
              <a:rPr lang="en-US" dirty="0">
                <a:solidFill>
                  <a:srgbClr val="A97816"/>
                </a:solidFill>
              </a:rPr>
              <a:t>Moderation by a reminder nudge </a:t>
            </a:r>
            <a:endParaRPr lang="en-NL" dirty="0"/>
          </a:p>
        </p:txBody>
      </p:sp>
      <p:sp>
        <p:nvSpPr>
          <p:cNvPr id="8" name="Text Placeholder 7">
            <a:extLst>
              <a:ext uri="{FF2B5EF4-FFF2-40B4-BE49-F238E27FC236}">
                <a16:creationId xmlns:a16="http://schemas.microsoft.com/office/drawing/2014/main" id="{3E629C54-D449-4F04-BFAB-A5D34230BC18}"/>
              </a:ext>
            </a:extLst>
          </p:cNvPr>
          <p:cNvSpPr>
            <a:spLocks noGrp="1"/>
          </p:cNvSpPr>
          <p:nvPr>
            <p:ph type="body" sz="quarter" idx="15"/>
          </p:nvPr>
        </p:nvSpPr>
        <p:spPr/>
        <p:txBody>
          <a:bodyPr/>
          <a:lstStyle/>
          <a:p>
            <a:endParaRPr lang="en-US"/>
          </a:p>
        </p:txBody>
      </p:sp>
      <p:pic>
        <p:nvPicPr>
          <p:cNvPr id="2" name="Picture 1">
            <a:extLst>
              <a:ext uri="{FF2B5EF4-FFF2-40B4-BE49-F238E27FC236}">
                <a16:creationId xmlns:a16="http://schemas.microsoft.com/office/drawing/2014/main" id="{C5DF142A-7735-6773-43E1-12D4FE46DA50}"/>
              </a:ext>
            </a:extLst>
          </p:cNvPr>
          <p:cNvPicPr>
            <a:picLocks noChangeAspect="1"/>
          </p:cNvPicPr>
          <p:nvPr/>
        </p:nvPicPr>
        <p:blipFill>
          <a:blip r:embed="rId3"/>
          <a:stretch>
            <a:fillRect/>
          </a:stretch>
        </p:blipFill>
        <p:spPr>
          <a:xfrm>
            <a:off x="2666375" y="1423880"/>
            <a:ext cx="6859249" cy="3502413"/>
          </a:xfrm>
          <a:prstGeom prst="rect">
            <a:avLst/>
          </a:prstGeom>
        </p:spPr>
      </p:pic>
      <p:sp>
        <p:nvSpPr>
          <p:cNvPr id="13" name="TextBox 12">
            <a:extLst>
              <a:ext uri="{FF2B5EF4-FFF2-40B4-BE49-F238E27FC236}">
                <a16:creationId xmlns:a16="http://schemas.microsoft.com/office/drawing/2014/main" id="{1F780B86-2133-C848-3F95-E783048CA2FE}"/>
              </a:ext>
            </a:extLst>
          </p:cNvPr>
          <p:cNvSpPr txBox="1"/>
          <p:nvPr/>
        </p:nvSpPr>
        <p:spPr>
          <a:xfrm>
            <a:off x="644286" y="4973780"/>
            <a:ext cx="1672468" cy="923330"/>
          </a:xfrm>
          <a:prstGeom prst="rect">
            <a:avLst/>
          </a:prstGeom>
          <a:noFill/>
        </p:spPr>
        <p:txBody>
          <a:bodyPr wrap="square" rtlCol="0">
            <a:spAutoFit/>
          </a:bodyPr>
          <a:lstStyle/>
          <a:p>
            <a:r>
              <a:rPr lang="en-US" dirty="0">
                <a:latin typeface="+mj-lt"/>
              </a:rPr>
              <a:t>11 pairs of choices from $0 to $10</a:t>
            </a:r>
          </a:p>
        </p:txBody>
      </p:sp>
      <p:pic>
        <p:nvPicPr>
          <p:cNvPr id="14" name="Picture 13">
            <a:extLst>
              <a:ext uri="{FF2B5EF4-FFF2-40B4-BE49-F238E27FC236}">
                <a16:creationId xmlns:a16="http://schemas.microsoft.com/office/drawing/2014/main" id="{A5F8AADB-9D1F-7573-8163-A7991AF14C1F}"/>
              </a:ext>
            </a:extLst>
          </p:cNvPr>
          <p:cNvPicPr>
            <a:picLocks noChangeAspect="1"/>
          </p:cNvPicPr>
          <p:nvPr/>
        </p:nvPicPr>
        <p:blipFill>
          <a:blip r:embed="rId4"/>
          <a:srcRect b="47420"/>
          <a:stretch/>
        </p:blipFill>
        <p:spPr>
          <a:xfrm>
            <a:off x="2571587" y="5107715"/>
            <a:ext cx="6859249" cy="789395"/>
          </a:xfrm>
          <a:prstGeom prst="rect">
            <a:avLst/>
          </a:prstGeom>
        </p:spPr>
      </p:pic>
      <p:sp>
        <p:nvSpPr>
          <p:cNvPr id="9" name="Rectangle 8">
            <a:extLst>
              <a:ext uri="{FF2B5EF4-FFF2-40B4-BE49-F238E27FC236}">
                <a16:creationId xmlns:a16="http://schemas.microsoft.com/office/drawing/2014/main" id="{43BCDD35-66B1-B935-8349-0C8B2D741B36}"/>
              </a:ext>
            </a:extLst>
          </p:cNvPr>
          <p:cNvSpPr/>
          <p:nvPr/>
        </p:nvSpPr>
        <p:spPr>
          <a:xfrm>
            <a:off x="9525624" y="2284049"/>
            <a:ext cx="2581899" cy="1631216"/>
          </a:xfrm>
          <a:prstGeom prst="rect">
            <a:avLst/>
          </a:prstGeom>
        </p:spPr>
        <p:txBody>
          <a:bodyPr wrap="square">
            <a:spAutoFit/>
          </a:bodyPr>
          <a:lstStyle/>
          <a:p>
            <a:r>
              <a:rPr lang="en-US" sz="2000" b="1" dirty="0">
                <a:solidFill>
                  <a:srgbClr val="254780"/>
                </a:solidFill>
                <a:latin typeface="+mj-lt"/>
              </a:rPr>
              <a:t>Standard delivery </a:t>
            </a:r>
            <a:r>
              <a:rPr lang="en-US" sz="2000" b="1" dirty="0">
                <a:solidFill>
                  <a:srgbClr val="254780"/>
                </a:solidFill>
                <a:highlight>
                  <a:srgbClr val="FFFF00"/>
                </a:highlight>
                <a:latin typeface="+mj-lt"/>
              </a:rPr>
              <a:t>(free, 10 days)</a:t>
            </a:r>
          </a:p>
          <a:p>
            <a:endParaRPr lang="en-US" sz="2000" b="1" dirty="0">
              <a:solidFill>
                <a:srgbClr val="254780"/>
              </a:solidFill>
              <a:highlight>
                <a:srgbClr val="FFFF00"/>
              </a:highlight>
              <a:latin typeface="+mj-lt"/>
            </a:endParaRPr>
          </a:p>
          <a:p>
            <a:r>
              <a:rPr lang="en-US" sz="2000" b="1" dirty="0">
                <a:solidFill>
                  <a:srgbClr val="254780"/>
                </a:solidFill>
                <a:latin typeface="+mj-lt"/>
              </a:rPr>
              <a:t>Express delivery </a:t>
            </a:r>
          </a:p>
          <a:p>
            <a:r>
              <a:rPr lang="en-US" sz="2000" b="1" dirty="0">
                <a:solidFill>
                  <a:srgbClr val="254780"/>
                </a:solidFill>
                <a:highlight>
                  <a:srgbClr val="FFFF00"/>
                </a:highlight>
                <a:latin typeface="+mj-lt"/>
              </a:rPr>
              <a:t>($X, same day)</a:t>
            </a:r>
          </a:p>
        </p:txBody>
      </p:sp>
    </p:spTree>
    <p:extLst>
      <p:ext uri="{BB962C8B-B14F-4D97-AF65-F5344CB8AC3E}">
        <p14:creationId xmlns:p14="http://schemas.microsoft.com/office/powerpoint/2010/main" val="2111890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1BF281-C306-696E-018B-5208F41BB267}"/>
            </a:ext>
          </a:extLst>
        </p:cNvPr>
        <p:cNvGrpSpPr/>
        <p:nvPr/>
      </p:nvGrpSpPr>
      <p:grpSpPr>
        <a:xfrm>
          <a:off x="0" y="0"/>
          <a:ext cx="0" cy="0"/>
          <a:chOff x="0" y="0"/>
          <a:chExt cx="0" cy="0"/>
        </a:xfrm>
      </p:grpSpPr>
      <p:sp>
        <p:nvSpPr>
          <p:cNvPr id="3" name="Date Placeholder 2">
            <a:extLst>
              <a:ext uri="{FF2B5EF4-FFF2-40B4-BE49-F238E27FC236}">
                <a16:creationId xmlns:a16="http://schemas.microsoft.com/office/drawing/2014/main" id="{405DF809-E992-D0E9-29ED-C751A78A24A6}"/>
              </a:ext>
            </a:extLst>
          </p:cNvPr>
          <p:cNvSpPr>
            <a:spLocks noGrp="1"/>
          </p:cNvSpPr>
          <p:nvPr>
            <p:ph type="dt" sz="half" idx="10"/>
          </p:nvPr>
        </p:nvSpPr>
        <p:spPr/>
        <p:txBody>
          <a:bodyPr/>
          <a:lstStyle/>
          <a:p>
            <a:endParaRPr lang="en-GB" dirty="0"/>
          </a:p>
        </p:txBody>
      </p:sp>
      <p:sp>
        <p:nvSpPr>
          <p:cNvPr id="4" name="Footer Placeholder 3">
            <a:extLst>
              <a:ext uri="{FF2B5EF4-FFF2-40B4-BE49-F238E27FC236}">
                <a16:creationId xmlns:a16="http://schemas.microsoft.com/office/drawing/2014/main" id="{F2FBA616-92FA-A616-FD3B-7761251CAC1E}"/>
              </a:ext>
            </a:extLst>
          </p:cNvPr>
          <p:cNvSpPr>
            <a:spLocks noGrp="1"/>
          </p:cNvSpPr>
          <p:nvPr>
            <p:ph type="ftr" sz="quarter" idx="11"/>
          </p:nvPr>
        </p:nvSpPr>
        <p:spPr/>
        <p:txBody>
          <a:bodyPr/>
          <a:lstStyle/>
          <a:p>
            <a:endParaRPr lang="en-GB" cap="none" dirty="0"/>
          </a:p>
        </p:txBody>
      </p:sp>
      <p:sp>
        <p:nvSpPr>
          <p:cNvPr id="5" name="Slide Number Placeholder 4">
            <a:extLst>
              <a:ext uri="{FF2B5EF4-FFF2-40B4-BE49-F238E27FC236}">
                <a16:creationId xmlns:a16="http://schemas.microsoft.com/office/drawing/2014/main" id="{A9CE272F-1B08-71B9-AA7F-FDF6037E9CEB}"/>
              </a:ext>
            </a:extLst>
          </p:cNvPr>
          <p:cNvSpPr>
            <a:spLocks noGrp="1"/>
          </p:cNvSpPr>
          <p:nvPr>
            <p:ph type="sldNum" sz="quarter" idx="12"/>
          </p:nvPr>
        </p:nvSpPr>
        <p:spPr/>
        <p:txBody>
          <a:bodyPr/>
          <a:lstStyle/>
          <a:p>
            <a:fld id="{D57F1E4F-1CFF-5643-939E-217C01CDF565}" type="slidenum">
              <a:rPr lang="en-GB" noProof="0" smtClean="0"/>
              <a:pPr/>
              <a:t>54</a:t>
            </a:fld>
            <a:endParaRPr lang="en-GB" noProof="0" dirty="0"/>
          </a:p>
        </p:txBody>
      </p:sp>
      <p:sp>
        <p:nvSpPr>
          <p:cNvPr id="6" name="Content Placeholder 5">
            <a:extLst>
              <a:ext uri="{FF2B5EF4-FFF2-40B4-BE49-F238E27FC236}">
                <a16:creationId xmlns:a16="http://schemas.microsoft.com/office/drawing/2014/main" id="{67D0B63E-9383-0F4D-561D-8D460D2D098B}"/>
              </a:ext>
            </a:extLst>
          </p:cNvPr>
          <p:cNvSpPr>
            <a:spLocks noGrp="1"/>
          </p:cNvSpPr>
          <p:nvPr>
            <p:ph idx="13"/>
          </p:nvPr>
        </p:nvSpPr>
        <p:spPr/>
        <p:txBody>
          <a:bodyPr/>
          <a:lstStyle/>
          <a:p>
            <a:r>
              <a:rPr lang="en-US" dirty="0"/>
              <a:t>Results</a:t>
            </a:r>
          </a:p>
        </p:txBody>
      </p:sp>
      <p:sp>
        <p:nvSpPr>
          <p:cNvPr id="7" name="Content Placeholder 6">
            <a:extLst>
              <a:ext uri="{FF2B5EF4-FFF2-40B4-BE49-F238E27FC236}">
                <a16:creationId xmlns:a16="http://schemas.microsoft.com/office/drawing/2014/main" id="{72ABFE39-0B11-5B7C-2725-D854C7D3D56D}"/>
              </a:ext>
            </a:extLst>
          </p:cNvPr>
          <p:cNvSpPr>
            <a:spLocks noGrp="1"/>
          </p:cNvSpPr>
          <p:nvPr>
            <p:ph idx="14"/>
          </p:nvPr>
        </p:nvSpPr>
        <p:spPr/>
        <p:txBody>
          <a:bodyPr/>
          <a:lstStyle/>
          <a:p>
            <a:r>
              <a:rPr lang="en-NL"/>
              <a:t>Study </a:t>
            </a:r>
            <a:r>
              <a:rPr lang="en-US" dirty="0"/>
              <a:t>5</a:t>
            </a:r>
            <a:r>
              <a:rPr lang="en-NL"/>
              <a:t>: </a:t>
            </a:r>
            <a:r>
              <a:rPr lang="en-US" dirty="0">
                <a:solidFill>
                  <a:srgbClr val="A97816"/>
                </a:solidFill>
              </a:rPr>
              <a:t>Moderation by a reminder nudge </a:t>
            </a:r>
            <a:endParaRPr lang="en-NL" dirty="0"/>
          </a:p>
        </p:txBody>
      </p:sp>
      <p:sp>
        <p:nvSpPr>
          <p:cNvPr id="8" name="Text Placeholder 7">
            <a:extLst>
              <a:ext uri="{FF2B5EF4-FFF2-40B4-BE49-F238E27FC236}">
                <a16:creationId xmlns:a16="http://schemas.microsoft.com/office/drawing/2014/main" id="{48A8589B-8A62-41AC-076F-28F1A90EEEEB}"/>
              </a:ext>
            </a:extLst>
          </p:cNvPr>
          <p:cNvSpPr>
            <a:spLocks noGrp="1"/>
          </p:cNvSpPr>
          <p:nvPr>
            <p:ph type="body" sz="quarter" idx="15"/>
          </p:nvPr>
        </p:nvSpPr>
        <p:spPr/>
        <p:txBody>
          <a:bodyPr/>
          <a:lstStyle/>
          <a:p>
            <a:endParaRPr lang="en-US"/>
          </a:p>
        </p:txBody>
      </p:sp>
      <p:pic>
        <p:nvPicPr>
          <p:cNvPr id="11" name="Picture 10">
            <a:extLst>
              <a:ext uri="{FF2B5EF4-FFF2-40B4-BE49-F238E27FC236}">
                <a16:creationId xmlns:a16="http://schemas.microsoft.com/office/drawing/2014/main" id="{0672DEEB-39CF-11CF-699D-2FF41CD9E8D7}"/>
              </a:ext>
            </a:extLst>
          </p:cNvPr>
          <p:cNvPicPr>
            <a:picLocks noChangeAspect="1"/>
          </p:cNvPicPr>
          <p:nvPr/>
        </p:nvPicPr>
        <p:blipFill>
          <a:blip r:embed="rId3"/>
          <a:srcRect t="7023"/>
          <a:stretch/>
        </p:blipFill>
        <p:spPr>
          <a:xfrm>
            <a:off x="751898" y="2525207"/>
            <a:ext cx="5443162" cy="3123293"/>
          </a:xfrm>
          <a:prstGeom prst="rect">
            <a:avLst/>
          </a:prstGeom>
        </p:spPr>
      </p:pic>
      <p:sp>
        <p:nvSpPr>
          <p:cNvPr id="13" name="TextBox 12">
            <a:extLst>
              <a:ext uri="{FF2B5EF4-FFF2-40B4-BE49-F238E27FC236}">
                <a16:creationId xmlns:a16="http://schemas.microsoft.com/office/drawing/2014/main" id="{F6E87114-A653-840D-85B7-04F979024ADD}"/>
              </a:ext>
            </a:extLst>
          </p:cNvPr>
          <p:cNvSpPr txBox="1"/>
          <p:nvPr/>
        </p:nvSpPr>
        <p:spPr>
          <a:xfrm>
            <a:off x="1670751" y="5804500"/>
            <a:ext cx="2849451" cy="369332"/>
          </a:xfrm>
          <a:prstGeom prst="rect">
            <a:avLst/>
          </a:prstGeom>
          <a:noFill/>
        </p:spPr>
        <p:txBody>
          <a:bodyPr wrap="square">
            <a:spAutoFit/>
          </a:bodyPr>
          <a:lstStyle/>
          <a:p>
            <a:r>
              <a:rPr lang="en-US" b="0" i="0" u="none" strike="noStrike" dirty="0">
                <a:effectLst/>
                <a:latin typeface="Book Antiqua" panose="02040602050305030304" pitchFamily="18" charset="0"/>
              </a:rPr>
              <a:t>F(1, 377) = 6.58, p = .011</a:t>
            </a:r>
            <a:endParaRPr lang="en-US" dirty="0">
              <a:latin typeface="Book Antiqua" panose="02040602050305030304" pitchFamily="18" charset="0"/>
            </a:endParaRPr>
          </a:p>
        </p:txBody>
      </p:sp>
      <p:sp>
        <p:nvSpPr>
          <p:cNvPr id="9" name="Rectangle 8">
            <a:extLst>
              <a:ext uri="{FF2B5EF4-FFF2-40B4-BE49-F238E27FC236}">
                <a16:creationId xmlns:a16="http://schemas.microsoft.com/office/drawing/2014/main" id="{49DFD54B-CC9C-EAAA-2E19-9F7B39644F25}"/>
              </a:ext>
            </a:extLst>
          </p:cNvPr>
          <p:cNvSpPr/>
          <p:nvPr/>
        </p:nvSpPr>
        <p:spPr>
          <a:xfrm>
            <a:off x="351034" y="1288827"/>
            <a:ext cx="5443163" cy="1015663"/>
          </a:xfrm>
          <a:prstGeom prst="rect">
            <a:avLst/>
          </a:prstGeom>
        </p:spPr>
        <p:txBody>
          <a:bodyPr wrap="square">
            <a:spAutoFit/>
          </a:bodyPr>
          <a:lstStyle/>
          <a:p>
            <a:pPr algn="ctr"/>
            <a:r>
              <a:rPr lang="en-US" sz="2000" dirty="0">
                <a:solidFill>
                  <a:srgbClr val="0F3865"/>
                </a:solidFill>
                <a:latin typeface="+mj-lt"/>
              </a:rPr>
              <a:t>Reminding people to consider the environmental impact attenuates the effect, </a:t>
            </a:r>
            <a:r>
              <a:rPr lang="en-US" sz="2000" dirty="0">
                <a:solidFill>
                  <a:srgbClr val="A97816"/>
                </a:solidFill>
                <a:latin typeface="+mj-lt"/>
              </a:rPr>
              <a:t>consistent with the activation account </a:t>
            </a:r>
          </a:p>
        </p:txBody>
      </p:sp>
      <p:sp>
        <p:nvSpPr>
          <p:cNvPr id="2" name="TextBox 1">
            <a:extLst>
              <a:ext uri="{FF2B5EF4-FFF2-40B4-BE49-F238E27FC236}">
                <a16:creationId xmlns:a16="http://schemas.microsoft.com/office/drawing/2014/main" id="{C7344F1E-AD4C-1A12-09AA-4BB986C97994}"/>
              </a:ext>
            </a:extLst>
          </p:cNvPr>
          <p:cNvSpPr txBox="1"/>
          <p:nvPr/>
        </p:nvSpPr>
        <p:spPr>
          <a:xfrm>
            <a:off x="1758691" y="2469152"/>
            <a:ext cx="1110946" cy="307777"/>
          </a:xfrm>
          <a:prstGeom prst="rect">
            <a:avLst/>
          </a:prstGeom>
          <a:noFill/>
        </p:spPr>
        <p:txBody>
          <a:bodyPr wrap="square">
            <a:spAutoFit/>
          </a:bodyPr>
          <a:lstStyle/>
          <a:p>
            <a:pPr algn="ctr"/>
            <a:r>
              <a:rPr lang="en-US" sz="1400" i="1" dirty="0">
                <a:latin typeface="Book Antiqua" panose="02040602050305030304" pitchFamily="18" charset="0"/>
              </a:rPr>
              <a:t>***p</a:t>
            </a:r>
            <a:r>
              <a:rPr lang="en-US" sz="1400" dirty="0">
                <a:latin typeface="Book Antiqua" panose="02040602050305030304" pitchFamily="18" charset="0"/>
              </a:rPr>
              <a:t> &lt; .001</a:t>
            </a:r>
          </a:p>
        </p:txBody>
      </p:sp>
      <p:sp>
        <p:nvSpPr>
          <p:cNvPr id="10" name="TextBox 9">
            <a:extLst>
              <a:ext uri="{FF2B5EF4-FFF2-40B4-BE49-F238E27FC236}">
                <a16:creationId xmlns:a16="http://schemas.microsoft.com/office/drawing/2014/main" id="{E0EAA541-5329-3F7D-E5BF-DAD2884723B5}"/>
              </a:ext>
            </a:extLst>
          </p:cNvPr>
          <p:cNvSpPr txBox="1"/>
          <p:nvPr/>
        </p:nvSpPr>
        <p:spPr>
          <a:xfrm>
            <a:off x="3340732" y="2463252"/>
            <a:ext cx="1110946" cy="307777"/>
          </a:xfrm>
          <a:prstGeom prst="rect">
            <a:avLst/>
          </a:prstGeom>
          <a:noFill/>
        </p:spPr>
        <p:txBody>
          <a:bodyPr wrap="square">
            <a:spAutoFit/>
          </a:bodyPr>
          <a:lstStyle/>
          <a:p>
            <a:pPr algn="ctr"/>
            <a:r>
              <a:rPr lang="en-US" sz="1400" i="1" dirty="0">
                <a:latin typeface="Book Antiqua" panose="02040602050305030304" pitchFamily="18" charset="0"/>
              </a:rPr>
              <a:t>p</a:t>
            </a:r>
            <a:r>
              <a:rPr lang="en-US" sz="1400" dirty="0">
                <a:latin typeface="Book Antiqua" panose="02040602050305030304" pitchFamily="18" charset="0"/>
              </a:rPr>
              <a:t> = .967</a:t>
            </a:r>
          </a:p>
        </p:txBody>
      </p:sp>
      <p:sp>
        <p:nvSpPr>
          <p:cNvPr id="14" name="Rectangle 13">
            <a:extLst>
              <a:ext uri="{FF2B5EF4-FFF2-40B4-BE49-F238E27FC236}">
                <a16:creationId xmlns:a16="http://schemas.microsoft.com/office/drawing/2014/main" id="{EE81111D-4B71-8B31-D8E4-104725CDB061}"/>
              </a:ext>
            </a:extLst>
          </p:cNvPr>
          <p:cNvSpPr/>
          <p:nvPr/>
        </p:nvSpPr>
        <p:spPr>
          <a:xfrm>
            <a:off x="3056709" y="2304490"/>
            <a:ext cx="1920240" cy="310353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0352267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9D0158-D150-4EDD-BEF4-19C2CE4C8FC2}"/>
            </a:ext>
          </a:extLst>
        </p:cNvPr>
        <p:cNvGrpSpPr/>
        <p:nvPr/>
      </p:nvGrpSpPr>
      <p:grpSpPr>
        <a:xfrm>
          <a:off x="0" y="0"/>
          <a:ext cx="0" cy="0"/>
          <a:chOff x="0" y="0"/>
          <a:chExt cx="0" cy="0"/>
        </a:xfrm>
      </p:grpSpPr>
      <p:sp>
        <p:nvSpPr>
          <p:cNvPr id="3" name="Date Placeholder 2">
            <a:extLst>
              <a:ext uri="{FF2B5EF4-FFF2-40B4-BE49-F238E27FC236}">
                <a16:creationId xmlns:a16="http://schemas.microsoft.com/office/drawing/2014/main" id="{E67EC737-FDB6-6F8D-DC7F-142D24BD1010}"/>
              </a:ext>
            </a:extLst>
          </p:cNvPr>
          <p:cNvSpPr>
            <a:spLocks noGrp="1"/>
          </p:cNvSpPr>
          <p:nvPr>
            <p:ph type="dt" sz="half" idx="10"/>
          </p:nvPr>
        </p:nvSpPr>
        <p:spPr/>
        <p:txBody>
          <a:bodyPr/>
          <a:lstStyle/>
          <a:p>
            <a:endParaRPr lang="en-GB" dirty="0"/>
          </a:p>
        </p:txBody>
      </p:sp>
      <p:sp>
        <p:nvSpPr>
          <p:cNvPr id="4" name="Footer Placeholder 3">
            <a:extLst>
              <a:ext uri="{FF2B5EF4-FFF2-40B4-BE49-F238E27FC236}">
                <a16:creationId xmlns:a16="http://schemas.microsoft.com/office/drawing/2014/main" id="{10E46454-A390-A137-80B5-87A39C36BC8F}"/>
              </a:ext>
            </a:extLst>
          </p:cNvPr>
          <p:cNvSpPr>
            <a:spLocks noGrp="1"/>
          </p:cNvSpPr>
          <p:nvPr>
            <p:ph type="ftr" sz="quarter" idx="11"/>
          </p:nvPr>
        </p:nvSpPr>
        <p:spPr/>
        <p:txBody>
          <a:bodyPr/>
          <a:lstStyle/>
          <a:p>
            <a:endParaRPr lang="en-GB" cap="none" dirty="0"/>
          </a:p>
        </p:txBody>
      </p:sp>
      <p:sp>
        <p:nvSpPr>
          <p:cNvPr id="5" name="Slide Number Placeholder 4">
            <a:extLst>
              <a:ext uri="{FF2B5EF4-FFF2-40B4-BE49-F238E27FC236}">
                <a16:creationId xmlns:a16="http://schemas.microsoft.com/office/drawing/2014/main" id="{3C0A049D-4095-EB8E-F3AC-BDCFB95A7A90}"/>
              </a:ext>
            </a:extLst>
          </p:cNvPr>
          <p:cNvSpPr>
            <a:spLocks noGrp="1"/>
          </p:cNvSpPr>
          <p:nvPr>
            <p:ph type="sldNum" sz="quarter" idx="12"/>
          </p:nvPr>
        </p:nvSpPr>
        <p:spPr/>
        <p:txBody>
          <a:bodyPr/>
          <a:lstStyle/>
          <a:p>
            <a:fld id="{D57F1E4F-1CFF-5643-939E-217C01CDF565}" type="slidenum">
              <a:rPr lang="en-GB" noProof="0" smtClean="0"/>
              <a:pPr/>
              <a:t>55</a:t>
            </a:fld>
            <a:endParaRPr lang="en-GB" noProof="0" dirty="0"/>
          </a:p>
        </p:txBody>
      </p:sp>
      <p:sp>
        <p:nvSpPr>
          <p:cNvPr id="6" name="Content Placeholder 5">
            <a:extLst>
              <a:ext uri="{FF2B5EF4-FFF2-40B4-BE49-F238E27FC236}">
                <a16:creationId xmlns:a16="http://schemas.microsoft.com/office/drawing/2014/main" id="{7960435C-6DB1-6526-19C0-B3BF55A3EEE2}"/>
              </a:ext>
            </a:extLst>
          </p:cNvPr>
          <p:cNvSpPr>
            <a:spLocks noGrp="1"/>
          </p:cNvSpPr>
          <p:nvPr>
            <p:ph idx="13"/>
          </p:nvPr>
        </p:nvSpPr>
        <p:spPr/>
        <p:txBody>
          <a:bodyPr/>
          <a:lstStyle/>
          <a:p>
            <a:r>
              <a:rPr lang="en-US" dirty="0"/>
              <a:t>Results</a:t>
            </a:r>
          </a:p>
        </p:txBody>
      </p:sp>
      <p:sp>
        <p:nvSpPr>
          <p:cNvPr id="7" name="Content Placeholder 6">
            <a:extLst>
              <a:ext uri="{FF2B5EF4-FFF2-40B4-BE49-F238E27FC236}">
                <a16:creationId xmlns:a16="http://schemas.microsoft.com/office/drawing/2014/main" id="{B1AE96E3-980B-365B-B8F4-3709B78DDBF9}"/>
              </a:ext>
            </a:extLst>
          </p:cNvPr>
          <p:cNvSpPr>
            <a:spLocks noGrp="1"/>
          </p:cNvSpPr>
          <p:nvPr>
            <p:ph idx="14"/>
          </p:nvPr>
        </p:nvSpPr>
        <p:spPr/>
        <p:txBody>
          <a:bodyPr/>
          <a:lstStyle/>
          <a:p>
            <a:r>
              <a:rPr lang="en-NL"/>
              <a:t>Study </a:t>
            </a:r>
            <a:r>
              <a:rPr lang="en-US" dirty="0"/>
              <a:t>5</a:t>
            </a:r>
            <a:r>
              <a:rPr lang="en-NL"/>
              <a:t>: </a:t>
            </a:r>
            <a:r>
              <a:rPr lang="en-US" dirty="0">
                <a:solidFill>
                  <a:srgbClr val="A97816"/>
                </a:solidFill>
              </a:rPr>
              <a:t>Moderation by a reminder nudge </a:t>
            </a:r>
            <a:endParaRPr lang="en-NL" dirty="0"/>
          </a:p>
        </p:txBody>
      </p:sp>
      <p:sp>
        <p:nvSpPr>
          <p:cNvPr id="8" name="Text Placeholder 7">
            <a:extLst>
              <a:ext uri="{FF2B5EF4-FFF2-40B4-BE49-F238E27FC236}">
                <a16:creationId xmlns:a16="http://schemas.microsoft.com/office/drawing/2014/main" id="{4B16A247-132F-7A8B-057C-9A284EEA7D27}"/>
              </a:ext>
            </a:extLst>
          </p:cNvPr>
          <p:cNvSpPr>
            <a:spLocks noGrp="1"/>
          </p:cNvSpPr>
          <p:nvPr>
            <p:ph type="body" sz="quarter" idx="15"/>
          </p:nvPr>
        </p:nvSpPr>
        <p:spPr/>
        <p:txBody>
          <a:bodyPr/>
          <a:lstStyle/>
          <a:p>
            <a:endParaRPr lang="en-US"/>
          </a:p>
        </p:txBody>
      </p:sp>
      <p:pic>
        <p:nvPicPr>
          <p:cNvPr id="11" name="Picture 10">
            <a:extLst>
              <a:ext uri="{FF2B5EF4-FFF2-40B4-BE49-F238E27FC236}">
                <a16:creationId xmlns:a16="http://schemas.microsoft.com/office/drawing/2014/main" id="{9EC58E8A-282D-43B5-5BE8-EC1FE24FBE4C}"/>
              </a:ext>
            </a:extLst>
          </p:cNvPr>
          <p:cNvPicPr>
            <a:picLocks noChangeAspect="1"/>
          </p:cNvPicPr>
          <p:nvPr/>
        </p:nvPicPr>
        <p:blipFill>
          <a:blip r:embed="rId3"/>
          <a:srcRect t="7023"/>
          <a:stretch/>
        </p:blipFill>
        <p:spPr>
          <a:xfrm>
            <a:off x="751898" y="2525207"/>
            <a:ext cx="5443162" cy="3123293"/>
          </a:xfrm>
          <a:prstGeom prst="rect">
            <a:avLst/>
          </a:prstGeom>
        </p:spPr>
      </p:pic>
      <p:sp>
        <p:nvSpPr>
          <p:cNvPr id="13" name="TextBox 12">
            <a:extLst>
              <a:ext uri="{FF2B5EF4-FFF2-40B4-BE49-F238E27FC236}">
                <a16:creationId xmlns:a16="http://schemas.microsoft.com/office/drawing/2014/main" id="{C36C00C2-B7E5-9034-EDBA-17274FDD26F5}"/>
              </a:ext>
            </a:extLst>
          </p:cNvPr>
          <p:cNvSpPr txBox="1"/>
          <p:nvPr/>
        </p:nvSpPr>
        <p:spPr>
          <a:xfrm>
            <a:off x="1670751" y="5804500"/>
            <a:ext cx="2849451" cy="369332"/>
          </a:xfrm>
          <a:prstGeom prst="rect">
            <a:avLst/>
          </a:prstGeom>
          <a:noFill/>
        </p:spPr>
        <p:txBody>
          <a:bodyPr wrap="square">
            <a:spAutoFit/>
          </a:bodyPr>
          <a:lstStyle/>
          <a:p>
            <a:r>
              <a:rPr lang="en-US" b="0" i="0" u="none" strike="noStrike" dirty="0">
                <a:effectLst/>
                <a:latin typeface="Book Antiqua" panose="02040602050305030304" pitchFamily="18" charset="0"/>
              </a:rPr>
              <a:t>F(1, 377) = 6.58, p = .011</a:t>
            </a:r>
            <a:endParaRPr lang="en-US" dirty="0">
              <a:latin typeface="Book Antiqua" panose="02040602050305030304" pitchFamily="18" charset="0"/>
            </a:endParaRPr>
          </a:p>
        </p:txBody>
      </p:sp>
      <p:sp>
        <p:nvSpPr>
          <p:cNvPr id="9" name="Rectangle 8">
            <a:extLst>
              <a:ext uri="{FF2B5EF4-FFF2-40B4-BE49-F238E27FC236}">
                <a16:creationId xmlns:a16="http://schemas.microsoft.com/office/drawing/2014/main" id="{B953B160-A69A-0A80-7075-E6AB203F611B}"/>
              </a:ext>
            </a:extLst>
          </p:cNvPr>
          <p:cNvSpPr/>
          <p:nvPr/>
        </p:nvSpPr>
        <p:spPr>
          <a:xfrm>
            <a:off x="351034" y="1288827"/>
            <a:ext cx="5443163" cy="1015663"/>
          </a:xfrm>
          <a:prstGeom prst="rect">
            <a:avLst/>
          </a:prstGeom>
        </p:spPr>
        <p:txBody>
          <a:bodyPr wrap="square">
            <a:spAutoFit/>
          </a:bodyPr>
          <a:lstStyle/>
          <a:p>
            <a:pPr algn="ctr"/>
            <a:r>
              <a:rPr lang="en-US" sz="2000" dirty="0">
                <a:solidFill>
                  <a:srgbClr val="0F3865"/>
                </a:solidFill>
                <a:latin typeface="+mj-lt"/>
              </a:rPr>
              <a:t>Reminding people to consider the environmental impact attenuates the effect, </a:t>
            </a:r>
            <a:r>
              <a:rPr lang="en-US" sz="2000" dirty="0">
                <a:solidFill>
                  <a:srgbClr val="A97816"/>
                </a:solidFill>
                <a:latin typeface="+mj-lt"/>
              </a:rPr>
              <a:t>consistent with the activation account </a:t>
            </a:r>
          </a:p>
        </p:txBody>
      </p:sp>
      <p:sp>
        <p:nvSpPr>
          <p:cNvPr id="12" name="Rectangle 11">
            <a:extLst>
              <a:ext uri="{FF2B5EF4-FFF2-40B4-BE49-F238E27FC236}">
                <a16:creationId xmlns:a16="http://schemas.microsoft.com/office/drawing/2014/main" id="{F62497C9-9770-983B-D62D-73F2ACD709F9}"/>
              </a:ext>
            </a:extLst>
          </p:cNvPr>
          <p:cNvSpPr/>
          <p:nvPr/>
        </p:nvSpPr>
        <p:spPr>
          <a:xfrm>
            <a:off x="6504814" y="2449918"/>
            <a:ext cx="5221085" cy="3539430"/>
          </a:xfrm>
          <a:prstGeom prst="rect">
            <a:avLst/>
          </a:prstGeom>
        </p:spPr>
        <p:txBody>
          <a:bodyPr wrap="square">
            <a:spAutoFit/>
          </a:bodyPr>
          <a:lstStyle/>
          <a:p>
            <a:pPr marL="457200" indent="-457200">
              <a:buFont typeface="Wingdings" pitchFamily="2" charset="2"/>
              <a:buChar char="§"/>
            </a:pPr>
            <a:r>
              <a:rPr lang="en-US" sz="2000" b="1" dirty="0">
                <a:solidFill>
                  <a:srgbClr val="113866"/>
                </a:solidFill>
                <a:latin typeface="+mj-lt"/>
              </a:rPr>
              <a:t>The reminder is as effective as buying a green product </a:t>
            </a:r>
            <a:endParaRPr lang="en-US" sz="2000" b="1" dirty="0">
              <a:solidFill>
                <a:srgbClr val="4877A4"/>
              </a:solidFill>
              <a:latin typeface="+mj-lt"/>
            </a:endParaRPr>
          </a:p>
          <a:p>
            <a:pPr marL="457200" indent="-457200">
              <a:buFont typeface="Wingdings" pitchFamily="2" charset="2"/>
              <a:buChar char="§"/>
            </a:pPr>
            <a:endParaRPr lang="en-US" sz="2000" b="1" dirty="0">
              <a:solidFill>
                <a:srgbClr val="4877A4"/>
              </a:solidFill>
              <a:latin typeface="+mj-lt"/>
            </a:endParaRPr>
          </a:p>
          <a:p>
            <a:pPr marL="457200" indent="-457200">
              <a:buFont typeface="Wingdings" pitchFamily="2" charset="2"/>
              <a:buChar char="§"/>
            </a:pPr>
            <a:r>
              <a:rPr lang="en-US" sz="2000" b="1" dirty="0">
                <a:solidFill>
                  <a:srgbClr val="4877A4"/>
                </a:solidFill>
                <a:latin typeface="+mj-lt"/>
              </a:rPr>
              <a:t>The reminder has no additional effect when environmental consideration is already activated (e.g., buying a green product)</a:t>
            </a:r>
          </a:p>
          <a:p>
            <a:pPr marL="457200" indent="-457200">
              <a:buFont typeface="Wingdings" pitchFamily="2" charset="2"/>
              <a:buChar char="§"/>
            </a:pPr>
            <a:endParaRPr lang="en-US" sz="2000" b="1" dirty="0">
              <a:solidFill>
                <a:srgbClr val="4877A4"/>
              </a:solidFill>
              <a:latin typeface="+mj-lt"/>
            </a:endParaRPr>
          </a:p>
          <a:p>
            <a:pPr marL="457200" indent="-457200">
              <a:buFont typeface="Wingdings" pitchFamily="2" charset="2"/>
              <a:buChar char="§"/>
            </a:pPr>
            <a:r>
              <a:rPr lang="en-US" sz="2000" b="1" dirty="0">
                <a:solidFill>
                  <a:srgbClr val="8AA4C0"/>
                </a:solidFill>
                <a:latin typeface="+mj-lt"/>
              </a:rPr>
              <a:t>Consumers assume the slower delivery to be greener </a:t>
            </a:r>
          </a:p>
          <a:p>
            <a:endParaRPr lang="en-US" sz="2400" b="1" dirty="0">
              <a:solidFill>
                <a:srgbClr val="4877A4"/>
              </a:solidFill>
              <a:latin typeface="+mj-lt"/>
            </a:endParaRPr>
          </a:p>
        </p:txBody>
      </p:sp>
      <p:sp>
        <p:nvSpPr>
          <p:cNvPr id="2" name="TextBox 1">
            <a:extLst>
              <a:ext uri="{FF2B5EF4-FFF2-40B4-BE49-F238E27FC236}">
                <a16:creationId xmlns:a16="http://schemas.microsoft.com/office/drawing/2014/main" id="{79479A06-03CB-CFD9-1203-1B2D93C09259}"/>
              </a:ext>
            </a:extLst>
          </p:cNvPr>
          <p:cNvSpPr txBox="1"/>
          <p:nvPr/>
        </p:nvSpPr>
        <p:spPr>
          <a:xfrm>
            <a:off x="1758691" y="2469152"/>
            <a:ext cx="1110946" cy="307777"/>
          </a:xfrm>
          <a:prstGeom prst="rect">
            <a:avLst/>
          </a:prstGeom>
          <a:noFill/>
        </p:spPr>
        <p:txBody>
          <a:bodyPr wrap="square">
            <a:spAutoFit/>
          </a:bodyPr>
          <a:lstStyle/>
          <a:p>
            <a:pPr algn="ctr"/>
            <a:r>
              <a:rPr lang="en-US" sz="1400" i="1" dirty="0">
                <a:latin typeface="Book Antiqua" panose="02040602050305030304" pitchFamily="18" charset="0"/>
              </a:rPr>
              <a:t>***p</a:t>
            </a:r>
            <a:r>
              <a:rPr lang="en-US" sz="1400" dirty="0">
                <a:latin typeface="Book Antiqua" panose="02040602050305030304" pitchFamily="18" charset="0"/>
              </a:rPr>
              <a:t> &lt; .001</a:t>
            </a:r>
          </a:p>
        </p:txBody>
      </p:sp>
      <p:sp>
        <p:nvSpPr>
          <p:cNvPr id="10" name="TextBox 9">
            <a:extLst>
              <a:ext uri="{FF2B5EF4-FFF2-40B4-BE49-F238E27FC236}">
                <a16:creationId xmlns:a16="http://schemas.microsoft.com/office/drawing/2014/main" id="{4D300F45-B811-64E0-C975-9CD04ED0A78E}"/>
              </a:ext>
            </a:extLst>
          </p:cNvPr>
          <p:cNvSpPr txBox="1"/>
          <p:nvPr/>
        </p:nvSpPr>
        <p:spPr>
          <a:xfrm>
            <a:off x="3340732" y="2463252"/>
            <a:ext cx="1110946" cy="307777"/>
          </a:xfrm>
          <a:prstGeom prst="rect">
            <a:avLst/>
          </a:prstGeom>
          <a:noFill/>
        </p:spPr>
        <p:txBody>
          <a:bodyPr wrap="square">
            <a:spAutoFit/>
          </a:bodyPr>
          <a:lstStyle/>
          <a:p>
            <a:pPr algn="ctr"/>
            <a:r>
              <a:rPr lang="en-US" sz="1400" i="1" dirty="0">
                <a:latin typeface="Book Antiqua" panose="02040602050305030304" pitchFamily="18" charset="0"/>
              </a:rPr>
              <a:t>p</a:t>
            </a:r>
            <a:r>
              <a:rPr lang="en-US" sz="1400" dirty="0">
                <a:latin typeface="Book Antiqua" panose="02040602050305030304" pitchFamily="18" charset="0"/>
              </a:rPr>
              <a:t> = .967</a:t>
            </a:r>
          </a:p>
        </p:txBody>
      </p:sp>
      <p:sp>
        <p:nvSpPr>
          <p:cNvPr id="18" name="Left Bracket 17">
            <a:extLst>
              <a:ext uri="{FF2B5EF4-FFF2-40B4-BE49-F238E27FC236}">
                <a16:creationId xmlns:a16="http://schemas.microsoft.com/office/drawing/2014/main" id="{3DC1AC7D-8B77-1FF8-16BD-EC72C9BE5CA6}"/>
              </a:ext>
            </a:extLst>
          </p:cNvPr>
          <p:cNvSpPr/>
          <p:nvPr/>
        </p:nvSpPr>
        <p:spPr>
          <a:xfrm rot="5400000">
            <a:off x="2987277" y="2678291"/>
            <a:ext cx="168902" cy="1017557"/>
          </a:xfrm>
          <a:prstGeom prst="leftBracket">
            <a:avLst/>
          </a:prstGeom>
          <a:ln w="31750">
            <a:solidFill>
              <a:srgbClr val="AA781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Left Bracket 18">
            <a:extLst>
              <a:ext uri="{FF2B5EF4-FFF2-40B4-BE49-F238E27FC236}">
                <a16:creationId xmlns:a16="http://schemas.microsoft.com/office/drawing/2014/main" id="{AF914DEC-FD6D-DA29-D830-0E70661EFF60}"/>
              </a:ext>
            </a:extLst>
          </p:cNvPr>
          <p:cNvSpPr/>
          <p:nvPr/>
        </p:nvSpPr>
        <p:spPr>
          <a:xfrm rot="5400000">
            <a:off x="3289982" y="2375584"/>
            <a:ext cx="168902" cy="1622972"/>
          </a:xfrm>
          <a:prstGeom prst="leftBracket">
            <a:avLst/>
          </a:prstGeom>
          <a:ln w="31750">
            <a:solidFill>
              <a:srgbClr val="AA781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680049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1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2">
                                            <p:txEl>
                                              <p:pRg st="2" end="2"/>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19"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940B78-53B5-4FB5-2871-54ABE2E7696C}"/>
            </a:ext>
          </a:extLst>
        </p:cNvPr>
        <p:cNvGrpSpPr/>
        <p:nvPr/>
      </p:nvGrpSpPr>
      <p:grpSpPr>
        <a:xfrm>
          <a:off x="0" y="0"/>
          <a:ext cx="0" cy="0"/>
          <a:chOff x="0" y="0"/>
          <a:chExt cx="0" cy="0"/>
        </a:xfrm>
      </p:grpSpPr>
      <p:graphicFrame>
        <p:nvGraphicFramePr>
          <p:cNvPr id="15" name="Chart 14">
            <a:extLst>
              <a:ext uri="{FF2B5EF4-FFF2-40B4-BE49-F238E27FC236}">
                <a16:creationId xmlns:a16="http://schemas.microsoft.com/office/drawing/2014/main" id="{BB9FBBDF-FA9F-DC48-9B08-B44807119648}"/>
              </a:ext>
            </a:extLst>
          </p:cNvPr>
          <p:cNvGraphicFramePr>
            <a:graphicFrameLocks/>
          </p:cNvGraphicFramePr>
          <p:nvPr/>
        </p:nvGraphicFramePr>
        <p:xfrm>
          <a:off x="5799347" y="1854473"/>
          <a:ext cx="4572000" cy="27432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2" name="Chart 11">
            <a:extLst>
              <a:ext uri="{FF2B5EF4-FFF2-40B4-BE49-F238E27FC236}">
                <a16:creationId xmlns:a16="http://schemas.microsoft.com/office/drawing/2014/main" id="{C291D0B0-2928-BAB5-EFFE-5087B46DAF6A}"/>
              </a:ext>
            </a:extLst>
          </p:cNvPr>
          <p:cNvGraphicFramePr>
            <a:graphicFrameLocks/>
          </p:cNvGraphicFramePr>
          <p:nvPr/>
        </p:nvGraphicFramePr>
        <p:xfrm>
          <a:off x="1524000" y="1855004"/>
          <a:ext cx="4572000" cy="2743200"/>
        </p:xfrm>
        <a:graphic>
          <a:graphicData uri="http://schemas.openxmlformats.org/drawingml/2006/chart">
            <c:chart xmlns:c="http://schemas.openxmlformats.org/drawingml/2006/chart" xmlns:r="http://schemas.openxmlformats.org/officeDocument/2006/relationships" r:id="rId3"/>
          </a:graphicData>
        </a:graphic>
      </p:graphicFrame>
      <p:sp>
        <p:nvSpPr>
          <p:cNvPr id="25" name="Rectangle 24">
            <a:extLst>
              <a:ext uri="{FF2B5EF4-FFF2-40B4-BE49-F238E27FC236}">
                <a16:creationId xmlns:a16="http://schemas.microsoft.com/office/drawing/2014/main" id="{6099A105-0D35-F0B8-128C-57367BB8911F}"/>
              </a:ext>
            </a:extLst>
          </p:cNvPr>
          <p:cNvSpPr/>
          <p:nvPr/>
        </p:nvSpPr>
        <p:spPr>
          <a:xfrm>
            <a:off x="2292179" y="5775393"/>
            <a:ext cx="7376320" cy="363755"/>
          </a:xfrm>
          <a:prstGeom prst="rect">
            <a:avLst/>
          </a:prstGeom>
          <a:solidFill>
            <a:srgbClr val="A9781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Date Placeholder 2">
            <a:extLst>
              <a:ext uri="{FF2B5EF4-FFF2-40B4-BE49-F238E27FC236}">
                <a16:creationId xmlns:a16="http://schemas.microsoft.com/office/drawing/2014/main" id="{EBD86005-3C76-DC85-1445-E8E89E01809F}"/>
              </a:ext>
            </a:extLst>
          </p:cNvPr>
          <p:cNvSpPr>
            <a:spLocks noGrp="1"/>
          </p:cNvSpPr>
          <p:nvPr>
            <p:ph type="dt" sz="half" idx="10"/>
          </p:nvPr>
        </p:nvSpPr>
        <p:spPr/>
        <p:txBody>
          <a:bodyPr/>
          <a:lstStyle/>
          <a:p>
            <a:endParaRPr lang="en-GB" dirty="0"/>
          </a:p>
        </p:txBody>
      </p:sp>
      <p:sp>
        <p:nvSpPr>
          <p:cNvPr id="4" name="Footer Placeholder 3">
            <a:extLst>
              <a:ext uri="{FF2B5EF4-FFF2-40B4-BE49-F238E27FC236}">
                <a16:creationId xmlns:a16="http://schemas.microsoft.com/office/drawing/2014/main" id="{5C95F30A-76D2-7648-DC5A-505BA71CD71B}"/>
              </a:ext>
            </a:extLst>
          </p:cNvPr>
          <p:cNvSpPr>
            <a:spLocks noGrp="1"/>
          </p:cNvSpPr>
          <p:nvPr>
            <p:ph type="ftr" sz="quarter" idx="11"/>
          </p:nvPr>
        </p:nvSpPr>
        <p:spPr/>
        <p:txBody>
          <a:bodyPr/>
          <a:lstStyle/>
          <a:p>
            <a:endParaRPr lang="en-GB" cap="none" dirty="0"/>
          </a:p>
        </p:txBody>
      </p:sp>
      <p:sp>
        <p:nvSpPr>
          <p:cNvPr id="5" name="Slide Number Placeholder 4">
            <a:extLst>
              <a:ext uri="{FF2B5EF4-FFF2-40B4-BE49-F238E27FC236}">
                <a16:creationId xmlns:a16="http://schemas.microsoft.com/office/drawing/2014/main" id="{B95FC7A6-B90B-B330-A77D-62011463BA65}"/>
              </a:ext>
            </a:extLst>
          </p:cNvPr>
          <p:cNvSpPr>
            <a:spLocks noGrp="1"/>
          </p:cNvSpPr>
          <p:nvPr>
            <p:ph type="sldNum" sz="quarter" idx="12"/>
          </p:nvPr>
        </p:nvSpPr>
        <p:spPr/>
        <p:txBody>
          <a:bodyPr/>
          <a:lstStyle/>
          <a:p>
            <a:fld id="{D57F1E4F-1CFF-5643-939E-217C01CDF565}" type="slidenum">
              <a:rPr lang="en-GB" noProof="0" smtClean="0"/>
              <a:pPr/>
              <a:t>56</a:t>
            </a:fld>
            <a:endParaRPr lang="en-GB" noProof="0" dirty="0"/>
          </a:p>
        </p:txBody>
      </p:sp>
      <p:sp>
        <p:nvSpPr>
          <p:cNvPr id="6" name="Content Placeholder 5">
            <a:extLst>
              <a:ext uri="{FF2B5EF4-FFF2-40B4-BE49-F238E27FC236}">
                <a16:creationId xmlns:a16="http://schemas.microsoft.com/office/drawing/2014/main" id="{24D59B30-2028-580D-7BEE-0478F15294AB}"/>
              </a:ext>
            </a:extLst>
          </p:cNvPr>
          <p:cNvSpPr>
            <a:spLocks noGrp="1"/>
          </p:cNvSpPr>
          <p:nvPr>
            <p:ph idx="13"/>
          </p:nvPr>
        </p:nvSpPr>
        <p:spPr/>
        <p:txBody>
          <a:bodyPr/>
          <a:lstStyle/>
          <a:p>
            <a:r>
              <a:rPr lang="en-US" dirty="0"/>
              <a:t>Self-perception vs. Activation</a:t>
            </a:r>
          </a:p>
        </p:txBody>
      </p:sp>
      <p:sp>
        <p:nvSpPr>
          <p:cNvPr id="7" name="Content Placeholder 6">
            <a:extLst>
              <a:ext uri="{FF2B5EF4-FFF2-40B4-BE49-F238E27FC236}">
                <a16:creationId xmlns:a16="http://schemas.microsoft.com/office/drawing/2014/main" id="{8692E27A-A279-F564-09E4-11013F2E2D3C}"/>
              </a:ext>
            </a:extLst>
          </p:cNvPr>
          <p:cNvSpPr>
            <a:spLocks noGrp="1"/>
          </p:cNvSpPr>
          <p:nvPr>
            <p:ph idx="14"/>
          </p:nvPr>
        </p:nvSpPr>
        <p:spPr/>
        <p:txBody>
          <a:bodyPr/>
          <a:lstStyle/>
          <a:p>
            <a:r>
              <a:rPr lang="en-US" dirty="0"/>
              <a:t>Potential results </a:t>
            </a:r>
          </a:p>
        </p:txBody>
      </p:sp>
      <p:sp>
        <p:nvSpPr>
          <p:cNvPr id="8" name="Text Placeholder 7">
            <a:extLst>
              <a:ext uri="{FF2B5EF4-FFF2-40B4-BE49-F238E27FC236}">
                <a16:creationId xmlns:a16="http://schemas.microsoft.com/office/drawing/2014/main" id="{FC13F280-2533-B160-66BC-A3646E50867E}"/>
              </a:ext>
            </a:extLst>
          </p:cNvPr>
          <p:cNvSpPr>
            <a:spLocks noGrp="1"/>
          </p:cNvSpPr>
          <p:nvPr>
            <p:ph type="body" sz="quarter" idx="15"/>
          </p:nvPr>
        </p:nvSpPr>
        <p:spPr/>
        <p:txBody>
          <a:bodyPr/>
          <a:lstStyle/>
          <a:p>
            <a:endParaRPr lang="en-US"/>
          </a:p>
        </p:txBody>
      </p:sp>
      <p:sp>
        <p:nvSpPr>
          <p:cNvPr id="10" name="TextBox 9">
            <a:extLst>
              <a:ext uri="{FF2B5EF4-FFF2-40B4-BE49-F238E27FC236}">
                <a16:creationId xmlns:a16="http://schemas.microsoft.com/office/drawing/2014/main" id="{7274DDB2-BC78-D937-1EFE-234331690498}"/>
              </a:ext>
            </a:extLst>
          </p:cNvPr>
          <p:cNvSpPr txBox="1"/>
          <p:nvPr/>
        </p:nvSpPr>
        <p:spPr>
          <a:xfrm>
            <a:off x="2439856" y="1460345"/>
            <a:ext cx="3048000" cy="369332"/>
          </a:xfrm>
          <a:prstGeom prst="rect">
            <a:avLst/>
          </a:prstGeom>
          <a:noFill/>
        </p:spPr>
        <p:txBody>
          <a:bodyPr wrap="square">
            <a:spAutoFit/>
          </a:bodyPr>
          <a:lstStyle/>
          <a:p>
            <a:pPr algn="ctr"/>
            <a:r>
              <a:rPr lang="en-US" b="1" dirty="0">
                <a:solidFill>
                  <a:srgbClr val="4877A4"/>
                </a:solidFill>
                <a:latin typeface="+mj-lt"/>
              </a:rPr>
              <a:t>Self-perception</a:t>
            </a:r>
          </a:p>
        </p:txBody>
      </p:sp>
      <p:sp>
        <p:nvSpPr>
          <p:cNvPr id="11" name="TextBox 10">
            <a:extLst>
              <a:ext uri="{FF2B5EF4-FFF2-40B4-BE49-F238E27FC236}">
                <a16:creationId xmlns:a16="http://schemas.microsoft.com/office/drawing/2014/main" id="{74B8BFDE-2951-37C5-86CC-2BE4958134B2}"/>
              </a:ext>
            </a:extLst>
          </p:cNvPr>
          <p:cNvSpPr txBox="1"/>
          <p:nvPr/>
        </p:nvSpPr>
        <p:spPr>
          <a:xfrm>
            <a:off x="6458013" y="1440419"/>
            <a:ext cx="3048000" cy="369332"/>
          </a:xfrm>
          <a:prstGeom prst="rect">
            <a:avLst/>
          </a:prstGeom>
          <a:noFill/>
        </p:spPr>
        <p:txBody>
          <a:bodyPr wrap="square">
            <a:spAutoFit/>
          </a:bodyPr>
          <a:lstStyle/>
          <a:p>
            <a:pPr algn="ctr"/>
            <a:r>
              <a:rPr lang="en-US" b="1" dirty="0">
                <a:solidFill>
                  <a:srgbClr val="254780"/>
                </a:solidFill>
                <a:latin typeface="+mj-lt"/>
              </a:rPr>
              <a:t>Activation</a:t>
            </a:r>
          </a:p>
        </p:txBody>
      </p:sp>
      <p:cxnSp>
        <p:nvCxnSpPr>
          <p:cNvPr id="21" name="Straight Connector 20">
            <a:extLst>
              <a:ext uri="{FF2B5EF4-FFF2-40B4-BE49-F238E27FC236}">
                <a16:creationId xmlns:a16="http://schemas.microsoft.com/office/drawing/2014/main" id="{2EC03719-307B-A9D7-3111-62CC742F3E55}"/>
              </a:ext>
            </a:extLst>
          </p:cNvPr>
          <p:cNvCxnSpPr>
            <a:cxnSpLocks/>
          </p:cNvCxnSpPr>
          <p:nvPr/>
        </p:nvCxnSpPr>
        <p:spPr>
          <a:xfrm>
            <a:off x="6003325" y="1272682"/>
            <a:ext cx="0" cy="4955059"/>
          </a:xfrm>
          <a:prstGeom prst="line">
            <a:avLst/>
          </a:prstGeom>
          <a:ln w="38100">
            <a:solidFill>
              <a:srgbClr val="254780"/>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BF20ACA6-BA56-7165-832D-4A37A396ECC5}"/>
              </a:ext>
            </a:extLst>
          </p:cNvPr>
          <p:cNvSpPr txBox="1"/>
          <p:nvPr/>
        </p:nvSpPr>
        <p:spPr>
          <a:xfrm>
            <a:off x="2439856" y="4729439"/>
            <a:ext cx="3359491" cy="1384995"/>
          </a:xfrm>
          <a:prstGeom prst="rect">
            <a:avLst/>
          </a:prstGeom>
          <a:noFill/>
        </p:spPr>
        <p:txBody>
          <a:bodyPr wrap="square" rtlCol="0">
            <a:spAutoFit/>
          </a:bodyPr>
          <a:lstStyle/>
          <a:p>
            <a:r>
              <a:rPr lang="en-US" sz="1400" dirty="0">
                <a:latin typeface="Book Antiqua" panose="02040602050305030304" pitchFamily="18" charset="0"/>
              </a:rPr>
              <a:t>The reminder should not affect delivery choices for conventional conditions as the initial moral act is absent </a:t>
            </a:r>
          </a:p>
          <a:p>
            <a:r>
              <a:rPr lang="en-US" sz="1400" dirty="0">
                <a:latin typeface="Book Antiqua" panose="02040602050305030304" pitchFamily="18" charset="0"/>
              </a:rPr>
              <a:t> </a:t>
            </a:r>
          </a:p>
          <a:p>
            <a:endParaRPr lang="en-US" sz="1400" dirty="0">
              <a:latin typeface="Book Antiqua" panose="02040602050305030304" pitchFamily="18" charset="0"/>
            </a:endParaRPr>
          </a:p>
          <a:p>
            <a:pPr algn="ctr"/>
            <a:r>
              <a:rPr lang="en-US" sz="1400" dirty="0">
                <a:solidFill>
                  <a:schemeClr val="bg1"/>
                </a:solidFill>
                <a:latin typeface="Book Antiqua" panose="02040602050305030304" pitchFamily="18" charset="0"/>
              </a:rPr>
              <a:t>Only a main effect of product type</a:t>
            </a:r>
          </a:p>
        </p:txBody>
      </p:sp>
      <p:sp>
        <p:nvSpPr>
          <p:cNvPr id="24" name="TextBox 23">
            <a:extLst>
              <a:ext uri="{FF2B5EF4-FFF2-40B4-BE49-F238E27FC236}">
                <a16:creationId xmlns:a16="http://schemas.microsoft.com/office/drawing/2014/main" id="{F27313D8-CFF0-E852-E7FB-ADF054855E74}"/>
              </a:ext>
            </a:extLst>
          </p:cNvPr>
          <p:cNvSpPr txBox="1"/>
          <p:nvPr/>
        </p:nvSpPr>
        <p:spPr>
          <a:xfrm>
            <a:off x="6215228" y="4729439"/>
            <a:ext cx="3359491" cy="1384995"/>
          </a:xfrm>
          <a:prstGeom prst="rect">
            <a:avLst/>
          </a:prstGeom>
          <a:noFill/>
        </p:spPr>
        <p:txBody>
          <a:bodyPr wrap="square" rtlCol="0">
            <a:spAutoFit/>
          </a:bodyPr>
          <a:lstStyle/>
          <a:p>
            <a:r>
              <a:rPr lang="en-US" sz="1400" dirty="0">
                <a:latin typeface="Book Antiqua" panose="02040602050305030304" pitchFamily="18" charset="0"/>
              </a:rPr>
              <a:t>The reminder will activate environmental consideration including for people in the conventional condition</a:t>
            </a:r>
          </a:p>
          <a:p>
            <a:endParaRPr lang="en-US" sz="1400" dirty="0">
              <a:latin typeface="Book Antiqua" panose="02040602050305030304" pitchFamily="18" charset="0"/>
            </a:endParaRPr>
          </a:p>
          <a:p>
            <a:endParaRPr lang="en-US" sz="1400" dirty="0">
              <a:latin typeface="Book Antiqua" panose="02040602050305030304" pitchFamily="18" charset="0"/>
            </a:endParaRPr>
          </a:p>
          <a:p>
            <a:pPr algn="ctr"/>
            <a:r>
              <a:rPr lang="en-US" sz="1400" dirty="0">
                <a:solidFill>
                  <a:schemeClr val="bg1"/>
                </a:solidFill>
                <a:latin typeface="Book Antiqua" panose="02040602050305030304" pitchFamily="18" charset="0"/>
              </a:rPr>
              <a:t>An attenuation </a:t>
            </a:r>
          </a:p>
        </p:txBody>
      </p:sp>
      <p:pic>
        <p:nvPicPr>
          <p:cNvPr id="9" name="Picture 2" descr="❓ Red Question Mark Emoji: Meaning &amp; Usage">
            <a:extLst>
              <a:ext uri="{FF2B5EF4-FFF2-40B4-BE49-F238E27FC236}">
                <a16:creationId xmlns:a16="http://schemas.microsoft.com/office/drawing/2014/main" id="{D85DD713-22D1-E6D9-C607-21978B629AC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31007" y="1809751"/>
            <a:ext cx="3566367" cy="35663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051860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24C39E-E7E6-9DCF-7E33-D214685A0E1E}"/>
            </a:ext>
          </a:extLst>
        </p:cNvPr>
        <p:cNvGrpSpPr/>
        <p:nvPr/>
      </p:nvGrpSpPr>
      <p:grpSpPr>
        <a:xfrm>
          <a:off x="0" y="0"/>
          <a:ext cx="0" cy="0"/>
          <a:chOff x="0" y="0"/>
          <a:chExt cx="0" cy="0"/>
        </a:xfrm>
      </p:grpSpPr>
      <p:sp>
        <p:nvSpPr>
          <p:cNvPr id="3" name="Date Placeholder 2">
            <a:extLst>
              <a:ext uri="{FF2B5EF4-FFF2-40B4-BE49-F238E27FC236}">
                <a16:creationId xmlns:a16="http://schemas.microsoft.com/office/drawing/2014/main" id="{E9D5DE79-DB04-2BB5-3EB8-589E0888B2EB}"/>
              </a:ext>
            </a:extLst>
          </p:cNvPr>
          <p:cNvSpPr>
            <a:spLocks noGrp="1"/>
          </p:cNvSpPr>
          <p:nvPr>
            <p:ph type="dt" sz="half" idx="10"/>
          </p:nvPr>
        </p:nvSpPr>
        <p:spPr/>
        <p:txBody>
          <a:bodyPr/>
          <a:lstStyle/>
          <a:p>
            <a:endParaRPr lang="en-GB" dirty="0"/>
          </a:p>
        </p:txBody>
      </p:sp>
      <p:sp>
        <p:nvSpPr>
          <p:cNvPr id="4" name="Footer Placeholder 3">
            <a:extLst>
              <a:ext uri="{FF2B5EF4-FFF2-40B4-BE49-F238E27FC236}">
                <a16:creationId xmlns:a16="http://schemas.microsoft.com/office/drawing/2014/main" id="{FEA8ED34-C6FE-FD56-3FF3-817A1C09C8B2}"/>
              </a:ext>
            </a:extLst>
          </p:cNvPr>
          <p:cNvSpPr>
            <a:spLocks noGrp="1"/>
          </p:cNvSpPr>
          <p:nvPr>
            <p:ph type="ftr" sz="quarter" idx="11"/>
          </p:nvPr>
        </p:nvSpPr>
        <p:spPr/>
        <p:txBody>
          <a:bodyPr/>
          <a:lstStyle/>
          <a:p>
            <a:endParaRPr lang="en-GB" cap="none" dirty="0"/>
          </a:p>
        </p:txBody>
      </p:sp>
      <p:sp>
        <p:nvSpPr>
          <p:cNvPr id="5" name="Slide Number Placeholder 4">
            <a:extLst>
              <a:ext uri="{FF2B5EF4-FFF2-40B4-BE49-F238E27FC236}">
                <a16:creationId xmlns:a16="http://schemas.microsoft.com/office/drawing/2014/main" id="{5C39B215-44DB-76F1-052A-9FDF16F820FD}"/>
              </a:ext>
            </a:extLst>
          </p:cNvPr>
          <p:cNvSpPr>
            <a:spLocks noGrp="1"/>
          </p:cNvSpPr>
          <p:nvPr>
            <p:ph type="sldNum" sz="quarter" idx="12"/>
          </p:nvPr>
        </p:nvSpPr>
        <p:spPr/>
        <p:txBody>
          <a:bodyPr/>
          <a:lstStyle/>
          <a:p>
            <a:fld id="{D57F1E4F-1CFF-5643-939E-217C01CDF565}" type="slidenum">
              <a:rPr lang="en-GB" noProof="0" smtClean="0"/>
              <a:pPr/>
              <a:t>57</a:t>
            </a:fld>
            <a:endParaRPr lang="en-GB" noProof="0" dirty="0"/>
          </a:p>
        </p:txBody>
      </p:sp>
      <p:sp>
        <p:nvSpPr>
          <p:cNvPr id="6" name="Content Placeholder 5">
            <a:extLst>
              <a:ext uri="{FF2B5EF4-FFF2-40B4-BE49-F238E27FC236}">
                <a16:creationId xmlns:a16="http://schemas.microsoft.com/office/drawing/2014/main" id="{E197A2A4-8AF4-D24F-AB00-B007405B2264}"/>
              </a:ext>
            </a:extLst>
          </p:cNvPr>
          <p:cNvSpPr>
            <a:spLocks noGrp="1"/>
          </p:cNvSpPr>
          <p:nvPr>
            <p:ph idx="13"/>
          </p:nvPr>
        </p:nvSpPr>
        <p:spPr/>
        <p:txBody>
          <a:bodyPr/>
          <a:lstStyle/>
          <a:p>
            <a:r>
              <a:rPr lang="en-US" dirty="0"/>
              <a:t>A causal chain approach</a:t>
            </a:r>
          </a:p>
        </p:txBody>
      </p:sp>
      <p:sp>
        <p:nvSpPr>
          <p:cNvPr id="7" name="Content Placeholder 6">
            <a:extLst>
              <a:ext uri="{FF2B5EF4-FFF2-40B4-BE49-F238E27FC236}">
                <a16:creationId xmlns:a16="http://schemas.microsoft.com/office/drawing/2014/main" id="{C1640923-17A2-8761-1475-4C5DF37A00C1}"/>
              </a:ext>
            </a:extLst>
          </p:cNvPr>
          <p:cNvSpPr>
            <a:spLocks noGrp="1"/>
          </p:cNvSpPr>
          <p:nvPr>
            <p:ph idx="14"/>
          </p:nvPr>
        </p:nvSpPr>
        <p:spPr/>
        <p:txBody>
          <a:bodyPr/>
          <a:lstStyle/>
          <a:p>
            <a:r>
              <a:rPr lang="en-NL"/>
              <a:t>Stud</a:t>
            </a:r>
            <a:r>
              <a:rPr lang="en-US" dirty="0" err="1"/>
              <a:t>ies</a:t>
            </a:r>
            <a:r>
              <a:rPr lang="en-NL"/>
              <a:t> </a:t>
            </a:r>
            <a:r>
              <a:rPr lang="en-US" dirty="0"/>
              <a:t>6A-B</a:t>
            </a:r>
            <a:r>
              <a:rPr lang="en-NL"/>
              <a:t>: </a:t>
            </a:r>
            <a:r>
              <a:rPr lang="en-US" dirty="0">
                <a:solidFill>
                  <a:srgbClr val="A97816"/>
                </a:solidFill>
              </a:rPr>
              <a:t>Same product, but different delivery </a:t>
            </a:r>
            <a:endParaRPr lang="en-NL" dirty="0"/>
          </a:p>
        </p:txBody>
      </p:sp>
      <p:sp>
        <p:nvSpPr>
          <p:cNvPr id="8" name="Text Placeholder 7">
            <a:extLst>
              <a:ext uri="{FF2B5EF4-FFF2-40B4-BE49-F238E27FC236}">
                <a16:creationId xmlns:a16="http://schemas.microsoft.com/office/drawing/2014/main" id="{C6246AA1-81F2-293C-AF98-DFEB51532A92}"/>
              </a:ext>
            </a:extLst>
          </p:cNvPr>
          <p:cNvSpPr>
            <a:spLocks noGrp="1"/>
          </p:cNvSpPr>
          <p:nvPr>
            <p:ph type="body" sz="quarter" idx="15"/>
          </p:nvPr>
        </p:nvSpPr>
        <p:spPr/>
        <p:txBody>
          <a:bodyPr/>
          <a:lstStyle/>
          <a:p>
            <a:endParaRPr lang="en-US"/>
          </a:p>
        </p:txBody>
      </p:sp>
      <p:grpSp>
        <p:nvGrpSpPr>
          <p:cNvPr id="30" name="Group 29">
            <a:extLst>
              <a:ext uri="{FF2B5EF4-FFF2-40B4-BE49-F238E27FC236}">
                <a16:creationId xmlns:a16="http://schemas.microsoft.com/office/drawing/2014/main" id="{4FEC13AE-4C43-535E-981B-3A8B2B36A8B9}"/>
              </a:ext>
            </a:extLst>
          </p:cNvPr>
          <p:cNvGrpSpPr/>
          <p:nvPr/>
        </p:nvGrpSpPr>
        <p:grpSpPr>
          <a:xfrm>
            <a:off x="3899599" y="2953503"/>
            <a:ext cx="4590921" cy="2633417"/>
            <a:chOff x="486405" y="2594980"/>
            <a:chExt cx="4590921" cy="2633417"/>
          </a:xfrm>
        </p:grpSpPr>
        <p:pic>
          <p:nvPicPr>
            <p:cNvPr id="16" name="Picture 15">
              <a:extLst>
                <a:ext uri="{FF2B5EF4-FFF2-40B4-BE49-F238E27FC236}">
                  <a16:creationId xmlns:a16="http://schemas.microsoft.com/office/drawing/2014/main" id="{5DBD28D3-98E2-2ECE-59FC-300281812526}"/>
                </a:ext>
              </a:extLst>
            </p:cNvPr>
            <p:cNvPicPr>
              <a:picLocks noChangeAspect="1"/>
            </p:cNvPicPr>
            <p:nvPr/>
          </p:nvPicPr>
          <p:blipFill>
            <a:blip r:embed="rId3"/>
            <a:srcRect t="57081"/>
            <a:stretch/>
          </p:blipFill>
          <p:spPr>
            <a:xfrm>
              <a:off x="486405" y="2594980"/>
              <a:ext cx="4590921" cy="2633417"/>
            </a:xfrm>
            <a:prstGeom prst="rect">
              <a:avLst/>
            </a:prstGeom>
          </p:spPr>
        </p:pic>
        <p:pic>
          <p:nvPicPr>
            <p:cNvPr id="19" name="Picture 18">
              <a:extLst>
                <a:ext uri="{FF2B5EF4-FFF2-40B4-BE49-F238E27FC236}">
                  <a16:creationId xmlns:a16="http://schemas.microsoft.com/office/drawing/2014/main" id="{B341D040-C54A-ABAB-71A9-DE4FDAA3DC3B}"/>
                </a:ext>
              </a:extLst>
            </p:cNvPr>
            <p:cNvPicPr>
              <a:picLocks noChangeAspect="1"/>
            </p:cNvPicPr>
            <p:nvPr/>
          </p:nvPicPr>
          <p:blipFill>
            <a:blip r:embed="rId4"/>
            <a:stretch>
              <a:fillRect/>
            </a:stretch>
          </p:blipFill>
          <p:spPr>
            <a:xfrm>
              <a:off x="2478283" y="2861738"/>
              <a:ext cx="1768827" cy="360120"/>
            </a:xfrm>
            <a:prstGeom prst="rect">
              <a:avLst/>
            </a:prstGeom>
          </p:spPr>
        </p:pic>
      </p:grpSp>
      <p:sp>
        <p:nvSpPr>
          <p:cNvPr id="29" name="Rectangle 28">
            <a:extLst>
              <a:ext uri="{FF2B5EF4-FFF2-40B4-BE49-F238E27FC236}">
                <a16:creationId xmlns:a16="http://schemas.microsoft.com/office/drawing/2014/main" id="{E807FCCF-6D98-20F2-E815-17341DD9D990}"/>
              </a:ext>
            </a:extLst>
          </p:cNvPr>
          <p:cNvSpPr/>
          <p:nvPr/>
        </p:nvSpPr>
        <p:spPr>
          <a:xfrm>
            <a:off x="594688" y="1518434"/>
            <a:ext cx="11077007" cy="954107"/>
          </a:xfrm>
          <a:prstGeom prst="rect">
            <a:avLst/>
          </a:prstGeom>
        </p:spPr>
        <p:txBody>
          <a:bodyPr wrap="square">
            <a:spAutoFit/>
          </a:bodyPr>
          <a:lstStyle/>
          <a:p>
            <a:r>
              <a:rPr lang="en-US" sz="2800" b="1" dirty="0">
                <a:solidFill>
                  <a:srgbClr val="254780"/>
                </a:solidFill>
                <a:latin typeface="+mj-lt"/>
              </a:rPr>
              <a:t>When </a:t>
            </a:r>
            <a:r>
              <a:rPr lang="en-US" sz="2800" b="1" dirty="0">
                <a:solidFill>
                  <a:srgbClr val="A97816"/>
                </a:solidFill>
                <a:latin typeface="+mj-lt"/>
              </a:rPr>
              <a:t>the slower delivery is indeed greener and labelled as such</a:t>
            </a:r>
            <a:r>
              <a:rPr lang="en-US" sz="2800" b="1" dirty="0">
                <a:solidFill>
                  <a:srgbClr val="254780"/>
                </a:solidFill>
                <a:latin typeface="+mj-lt"/>
              </a:rPr>
              <a:t>, it should also activate environmental consideration  </a:t>
            </a:r>
          </a:p>
        </p:txBody>
      </p:sp>
    </p:spTree>
    <p:extLst>
      <p:ext uri="{BB962C8B-B14F-4D97-AF65-F5344CB8AC3E}">
        <p14:creationId xmlns:p14="http://schemas.microsoft.com/office/powerpoint/2010/main" val="65340087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543254CB-B403-A553-8EAA-232D7BA84E0A}"/>
            </a:ext>
          </a:extLst>
        </p:cNvPr>
        <p:cNvGrpSpPr/>
        <p:nvPr/>
      </p:nvGrpSpPr>
      <p:grpSpPr>
        <a:xfrm>
          <a:off x="0" y="0"/>
          <a:ext cx="0" cy="0"/>
          <a:chOff x="0" y="0"/>
          <a:chExt cx="0" cy="0"/>
        </a:xfrm>
      </p:grpSpPr>
      <p:sp>
        <p:nvSpPr>
          <p:cNvPr id="3" name="Espace réservé de la date 2">
            <a:extLst>
              <a:ext uri="{FF2B5EF4-FFF2-40B4-BE49-F238E27FC236}">
                <a16:creationId xmlns:a16="http://schemas.microsoft.com/office/drawing/2014/main" id="{693DC3CA-6092-8088-4DE8-0AC8BEF86DB0}"/>
              </a:ext>
            </a:extLst>
          </p:cNvPr>
          <p:cNvSpPr>
            <a:spLocks noGrp="1"/>
          </p:cNvSpPr>
          <p:nvPr>
            <p:ph type="dt" sz="half" idx="10"/>
          </p:nvPr>
        </p:nvSpPr>
        <p:spPr/>
        <p:txBody>
          <a:bodyPr/>
          <a:lstStyle/>
          <a:p>
            <a:endParaRPr lang="en-US" dirty="0"/>
          </a:p>
        </p:txBody>
      </p:sp>
      <p:sp>
        <p:nvSpPr>
          <p:cNvPr id="5" name="Espace réservé du numéro de diapositive 4">
            <a:extLst>
              <a:ext uri="{FF2B5EF4-FFF2-40B4-BE49-F238E27FC236}">
                <a16:creationId xmlns:a16="http://schemas.microsoft.com/office/drawing/2014/main" id="{8BC0E5E2-9D39-26CB-6122-37403A0E670D}"/>
              </a:ext>
            </a:extLst>
          </p:cNvPr>
          <p:cNvSpPr>
            <a:spLocks noGrp="1"/>
          </p:cNvSpPr>
          <p:nvPr>
            <p:ph type="sldNum" sz="quarter" idx="12"/>
          </p:nvPr>
        </p:nvSpPr>
        <p:spPr/>
        <p:txBody>
          <a:bodyPr/>
          <a:lstStyle/>
          <a:p>
            <a:fld id="{D57F1E4F-1CFF-5643-939E-217C01CDF565}" type="slidenum">
              <a:rPr lang="en-US" smtClean="0"/>
              <a:pPr/>
              <a:t>58</a:t>
            </a:fld>
            <a:endParaRPr lang="en-US"/>
          </a:p>
        </p:txBody>
      </p:sp>
      <p:sp>
        <p:nvSpPr>
          <p:cNvPr id="6" name="Espace réservé du contenu 5">
            <a:extLst>
              <a:ext uri="{FF2B5EF4-FFF2-40B4-BE49-F238E27FC236}">
                <a16:creationId xmlns:a16="http://schemas.microsoft.com/office/drawing/2014/main" id="{49D453E0-15E8-F928-2649-C7696B0D9897}"/>
              </a:ext>
            </a:extLst>
          </p:cNvPr>
          <p:cNvSpPr>
            <a:spLocks noGrp="1"/>
          </p:cNvSpPr>
          <p:nvPr>
            <p:ph idx="13"/>
          </p:nvPr>
        </p:nvSpPr>
        <p:spPr/>
        <p:txBody>
          <a:bodyPr/>
          <a:lstStyle/>
          <a:p>
            <a:r>
              <a:rPr lang="en-US" dirty="0"/>
              <a:t>Overview </a:t>
            </a:r>
          </a:p>
        </p:txBody>
      </p:sp>
      <p:sp>
        <p:nvSpPr>
          <p:cNvPr id="7" name="Espace réservé du contenu 6">
            <a:extLst>
              <a:ext uri="{FF2B5EF4-FFF2-40B4-BE49-F238E27FC236}">
                <a16:creationId xmlns:a16="http://schemas.microsoft.com/office/drawing/2014/main" id="{90BF1AFF-6E91-0485-13FA-4CF0ED75CDCE}"/>
              </a:ext>
            </a:extLst>
          </p:cNvPr>
          <p:cNvSpPr>
            <a:spLocks noGrp="1"/>
          </p:cNvSpPr>
          <p:nvPr>
            <p:ph idx="14"/>
          </p:nvPr>
        </p:nvSpPr>
        <p:spPr/>
        <p:txBody>
          <a:bodyPr/>
          <a:lstStyle/>
          <a:p>
            <a:r>
              <a:rPr lang="en-NL"/>
              <a:t>Study </a:t>
            </a:r>
            <a:r>
              <a:rPr lang="en-US" dirty="0"/>
              <a:t>6A</a:t>
            </a:r>
            <a:r>
              <a:rPr lang="en-NL"/>
              <a:t>: </a:t>
            </a:r>
            <a:r>
              <a:rPr lang="en-US" dirty="0">
                <a:solidFill>
                  <a:srgbClr val="A97816"/>
                </a:solidFill>
              </a:rPr>
              <a:t>Same product, but different delivery </a:t>
            </a:r>
            <a:endParaRPr lang="en-NL" dirty="0"/>
          </a:p>
        </p:txBody>
      </p:sp>
      <p:sp>
        <p:nvSpPr>
          <p:cNvPr id="45" name="Textfeld 10">
            <a:extLst>
              <a:ext uri="{FF2B5EF4-FFF2-40B4-BE49-F238E27FC236}">
                <a16:creationId xmlns:a16="http://schemas.microsoft.com/office/drawing/2014/main" id="{31069E00-67AB-FAC9-F3AD-9EB9AFDF131E}"/>
              </a:ext>
            </a:extLst>
          </p:cNvPr>
          <p:cNvSpPr txBox="1"/>
          <p:nvPr/>
        </p:nvSpPr>
        <p:spPr>
          <a:xfrm>
            <a:off x="590595" y="3597613"/>
            <a:ext cx="9569404" cy="2128853"/>
          </a:xfrm>
          <a:prstGeom prst="rect">
            <a:avLst/>
          </a:prstGeom>
          <a:noFill/>
        </p:spPr>
        <p:txBody>
          <a:bodyPr wrap="square" rtlCol="0">
            <a:spAutoFit/>
          </a:bodyPr>
          <a:lstStyle/>
          <a:p>
            <a:pPr marL="285750" indent="-285750">
              <a:lnSpc>
                <a:spcPct val="150000"/>
              </a:lnSpc>
              <a:buFont typeface="Wingdings" pitchFamily="2" charset="2"/>
              <a:buChar char="ü"/>
            </a:pPr>
            <a:r>
              <a:rPr lang="en-US" dirty="0">
                <a:latin typeface="Book Antiqua" panose="02040602050305030304" pitchFamily="18" charset="0"/>
                <a:ea typeface="ＭＳ Ｐゴシック" charset="-128"/>
              </a:rPr>
              <a:t>The same product, but different delivery</a:t>
            </a:r>
          </a:p>
          <a:p>
            <a:pPr marL="285750" indent="-285750">
              <a:lnSpc>
                <a:spcPct val="150000"/>
              </a:lnSpc>
              <a:buFont typeface="Wingdings" pitchFamily="2" charset="2"/>
              <a:buChar char="ü"/>
            </a:pPr>
            <a:r>
              <a:rPr lang="en-US" dirty="0">
                <a:latin typeface="Book Antiqua" panose="02040602050305030304" pitchFamily="18" charset="0"/>
                <a:ea typeface="ＭＳ Ｐゴシック" charset="-128"/>
              </a:rPr>
              <a:t>Rules out that it is just about having an additional benefit (flexible)</a:t>
            </a:r>
          </a:p>
          <a:p>
            <a:pPr marL="285750" indent="-285750">
              <a:lnSpc>
                <a:spcPct val="150000"/>
              </a:lnSpc>
              <a:buFont typeface="Wingdings" pitchFamily="2" charset="2"/>
              <a:buChar char="ü"/>
            </a:pPr>
            <a:r>
              <a:rPr lang="en-US" dirty="0">
                <a:latin typeface="Book Antiqua" panose="02040602050305030304" pitchFamily="18" charset="0"/>
                <a:ea typeface="ＭＳ Ｐゴシック" charset="-128"/>
              </a:rPr>
              <a:t>Asking people to imagine that they bought something sustainable might prime them to be long-term focused or think of themselves as a sustainable person </a:t>
            </a:r>
          </a:p>
          <a:p>
            <a:pPr marL="285750" indent="-285750">
              <a:lnSpc>
                <a:spcPct val="150000"/>
              </a:lnSpc>
              <a:buFont typeface="Wingdings" pitchFamily="2" charset="2"/>
              <a:buChar char="ü"/>
            </a:pPr>
            <a:r>
              <a:rPr lang="en-US" dirty="0">
                <a:latin typeface="Book Antiqua" panose="02040602050305030304" pitchFamily="18" charset="0"/>
                <a:ea typeface="ＭＳ Ｐゴシック" charset="-128"/>
              </a:rPr>
              <a:t>Asking people to make the sustainable choice, instead of asking them to imagine </a:t>
            </a:r>
          </a:p>
        </p:txBody>
      </p:sp>
      <p:sp>
        <p:nvSpPr>
          <p:cNvPr id="20" name="Rectangle 19">
            <a:extLst>
              <a:ext uri="{FF2B5EF4-FFF2-40B4-BE49-F238E27FC236}">
                <a16:creationId xmlns:a16="http://schemas.microsoft.com/office/drawing/2014/main" id="{AB8EB713-1AD7-0F94-C7F2-CE16B6D2FD6C}"/>
              </a:ext>
            </a:extLst>
          </p:cNvPr>
          <p:cNvSpPr/>
          <p:nvPr/>
        </p:nvSpPr>
        <p:spPr>
          <a:xfrm>
            <a:off x="590595" y="2499159"/>
            <a:ext cx="10775905" cy="923330"/>
          </a:xfrm>
          <a:prstGeom prst="rect">
            <a:avLst/>
          </a:prstGeom>
        </p:spPr>
        <p:txBody>
          <a:bodyPr wrap="square">
            <a:spAutoFit/>
          </a:bodyPr>
          <a:lstStyle/>
          <a:p>
            <a:r>
              <a:rPr lang="en-US" b="1" dirty="0">
                <a:solidFill>
                  <a:srgbClr val="4877A4"/>
                </a:solidFill>
                <a:latin typeface="+mj-lt"/>
              </a:rPr>
              <a:t>201 prolific participants</a:t>
            </a:r>
          </a:p>
          <a:p>
            <a:r>
              <a:rPr lang="en-US" b="1" dirty="0">
                <a:solidFill>
                  <a:srgbClr val="4877A4"/>
                </a:solidFill>
                <a:latin typeface="+mj-lt"/>
              </a:rPr>
              <a:t>2 cell (delivery type: eco-friendly vs. flexible) between-subjects design  </a:t>
            </a:r>
          </a:p>
          <a:p>
            <a:endParaRPr lang="en-US" b="1" dirty="0">
              <a:solidFill>
                <a:srgbClr val="4877A4"/>
              </a:solidFill>
              <a:latin typeface="+mj-lt"/>
            </a:endParaRPr>
          </a:p>
        </p:txBody>
      </p:sp>
      <p:sp>
        <p:nvSpPr>
          <p:cNvPr id="4" name="Text Placeholder 3">
            <a:extLst>
              <a:ext uri="{FF2B5EF4-FFF2-40B4-BE49-F238E27FC236}">
                <a16:creationId xmlns:a16="http://schemas.microsoft.com/office/drawing/2014/main" id="{2CB7B4AD-934C-6AB8-C4AB-3643357C7F5D}"/>
              </a:ext>
            </a:extLst>
          </p:cNvPr>
          <p:cNvSpPr>
            <a:spLocks noGrp="1"/>
          </p:cNvSpPr>
          <p:nvPr>
            <p:ph type="body" sz="quarter" idx="15"/>
          </p:nvPr>
        </p:nvSpPr>
        <p:spPr/>
        <p:txBody>
          <a:bodyPr/>
          <a:lstStyle/>
          <a:p>
            <a:endParaRPr lang="en-NL"/>
          </a:p>
        </p:txBody>
      </p:sp>
      <p:pic>
        <p:nvPicPr>
          <p:cNvPr id="2" name="Picture 2">
            <a:extLst>
              <a:ext uri="{FF2B5EF4-FFF2-40B4-BE49-F238E27FC236}">
                <a16:creationId xmlns:a16="http://schemas.microsoft.com/office/drawing/2014/main" id="{2337FD90-C235-4258-E312-FF75D26435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99302" y="1458508"/>
            <a:ext cx="848246" cy="8262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03410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0441208F-5A6D-92F8-41FF-CD360B2F119F}"/>
            </a:ext>
          </a:extLst>
        </p:cNvPr>
        <p:cNvGrpSpPr/>
        <p:nvPr/>
      </p:nvGrpSpPr>
      <p:grpSpPr>
        <a:xfrm>
          <a:off x="0" y="0"/>
          <a:ext cx="0" cy="0"/>
          <a:chOff x="0" y="0"/>
          <a:chExt cx="0" cy="0"/>
        </a:xfrm>
      </p:grpSpPr>
      <p:sp>
        <p:nvSpPr>
          <p:cNvPr id="3" name="Espace réservé de la date 2">
            <a:extLst>
              <a:ext uri="{FF2B5EF4-FFF2-40B4-BE49-F238E27FC236}">
                <a16:creationId xmlns:a16="http://schemas.microsoft.com/office/drawing/2014/main" id="{795D1A00-A40D-172C-2C1F-E8C800498551}"/>
              </a:ext>
            </a:extLst>
          </p:cNvPr>
          <p:cNvSpPr>
            <a:spLocks noGrp="1"/>
          </p:cNvSpPr>
          <p:nvPr>
            <p:ph type="dt" sz="half" idx="10"/>
          </p:nvPr>
        </p:nvSpPr>
        <p:spPr/>
        <p:txBody>
          <a:bodyPr/>
          <a:lstStyle/>
          <a:p>
            <a:endParaRPr lang="en-US" dirty="0"/>
          </a:p>
        </p:txBody>
      </p:sp>
      <p:sp>
        <p:nvSpPr>
          <p:cNvPr id="5" name="Espace réservé du numéro de diapositive 4">
            <a:extLst>
              <a:ext uri="{FF2B5EF4-FFF2-40B4-BE49-F238E27FC236}">
                <a16:creationId xmlns:a16="http://schemas.microsoft.com/office/drawing/2014/main" id="{37249EBB-EEBD-8ECD-32A2-BFEE6A7FE672}"/>
              </a:ext>
            </a:extLst>
          </p:cNvPr>
          <p:cNvSpPr>
            <a:spLocks noGrp="1"/>
          </p:cNvSpPr>
          <p:nvPr>
            <p:ph type="sldNum" sz="quarter" idx="12"/>
          </p:nvPr>
        </p:nvSpPr>
        <p:spPr/>
        <p:txBody>
          <a:bodyPr/>
          <a:lstStyle/>
          <a:p>
            <a:fld id="{D57F1E4F-1CFF-5643-939E-217C01CDF565}" type="slidenum">
              <a:rPr lang="en-US" smtClean="0"/>
              <a:pPr/>
              <a:t>59</a:t>
            </a:fld>
            <a:endParaRPr lang="en-US"/>
          </a:p>
        </p:txBody>
      </p:sp>
      <p:sp>
        <p:nvSpPr>
          <p:cNvPr id="6" name="Espace réservé du contenu 5">
            <a:extLst>
              <a:ext uri="{FF2B5EF4-FFF2-40B4-BE49-F238E27FC236}">
                <a16:creationId xmlns:a16="http://schemas.microsoft.com/office/drawing/2014/main" id="{2F9BADFC-4430-555A-86FD-A1680526FBC5}"/>
              </a:ext>
            </a:extLst>
          </p:cNvPr>
          <p:cNvSpPr>
            <a:spLocks noGrp="1"/>
          </p:cNvSpPr>
          <p:nvPr>
            <p:ph idx="13"/>
          </p:nvPr>
        </p:nvSpPr>
        <p:spPr/>
        <p:txBody>
          <a:bodyPr/>
          <a:lstStyle/>
          <a:p>
            <a:r>
              <a:rPr lang="en-US" dirty="0"/>
              <a:t>Design</a:t>
            </a:r>
          </a:p>
        </p:txBody>
      </p:sp>
      <p:sp>
        <p:nvSpPr>
          <p:cNvPr id="7" name="Espace réservé du contenu 6">
            <a:extLst>
              <a:ext uri="{FF2B5EF4-FFF2-40B4-BE49-F238E27FC236}">
                <a16:creationId xmlns:a16="http://schemas.microsoft.com/office/drawing/2014/main" id="{A0CDFC1D-E116-ED35-1ECC-5172053357EB}"/>
              </a:ext>
            </a:extLst>
          </p:cNvPr>
          <p:cNvSpPr>
            <a:spLocks noGrp="1"/>
          </p:cNvSpPr>
          <p:nvPr>
            <p:ph idx="14"/>
          </p:nvPr>
        </p:nvSpPr>
        <p:spPr/>
        <p:txBody>
          <a:bodyPr/>
          <a:lstStyle/>
          <a:p>
            <a:r>
              <a:rPr lang="en-NL"/>
              <a:t>Study </a:t>
            </a:r>
            <a:r>
              <a:rPr lang="en-US" dirty="0"/>
              <a:t>6A</a:t>
            </a:r>
            <a:r>
              <a:rPr lang="en-NL"/>
              <a:t>: </a:t>
            </a:r>
            <a:r>
              <a:rPr lang="en-US" dirty="0">
                <a:solidFill>
                  <a:srgbClr val="A97816"/>
                </a:solidFill>
              </a:rPr>
              <a:t>Same product, but different delivery </a:t>
            </a:r>
            <a:endParaRPr lang="en-NL" dirty="0"/>
          </a:p>
        </p:txBody>
      </p:sp>
      <p:sp>
        <p:nvSpPr>
          <p:cNvPr id="4" name="Text Placeholder 3">
            <a:extLst>
              <a:ext uri="{FF2B5EF4-FFF2-40B4-BE49-F238E27FC236}">
                <a16:creationId xmlns:a16="http://schemas.microsoft.com/office/drawing/2014/main" id="{0C14C9D8-B97C-58F7-8965-96F69083140E}"/>
              </a:ext>
            </a:extLst>
          </p:cNvPr>
          <p:cNvSpPr>
            <a:spLocks noGrp="1"/>
          </p:cNvSpPr>
          <p:nvPr>
            <p:ph type="body" sz="quarter" idx="15"/>
          </p:nvPr>
        </p:nvSpPr>
        <p:spPr/>
        <p:txBody>
          <a:bodyPr/>
          <a:lstStyle/>
          <a:p>
            <a:endParaRPr lang="en-NL" dirty="0"/>
          </a:p>
        </p:txBody>
      </p:sp>
      <p:pic>
        <p:nvPicPr>
          <p:cNvPr id="2" name="Picture 1">
            <a:extLst>
              <a:ext uri="{FF2B5EF4-FFF2-40B4-BE49-F238E27FC236}">
                <a16:creationId xmlns:a16="http://schemas.microsoft.com/office/drawing/2014/main" id="{2A1FAF7D-E40B-B68E-DDBB-D034EEE32E90}"/>
              </a:ext>
            </a:extLst>
          </p:cNvPr>
          <p:cNvPicPr>
            <a:picLocks noChangeAspect="1"/>
          </p:cNvPicPr>
          <p:nvPr/>
        </p:nvPicPr>
        <p:blipFill>
          <a:blip r:embed="rId3"/>
          <a:stretch>
            <a:fillRect/>
          </a:stretch>
        </p:blipFill>
        <p:spPr>
          <a:xfrm>
            <a:off x="2098253" y="1791842"/>
            <a:ext cx="7156958" cy="3913307"/>
          </a:xfrm>
          <a:prstGeom prst="rect">
            <a:avLst/>
          </a:prstGeom>
        </p:spPr>
      </p:pic>
    </p:spTree>
    <p:extLst>
      <p:ext uri="{BB962C8B-B14F-4D97-AF65-F5344CB8AC3E}">
        <p14:creationId xmlns:p14="http://schemas.microsoft.com/office/powerpoint/2010/main" val="17132322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BBC202-6CC4-B91E-F866-9F5182772BC1}"/>
            </a:ext>
          </a:extLst>
        </p:cNvPr>
        <p:cNvGrpSpPr/>
        <p:nvPr/>
      </p:nvGrpSpPr>
      <p:grpSpPr>
        <a:xfrm>
          <a:off x="0" y="0"/>
          <a:ext cx="0" cy="0"/>
          <a:chOff x="0" y="0"/>
          <a:chExt cx="0" cy="0"/>
        </a:xfrm>
      </p:grpSpPr>
      <p:sp>
        <p:nvSpPr>
          <p:cNvPr id="3" name="Date Placeholder 2">
            <a:extLst>
              <a:ext uri="{FF2B5EF4-FFF2-40B4-BE49-F238E27FC236}">
                <a16:creationId xmlns:a16="http://schemas.microsoft.com/office/drawing/2014/main" id="{AF8BD773-251B-0391-61C8-0E6C7E9A4503}"/>
              </a:ext>
            </a:extLst>
          </p:cNvPr>
          <p:cNvSpPr>
            <a:spLocks noGrp="1"/>
          </p:cNvSpPr>
          <p:nvPr>
            <p:ph type="dt" sz="half" idx="10"/>
          </p:nvPr>
        </p:nvSpPr>
        <p:spPr/>
        <p:txBody>
          <a:bodyPr/>
          <a:lstStyle/>
          <a:p>
            <a:endParaRPr lang="en-GB" dirty="0"/>
          </a:p>
        </p:txBody>
      </p:sp>
      <p:sp>
        <p:nvSpPr>
          <p:cNvPr id="4" name="Footer Placeholder 3">
            <a:extLst>
              <a:ext uri="{FF2B5EF4-FFF2-40B4-BE49-F238E27FC236}">
                <a16:creationId xmlns:a16="http://schemas.microsoft.com/office/drawing/2014/main" id="{EC9DD642-9AAD-3E7B-7A19-E8A3C3D59069}"/>
              </a:ext>
            </a:extLst>
          </p:cNvPr>
          <p:cNvSpPr>
            <a:spLocks noGrp="1"/>
          </p:cNvSpPr>
          <p:nvPr>
            <p:ph type="ftr" sz="quarter" idx="11"/>
          </p:nvPr>
        </p:nvSpPr>
        <p:spPr/>
        <p:txBody>
          <a:bodyPr/>
          <a:lstStyle/>
          <a:p>
            <a:endParaRPr lang="en-GB" cap="none" dirty="0"/>
          </a:p>
        </p:txBody>
      </p:sp>
      <p:sp>
        <p:nvSpPr>
          <p:cNvPr id="5" name="Slide Number Placeholder 4">
            <a:extLst>
              <a:ext uri="{FF2B5EF4-FFF2-40B4-BE49-F238E27FC236}">
                <a16:creationId xmlns:a16="http://schemas.microsoft.com/office/drawing/2014/main" id="{5F1BD114-F41E-3724-2DAB-C5FE2BB1226B}"/>
              </a:ext>
            </a:extLst>
          </p:cNvPr>
          <p:cNvSpPr>
            <a:spLocks noGrp="1"/>
          </p:cNvSpPr>
          <p:nvPr>
            <p:ph type="sldNum" sz="quarter" idx="12"/>
          </p:nvPr>
        </p:nvSpPr>
        <p:spPr/>
        <p:txBody>
          <a:bodyPr/>
          <a:lstStyle/>
          <a:p>
            <a:fld id="{D57F1E4F-1CFF-5643-939E-217C01CDF565}" type="slidenum">
              <a:rPr lang="en-GB" noProof="0" smtClean="0"/>
              <a:pPr/>
              <a:t>6</a:t>
            </a:fld>
            <a:endParaRPr lang="en-GB" noProof="0" dirty="0"/>
          </a:p>
        </p:txBody>
      </p:sp>
      <p:sp>
        <p:nvSpPr>
          <p:cNvPr id="6" name="Content Placeholder 5">
            <a:extLst>
              <a:ext uri="{FF2B5EF4-FFF2-40B4-BE49-F238E27FC236}">
                <a16:creationId xmlns:a16="http://schemas.microsoft.com/office/drawing/2014/main" id="{D9DA1E63-86CA-5999-564E-55BDCB1301C5}"/>
              </a:ext>
            </a:extLst>
          </p:cNvPr>
          <p:cNvSpPr>
            <a:spLocks noGrp="1"/>
          </p:cNvSpPr>
          <p:nvPr>
            <p:ph idx="13"/>
          </p:nvPr>
        </p:nvSpPr>
        <p:spPr/>
        <p:txBody>
          <a:bodyPr/>
          <a:lstStyle/>
          <a:p>
            <a:r>
              <a:rPr lang="en-US" dirty="0"/>
              <a:t>A demand-side approach</a:t>
            </a:r>
          </a:p>
        </p:txBody>
      </p:sp>
      <p:sp>
        <p:nvSpPr>
          <p:cNvPr id="7" name="Content Placeholder 6">
            <a:extLst>
              <a:ext uri="{FF2B5EF4-FFF2-40B4-BE49-F238E27FC236}">
                <a16:creationId xmlns:a16="http://schemas.microsoft.com/office/drawing/2014/main" id="{51326322-77E2-51EF-D3D0-AADF529D95C0}"/>
              </a:ext>
            </a:extLst>
          </p:cNvPr>
          <p:cNvSpPr>
            <a:spLocks noGrp="1"/>
          </p:cNvSpPr>
          <p:nvPr>
            <p:ph idx="14"/>
          </p:nvPr>
        </p:nvSpPr>
        <p:spPr/>
        <p:txBody>
          <a:bodyPr/>
          <a:lstStyle/>
          <a:p>
            <a:r>
              <a:rPr lang="en-US" b="1" dirty="0"/>
              <a:t>When are people </a:t>
            </a:r>
            <a:r>
              <a:rPr lang="en-US" b="1" dirty="0">
                <a:solidFill>
                  <a:srgbClr val="A97816"/>
                </a:solidFill>
              </a:rPr>
              <a:t>more likely </a:t>
            </a:r>
            <a:r>
              <a:rPr lang="en-US" b="1" dirty="0"/>
              <a:t>to choose slower delivery?</a:t>
            </a:r>
            <a:endParaRPr lang="en-US" dirty="0"/>
          </a:p>
        </p:txBody>
      </p:sp>
      <p:sp>
        <p:nvSpPr>
          <p:cNvPr id="8" name="Text Placeholder 7">
            <a:extLst>
              <a:ext uri="{FF2B5EF4-FFF2-40B4-BE49-F238E27FC236}">
                <a16:creationId xmlns:a16="http://schemas.microsoft.com/office/drawing/2014/main" id="{CBAFDCCE-1694-2D2A-D246-07DD0663F523}"/>
              </a:ext>
            </a:extLst>
          </p:cNvPr>
          <p:cNvSpPr>
            <a:spLocks noGrp="1"/>
          </p:cNvSpPr>
          <p:nvPr>
            <p:ph type="body" sz="quarter" idx="15"/>
          </p:nvPr>
        </p:nvSpPr>
        <p:spPr/>
        <p:txBody>
          <a:bodyPr/>
          <a:lstStyle/>
          <a:p>
            <a:endParaRPr lang="en-US" dirty="0"/>
          </a:p>
        </p:txBody>
      </p:sp>
      <p:sp>
        <p:nvSpPr>
          <p:cNvPr id="9" name="TextBox 8">
            <a:extLst>
              <a:ext uri="{FF2B5EF4-FFF2-40B4-BE49-F238E27FC236}">
                <a16:creationId xmlns:a16="http://schemas.microsoft.com/office/drawing/2014/main" id="{C3FD155A-DC1E-5A03-C994-7BE4E3544B97}"/>
              </a:ext>
            </a:extLst>
          </p:cNvPr>
          <p:cNvSpPr txBox="1"/>
          <p:nvPr/>
        </p:nvSpPr>
        <p:spPr>
          <a:xfrm>
            <a:off x="1438854" y="7226745"/>
            <a:ext cx="5486879" cy="830997"/>
          </a:xfrm>
          <a:prstGeom prst="rect">
            <a:avLst/>
          </a:prstGeom>
          <a:noFill/>
        </p:spPr>
        <p:txBody>
          <a:bodyPr wrap="square" rtlCol="0">
            <a:spAutoFit/>
          </a:bodyPr>
          <a:lstStyle/>
          <a:p>
            <a:r>
              <a:rPr lang="en-US" sz="1600" dirty="0">
                <a:latin typeface="Book Antiqua" panose="02040602050305030304" pitchFamily="18" charset="0"/>
              </a:rPr>
              <a:t>Very limited research on delivery speed decisions (for exceptions, see Kelting, Robinson, and Wood 2024; Velazquez Martinez et al. 2024) </a:t>
            </a:r>
          </a:p>
        </p:txBody>
      </p:sp>
      <p:pic>
        <p:nvPicPr>
          <p:cNvPr id="14" name="Picture 13">
            <a:extLst>
              <a:ext uri="{FF2B5EF4-FFF2-40B4-BE49-F238E27FC236}">
                <a16:creationId xmlns:a16="http://schemas.microsoft.com/office/drawing/2014/main" id="{DC62D2BD-6CFD-AF4B-2DA6-C296962AC8F8}"/>
              </a:ext>
            </a:extLst>
          </p:cNvPr>
          <p:cNvPicPr>
            <a:picLocks noChangeAspect="1"/>
          </p:cNvPicPr>
          <p:nvPr/>
        </p:nvPicPr>
        <p:blipFill>
          <a:blip r:embed="rId3"/>
          <a:stretch>
            <a:fillRect/>
          </a:stretch>
        </p:blipFill>
        <p:spPr>
          <a:xfrm>
            <a:off x="0" y="1264858"/>
            <a:ext cx="7072839" cy="4715226"/>
          </a:xfrm>
          <a:prstGeom prst="rect">
            <a:avLst/>
          </a:prstGeom>
        </p:spPr>
      </p:pic>
      <p:sp>
        <p:nvSpPr>
          <p:cNvPr id="15" name="TextBox 14">
            <a:extLst>
              <a:ext uri="{FF2B5EF4-FFF2-40B4-BE49-F238E27FC236}">
                <a16:creationId xmlns:a16="http://schemas.microsoft.com/office/drawing/2014/main" id="{5D7C151F-F4A3-923B-F56E-AA6C88259712}"/>
              </a:ext>
            </a:extLst>
          </p:cNvPr>
          <p:cNvSpPr txBox="1"/>
          <p:nvPr/>
        </p:nvSpPr>
        <p:spPr>
          <a:xfrm>
            <a:off x="243595" y="3859768"/>
            <a:ext cx="2390517" cy="400110"/>
          </a:xfrm>
          <a:prstGeom prst="rect">
            <a:avLst/>
          </a:prstGeom>
          <a:noFill/>
        </p:spPr>
        <p:txBody>
          <a:bodyPr wrap="square" rtlCol="0">
            <a:spAutoFit/>
          </a:bodyPr>
          <a:lstStyle/>
          <a:p>
            <a:pPr marL="342900" indent="-342900" algn="ctr">
              <a:buFont typeface="Wingdings" pitchFamily="2" charset="2"/>
              <a:buChar char="§"/>
            </a:pPr>
            <a:r>
              <a:rPr lang="en-US" sz="2000" dirty="0">
                <a:latin typeface="+mj-lt"/>
              </a:rPr>
              <a:t>Fewer orders</a:t>
            </a:r>
          </a:p>
        </p:txBody>
      </p:sp>
      <p:sp>
        <p:nvSpPr>
          <p:cNvPr id="16" name="TextBox 15">
            <a:extLst>
              <a:ext uri="{FF2B5EF4-FFF2-40B4-BE49-F238E27FC236}">
                <a16:creationId xmlns:a16="http://schemas.microsoft.com/office/drawing/2014/main" id="{89843A9B-57BA-06EB-FF6C-667141CE79A9}"/>
              </a:ext>
            </a:extLst>
          </p:cNvPr>
          <p:cNvSpPr txBox="1"/>
          <p:nvPr/>
        </p:nvSpPr>
        <p:spPr>
          <a:xfrm>
            <a:off x="4578479" y="3859768"/>
            <a:ext cx="3035041" cy="1631216"/>
          </a:xfrm>
          <a:prstGeom prst="rect">
            <a:avLst/>
          </a:prstGeom>
          <a:noFill/>
        </p:spPr>
        <p:txBody>
          <a:bodyPr wrap="square" rtlCol="0">
            <a:spAutoFit/>
          </a:bodyPr>
          <a:lstStyle/>
          <a:p>
            <a:pPr marL="342900" indent="-342900">
              <a:buFont typeface="Wingdings" pitchFamily="2" charset="2"/>
              <a:buChar char="§"/>
            </a:pPr>
            <a:r>
              <a:rPr lang="en-US" sz="2000" dirty="0">
                <a:latin typeface="+mj-lt"/>
              </a:rPr>
              <a:t>Huge environmental and financial costs</a:t>
            </a:r>
          </a:p>
          <a:p>
            <a:pPr marL="342900" indent="-342900">
              <a:buFont typeface="Wingdings" pitchFamily="2" charset="2"/>
              <a:buChar char="§"/>
            </a:pPr>
            <a:r>
              <a:rPr lang="en-US" sz="2000" dirty="0">
                <a:solidFill>
                  <a:srgbClr val="A97816"/>
                </a:solidFill>
                <a:latin typeface="+mj-lt"/>
              </a:rPr>
              <a:t>Smaller companies simply cannot afford to keep up </a:t>
            </a:r>
          </a:p>
        </p:txBody>
      </p:sp>
      <p:sp>
        <p:nvSpPr>
          <p:cNvPr id="17" name="Speech Bubble: Rectangle with Corners Rounded 8">
            <a:extLst>
              <a:ext uri="{FF2B5EF4-FFF2-40B4-BE49-F238E27FC236}">
                <a16:creationId xmlns:a16="http://schemas.microsoft.com/office/drawing/2014/main" id="{C7F31C1B-C125-CB6A-B589-D077B63E3694}"/>
              </a:ext>
            </a:extLst>
          </p:cNvPr>
          <p:cNvSpPr/>
          <p:nvPr/>
        </p:nvSpPr>
        <p:spPr>
          <a:xfrm>
            <a:off x="7869555" y="2348098"/>
            <a:ext cx="3856344" cy="1803325"/>
          </a:xfrm>
          <a:prstGeom prst="wedgeRoundRectCallout">
            <a:avLst>
              <a:gd name="adj1" fmla="val -37808"/>
              <a:gd name="adj2" fmla="val 105618"/>
              <a:gd name="adj3" fmla="val 16667"/>
            </a:avLst>
          </a:prstGeom>
          <a:solidFill>
            <a:srgbClr val="2648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cap="all" dirty="0">
                <a:solidFill>
                  <a:schemeClr val="bg1"/>
                </a:solidFill>
                <a:latin typeface="Franklin Gothic Demi Cond" panose="020B0603020102020204" pitchFamily="34" charset="0"/>
              </a:rPr>
              <a:t>How can we encourage slower delivery choices?</a:t>
            </a:r>
          </a:p>
        </p:txBody>
      </p:sp>
    </p:spTree>
    <p:extLst>
      <p:ext uri="{BB962C8B-B14F-4D97-AF65-F5344CB8AC3E}">
        <p14:creationId xmlns:p14="http://schemas.microsoft.com/office/powerpoint/2010/main" val="3695200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75345C51-46A1-92AD-0171-1F1B0C3B0715}"/>
            </a:ext>
          </a:extLst>
        </p:cNvPr>
        <p:cNvGrpSpPr/>
        <p:nvPr/>
      </p:nvGrpSpPr>
      <p:grpSpPr>
        <a:xfrm>
          <a:off x="0" y="0"/>
          <a:ext cx="0" cy="0"/>
          <a:chOff x="0" y="0"/>
          <a:chExt cx="0" cy="0"/>
        </a:xfrm>
      </p:grpSpPr>
      <p:sp>
        <p:nvSpPr>
          <p:cNvPr id="3" name="Espace réservé de la date 2">
            <a:extLst>
              <a:ext uri="{FF2B5EF4-FFF2-40B4-BE49-F238E27FC236}">
                <a16:creationId xmlns:a16="http://schemas.microsoft.com/office/drawing/2014/main" id="{1FDF3A59-6AD9-AF25-4168-AAFBB9AA3A9A}"/>
              </a:ext>
            </a:extLst>
          </p:cNvPr>
          <p:cNvSpPr>
            <a:spLocks noGrp="1"/>
          </p:cNvSpPr>
          <p:nvPr>
            <p:ph type="dt" sz="half" idx="10"/>
          </p:nvPr>
        </p:nvSpPr>
        <p:spPr/>
        <p:txBody>
          <a:bodyPr/>
          <a:lstStyle/>
          <a:p>
            <a:endParaRPr lang="en-US" dirty="0"/>
          </a:p>
        </p:txBody>
      </p:sp>
      <p:sp>
        <p:nvSpPr>
          <p:cNvPr id="5" name="Espace réservé du numéro de diapositive 4">
            <a:extLst>
              <a:ext uri="{FF2B5EF4-FFF2-40B4-BE49-F238E27FC236}">
                <a16:creationId xmlns:a16="http://schemas.microsoft.com/office/drawing/2014/main" id="{B4E61E49-B87A-BD8F-EC33-8F5010584ABF}"/>
              </a:ext>
            </a:extLst>
          </p:cNvPr>
          <p:cNvSpPr>
            <a:spLocks noGrp="1"/>
          </p:cNvSpPr>
          <p:nvPr>
            <p:ph type="sldNum" sz="quarter" idx="12"/>
          </p:nvPr>
        </p:nvSpPr>
        <p:spPr/>
        <p:txBody>
          <a:bodyPr/>
          <a:lstStyle/>
          <a:p>
            <a:fld id="{D57F1E4F-1CFF-5643-939E-217C01CDF565}" type="slidenum">
              <a:rPr lang="en-US" smtClean="0"/>
              <a:pPr/>
              <a:t>60</a:t>
            </a:fld>
            <a:endParaRPr lang="en-US"/>
          </a:p>
        </p:txBody>
      </p:sp>
      <p:sp>
        <p:nvSpPr>
          <p:cNvPr id="6" name="Espace réservé du contenu 5">
            <a:extLst>
              <a:ext uri="{FF2B5EF4-FFF2-40B4-BE49-F238E27FC236}">
                <a16:creationId xmlns:a16="http://schemas.microsoft.com/office/drawing/2014/main" id="{D37557CB-8192-180A-DAA4-FFDEB6A7B673}"/>
              </a:ext>
            </a:extLst>
          </p:cNvPr>
          <p:cNvSpPr>
            <a:spLocks noGrp="1"/>
          </p:cNvSpPr>
          <p:nvPr>
            <p:ph idx="13"/>
          </p:nvPr>
        </p:nvSpPr>
        <p:spPr/>
        <p:txBody>
          <a:bodyPr/>
          <a:lstStyle/>
          <a:p>
            <a:r>
              <a:rPr lang="en-US" dirty="0"/>
              <a:t>Design</a:t>
            </a:r>
          </a:p>
        </p:txBody>
      </p:sp>
      <p:sp>
        <p:nvSpPr>
          <p:cNvPr id="7" name="Espace réservé du contenu 6">
            <a:extLst>
              <a:ext uri="{FF2B5EF4-FFF2-40B4-BE49-F238E27FC236}">
                <a16:creationId xmlns:a16="http://schemas.microsoft.com/office/drawing/2014/main" id="{B4C07D4A-5383-FC2F-C069-C9AADF9130D2}"/>
              </a:ext>
            </a:extLst>
          </p:cNvPr>
          <p:cNvSpPr>
            <a:spLocks noGrp="1"/>
          </p:cNvSpPr>
          <p:nvPr>
            <p:ph idx="14"/>
          </p:nvPr>
        </p:nvSpPr>
        <p:spPr/>
        <p:txBody>
          <a:bodyPr/>
          <a:lstStyle/>
          <a:p>
            <a:r>
              <a:rPr lang="en-NL"/>
              <a:t>Study </a:t>
            </a:r>
            <a:r>
              <a:rPr lang="en-US" dirty="0"/>
              <a:t>6A</a:t>
            </a:r>
            <a:r>
              <a:rPr lang="en-NL"/>
              <a:t>: </a:t>
            </a:r>
            <a:r>
              <a:rPr lang="en-US" dirty="0">
                <a:solidFill>
                  <a:srgbClr val="A97816"/>
                </a:solidFill>
              </a:rPr>
              <a:t>Same product, but different delivery </a:t>
            </a:r>
            <a:endParaRPr lang="en-NL" dirty="0"/>
          </a:p>
        </p:txBody>
      </p:sp>
      <p:sp>
        <p:nvSpPr>
          <p:cNvPr id="4" name="Text Placeholder 3">
            <a:extLst>
              <a:ext uri="{FF2B5EF4-FFF2-40B4-BE49-F238E27FC236}">
                <a16:creationId xmlns:a16="http://schemas.microsoft.com/office/drawing/2014/main" id="{FC54427B-213E-0E20-C61F-CE5D09C7283B}"/>
              </a:ext>
            </a:extLst>
          </p:cNvPr>
          <p:cNvSpPr>
            <a:spLocks noGrp="1"/>
          </p:cNvSpPr>
          <p:nvPr>
            <p:ph type="body" sz="quarter" idx="15"/>
          </p:nvPr>
        </p:nvSpPr>
        <p:spPr/>
        <p:txBody>
          <a:bodyPr/>
          <a:lstStyle/>
          <a:p>
            <a:endParaRPr lang="en-NL" dirty="0"/>
          </a:p>
        </p:txBody>
      </p:sp>
      <p:pic>
        <p:nvPicPr>
          <p:cNvPr id="8" name="Picture 7">
            <a:extLst>
              <a:ext uri="{FF2B5EF4-FFF2-40B4-BE49-F238E27FC236}">
                <a16:creationId xmlns:a16="http://schemas.microsoft.com/office/drawing/2014/main" id="{80F59BA3-84A3-B56C-300A-5F2B94E1117C}"/>
              </a:ext>
            </a:extLst>
          </p:cNvPr>
          <p:cNvPicPr>
            <a:picLocks noChangeAspect="1"/>
          </p:cNvPicPr>
          <p:nvPr/>
        </p:nvPicPr>
        <p:blipFill>
          <a:blip r:embed="rId3"/>
          <a:stretch>
            <a:fillRect/>
          </a:stretch>
        </p:blipFill>
        <p:spPr>
          <a:xfrm>
            <a:off x="486405" y="1320829"/>
            <a:ext cx="4771395" cy="3414261"/>
          </a:xfrm>
          <a:prstGeom prst="rect">
            <a:avLst/>
          </a:prstGeom>
        </p:spPr>
      </p:pic>
      <p:pic>
        <p:nvPicPr>
          <p:cNvPr id="9" name="Picture 8">
            <a:extLst>
              <a:ext uri="{FF2B5EF4-FFF2-40B4-BE49-F238E27FC236}">
                <a16:creationId xmlns:a16="http://schemas.microsoft.com/office/drawing/2014/main" id="{612CA9A5-5106-EF2F-C094-CDE0ABC72D8A}"/>
              </a:ext>
            </a:extLst>
          </p:cNvPr>
          <p:cNvPicPr>
            <a:picLocks noChangeAspect="1"/>
          </p:cNvPicPr>
          <p:nvPr/>
        </p:nvPicPr>
        <p:blipFill>
          <a:blip r:embed="rId4"/>
          <a:srcRect b="54676"/>
          <a:stretch/>
        </p:blipFill>
        <p:spPr>
          <a:xfrm>
            <a:off x="486405" y="4964320"/>
            <a:ext cx="5255275" cy="1030748"/>
          </a:xfrm>
          <a:prstGeom prst="rect">
            <a:avLst/>
          </a:prstGeom>
        </p:spPr>
      </p:pic>
      <p:pic>
        <p:nvPicPr>
          <p:cNvPr id="10" name="Picture 9">
            <a:extLst>
              <a:ext uri="{FF2B5EF4-FFF2-40B4-BE49-F238E27FC236}">
                <a16:creationId xmlns:a16="http://schemas.microsoft.com/office/drawing/2014/main" id="{C45A87E8-A4B3-A571-9120-998213025741}"/>
              </a:ext>
            </a:extLst>
          </p:cNvPr>
          <p:cNvPicPr>
            <a:picLocks noChangeAspect="1"/>
          </p:cNvPicPr>
          <p:nvPr/>
        </p:nvPicPr>
        <p:blipFill>
          <a:blip r:embed="rId5"/>
          <a:stretch>
            <a:fillRect/>
          </a:stretch>
        </p:blipFill>
        <p:spPr>
          <a:xfrm>
            <a:off x="6460958" y="1413785"/>
            <a:ext cx="4745793" cy="3321305"/>
          </a:xfrm>
          <a:prstGeom prst="rect">
            <a:avLst/>
          </a:prstGeom>
        </p:spPr>
      </p:pic>
      <p:pic>
        <p:nvPicPr>
          <p:cNvPr id="11" name="Picture 10">
            <a:extLst>
              <a:ext uri="{FF2B5EF4-FFF2-40B4-BE49-F238E27FC236}">
                <a16:creationId xmlns:a16="http://schemas.microsoft.com/office/drawing/2014/main" id="{26F61D12-4275-1345-D69A-465E01E3BFAB}"/>
              </a:ext>
            </a:extLst>
          </p:cNvPr>
          <p:cNvPicPr>
            <a:picLocks noChangeAspect="1"/>
          </p:cNvPicPr>
          <p:nvPr/>
        </p:nvPicPr>
        <p:blipFill>
          <a:blip r:embed="rId6"/>
          <a:stretch>
            <a:fillRect/>
          </a:stretch>
        </p:blipFill>
        <p:spPr>
          <a:xfrm>
            <a:off x="6450320" y="4937847"/>
            <a:ext cx="5255275" cy="1012736"/>
          </a:xfrm>
          <a:prstGeom prst="rect">
            <a:avLst/>
          </a:prstGeom>
        </p:spPr>
      </p:pic>
    </p:spTree>
    <p:extLst>
      <p:ext uri="{BB962C8B-B14F-4D97-AF65-F5344CB8AC3E}">
        <p14:creationId xmlns:p14="http://schemas.microsoft.com/office/powerpoint/2010/main" val="89537615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D15CFE43-747F-A09E-B432-9F3FEC583D24}"/>
            </a:ext>
          </a:extLst>
        </p:cNvPr>
        <p:cNvGrpSpPr/>
        <p:nvPr/>
      </p:nvGrpSpPr>
      <p:grpSpPr>
        <a:xfrm>
          <a:off x="0" y="0"/>
          <a:ext cx="0" cy="0"/>
          <a:chOff x="0" y="0"/>
          <a:chExt cx="0" cy="0"/>
        </a:xfrm>
      </p:grpSpPr>
      <p:sp>
        <p:nvSpPr>
          <p:cNvPr id="3" name="Espace réservé de la date 2">
            <a:extLst>
              <a:ext uri="{FF2B5EF4-FFF2-40B4-BE49-F238E27FC236}">
                <a16:creationId xmlns:a16="http://schemas.microsoft.com/office/drawing/2014/main" id="{DA27EDFA-34D5-7556-2C00-2241178A5A5D}"/>
              </a:ext>
            </a:extLst>
          </p:cNvPr>
          <p:cNvSpPr>
            <a:spLocks noGrp="1"/>
          </p:cNvSpPr>
          <p:nvPr>
            <p:ph type="dt" sz="half" idx="10"/>
          </p:nvPr>
        </p:nvSpPr>
        <p:spPr/>
        <p:txBody>
          <a:bodyPr/>
          <a:lstStyle/>
          <a:p>
            <a:endParaRPr lang="en-US" dirty="0"/>
          </a:p>
        </p:txBody>
      </p:sp>
      <p:sp>
        <p:nvSpPr>
          <p:cNvPr id="5" name="Espace réservé du numéro de diapositive 4">
            <a:extLst>
              <a:ext uri="{FF2B5EF4-FFF2-40B4-BE49-F238E27FC236}">
                <a16:creationId xmlns:a16="http://schemas.microsoft.com/office/drawing/2014/main" id="{85AA56BF-E21B-AE19-9DF4-5646B01E7EB7}"/>
              </a:ext>
            </a:extLst>
          </p:cNvPr>
          <p:cNvSpPr>
            <a:spLocks noGrp="1"/>
          </p:cNvSpPr>
          <p:nvPr>
            <p:ph type="sldNum" sz="quarter" idx="12"/>
          </p:nvPr>
        </p:nvSpPr>
        <p:spPr/>
        <p:txBody>
          <a:bodyPr/>
          <a:lstStyle/>
          <a:p>
            <a:fld id="{D57F1E4F-1CFF-5643-939E-217C01CDF565}" type="slidenum">
              <a:rPr lang="en-US" smtClean="0"/>
              <a:pPr/>
              <a:t>61</a:t>
            </a:fld>
            <a:endParaRPr lang="en-US"/>
          </a:p>
        </p:txBody>
      </p:sp>
      <p:sp>
        <p:nvSpPr>
          <p:cNvPr id="6" name="Espace réservé du contenu 5">
            <a:extLst>
              <a:ext uri="{FF2B5EF4-FFF2-40B4-BE49-F238E27FC236}">
                <a16:creationId xmlns:a16="http://schemas.microsoft.com/office/drawing/2014/main" id="{457AF6CC-45C1-87B5-F9B4-0887D81DC65D}"/>
              </a:ext>
            </a:extLst>
          </p:cNvPr>
          <p:cNvSpPr>
            <a:spLocks noGrp="1"/>
          </p:cNvSpPr>
          <p:nvPr>
            <p:ph idx="13"/>
          </p:nvPr>
        </p:nvSpPr>
        <p:spPr/>
        <p:txBody>
          <a:bodyPr/>
          <a:lstStyle/>
          <a:p>
            <a:r>
              <a:rPr lang="en-US" dirty="0"/>
              <a:t>Results </a:t>
            </a:r>
          </a:p>
        </p:txBody>
      </p:sp>
      <p:sp>
        <p:nvSpPr>
          <p:cNvPr id="7" name="Espace réservé du contenu 6">
            <a:extLst>
              <a:ext uri="{FF2B5EF4-FFF2-40B4-BE49-F238E27FC236}">
                <a16:creationId xmlns:a16="http://schemas.microsoft.com/office/drawing/2014/main" id="{D0182651-FDA4-8E2E-1E31-9B76718704D5}"/>
              </a:ext>
            </a:extLst>
          </p:cNvPr>
          <p:cNvSpPr>
            <a:spLocks noGrp="1"/>
          </p:cNvSpPr>
          <p:nvPr>
            <p:ph idx="14"/>
          </p:nvPr>
        </p:nvSpPr>
        <p:spPr/>
        <p:txBody>
          <a:bodyPr/>
          <a:lstStyle/>
          <a:p>
            <a:r>
              <a:rPr lang="en-NL"/>
              <a:t>Study </a:t>
            </a:r>
            <a:r>
              <a:rPr lang="en-US" dirty="0"/>
              <a:t>6A</a:t>
            </a:r>
            <a:r>
              <a:rPr lang="en-NL"/>
              <a:t>: </a:t>
            </a:r>
            <a:r>
              <a:rPr lang="en-US" dirty="0">
                <a:solidFill>
                  <a:srgbClr val="A97816"/>
                </a:solidFill>
              </a:rPr>
              <a:t>Same product, but different delivery </a:t>
            </a:r>
            <a:endParaRPr lang="en-NL" dirty="0"/>
          </a:p>
        </p:txBody>
      </p:sp>
      <p:sp>
        <p:nvSpPr>
          <p:cNvPr id="4" name="Text Placeholder 3">
            <a:extLst>
              <a:ext uri="{FF2B5EF4-FFF2-40B4-BE49-F238E27FC236}">
                <a16:creationId xmlns:a16="http://schemas.microsoft.com/office/drawing/2014/main" id="{734F4BF0-84A9-C242-6BDF-D4EAE98290FB}"/>
              </a:ext>
            </a:extLst>
          </p:cNvPr>
          <p:cNvSpPr>
            <a:spLocks noGrp="1"/>
          </p:cNvSpPr>
          <p:nvPr>
            <p:ph type="body" sz="quarter" idx="15"/>
          </p:nvPr>
        </p:nvSpPr>
        <p:spPr/>
        <p:txBody>
          <a:bodyPr/>
          <a:lstStyle/>
          <a:p>
            <a:r>
              <a:rPr lang="en-US" b="1" dirty="0">
                <a:solidFill>
                  <a:srgbClr val="AA7815"/>
                </a:solidFill>
                <a:effectLst/>
                <a:latin typeface="+mj-lt"/>
              </a:rPr>
              <a:t>Full sample: F(1, 199) = 6.41, p = .012</a:t>
            </a:r>
          </a:p>
          <a:p>
            <a:endParaRPr lang="en-NL"/>
          </a:p>
        </p:txBody>
      </p:sp>
      <p:sp>
        <p:nvSpPr>
          <p:cNvPr id="8" name="Rectangle 7">
            <a:extLst>
              <a:ext uri="{FF2B5EF4-FFF2-40B4-BE49-F238E27FC236}">
                <a16:creationId xmlns:a16="http://schemas.microsoft.com/office/drawing/2014/main" id="{050AA23F-0580-1D63-9B9A-C87364BF51DD}"/>
              </a:ext>
            </a:extLst>
          </p:cNvPr>
          <p:cNvSpPr/>
          <p:nvPr/>
        </p:nvSpPr>
        <p:spPr>
          <a:xfrm>
            <a:off x="2519610" y="1401787"/>
            <a:ext cx="6336407" cy="707886"/>
          </a:xfrm>
          <a:prstGeom prst="rect">
            <a:avLst/>
          </a:prstGeom>
        </p:spPr>
        <p:txBody>
          <a:bodyPr wrap="square">
            <a:spAutoFit/>
          </a:bodyPr>
          <a:lstStyle/>
          <a:p>
            <a:pPr algn="ctr"/>
            <a:r>
              <a:rPr lang="en-US" sz="2000" dirty="0">
                <a:solidFill>
                  <a:srgbClr val="0F3865"/>
                </a:solidFill>
                <a:latin typeface="+mj-lt"/>
              </a:rPr>
              <a:t>Sum of Faster delivery choices by condition</a:t>
            </a:r>
          </a:p>
          <a:p>
            <a:pPr algn="ctr"/>
            <a:endParaRPr lang="en-US" sz="2000" b="1" dirty="0">
              <a:solidFill>
                <a:srgbClr val="264880"/>
              </a:solidFill>
              <a:latin typeface="+mj-lt"/>
            </a:endParaRPr>
          </a:p>
        </p:txBody>
      </p:sp>
      <p:sp>
        <p:nvSpPr>
          <p:cNvPr id="15" name="TextBox 14">
            <a:extLst>
              <a:ext uri="{FF2B5EF4-FFF2-40B4-BE49-F238E27FC236}">
                <a16:creationId xmlns:a16="http://schemas.microsoft.com/office/drawing/2014/main" id="{C4275AA5-2467-B5E5-3891-272326A60A33}"/>
              </a:ext>
            </a:extLst>
          </p:cNvPr>
          <p:cNvSpPr txBox="1"/>
          <p:nvPr/>
        </p:nvSpPr>
        <p:spPr>
          <a:xfrm>
            <a:off x="3387888" y="5713087"/>
            <a:ext cx="5274041" cy="646331"/>
          </a:xfrm>
          <a:prstGeom prst="rect">
            <a:avLst/>
          </a:prstGeom>
          <a:noFill/>
        </p:spPr>
        <p:txBody>
          <a:bodyPr wrap="square">
            <a:spAutoFit/>
          </a:bodyPr>
          <a:lstStyle/>
          <a:p>
            <a:r>
              <a:rPr lang="en-US" b="1" dirty="0">
                <a:solidFill>
                  <a:srgbClr val="A97816"/>
                </a:solidFill>
                <a:latin typeface="+mj-lt"/>
              </a:rPr>
              <a:t>Exclude inconsistent: </a:t>
            </a:r>
            <a:r>
              <a:rPr lang="en-US" b="1" dirty="0">
                <a:solidFill>
                  <a:srgbClr val="A97816"/>
                </a:solidFill>
                <a:effectLst/>
                <a:latin typeface="+mj-lt"/>
              </a:rPr>
              <a:t>F(1, 191) = 6.44, p = .012</a:t>
            </a:r>
          </a:p>
          <a:p>
            <a:endParaRPr lang="en-US" dirty="0">
              <a:solidFill>
                <a:srgbClr val="A97816"/>
              </a:solidFill>
              <a:effectLst/>
              <a:latin typeface="+mj-lt"/>
            </a:endParaRPr>
          </a:p>
        </p:txBody>
      </p:sp>
      <p:sp>
        <p:nvSpPr>
          <p:cNvPr id="26" name="TextBox 25">
            <a:extLst>
              <a:ext uri="{FF2B5EF4-FFF2-40B4-BE49-F238E27FC236}">
                <a16:creationId xmlns:a16="http://schemas.microsoft.com/office/drawing/2014/main" id="{A78AF03B-912E-E39B-4AB3-B174FB460F8E}"/>
              </a:ext>
            </a:extLst>
          </p:cNvPr>
          <p:cNvSpPr txBox="1"/>
          <p:nvPr/>
        </p:nvSpPr>
        <p:spPr>
          <a:xfrm>
            <a:off x="9027222" y="1357523"/>
            <a:ext cx="2698677" cy="523220"/>
          </a:xfrm>
          <a:prstGeom prst="rect">
            <a:avLst/>
          </a:prstGeom>
          <a:noFill/>
        </p:spPr>
        <p:txBody>
          <a:bodyPr wrap="square" rtlCol="0">
            <a:spAutoFit/>
          </a:bodyPr>
          <a:lstStyle/>
          <a:p>
            <a:pPr algn="ctr"/>
            <a:r>
              <a:rPr lang="en-US" sz="1400" dirty="0">
                <a:solidFill>
                  <a:srgbClr val="A97816"/>
                </a:solidFill>
                <a:latin typeface="+mj-lt"/>
              </a:rPr>
              <a:t>Option attractiveness does not differ by condition (p = .208) </a:t>
            </a:r>
          </a:p>
        </p:txBody>
      </p:sp>
      <p:pic>
        <p:nvPicPr>
          <p:cNvPr id="13" name="Picture 12" descr="A graph of a diagram&#10;&#10;Description automatically generated with medium confidence">
            <a:extLst>
              <a:ext uri="{FF2B5EF4-FFF2-40B4-BE49-F238E27FC236}">
                <a16:creationId xmlns:a16="http://schemas.microsoft.com/office/drawing/2014/main" id="{29E5A0C5-A368-ED0C-F373-9DDF28437D21}"/>
              </a:ext>
            </a:extLst>
          </p:cNvPr>
          <p:cNvPicPr>
            <a:picLocks noChangeAspect="1"/>
          </p:cNvPicPr>
          <p:nvPr/>
        </p:nvPicPr>
        <p:blipFill>
          <a:blip r:embed="rId3"/>
          <a:srcRect t="7692" r="22957" b="7135"/>
          <a:stretch/>
        </p:blipFill>
        <p:spPr>
          <a:xfrm>
            <a:off x="3241883" y="1994869"/>
            <a:ext cx="4891859" cy="3335887"/>
          </a:xfrm>
          <a:prstGeom prst="rect">
            <a:avLst/>
          </a:prstGeom>
        </p:spPr>
      </p:pic>
    </p:spTree>
    <p:extLst>
      <p:ext uri="{BB962C8B-B14F-4D97-AF65-F5344CB8AC3E}">
        <p14:creationId xmlns:p14="http://schemas.microsoft.com/office/powerpoint/2010/main" val="383338269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96B9CB9B-3328-1FD2-9086-CCE58C88915F}"/>
            </a:ext>
          </a:extLst>
        </p:cNvPr>
        <p:cNvGrpSpPr/>
        <p:nvPr/>
      </p:nvGrpSpPr>
      <p:grpSpPr>
        <a:xfrm>
          <a:off x="0" y="0"/>
          <a:ext cx="0" cy="0"/>
          <a:chOff x="0" y="0"/>
          <a:chExt cx="0" cy="0"/>
        </a:xfrm>
      </p:grpSpPr>
      <p:sp>
        <p:nvSpPr>
          <p:cNvPr id="3" name="Espace réservé de la date 2">
            <a:extLst>
              <a:ext uri="{FF2B5EF4-FFF2-40B4-BE49-F238E27FC236}">
                <a16:creationId xmlns:a16="http://schemas.microsoft.com/office/drawing/2014/main" id="{67456996-E151-B3A4-7BB4-DB7D2E187102}"/>
              </a:ext>
            </a:extLst>
          </p:cNvPr>
          <p:cNvSpPr>
            <a:spLocks noGrp="1"/>
          </p:cNvSpPr>
          <p:nvPr>
            <p:ph type="dt" sz="half" idx="10"/>
          </p:nvPr>
        </p:nvSpPr>
        <p:spPr/>
        <p:txBody>
          <a:bodyPr/>
          <a:lstStyle/>
          <a:p>
            <a:endParaRPr lang="en-US" dirty="0"/>
          </a:p>
        </p:txBody>
      </p:sp>
      <p:sp>
        <p:nvSpPr>
          <p:cNvPr id="5" name="Espace réservé du numéro de diapositive 4">
            <a:extLst>
              <a:ext uri="{FF2B5EF4-FFF2-40B4-BE49-F238E27FC236}">
                <a16:creationId xmlns:a16="http://schemas.microsoft.com/office/drawing/2014/main" id="{84E77722-9536-A46C-12DF-8807F19D2235}"/>
              </a:ext>
            </a:extLst>
          </p:cNvPr>
          <p:cNvSpPr>
            <a:spLocks noGrp="1"/>
          </p:cNvSpPr>
          <p:nvPr>
            <p:ph type="sldNum" sz="quarter" idx="12"/>
          </p:nvPr>
        </p:nvSpPr>
        <p:spPr/>
        <p:txBody>
          <a:bodyPr/>
          <a:lstStyle/>
          <a:p>
            <a:fld id="{D57F1E4F-1CFF-5643-939E-217C01CDF565}" type="slidenum">
              <a:rPr lang="en-US" smtClean="0"/>
              <a:pPr/>
              <a:t>62</a:t>
            </a:fld>
            <a:endParaRPr lang="en-US"/>
          </a:p>
        </p:txBody>
      </p:sp>
      <p:sp>
        <p:nvSpPr>
          <p:cNvPr id="6" name="Espace réservé du contenu 5">
            <a:extLst>
              <a:ext uri="{FF2B5EF4-FFF2-40B4-BE49-F238E27FC236}">
                <a16:creationId xmlns:a16="http://schemas.microsoft.com/office/drawing/2014/main" id="{CE19BDAF-21F8-8CF7-76B7-333BECA93110}"/>
              </a:ext>
            </a:extLst>
          </p:cNvPr>
          <p:cNvSpPr>
            <a:spLocks noGrp="1"/>
          </p:cNvSpPr>
          <p:nvPr>
            <p:ph idx="13"/>
          </p:nvPr>
        </p:nvSpPr>
        <p:spPr/>
        <p:txBody>
          <a:bodyPr/>
          <a:lstStyle/>
          <a:p>
            <a:r>
              <a:rPr lang="en-US" dirty="0"/>
              <a:t>Results </a:t>
            </a:r>
          </a:p>
        </p:txBody>
      </p:sp>
      <p:sp>
        <p:nvSpPr>
          <p:cNvPr id="7" name="Espace réservé du contenu 6">
            <a:extLst>
              <a:ext uri="{FF2B5EF4-FFF2-40B4-BE49-F238E27FC236}">
                <a16:creationId xmlns:a16="http://schemas.microsoft.com/office/drawing/2014/main" id="{63609C6A-11D4-5F6C-F39F-FE7DED604358}"/>
              </a:ext>
            </a:extLst>
          </p:cNvPr>
          <p:cNvSpPr>
            <a:spLocks noGrp="1"/>
          </p:cNvSpPr>
          <p:nvPr>
            <p:ph idx="14"/>
          </p:nvPr>
        </p:nvSpPr>
        <p:spPr/>
        <p:txBody>
          <a:bodyPr/>
          <a:lstStyle/>
          <a:p>
            <a:r>
              <a:rPr lang="en-NL"/>
              <a:t>Study </a:t>
            </a:r>
            <a:r>
              <a:rPr lang="en-US" dirty="0"/>
              <a:t>6A</a:t>
            </a:r>
            <a:r>
              <a:rPr lang="en-NL"/>
              <a:t>: </a:t>
            </a:r>
            <a:r>
              <a:rPr lang="en-US" dirty="0">
                <a:solidFill>
                  <a:srgbClr val="A97816"/>
                </a:solidFill>
              </a:rPr>
              <a:t>Same product, but different delivery </a:t>
            </a:r>
            <a:endParaRPr lang="en-NL" dirty="0"/>
          </a:p>
        </p:txBody>
      </p:sp>
      <p:sp>
        <p:nvSpPr>
          <p:cNvPr id="4" name="Text Placeholder 3">
            <a:extLst>
              <a:ext uri="{FF2B5EF4-FFF2-40B4-BE49-F238E27FC236}">
                <a16:creationId xmlns:a16="http://schemas.microsoft.com/office/drawing/2014/main" id="{DACFF856-77D1-B0DD-FBC0-FE1AA9456A09}"/>
              </a:ext>
            </a:extLst>
          </p:cNvPr>
          <p:cNvSpPr>
            <a:spLocks noGrp="1"/>
          </p:cNvSpPr>
          <p:nvPr>
            <p:ph type="body" sz="quarter" idx="15"/>
          </p:nvPr>
        </p:nvSpPr>
        <p:spPr/>
        <p:txBody>
          <a:bodyPr/>
          <a:lstStyle/>
          <a:p>
            <a:endParaRPr lang="en-NL"/>
          </a:p>
        </p:txBody>
      </p:sp>
      <p:sp>
        <p:nvSpPr>
          <p:cNvPr id="15" name="TextBox 14">
            <a:extLst>
              <a:ext uri="{FF2B5EF4-FFF2-40B4-BE49-F238E27FC236}">
                <a16:creationId xmlns:a16="http://schemas.microsoft.com/office/drawing/2014/main" id="{DADEE3E0-B134-A64C-A593-9328E7202A91}"/>
              </a:ext>
            </a:extLst>
          </p:cNvPr>
          <p:cNvSpPr txBox="1"/>
          <p:nvPr/>
        </p:nvSpPr>
        <p:spPr>
          <a:xfrm>
            <a:off x="3458978" y="5750137"/>
            <a:ext cx="5274041" cy="646331"/>
          </a:xfrm>
          <a:prstGeom prst="rect">
            <a:avLst/>
          </a:prstGeom>
          <a:noFill/>
        </p:spPr>
        <p:txBody>
          <a:bodyPr wrap="square">
            <a:spAutoFit/>
          </a:bodyPr>
          <a:lstStyle/>
          <a:p>
            <a:r>
              <a:rPr lang="en-US" b="1" dirty="0">
                <a:solidFill>
                  <a:srgbClr val="A97816"/>
                </a:solidFill>
                <a:latin typeface="+mj-lt"/>
              </a:rPr>
              <a:t>Exclude inconsistent: </a:t>
            </a:r>
            <a:r>
              <a:rPr lang="en-US" b="1" dirty="0">
                <a:solidFill>
                  <a:srgbClr val="A97816"/>
                </a:solidFill>
                <a:effectLst/>
                <a:latin typeface="+mj-lt"/>
              </a:rPr>
              <a:t>F(1, 191) = 6.44, p = .012</a:t>
            </a:r>
          </a:p>
          <a:p>
            <a:endParaRPr lang="en-US" dirty="0">
              <a:solidFill>
                <a:srgbClr val="A97816"/>
              </a:solidFill>
              <a:effectLst/>
              <a:latin typeface="+mj-lt"/>
            </a:endParaRPr>
          </a:p>
        </p:txBody>
      </p:sp>
      <p:pic>
        <p:nvPicPr>
          <p:cNvPr id="11" name="Picture 10" descr="A graph showing the difference between a flexible and flexible&#10;&#10;Description automatically generated with medium confidence">
            <a:extLst>
              <a:ext uri="{FF2B5EF4-FFF2-40B4-BE49-F238E27FC236}">
                <a16:creationId xmlns:a16="http://schemas.microsoft.com/office/drawing/2014/main" id="{C4BD0653-B262-C3DB-FA79-C50CD291329D}"/>
              </a:ext>
            </a:extLst>
          </p:cNvPr>
          <p:cNvPicPr>
            <a:picLocks noChangeAspect="1"/>
          </p:cNvPicPr>
          <p:nvPr/>
        </p:nvPicPr>
        <p:blipFill>
          <a:blip r:embed="rId3"/>
          <a:srcRect b="13040"/>
          <a:stretch/>
        </p:blipFill>
        <p:spPr>
          <a:xfrm>
            <a:off x="2317748" y="1460345"/>
            <a:ext cx="7556500" cy="4053312"/>
          </a:xfrm>
          <a:prstGeom prst="rect">
            <a:avLst/>
          </a:prstGeom>
        </p:spPr>
      </p:pic>
    </p:spTree>
    <p:extLst>
      <p:ext uri="{BB962C8B-B14F-4D97-AF65-F5344CB8AC3E}">
        <p14:creationId xmlns:p14="http://schemas.microsoft.com/office/powerpoint/2010/main" val="382304348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444AEA80-BAE2-40D0-F58A-07E3914B195D}"/>
            </a:ext>
          </a:extLst>
        </p:cNvPr>
        <p:cNvGrpSpPr/>
        <p:nvPr/>
      </p:nvGrpSpPr>
      <p:grpSpPr>
        <a:xfrm>
          <a:off x="0" y="0"/>
          <a:ext cx="0" cy="0"/>
          <a:chOff x="0" y="0"/>
          <a:chExt cx="0" cy="0"/>
        </a:xfrm>
      </p:grpSpPr>
      <p:sp>
        <p:nvSpPr>
          <p:cNvPr id="3" name="Espace réservé de la date 2">
            <a:extLst>
              <a:ext uri="{FF2B5EF4-FFF2-40B4-BE49-F238E27FC236}">
                <a16:creationId xmlns:a16="http://schemas.microsoft.com/office/drawing/2014/main" id="{96A9781B-3441-847D-CC8A-BA54503671CE}"/>
              </a:ext>
            </a:extLst>
          </p:cNvPr>
          <p:cNvSpPr>
            <a:spLocks noGrp="1"/>
          </p:cNvSpPr>
          <p:nvPr>
            <p:ph type="dt" sz="half" idx="10"/>
          </p:nvPr>
        </p:nvSpPr>
        <p:spPr/>
        <p:txBody>
          <a:bodyPr/>
          <a:lstStyle/>
          <a:p>
            <a:endParaRPr lang="en-US" dirty="0"/>
          </a:p>
        </p:txBody>
      </p:sp>
      <p:sp>
        <p:nvSpPr>
          <p:cNvPr id="5" name="Espace réservé du numéro de diapositive 4">
            <a:extLst>
              <a:ext uri="{FF2B5EF4-FFF2-40B4-BE49-F238E27FC236}">
                <a16:creationId xmlns:a16="http://schemas.microsoft.com/office/drawing/2014/main" id="{10C57B65-091D-B1B5-552B-DBDBA11AE262}"/>
              </a:ext>
            </a:extLst>
          </p:cNvPr>
          <p:cNvSpPr>
            <a:spLocks noGrp="1"/>
          </p:cNvSpPr>
          <p:nvPr>
            <p:ph type="sldNum" sz="quarter" idx="12"/>
          </p:nvPr>
        </p:nvSpPr>
        <p:spPr/>
        <p:txBody>
          <a:bodyPr/>
          <a:lstStyle/>
          <a:p>
            <a:fld id="{D57F1E4F-1CFF-5643-939E-217C01CDF565}" type="slidenum">
              <a:rPr lang="en-US" smtClean="0"/>
              <a:pPr/>
              <a:t>63</a:t>
            </a:fld>
            <a:endParaRPr lang="en-US"/>
          </a:p>
        </p:txBody>
      </p:sp>
      <p:sp>
        <p:nvSpPr>
          <p:cNvPr id="6" name="Espace réservé du contenu 5">
            <a:extLst>
              <a:ext uri="{FF2B5EF4-FFF2-40B4-BE49-F238E27FC236}">
                <a16:creationId xmlns:a16="http://schemas.microsoft.com/office/drawing/2014/main" id="{9AD1B864-064D-A796-2FEC-1FDE9201659F}"/>
              </a:ext>
            </a:extLst>
          </p:cNvPr>
          <p:cNvSpPr>
            <a:spLocks noGrp="1"/>
          </p:cNvSpPr>
          <p:nvPr>
            <p:ph idx="13"/>
          </p:nvPr>
        </p:nvSpPr>
        <p:spPr/>
        <p:txBody>
          <a:bodyPr/>
          <a:lstStyle/>
          <a:p>
            <a:r>
              <a:rPr lang="en-US" dirty="0"/>
              <a:t>Results </a:t>
            </a:r>
          </a:p>
        </p:txBody>
      </p:sp>
      <p:sp>
        <p:nvSpPr>
          <p:cNvPr id="7" name="Espace réservé du contenu 6">
            <a:extLst>
              <a:ext uri="{FF2B5EF4-FFF2-40B4-BE49-F238E27FC236}">
                <a16:creationId xmlns:a16="http://schemas.microsoft.com/office/drawing/2014/main" id="{6BF9DC3F-836D-89D0-A846-C6727D03641A}"/>
              </a:ext>
            </a:extLst>
          </p:cNvPr>
          <p:cNvSpPr>
            <a:spLocks noGrp="1"/>
          </p:cNvSpPr>
          <p:nvPr>
            <p:ph idx="14"/>
          </p:nvPr>
        </p:nvSpPr>
        <p:spPr/>
        <p:txBody>
          <a:bodyPr/>
          <a:lstStyle/>
          <a:p>
            <a:r>
              <a:rPr lang="en-NL"/>
              <a:t>Study </a:t>
            </a:r>
            <a:r>
              <a:rPr lang="en-US" dirty="0"/>
              <a:t>6A</a:t>
            </a:r>
            <a:r>
              <a:rPr lang="en-NL"/>
              <a:t>: </a:t>
            </a:r>
            <a:r>
              <a:rPr lang="en-US" dirty="0">
                <a:solidFill>
                  <a:srgbClr val="A97816"/>
                </a:solidFill>
              </a:rPr>
              <a:t>Same product, but different delivery </a:t>
            </a:r>
            <a:endParaRPr lang="en-NL" dirty="0"/>
          </a:p>
        </p:txBody>
      </p:sp>
      <p:sp>
        <p:nvSpPr>
          <p:cNvPr id="4" name="Text Placeholder 3">
            <a:extLst>
              <a:ext uri="{FF2B5EF4-FFF2-40B4-BE49-F238E27FC236}">
                <a16:creationId xmlns:a16="http://schemas.microsoft.com/office/drawing/2014/main" id="{85D89FBD-CCC1-E7E2-78BE-9FBC64E9BD1B}"/>
              </a:ext>
            </a:extLst>
          </p:cNvPr>
          <p:cNvSpPr>
            <a:spLocks noGrp="1"/>
          </p:cNvSpPr>
          <p:nvPr>
            <p:ph type="body" sz="quarter" idx="15"/>
          </p:nvPr>
        </p:nvSpPr>
        <p:spPr/>
        <p:txBody>
          <a:bodyPr/>
          <a:lstStyle/>
          <a:p>
            <a:r>
              <a:rPr lang="en-US" dirty="0"/>
              <a:t>*attractiveness of standard delivery method is negatively correlated with impatience</a:t>
            </a:r>
            <a:endParaRPr lang="en-NL"/>
          </a:p>
        </p:txBody>
      </p:sp>
      <p:graphicFrame>
        <p:nvGraphicFramePr>
          <p:cNvPr id="11" name="Content Placeholder 8">
            <a:extLst>
              <a:ext uri="{FF2B5EF4-FFF2-40B4-BE49-F238E27FC236}">
                <a16:creationId xmlns:a16="http://schemas.microsoft.com/office/drawing/2014/main" id="{D5C0A150-0A81-6AF5-39C2-BE09566A159B}"/>
              </a:ext>
            </a:extLst>
          </p:cNvPr>
          <p:cNvGraphicFramePr>
            <a:graphicFrameLocks noGrp="1"/>
          </p:cNvGraphicFramePr>
          <p:nvPr>
            <p:ph idx="1"/>
          </p:nvPr>
        </p:nvGraphicFramePr>
        <p:xfrm>
          <a:off x="890337" y="2197094"/>
          <a:ext cx="10057111" cy="3343442"/>
        </p:xfrm>
        <a:graphic>
          <a:graphicData uri="http://schemas.openxmlformats.org/drawingml/2006/table">
            <a:tbl>
              <a:tblPr>
                <a:tableStyleId>{5C22544A-7EE6-4342-B048-85BDC9FD1C3A}</a:tableStyleId>
              </a:tblPr>
              <a:tblGrid>
                <a:gridCol w="1371600">
                  <a:extLst>
                    <a:ext uri="{9D8B030D-6E8A-4147-A177-3AD203B41FA5}">
                      <a16:colId xmlns:a16="http://schemas.microsoft.com/office/drawing/2014/main" val="1309028816"/>
                    </a:ext>
                  </a:extLst>
                </a:gridCol>
                <a:gridCol w="1032160">
                  <a:extLst>
                    <a:ext uri="{9D8B030D-6E8A-4147-A177-3AD203B41FA5}">
                      <a16:colId xmlns:a16="http://schemas.microsoft.com/office/drawing/2014/main" val="2092621711"/>
                    </a:ext>
                  </a:extLst>
                </a:gridCol>
                <a:gridCol w="1201880">
                  <a:extLst>
                    <a:ext uri="{9D8B030D-6E8A-4147-A177-3AD203B41FA5}">
                      <a16:colId xmlns:a16="http://schemas.microsoft.com/office/drawing/2014/main" val="3257253162"/>
                    </a:ext>
                  </a:extLst>
                </a:gridCol>
                <a:gridCol w="1201880">
                  <a:extLst>
                    <a:ext uri="{9D8B030D-6E8A-4147-A177-3AD203B41FA5}">
                      <a16:colId xmlns:a16="http://schemas.microsoft.com/office/drawing/2014/main" val="1955289066"/>
                    </a:ext>
                  </a:extLst>
                </a:gridCol>
                <a:gridCol w="1201880">
                  <a:extLst>
                    <a:ext uri="{9D8B030D-6E8A-4147-A177-3AD203B41FA5}">
                      <a16:colId xmlns:a16="http://schemas.microsoft.com/office/drawing/2014/main" val="3198315912"/>
                    </a:ext>
                  </a:extLst>
                </a:gridCol>
                <a:gridCol w="1201880">
                  <a:extLst>
                    <a:ext uri="{9D8B030D-6E8A-4147-A177-3AD203B41FA5}">
                      <a16:colId xmlns:a16="http://schemas.microsoft.com/office/drawing/2014/main" val="465576322"/>
                    </a:ext>
                  </a:extLst>
                </a:gridCol>
                <a:gridCol w="1643951">
                  <a:extLst>
                    <a:ext uri="{9D8B030D-6E8A-4147-A177-3AD203B41FA5}">
                      <a16:colId xmlns:a16="http://schemas.microsoft.com/office/drawing/2014/main" val="4241588946"/>
                    </a:ext>
                  </a:extLst>
                </a:gridCol>
                <a:gridCol w="1201880">
                  <a:extLst>
                    <a:ext uri="{9D8B030D-6E8A-4147-A177-3AD203B41FA5}">
                      <a16:colId xmlns:a16="http://schemas.microsoft.com/office/drawing/2014/main" val="443881104"/>
                    </a:ext>
                  </a:extLst>
                </a:gridCol>
              </a:tblGrid>
              <a:tr h="837347">
                <a:tc>
                  <a:txBody>
                    <a:bodyPr/>
                    <a:lstStyle/>
                    <a:p>
                      <a:pPr algn="ctr" fontAlgn="b"/>
                      <a:r>
                        <a:rPr lang="en-US" sz="1400" u="none" strike="noStrike" dirty="0">
                          <a:effectLst/>
                          <a:latin typeface="Book Antiqua" panose="02040602050305030304" pitchFamily="18" charset="0"/>
                        </a:rPr>
                        <a:t>Source</a:t>
                      </a:r>
                      <a:endParaRPr lang="en-US" sz="1400" b="0" i="0" u="none" strike="noStrike" dirty="0">
                        <a:solidFill>
                          <a:srgbClr val="000000"/>
                        </a:solidFill>
                        <a:effectLst/>
                        <a:latin typeface="Book Antiqua" panose="02040602050305030304" pitchFamily="18" charset="0"/>
                      </a:endParaRPr>
                    </a:p>
                  </a:txBody>
                  <a:tcPr marL="9525" marR="9525" marT="9525" marB="0" anchor="ctr"/>
                </a:tc>
                <a:tc>
                  <a:txBody>
                    <a:bodyPr/>
                    <a:lstStyle/>
                    <a:p>
                      <a:pPr algn="ctr" fontAlgn="b"/>
                      <a:r>
                        <a:rPr lang="en-US" sz="1400" u="none" strike="noStrike">
                          <a:effectLst/>
                          <a:latin typeface="Book Antiqua" panose="02040602050305030304" pitchFamily="18" charset="0"/>
                        </a:rPr>
                        <a:t>Type III Sum of Squares</a:t>
                      </a:r>
                      <a:endParaRPr lang="en-US" sz="1400" b="0" i="0" u="none" strike="noStrike">
                        <a:solidFill>
                          <a:srgbClr val="000000"/>
                        </a:solidFill>
                        <a:effectLst/>
                        <a:latin typeface="Book Antiqua" panose="02040602050305030304" pitchFamily="18" charset="0"/>
                      </a:endParaRPr>
                    </a:p>
                  </a:txBody>
                  <a:tcPr marL="9525" marR="9525" marT="9525" marB="0" anchor="ctr"/>
                </a:tc>
                <a:tc>
                  <a:txBody>
                    <a:bodyPr/>
                    <a:lstStyle/>
                    <a:p>
                      <a:pPr algn="ctr" fontAlgn="b"/>
                      <a:r>
                        <a:rPr lang="en-US" sz="1400" u="none" strike="noStrike">
                          <a:effectLst/>
                          <a:latin typeface="Book Antiqua" panose="02040602050305030304" pitchFamily="18" charset="0"/>
                        </a:rPr>
                        <a:t>df</a:t>
                      </a:r>
                      <a:endParaRPr lang="en-US" sz="1400" b="0" i="0" u="none" strike="noStrike">
                        <a:solidFill>
                          <a:srgbClr val="000000"/>
                        </a:solidFill>
                        <a:effectLst/>
                        <a:latin typeface="Book Antiqua" panose="02040602050305030304" pitchFamily="18" charset="0"/>
                      </a:endParaRPr>
                    </a:p>
                  </a:txBody>
                  <a:tcPr marL="9525" marR="9525" marT="9525" marB="0" anchor="ctr"/>
                </a:tc>
                <a:tc>
                  <a:txBody>
                    <a:bodyPr/>
                    <a:lstStyle/>
                    <a:p>
                      <a:pPr algn="ctr" fontAlgn="b"/>
                      <a:r>
                        <a:rPr lang="en-US" sz="1400" u="none" strike="noStrike">
                          <a:effectLst/>
                          <a:latin typeface="Book Antiqua" panose="02040602050305030304" pitchFamily="18" charset="0"/>
                        </a:rPr>
                        <a:t>Mean Square</a:t>
                      </a:r>
                      <a:endParaRPr lang="en-US" sz="1400" b="0" i="0" u="none" strike="noStrike">
                        <a:solidFill>
                          <a:srgbClr val="000000"/>
                        </a:solidFill>
                        <a:effectLst/>
                        <a:latin typeface="Book Antiqua" panose="02040602050305030304" pitchFamily="18" charset="0"/>
                      </a:endParaRPr>
                    </a:p>
                  </a:txBody>
                  <a:tcPr marL="9525" marR="9525" marT="9525" marB="0" anchor="ctr"/>
                </a:tc>
                <a:tc>
                  <a:txBody>
                    <a:bodyPr/>
                    <a:lstStyle/>
                    <a:p>
                      <a:pPr algn="ctr" fontAlgn="b"/>
                      <a:r>
                        <a:rPr lang="en-US" sz="1400" u="none" strike="noStrike">
                          <a:effectLst/>
                          <a:latin typeface="Book Antiqua" panose="02040602050305030304" pitchFamily="18" charset="0"/>
                        </a:rPr>
                        <a:t>F</a:t>
                      </a:r>
                      <a:endParaRPr lang="en-US" sz="1400" b="0" i="0" u="none" strike="noStrike">
                        <a:solidFill>
                          <a:srgbClr val="000000"/>
                        </a:solidFill>
                        <a:effectLst/>
                        <a:latin typeface="Book Antiqua" panose="02040602050305030304" pitchFamily="18" charset="0"/>
                      </a:endParaRPr>
                    </a:p>
                  </a:txBody>
                  <a:tcPr marL="9525" marR="9525" marT="9525" marB="0" anchor="ctr"/>
                </a:tc>
                <a:tc>
                  <a:txBody>
                    <a:bodyPr/>
                    <a:lstStyle/>
                    <a:p>
                      <a:pPr algn="ctr" fontAlgn="b"/>
                      <a:r>
                        <a:rPr lang="en-US" sz="1400" u="none" strike="noStrike">
                          <a:effectLst/>
                          <a:latin typeface="Book Antiqua" panose="02040602050305030304" pitchFamily="18" charset="0"/>
                        </a:rPr>
                        <a:t>Sig.</a:t>
                      </a:r>
                      <a:endParaRPr lang="en-US" sz="1400" b="0" i="0" u="none" strike="noStrike">
                        <a:solidFill>
                          <a:srgbClr val="000000"/>
                        </a:solidFill>
                        <a:effectLst/>
                        <a:latin typeface="Book Antiqua" panose="02040602050305030304" pitchFamily="18" charset="0"/>
                      </a:endParaRPr>
                    </a:p>
                  </a:txBody>
                  <a:tcPr marL="9525" marR="9525" marT="9525" marB="0" anchor="ctr"/>
                </a:tc>
                <a:tc>
                  <a:txBody>
                    <a:bodyPr/>
                    <a:lstStyle/>
                    <a:p>
                      <a:pPr algn="ctr" fontAlgn="b"/>
                      <a:r>
                        <a:rPr lang="en-US" sz="1400" u="none" strike="noStrike">
                          <a:effectLst/>
                          <a:latin typeface="Book Antiqua" panose="02040602050305030304" pitchFamily="18" charset="0"/>
                        </a:rPr>
                        <a:t>Partial Eta Squared</a:t>
                      </a:r>
                      <a:endParaRPr lang="en-US" sz="1400" b="0" i="0" u="none" strike="noStrike">
                        <a:solidFill>
                          <a:srgbClr val="000000"/>
                        </a:solidFill>
                        <a:effectLst/>
                        <a:latin typeface="Book Antiqua" panose="02040602050305030304" pitchFamily="18" charset="0"/>
                      </a:endParaRPr>
                    </a:p>
                  </a:txBody>
                  <a:tcPr marL="9525" marR="9525" marT="9525" marB="0" anchor="ctr"/>
                </a:tc>
                <a:tc>
                  <a:txBody>
                    <a:bodyPr/>
                    <a:lstStyle/>
                    <a:p>
                      <a:pPr algn="ctr" fontAlgn="b"/>
                      <a:r>
                        <a:rPr lang="en-US" sz="1400" u="none" strike="noStrike">
                          <a:effectLst/>
                          <a:latin typeface="Book Antiqua" panose="02040602050305030304" pitchFamily="18" charset="0"/>
                        </a:rPr>
                        <a:t>Observed Power</a:t>
                      </a:r>
                      <a:endParaRPr lang="en-US" sz="1400" b="0" i="0" u="none" strike="noStrike">
                        <a:solidFill>
                          <a:srgbClr val="000000"/>
                        </a:solidFill>
                        <a:effectLst/>
                        <a:latin typeface="Book Antiqua" panose="02040602050305030304" pitchFamily="18" charset="0"/>
                      </a:endParaRPr>
                    </a:p>
                  </a:txBody>
                  <a:tcPr marL="9525" marR="9525" marT="9525" marB="0" anchor="ctr"/>
                </a:tc>
                <a:extLst>
                  <a:ext uri="{0D108BD9-81ED-4DB2-BD59-A6C34878D82A}">
                    <a16:rowId xmlns:a16="http://schemas.microsoft.com/office/drawing/2014/main" val="278445919"/>
                  </a:ext>
                </a:extLst>
              </a:tr>
              <a:tr h="501219">
                <a:tc>
                  <a:txBody>
                    <a:bodyPr/>
                    <a:lstStyle/>
                    <a:p>
                      <a:pPr algn="ctr" fontAlgn="b"/>
                      <a:r>
                        <a:rPr lang="en-US" sz="1400" u="none" strike="noStrike" dirty="0">
                          <a:effectLst/>
                          <a:latin typeface="Book Antiqua" panose="02040602050305030304" pitchFamily="18" charset="0"/>
                        </a:rPr>
                        <a:t>Intercept</a:t>
                      </a:r>
                      <a:endParaRPr lang="en-US" sz="1400" b="0" i="0" u="none" strike="noStrike" dirty="0">
                        <a:solidFill>
                          <a:srgbClr val="000000"/>
                        </a:solidFill>
                        <a:effectLst/>
                        <a:latin typeface="Book Antiqua" panose="02040602050305030304" pitchFamily="18" charset="0"/>
                      </a:endParaRPr>
                    </a:p>
                  </a:txBody>
                  <a:tcPr marL="9525" marR="9525" marT="9525" marB="0" anchor="ctr"/>
                </a:tc>
                <a:tc>
                  <a:txBody>
                    <a:bodyPr/>
                    <a:lstStyle/>
                    <a:p>
                      <a:pPr algn="ctr" fontAlgn="b"/>
                      <a:r>
                        <a:rPr lang="en-US" sz="1400" u="none" strike="noStrike" dirty="0">
                          <a:effectLst/>
                          <a:latin typeface="Book Antiqua" panose="02040602050305030304" pitchFamily="18" charset="0"/>
                        </a:rPr>
                        <a:t>291.157</a:t>
                      </a:r>
                      <a:endParaRPr lang="en-US" sz="1400" b="0" i="0" u="none" strike="noStrike" dirty="0">
                        <a:solidFill>
                          <a:srgbClr val="000000"/>
                        </a:solidFill>
                        <a:effectLst/>
                        <a:latin typeface="Book Antiqua" panose="02040602050305030304" pitchFamily="18" charset="0"/>
                      </a:endParaRPr>
                    </a:p>
                  </a:txBody>
                  <a:tcPr marL="9525" marR="9525" marT="9525" marB="0" anchor="ctr">
                    <a:solidFill>
                      <a:schemeClr val="bg1"/>
                    </a:solidFill>
                  </a:tcPr>
                </a:tc>
                <a:tc>
                  <a:txBody>
                    <a:bodyPr/>
                    <a:lstStyle/>
                    <a:p>
                      <a:pPr algn="ctr" fontAlgn="b"/>
                      <a:r>
                        <a:rPr lang="en-US" sz="1400" u="none" strike="noStrike" dirty="0">
                          <a:effectLst/>
                          <a:latin typeface="Book Antiqua" panose="02040602050305030304" pitchFamily="18" charset="0"/>
                        </a:rPr>
                        <a:t>1</a:t>
                      </a:r>
                      <a:endParaRPr lang="en-US" sz="1400" b="0" i="0" u="none" strike="noStrike" dirty="0">
                        <a:solidFill>
                          <a:srgbClr val="000000"/>
                        </a:solidFill>
                        <a:effectLst/>
                        <a:latin typeface="Book Antiqua" panose="02040602050305030304" pitchFamily="18" charset="0"/>
                      </a:endParaRPr>
                    </a:p>
                  </a:txBody>
                  <a:tcPr marL="9525" marR="9525" marT="9525" marB="0" anchor="ctr">
                    <a:solidFill>
                      <a:schemeClr val="bg1"/>
                    </a:solidFill>
                  </a:tcPr>
                </a:tc>
                <a:tc>
                  <a:txBody>
                    <a:bodyPr/>
                    <a:lstStyle/>
                    <a:p>
                      <a:pPr algn="ctr" fontAlgn="b"/>
                      <a:r>
                        <a:rPr lang="en-US" sz="1400" u="none" strike="noStrike">
                          <a:effectLst/>
                          <a:latin typeface="Book Antiqua" panose="02040602050305030304" pitchFamily="18" charset="0"/>
                        </a:rPr>
                        <a:t>291.157</a:t>
                      </a:r>
                      <a:endParaRPr lang="en-US" sz="1400" b="0" i="0" u="none" strike="noStrike">
                        <a:solidFill>
                          <a:srgbClr val="000000"/>
                        </a:solidFill>
                        <a:effectLst/>
                        <a:latin typeface="Book Antiqua" panose="02040602050305030304" pitchFamily="18" charset="0"/>
                      </a:endParaRPr>
                    </a:p>
                  </a:txBody>
                  <a:tcPr marL="9525" marR="9525" marT="9525" marB="0" anchor="ctr">
                    <a:solidFill>
                      <a:schemeClr val="bg1"/>
                    </a:solidFill>
                  </a:tcPr>
                </a:tc>
                <a:tc>
                  <a:txBody>
                    <a:bodyPr/>
                    <a:lstStyle/>
                    <a:p>
                      <a:pPr algn="ctr" fontAlgn="b"/>
                      <a:r>
                        <a:rPr lang="en-US" sz="1400" u="none" strike="noStrike">
                          <a:effectLst/>
                          <a:latin typeface="Book Antiqua" panose="02040602050305030304" pitchFamily="18" charset="0"/>
                        </a:rPr>
                        <a:t>57.254</a:t>
                      </a:r>
                      <a:endParaRPr lang="en-US" sz="1400" b="0" i="0" u="none" strike="noStrike">
                        <a:solidFill>
                          <a:srgbClr val="000000"/>
                        </a:solidFill>
                        <a:effectLst/>
                        <a:latin typeface="Book Antiqua" panose="02040602050305030304" pitchFamily="18" charset="0"/>
                      </a:endParaRPr>
                    </a:p>
                  </a:txBody>
                  <a:tcPr marL="9525" marR="9525" marT="9525" marB="0" anchor="ctr">
                    <a:solidFill>
                      <a:schemeClr val="bg1"/>
                    </a:solidFill>
                  </a:tcPr>
                </a:tc>
                <a:tc>
                  <a:txBody>
                    <a:bodyPr/>
                    <a:lstStyle/>
                    <a:p>
                      <a:pPr algn="ctr" fontAlgn="b"/>
                      <a:r>
                        <a:rPr lang="en-US" sz="1400" u="none" strike="noStrike">
                          <a:effectLst/>
                          <a:latin typeface="Book Antiqua" panose="02040602050305030304" pitchFamily="18" charset="0"/>
                        </a:rPr>
                        <a:t>&lt;.001</a:t>
                      </a:r>
                      <a:endParaRPr lang="en-US" sz="1400" b="0" i="0" u="none" strike="noStrike">
                        <a:solidFill>
                          <a:srgbClr val="000000"/>
                        </a:solidFill>
                        <a:effectLst/>
                        <a:latin typeface="Book Antiqua" panose="02040602050305030304" pitchFamily="18" charset="0"/>
                      </a:endParaRPr>
                    </a:p>
                  </a:txBody>
                  <a:tcPr marL="9525" marR="9525" marT="9525" marB="0" anchor="ctr">
                    <a:solidFill>
                      <a:schemeClr val="bg1"/>
                    </a:solidFill>
                  </a:tcPr>
                </a:tc>
                <a:tc>
                  <a:txBody>
                    <a:bodyPr/>
                    <a:lstStyle/>
                    <a:p>
                      <a:pPr algn="ctr" fontAlgn="b"/>
                      <a:r>
                        <a:rPr lang="en-US" sz="1400" u="none" strike="noStrike">
                          <a:effectLst/>
                          <a:latin typeface="Book Antiqua" panose="02040602050305030304" pitchFamily="18" charset="0"/>
                        </a:rPr>
                        <a:t>0.232</a:t>
                      </a:r>
                      <a:endParaRPr lang="en-US" sz="1400" b="0" i="0" u="none" strike="noStrike">
                        <a:solidFill>
                          <a:srgbClr val="000000"/>
                        </a:solidFill>
                        <a:effectLst/>
                        <a:latin typeface="Book Antiqua" panose="02040602050305030304" pitchFamily="18" charset="0"/>
                      </a:endParaRPr>
                    </a:p>
                  </a:txBody>
                  <a:tcPr marL="9525" marR="9525" marT="9525" marB="0" anchor="ctr">
                    <a:solidFill>
                      <a:schemeClr val="bg1"/>
                    </a:solidFill>
                  </a:tcPr>
                </a:tc>
                <a:tc>
                  <a:txBody>
                    <a:bodyPr/>
                    <a:lstStyle/>
                    <a:p>
                      <a:pPr algn="ctr" fontAlgn="b"/>
                      <a:r>
                        <a:rPr lang="en-US" sz="1400" u="none" strike="noStrike" dirty="0">
                          <a:effectLst/>
                          <a:latin typeface="Book Antiqua" panose="02040602050305030304" pitchFamily="18" charset="0"/>
                        </a:rPr>
                        <a:t>1</a:t>
                      </a:r>
                      <a:endParaRPr lang="en-US" sz="1400" b="0" i="0" u="none" strike="noStrike" dirty="0">
                        <a:solidFill>
                          <a:srgbClr val="000000"/>
                        </a:solidFill>
                        <a:effectLst/>
                        <a:latin typeface="Book Antiqua" panose="02040602050305030304" pitchFamily="18" charset="0"/>
                      </a:endParaRPr>
                    </a:p>
                  </a:txBody>
                  <a:tcPr marL="9525" marR="9525" marT="9525" marB="0" anchor="ctr">
                    <a:solidFill>
                      <a:schemeClr val="bg1"/>
                    </a:solidFill>
                  </a:tcPr>
                </a:tc>
                <a:extLst>
                  <a:ext uri="{0D108BD9-81ED-4DB2-BD59-A6C34878D82A}">
                    <a16:rowId xmlns:a16="http://schemas.microsoft.com/office/drawing/2014/main" val="3870959280"/>
                  </a:ext>
                </a:extLst>
              </a:tr>
              <a:tr h="501219">
                <a:tc>
                  <a:txBody>
                    <a:bodyPr/>
                    <a:lstStyle/>
                    <a:p>
                      <a:pPr algn="ctr" fontAlgn="b"/>
                      <a:r>
                        <a:rPr lang="en-US" sz="1400" u="none" strike="noStrike" dirty="0">
                          <a:effectLst/>
                          <a:latin typeface="Book Antiqua" panose="02040602050305030304" pitchFamily="18" charset="0"/>
                        </a:rPr>
                        <a:t>Attractiveness*</a:t>
                      </a:r>
                      <a:endParaRPr lang="en-US" sz="1400" b="0" i="0" u="none" strike="noStrike" dirty="0">
                        <a:solidFill>
                          <a:srgbClr val="000000"/>
                        </a:solidFill>
                        <a:effectLst/>
                        <a:latin typeface="Book Antiqua" panose="02040602050305030304" pitchFamily="18" charset="0"/>
                      </a:endParaRPr>
                    </a:p>
                  </a:txBody>
                  <a:tcPr marL="9525" marR="9525" marT="9525" marB="0" anchor="ctr">
                    <a:lnB w="12700" cap="flat" cmpd="sng" algn="ctr">
                      <a:solidFill>
                        <a:schemeClr val="tx1"/>
                      </a:solidFill>
                      <a:prstDash val="solid"/>
                      <a:round/>
                      <a:headEnd type="none" w="med" len="med"/>
                      <a:tailEnd type="none" w="med" len="med"/>
                    </a:lnB>
                  </a:tcPr>
                </a:tc>
                <a:tc>
                  <a:txBody>
                    <a:bodyPr/>
                    <a:lstStyle/>
                    <a:p>
                      <a:pPr algn="ctr" fontAlgn="b"/>
                      <a:r>
                        <a:rPr lang="en-US" sz="1400" u="none" strike="noStrike">
                          <a:effectLst/>
                          <a:latin typeface="Book Antiqua" panose="02040602050305030304" pitchFamily="18" charset="0"/>
                        </a:rPr>
                        <a:t>50.356</a:t>
                      </a:r>
                      <a:endParaRPr lang="en-US" sz="1400" b="0" i="0" u="none" strike="noStrike">
                        <a:solidFill>
                          <a:srgbClr val="000000"/>
                        </a:solidFill>
                        <a:effectLst/>
                        <a:latin typeface="Book Antiqua" panose="02040602050305030304" pitchFamily="18" charset="0"/>
                      </a:endParaRPr>
                    </a:p>
                  </a:txBody>
                  <a:tcPr marL="9525" marR="9525" marT="9525" marB="0" anchor="ctr">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400" u="none" strike="noStrike" dirty="0">
                          <a:effectLst/>
                          <a:latin typeface="Book Antiqua" panose="02040602050305030304" pitchFamily="18" charset="0"/>
                        </a:rPr>
                        <a:t>1</a:t>
                      </a:r>
                      <a:endParaRPr lang="en-US" sz="1400" b="0" i="0" u="none" strike="noStrike" dirty="0">
                        <a:solidFill>
                          <a:srgbClr val="000000"/>
                        </a:solidFill>
                        <a:effectLst/>
                        <a:latin typeface="Book Antiqua" panose="02040602050305030304" pitchFamily="18" charset="0"/>
                      </a:endParaRPr>
                    </a:p>
                  </a:txBody>
                  <a:tcPr marL="9525" marR="9525" marT="9525" marB="0" anchor="ctr">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400" u="none" strike="noStrike" dirty="0">
                          <a:effectLst/>
                          <a:latin typeface="Book Antiqua" panose="02040602050305030304" pitchFamily="18" charset="0"/>
                        </a:rPr>
                        <a:t>50.356</a:t>
                      </a:r>
                      <a:endParaRPr lang="en-US" sz="1400" b="0" i="0" u="none" strike="noStrike" dirty="0">
                        <a:solidFill>
                          <a:srgbClr val="000000"/>
                        </a:solidFill>
                        <a:effectLst/>
                        <a:latin typeface="Book Antiqua" panose="02040602050305030304" pitchFamily="18" charset="0"/>
                      </a:endParaRPr>
                    </a:p>
                  </a:txBody>
                  <a:tcPr marL="9525" marR="9525" marT="9525" marB="0" anchor="ctr">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400" u="none" strike="noStrike" dirty="0">
                          <a:effectLst/>
                          <a:latin typeface="Book Antiqua" panose="02040602050305030304" pitchFamily="18" charset="0"/>
                        </a:rPr>
                        <a:t>9.902</a:t>
                      </a:r>
                      <a:endParaRPr lang="en-US" sz="1400" b="0" i="0" u="none" strike="noStrike" dirty="0">
                        <a:solidFill>
                          <a:srgbClr val="000000"/>
                        </a:solidFill>
                        <a:effectLst/>
                        <a:latin typeface="Book Antiqua" panose="02040602050305030304" pitchFamily="18" charset="0"/>
                      </a:endParaRPr>
                    </a:p>
                  </a:txBody>
                  <a:tcPr marL="9525" marR="9525" marT="9525" marB="0" anchor="ctr">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400" b="1" u="none" strike="noStrike" dirty="0">
                          <a:solidFill>
                            <a:srgbClr val="A97816"/>
                          </a:solidFill>
                          <a:effectLst/>
                          <a:latin typeface="Book Antiqua" panose="02040602050305030304" pitchFamily="18" charset="0"/>
                        </a:rPr>
                        <a:t>0.002</a:t>
                      </a:r>
                      <a:endParaRPr lang="en-US" sz="1400" b="1" i="0" u="none" strike="noStrike" dirty="0">
                        <a:solidFill>
                          <a:srgbClr val="A97816"/>
                        </a:solidFill>
                        <a:effectLst/>
                        <a:latin typeface="Book Antiqua" panose="02040602050305030304" pitchFamily="18" charset="0"/>
                      </a:endParaRPr>
                    </a:p>
                  </a:txBody>
                  <a:tcPr marL="9525" marR="9525" marT="9525" marB="0" anchor="ctr">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400" u="none" strike="noStrike">
                          <a:effectLst/>
                          <a:latin typeface="Book Antiqua" panose="02040602050305030304" pitchFamily="18" charset="0"/>
                        </a:rPr>
                        <a:t>0.05</a:t>
                      </a:r>
                      <a:endParaRPr lang="en-US" sz="1400" b="0" i="0" u="none" strike="noStrike">
                        <a:solidFill>
                          <a:srgbClr val="000000"/>
                        </a:solidFill>
                        <a:effectLst/>
                        <a:latin typeface="Book Antiqua" panose="02040602050305030304" pitchFamily="18" charset="0"/>
                      </a:endParaRPr>
                    </a:p>
                  </a:txBody>
                  <a:tcPr marL="9525" marR="9525" marT="9525" marB="0" anchor="ctr">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400" u="none" strike="noStrike" dirty="0">
                          <a:effectLst/>
                          <a:latin typeface="Book Antiqua" panose="02040602050305030304" pitchFamily="18" charset="0"/>
                        </a:rPr>
                        <a:t>0.879</a:t>
                      </a:r>
                      <a:endParaRPr lang="en-US" sz="1400" b="0" i="0" u="none" strike="noStrike" dirty="0">
                        <a:solidFill>
                          <a:srgbClr val="000000"/>
                        </a:solidFill>
                        <a:effectLst/>
                        <a:latin typeface="Book Antiqua" panose="02040602050305030304" pitchFamily="18" charset="0"/>
                      </a:endParaRPr>
                    </a:p>
                  </a:txBody>
                  <a:tcPr marL="9525" marR="9525" marT="9525" marB="0" anchor="ctr">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12915978"/>
                  </a:ext>
                </a:extLst>
              </a:tr>
              <a:tr h="501219">
                <a:tc>
                  <a:txBody>
                    <a:bodyPr/>
                    <a:lstStyle/>
                    <a:p>
                      <a:pPr algn="ctr" fontAlgn="b"/>
                      <a:r>
                        <a:rPr lang="en-US" sz="1400" u="none" strike="noStrike" dirty="0">
                          <a:effectLst/>
                          <a:latin typeface="Book Antiqua" panose="02040602050305030304" pitchFamily="18" charset="0"/>
                        </a:rPr>
                        <a:t>Condition</a:t>
                      </a:r>
                      <a:endParaRPr lang="en-US" sz="1400" b="0" i="0" u="none" strike="noStrike" dirty="0">
                        <a:solidFill>
                          <a:srgbClr val="000000"/>
                        </a:solidFill>
                        <a:effectLst/>
                        <a:latin typeface="Book Antiqua" panose="02040602050305030304" pitchFamily="18" charset="0"/>
                      </a:endParaRPr>
                    </a:p>
                  </a:txBody>
                  <a:tcPr marL="9525" marR="9525" marT="9525"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dirty="0">
                          <a:effectLst/>
                          <a:latin typeface="Book Antiqua" panose="02040602050305030304" pitchFamily="18" charset="0"/>
                        </a:rPr>
                        <a:t>26.889</a:t>
                      </a:r>
                      <a:endParaRPr lang="en-US" sz="1400" b="0" i="0" u="none" strike="noStrike" dirty="0">
                        <a:solidFill>
                          <a:srgbClr val="000000"/>
                        </a:solidFill>
                        <a:effectLst/>
                        <a:latin typeface="Book Antiqua" panose="02040602050305030304" pitchFamily="18" charset="0"/>
                      </a:endParaRP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400" u="none" strike="noStrike" dirty="0">
                          <a:effectLst/>
                          <a:latin typeface="Book Antiqua" panose="02040602050305030304" pitchFamily="18" charset="0"/>
                        </a:rPr>
                        <a:t>1</a:t>
                      </a:r>
                      <a:endParaRPr lang="en-US" sz="1400" b="0" i="0" u="none" strike="noStrike" dirty="0">
                        <a:solidFill>
                          <a:srgbClr val="000000"/>
                        </a:solidFill>
                        <a:effectLst/>
                        <a:latin typeface="Book Antiqua" panose="02040602050305030304" pitchFamily="18" charset="0"/>
                      </a:endParaRP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400" u="none" strike="noStrike" dirty="0">
                          <a:effectLst/>
                          <a:latin typeface="Book Antiqua" panose="02040602050305030304" pitchFamily="18" charset="0"/>
                        </a:rPr>
                        <a:t>26.889</a:t>
                      </a:r>
                      <a:endParaRPr lang="en-US" sz="1400" b="0" i="0" u="none" strike="noStrike" dirty="0">
                        <a:solidFill>
                          <a:srgbClr val="000000"/>
                        </a:solidFill>
                        <a:effectLst/>
                        <a:latin typeface="Book Antiqua" panose="02040602050305030304" pitchFamily="18" charset="0"/>
                      </a:endParaRP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400" u="none" strike="noStrike" dirty="0">
                          <a:effectLst/>
                          <a:latin typeface="Book Antiqua" panose="02040602050305030304" pitchFamily="18" charset="0"/>
                        </a:rPr>
                        <a:t>5.288</a:t>
                      </a:r>
                      <a:endParaRPr lang="en-US" sz="1400" b="0" i="0" u="none" strike="noStrike" dirty="0">
                        <a:solidFill>
                          <a:srgbClr val="000000"/>
                        </a:solidFill>
                        <a:effectLst/>
                        <a:latin typeface="Book Antiqua" panose="02040602050305030304" pitchFamily="18" charset="0"/>
                      </a:endParaRP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400" b="1" u="none" strike="noStrike" dirty="0">
                          <a:solidFill>
                            <a:srgbClr val="A97816"/>
                          </a:solidFill>
                          <a:effectLst/>
                          <a:latin typeface="Book Antiqua" panose="02040602050305030304" pitchFamily="18" charset="0"/>
                        </a:rPr>
                        <a:t>0.023</a:t>
                      </a:r>
                      <a:endParaRPr lang="en-US" sz="1400" b="1" i="0" u="none" strike="noStrike" dirty="0">
                        <a:solidFill>
                          <a:srgbClr val="A97816"/>
                        </a:solidFill>
                        <a:effectLst/>
                        <a:latin typeface="Book Antiqua" panose="02040602050305030304" pitchFamily="18" charset="0"/>
                      </a:endParaRP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400" u="none" strike="noStrike" dirty="0">
                          <a:effectLst/>
                          <a:latin typeface="Book Antiqua" panose="02040602050305030304" pitchFamily="18" charset="0"/>
                        </a:rPr>
                        <a:t>0.027</a:t>
                      </a:r>
                      <a:endParaRPr lang="en-US" sz="1400" b="0" i="0" u="none" strike="noStrike" dirty="0">
                        <a:solidFill>
                          <a:srgbClr val="000000"/>
                        </a:solidFill>
                        <a:effectLst/>
                        <a:latin typeface="Book Antiqua" panose="02040602050305030304" pitchFamily="18" charset="0"/>
                      </a:endParaRP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400" u="none" strike="noStrike" dirty="0">
                          <a:effectLst/>
                          <a:latin typeface="Book Antiqua" panose="02040602050305030304" pitchFamily="18" charset="0"/>
                        </a:rPr>
                        <a:t>0.629</a:t>
                      </a:r>
                      <a:endParaRPr lang="en-US" sz="1400" b="0" i="0" u="none" strike="noStrike" dirty="0">
                        <a:solidFill>
                          <a:srgbClr val="000000"/>
                        </a:solidFill>
                        <a:effectLst/>
                        <a:latin typeface="Book Antiqua" panose="02040602050305030304" pitchFamily="18" charset="0"/>
                      </a:endParaRPr>
                    </a:p>
                  </a:txBody>
                  <a:tcPr marL="9525" marR="9525" marT="9525"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58696178"/>
                  </a:ext>
                </a:extLst>
              </a:tr>
              <a:tr h="501219">
                <a:tc>
                  <a:txBody>
                    <a:bodyPr/>
                    <a:lstStyle/>
                    <a:p>
                      <a:pPr algn="ctr" fontAlgn="b"/>
                      <a:r>
                        <a:rPr lang="en-US" sz="1400" u="none" strike="noStrike" dirty="0">
                          <a:effectLst/>
                          <a:latin typeface="Book Antiqua" panose="02040602050305030304" pitchFamily="18" charset="0"/>
                        </a:rPr>
                        <a:t>Error</a:t>
                      </a:r>
                      <a:endParaRPr lang="en-US" sz="1400" b="0" i="0" u="none" strike="noStrike" dirty="0">
                        <a:solidFill>
                          <a:srgbClr val="000000"/>
                        </a:solidFill>
                        <a:effectLst/>
                        <a:latin typeface="Book Antiqua" panose="02040602050305030304" pitchFamily="18" charset="0"/>
                      </a:endParaRPr>
                    </a:p>
                  </a:txBody>
                  <a:tcPr marL="9525" marR="9525" marT="9525" marB="0" anchor="ctr">
                    <a:lnT w="12700" cap="flat" cmpd="sng" algn="ctr">
                      <a:solidFill>
                        <a:schemeClr val="tx1"/>
                      </a:solidFill>
                      <a:prstDash val="solid"/>
                      <a:round/>
                      <a:headEnd type="none" w="med" len="med"/>
                      <a:tailEnd type="none" w="med" len="med"/>
                    </a:lnT>
                  </a:tcPr>
                </a:tc>
                <a:tc>
                  <a:txBody>
                    <a:bodyPr/>
                    <a:lstStyle/>
                    <a:p>
                      <a:pPr algn="ctr" fontAlgn="b"/>
                      <a:r>
                        <a:rPr lang="en-US" sz="1400" u="none" strike="noStrike">
                          <a:effectLst/>
                          <a:latin typeface="Book Antiqua" panose="02040602050305030304" pitchFamily="18" charset="0"/>
                        </a:rPr>
                        <a:t>966.209</a:t>
                      </a:r>
                      <a:endParaRPr lang="en-US" sz="1400" b="0" i="0" u="none" strike="noStrike">
                        <a:solidFill>
                          <a:srgbClr val="000000"/>
                        </a:solidFill>
                        <a:effectLst/>
                        <a:latin typeface="Book Antiqua" panose="02040602050305030304" pitchFamily="18" charset="0"/>
                      </a:endParaRPr>
                    </a:p>
                  </a:txBody>
                  <a:tcPr marL="9525" marR="9525" marT="9525" marB="0" anchor="ctr">
                    <a:lnT w="12700" cap="flat" cmpd="sng" algn="ctr">
                      <a:solidFill>
                        <a:schemeClr val="tx1"/>
                      </a:solidFill>
                      <a:prstDash val="solid"/>
                      <a:round/>
                      <a:headEnd type="none" w="med" len="med"/>
                      <a:tailEnd type="none" w="med" len="med"/>
                    </a:lnT>
                    <a:solidFill>
                      <a:schemeClr val="bg1"/>
                    </a:solidFill>
                  </a:tcPr>
                </a:tc>
                <a:tc>
                  <a:txBody>
                    <a:bodyPr/>
                    <a:lstStyle/>
                    <a:p>
                      <a:pPr algn="ctr" fontAlgn="b"/>
                      <a:r>
                        <a:rPr lang="en-US" sz="1400" u="none" strike="noStrike">
                          <a:effectLst/>
                          <a:latin typeface="Book Antiqua" panose="02040602050305030304" pitchFamily="18" charset="0"/>
                        </a:rPr>
                        <a:t>190</a:t>
                      </a:r>
                      <a:endParaRPr lang="en-US" sz="1400" b="0" i="0" u="none" strike="noStrike">
                        <a:solidFill>
                          <a:srgbClr val="000000"/>
                        </a:solidFill>
                        <a:effectLst/>
                        <a:latin typeface="Book Antiqua" panose="02040602050305030304" pitchFamily="18" charset="0"/>
                      </a:endParaRPr>
                    </a:p>
                  </a:txBody>
                  <a:tcPr marL="9525" marR="9525" marT="9525" marB="0" anchor="ctr">
                    <a:lnT w="12700" cap="flat" cmpd="sng" algn="ctr">
                      <a:solidFill>
                        <a:schemeClr val="tx1"/>
                      </a:solidFill>
                      <a:prstDash val="solid"/>
                      <a:round/>
                      <a:headEnd type="none" w="med" len="med"/>
                      <a:tailEnd type="none" w="med" len="med"/>
                    </a:lnT>
                    <a:solidFill>
                      <a:schemeClr val="bg1"/>
                    </a:solidFill>
                  </a:tcPr>
                </a:tc>
                <a:tc>
                  <a:txBody>
                    <a:bodyPr/>
                    <a:lstStyle/>
                    <a:p>
                      <a:pPr algn="ctr" fontAlgn="b"/>
                      <a:r>
                        <a:rPr lang="en-US" sz="1400" u="none" strike="noStrike" dirty="0">
                          <a:effectLst/>
                          <a:latin typeface="Book Antiqua" panose="02040602050305030304" pitchFamily="18" charset="0"/>
                        </a:rPr>
                        <a:t>5.085</a:t>
                      </a:r>
                      <a:endParaRPr lang="en-US" sz="1400" b="0" i="0" u="none" strike="noStrike" dirty="0">
                        <a:solidFill>
                          <a:srgbClr val="000000"/>
                        </a:solidFill>
                        <a:effectLst/>
                        <a:latin typeface="Book Antiqua" panose="02040602050305030304" pitchFamily="18" charset="0"/>
                      </a:endParaRPr>
                    </a:p>
                  </a:txBody>
                  <a:tcPr marL="9525" marR="9525" marT="9525" marB="0" anchor="ctr">
                    <a:lnT w="12700" cap="flat" cmpd="sng" algn="ctr">
                      <a:solidFill>
                        <a:schemeClr val="tx1"/>
                      </a:solidFill>
                      <a:prstDash val="solid"/>
                      <a:round/>
                      <a:headEnd type="none" w="med" len="med"/>
                      <a:tailEnd type="none" w="med" len="med"/>
                    </a:lnT>
                    <a:solidFill>
                      <a:schemeClr val="bg1"/>
                    </a:solidFill>
                  </a:tcPr>
                </a:tc>
                <a:tc>
                  <a:txBody>
                    <a:bodyPr/>
                    <a:lstStyle/>
                    <a:p>
                      <a:pPr algn="ctr" fontAlgn="b"/>
                      <a:endParaRPr lang="en-US" sz="1400" b="0" i="0" u="none" strike="noStrike">
                        <a:solidFill>
                          <a:srgbClr val="000000"/>
                        </a:solidFill>
                        <a:effectLst/>
                        <a:latin typeface="Book Antiqua" panose="02040602050305030304" pitchFamily="18" charset="0"/>
                      </a:endParaRPr>
                    </a:p>
                  </a:txBody>
                  <a:tcPr marL="9525" marR="9525" marT="9525" marB="0" anchor="ctr">
                    <a:lnT w="12700" cap="flat" cmpd="sng" algn="ctr">
                      <a:solidFill>
                        <a:schemeClr val="tx1"/>
                      </a:solidFill>
                      <a:prstDash val="solid"/>
                      <a:round/>
                      <a:headEnd type="none" w="med" len="med"/>
                      <a:tailEnd type="none" w="med" len="med"/>
                    </a:lnT>
                    <a:solidFill>
                      <a:schemeClr val="bg1"/>
                    </a:solidFill>
                  </a:tcPr>
                </a:tc>
                <a:tc>
                  <a:txBody>
                    <a:bodyPr/>
                    <a:lstStyle/>
                    <a:p>
                      <a:pPr algn="ctr" fontAlgn="b"/>
                      <a:endParaRPr lang="en-US" sz="1400" b="0" i="0" u="none" strike="noStrike">
                        <a:solidFill>
                          <a:srgbClr val="000000"/>
                        </a:solidFill>
                        <a:effectLst/>
                        <a:latin typeface="Book Antiqua" panose="02040602050305030304" pitchFamily="18" charset="0"/>
                      </a:endParaRPr>
                    </a:p>
                  </a:txBody>
                  <a:tcPr marL="9525" marR="9525" marT="9525" marB="0" anchor="ctr">
                    <a:lnT w="12700" cap="flat" cmpd="sng" algn="ctr">
                      <a:solidFill>
                        <a:schemeClr val="tx1"/>
                      </a:solidFill>
                      <a:prstDash val="solid"/>
                      <a:round/>
                      <a:headEnd type="none" w="med" len="med"/>
                      <a:tailEnd type="none" w="med" len="med"/>
                    </a:lnT>
                    <a:solidFill>
                      <a:schemeClr val="bg1"/>
                    </a:solidFill>
                  </a:tcPr>
                </a:tc>
                <a:tc>
                  <a:txBody>
                    <a:bodyPr/>
                    <a:lstStyle/>
                    <a:p>
                      <a:pPr algn="ctr" fontAlgn="b"/>
                      <a:endParaRPr lang="en-US" sz="1400" b="0" i="0" u="none" strike="noStrike" dirty="0">
                        <a:solidFill>
                          <a:srgbClr val="000000"/>
                        </a:solidFill>
                        <a:effectLst/>
                        <a:latin typeface="Book Antiqua" panose="02040602050305030304" pitchFamily="18" charset="0"/>
                      </a:endParaRPr>
                    </a:p>
                  </a:txBody>
                  <a:tcPr marL="9525" marR="9525" marT="9525" marB="0" anchor="ctr">
                    <a:lnT w="12700" cap="flat" cmpd="sng" algn="ctr">
                      <a:solidFill>
                        <a:schemeClr val="tx1"/>
                      </a:solidFill>
                      <a:prstDash val="solid"/>
                      <a:round/>
                      <a:headEnd type="none" w="med" len="med"/>
                      <a:tailEnd type="none" w="med" len="med"/>
                    </a:lnT>
                    <a:solidFill>
                      <a:schemeClr val="bg1"/>
                    </a:solidFill>
                  </a:tcPr>
                </a:tc>
                <a:tc>
                  <a:txBody>
                    <a:bodyPr/>
                    <a:lstStyle/>
                    <a:p>
                      <a:pPr algn="ctr" fontAlgn="b"/>
                      <a:endParaRPr lang="en-US" sz="1400" b="0" i="0" u="none" strike="noStrike">
                        <a:solidFill>
                          <a:srgbClr val="000000"/>
                        </a:solidFill>
                        <a:effectLst/>
                        <a:latin typeface="Book Antiqua" panose="02040602050305030304" pitchFamily="18" charset="0"/>
                      </a:endParaRPr>
                    </a:p>
                  </a:txBody>
                  <a:tcPr marL="9525" marR="9525" marT="9525" marB="0" anchor="ctr">
                    <a:lnT w="12700" cap="flat" cmpd="sng" algn="ctr">
                      <a:solidFill>
                        <a:schemeClr val="tx1"/>
                      </a:solidFill>
                      <a:prstDash val="solid"/>
                      <a:round/>
                      <a:headEnd type="none" w="med" len="med"/>
                      <a:tailEnd type="none" w="med" len="med"/>
                    </a:lnT>
                    <a:solidFill>
                      <a:schemeClr val="bg1"/>
                    </a:solidFill>
                  </a:tcPr>
                </a:tc>
                <a:extLst>
                  <a:ext uri="{0D108BD9-81ED-4DB2-BD59-A6C34878D82A}">
                    <a16:rowId xmlns:a16="http://schemas.microsoft.com/office/drawing/2014/main" val="3819760135"/>
                  </a:ext>
                </a:extLst>
              </a:tr>
              <a:tr h="501219">
                <a:tc>
                  <a:txBody>
                    <a:bodyPr/>
                    <a:lstStyle/>
                    <a:p>
                      <a:pPr algn="ctr" fontAlgn="b"/>
                      <a:r>
                        <a:rPr lang="en-US" sz="1400" u="none" strike="noStrike" dirty="0">
                          <a:effectLst/>
                          <a:latin typeface="Book Antiqua" panose="02040602050305030304" pitchFamily="18" charset="0"/>
                        </a:rPr>
                        <a:t>Total</a:t>
                      </a:r>
                      <a:endParaRPr lang="en-US" sz="1400" b="0" i="0" u="none" strike="noStrike" dirty="0">
                        <a:solidFill>
                          <a:srgbClr val="000000"/>
                        </a:solidFill>
                        <a:effectLst/>
                        <a:latin typeface="Book Antiqua" panose="02040602050305030304" pitchFamily="18" charset="0"/>
                      </a:endParaRPr>
                    </a:p>
                  </a:txBody>
                  <a:tcPr marL="9525" marR="9525" marT="9525" marB="0" anchor="ctr"/>
                </a:tc>
                <a:tc>
                  <a:txBody>
                    <a:bodyPr/>
                    <a:lstStyle/>
                    <a:p>
                      <a:pPr algn="ctr" fontAlgn="b"/>
                      <a:r>
                        <a:rPr lang="en-US" sz="1400" u="none" strike="noStrike">
                          <a:effectLst/>
                          <a:latin typeface="Book Antiqua" panose="02040602050305030304" pitchFamily="18" charset="0"/>
                        </a:rPr>
                        <a:t>2545</a:t>
                      </a:r>
                      <a:endParaRPr lang="en-US" sz="1400" b="0" i="0" u="none" strike="noStrike">
                        <a:solidFill>
                          <a:srgbClr val="000000"/>
                        </a:solidFill>
                        <a:effectLst/>
                        <a:latin typeface="Book Antiqua" panose="02040602050305030304" pitchFamily="18" charset="0"/>
                      </a:endParaRPr>
                    </a:p>
                  </a:txBody>
                  <a:tcPr marL="9525" marR="9525" marT="9525" marB="0" anchor="ctr">
                    <a:solidFill>
                      <a:schemeClr val="bg1"/>
                    </a:solidFill>
                  </a:tcPr>
                </a:tc>
                <a:tc>
                  <a:txBody>
                    <a:bodyPr/>
                    <a:lstStyle/>
                    <a:p>
                      <a:pPr algn="ctr" fontAlgn="b"/>
                      <a:r>
                        <a:rPr lang="en-US" sz="1400" u="none" strike="noStrike">
                          <a:effectLst/>
                          <a:latin typeface="Book Antiqua" panose="02040602050305030304" pitchFamily="18" charset="0"/>
                        </a:rPr>
                        <a:t>193</a:t>
                      </a:r>
                      <a:endParaRPr lang="en-US" sz="1400" b="0" i="0" u="none" strike="noStrike">
                        <a:solidFill>
                          <a:srgbClr val="000000"/>
                        </a:solidFill>
                        <a:effectLst/>
                        <a:latin typeface="Book Antiqua" panose="02040602050305030304" pitchFamily="18" charset="0"/>
                      </a:endParaRPr>
                    </a:p>
                  </a:txBody>
                  <a:tcPr marL="9525" marR="9525" marT="9525" marB="0" anchor="ctr">
                    <a:solidFill>
                      <a:schemeClr val="bg1"/>
                    </a:solidFill>
                  </a:tcPr>
                </a:tc>
                <a:tc>
                  <a:txBody>
                    <a:bodyPr/>
                    <a:lstStyle/>
                    <a:p>
                      <a:pPr algn="ctr" fontAlgn="b"/>
                      <a:endParaRPr lang="en-US" sz="1400" b="0" i="0" u="none" strike="noStrike">
                        <a:solidFill>
                          <a:srgbClr val="000000"/>
                        </a:solidFill>
                        <a:effectLst/>
                        <a:latin typeface="Book Antiqua" panose="02040602050305030304" pitchFamily="18" charset="0"/>
                      </a:endParaRPr>
                    </a:p>
                  </a:txBody>
                  <a:tcPr marL="9525" marR="9525" marT="9525" marB="0" anchor="ctr">
                    <a:solidFill>
                      <a:schemeClr val="bg1"/>
                    </a:solidFill>
                  </a:tcPr>
                </a:tc>
                <a:tc>
                  <a:txBody>
                    <a:bodyPr/>
                    <a:lstStyle/>
                    <a:p>
                      <a:pPr algn="ctr" fontAlgn="b"/>
                      <a:endParaRPr lang="en-US" sz="1400" b="0" i="0" u="none" strike="noStrike">
                        <a:solidFill>
                          <a:srgbClr val="000000"/>
                        </a:solidFill>
                        <a:effectLst/>
                        <a:latin typeface="Book Antiqua" panose="02040602050305030304" pitchFamily="18" charset="0"/>
                      </a:endParaRPr>
                    </a:p>
                  </a:txBody>
                  <a:tcPr marL="9525" marR="9525" marT="9525" marB="0" anchor="ctr">
                    <a:solidFill>
                      <a:schemeClr val="bg1"/>
                    </a:solidFill>
                  </a:tcPr>
                </a:tc>
                <a:tc>
                  <a:txBody>
                    <a:bodyPr/>
                    <a:lstStyle/>
                    <a:p>
                      <a:pPr algn="ctr" fontAlgn="b"/>
                      <a:endParaRPr lang="en-US" sz="1400" b="0" i="0" u="none" strike="noStrike">
                        <a:solidFill>
                          <a:srgbClr val="000000"/>
                        </a:solidFill>
                        <a:effectLst/>
                        <a:latin typeface="Book Antiqua" panose="02040602050305030304" pitchFamily="18" charset="0"/>
                      </a:endParaRPr>
                    </a:p>
                  </a:txBody>
                  <a:tcPr marL="9525" marR="9525" marT="9525" marB="0" anchor="ctr">
                    <a:solidFill>
                      <a:schemeClr val="bg1"/>
                    </a:solidFill>
                  </a:tcPr>
                </a:tc>
                <a:tc>
                  <a:txBody>
                    <a:bodyPr/>
                    <a:lstStyle/>
                    <a:p>
                      <a:pPr algn="ctr" fontAlgn="b"/>
                      <a:endParaRPr lang="en-US" sz="1400" b="0" i="0" u="none" strike="noStrike" dirty="0">
                        <a:solidFill>
                          <a:srgbClr val="000000"/>
                        </a:solidFill>
                        <a:effectLst/>
                        <a:latin typeface="Book Antiqua" panose="02040602050305030304" pitchFamily="18" charset="0"/>
                      </a:endParaRPr>
                    </a:p>
                  </a:txBody>
                  <a:tcPr marL="9525" marR="9525" marT="9525" marB="0" anchor="ctr">
                    <a:solidFill>
                      <a:schemeClr val="bg1"/>
                    </a:solidFill>
                  </a:tcPr>
                </a:tc>
                <a:tc>
                  <a:txBody>
                    <a:bodyPr/>
                    <a:lstStyle/>
                    <a:p>
                      <a:pPr algn="ctr" fontAlgn="b"/>
                      <a:endParaRPr lang="en-US" sz="1400" b="0" i="0" u="none" strike="noStrike" dirty="0">
                        <a:solidFill>
                          <a:srgbClr val="000000"/>
                        </a:solidFill>
                        <a:effectLst/>
                        <a:latin typeface="Book Antiqua" panose="02040602050305030304" pitchFamily="18" charset="0"/>
                      </a:endParaRPr>
                    </a:p>
                  </a:txBody>
                  <a:tcPr marL="9525" marR="9525" marT="9525" marB="0" anchor="ctr">
                    <a:solidFill>
                      <a:schemeClr val="bg1"/>
                    </a:solidFill>
                  </a:tcPr>
                </a:tc>
                <a:extLst>
                  <a:ext uri="{0D108BD9-81ED-4DB2-BD59-A6C34878D82A}">
                    <a16:rowId xmlns:a16="http://schemas.microsoft.com/office/drawing/2014/main" val="3947148129"/>
                  </a:ext>
                </a:extLst>
              </a:tr>
            </a:tbl>
          </a:graphicData>
        </a:graphic>
      </p:graphicFrame>
      <p:sp>
        <p:nvSpPr>
          <p:cNvPr id="12" name="Rectangle 11">
            <a:extLst>
              <a:ext uri="{FF2B5EF4-FFF2-40B4-BE49-F238E27FC236}">
                <a16:creationId xmlns:a16="http://schemas.microsoft.com/office/drawing/2014/main" id="{2AC01E29-411C-3697-8896-953E886F8F92}"/>
              </a:ext>
            </a:extLst>
          </p:cNvPr>
          <p:cNvSpPr/>
          <p:nvPr/>
        </p:nvSpPr>
        <p:spPr>
          <a:xfrm>
            <a:off x="2856705" y="1489208"/>
            <a:ext cx="6336407" cy="707886"/>
          </a:xfrm>
          <a:prstGeom prst="rect">
            <a:avLst/>
          </a:prstGeom>
        </p:spPr>
        <p:txBody>
          <a:bodyPr wrap="square">
            <a:spAutoFit/>
          </a:bodyPr>
          <a:lstStyle/>
          <a:p>
            <a:pPr algn="ctr"/>
            <a:r>
              <a:rPr lang="en-US" sz="2000" dirty="0">
                <a:solidFill>
                  <a:srgbClr val="0F3865"/>
                </a:solidFill>
                <a:latin typeface="+mj-lt"/>
              </a:rPr>
              <a:t>Control for delivery attractiveness</a:t>
            </a:r>
          </a:p>
          <a:p>
            <a:pPr algn="ctr"/>
            <a:endParaRPr lang="en-US" sz="2000" b="1" dirty="0">
              <a:solidFill>
                <a:srgbClr val="264880"/>
              </a:solidFill>
              <a:latin typeface="+mj-lt"/>
            </a:endParaRPr>
          </a:p>
        </p:txBody>
      </p:sp>
    </p:spTree>
    <p:extLst>
      <p:ext uri="{BB962C8B-B14F-4D97-AF65-F5344CB8AC3E}">
        <p14:creationId xmlns:p14="http://schemas.microsoft.com/office/powerpoint/2010/main" val="240948097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021649-B6BD-563F-5F18-87112D8784E8}"/>
            </a:ext>
          </a:extLst>
        </p:cNvPr>
        <p:cNvGrpSpPr/>
        <p:nvPr/>
      </p:nvGrpSpPr>
      <p:grpSpPr>
        <a:xfrm>
          <a:off x="0" y="0"/>
          <a:ext cx="0" cy="0"/>
          <a:chOff x="0" y="0"/>
          <a:chExt cx="0" cy="0"/>
        </a:xfrm>
      </p:grpSpPr>
      <p:sp>
        <p:nvSpPr>
          <p:cNvPr id="3" name="Espace réservé de la date 2">
            <a:extLst>
              <a:ext uri="{FF2B5EF4-FFF2-40B4-BE49-F238E27FC236}">
                <a16:creationId xmlns:a16="http://schemas.microsoft.com/office/drawing/2014/main" id="{C354D086-A5BB-5A03-8427-B712A2091DF8}"/>
              </a:ext>
            </a:extLst>
          </p:cNvPr>
          <p:cNvSpPr>
            <a:spLocks noGrp="1"/>
          </p:cNvSpPr>
          <p:nvPr>
            <p:ph type="dt" sz="half" idx="10"/>
          </p:nvPr>
        </p:nvSpPr>
        <p:spPr/>
        <p:txBody>
          <a:bodyPr/>
          <a:lstStyle/>
          <a:p>
            <a:endParaRPr lang="en-US" dirty="0"/>
          </a:p>
        </p:txBody>
      </p:sp>
      <p:sp>
        <p:nvSpPr>
          <p:cNvPr id="5" name="Espace réservé du numéro de diapositive 4">
            <a:extLst>
              <a:ext uri="{FF2B5EF4-FFF2-40B4-BE49-F238E27FC236}">
                <a16:creationId xmlns:a16="http://schemas.microsoft.com/office/drawing/2014/main" id="{C7DAB5EF-BC56-C188-8E96-2C6A599A4B80}"/>
              </a:ext>
            </a:extLst>
          </p:cNvPr>
          <p:cNvSpPr>
            <a:spLocks noGrp="1"/>
          </p:cNvSpPr>
          <p:nvPr>
            <p:ph type="sldNum" sz="quarter" idx="12"/>
          </p:nvPr>
        </p:nvSpPr>
        <p:spPr/>
        <p:txBody>
          <a:bodyPr/>
          <a:lstStyle/>
          <a:p>
            <a:fld id="{D57F1E4F-1CFF-5643-939E-217C01CDF565}" type="slidenum">
              <a:rPr lang="en-US" smtClean="0"/>
              <a:pPr/>
              <a:t>64</a:t>
            </a:fld>
            <a:endParaRPr lang="en-US"/>
          </a:p>
        </p:txBody>
      </p:sp>
      <p:sp>
        <p:nvSpPr>
          <p:cNvPr id="6" name="Espace réservé du contenu 5">
            <a:extLst>
              <a:ext uri="{FF2B5EF4-FFF2-40B4-BE49-F238E27FC236}">
                <a16:creationId xmlns:a16="http://schemas.microsoft.com/office/drawing/2014/main" id="{F69417AA-FDFA-58AD-C55E-B550716D7013}"/>
              </a:ext>
            </a:extLst>
          </p:cNvPr>
          <p:cNvSpPr>
            <a:spLocks noGrp="1"/>
          </p:cNvSpPr>
          <p:nvPr>
            <p:ph idx="13"/>
          </p:nvPr>
        </p:nvSpPr>
        <p:spPr/>
        <p:txBody>
          <a:bodyPr/>
          <a:lstStyle/>
          <a:p>
            <a:r>
              <a:rPr lang="en-US" dirty="0"/>
              <a:t>Overview </a:t>
            </a:r>
          </a:p>
        </p:txBody>
      </p:sp>
      <p:sp>
        <p:nvSpPr>
          <p:cNvPr id="7" name="Espace réservé du contenu 6">
            <a:extLst>
              <a:ext uri="{FF2B5EF4-FFF2-40B4-BE49-F238E27FC236}">
                <a16:creationId xmlns:a16="http://schemas.microsoft.com/office/drawing/2014/main" id="{7ED26766-17B2-F015-D4CD-D060D42E985F}"/>
              </a:ext>
            </a:extLst>
          </p:cNvPr>
          <p:cNvSpPr>
            <a:spLocks noGrp="1"/>
          </p:cNvSpPr>
          <p:nvPr>
            <p:ph idx="14"/>
          </p:nvPr>
        </p:nvSpPr>
        <p:spPr/>
        <p:txBody>
          <a:bodyPr/>
          <a:lstStyle/>
          <a:p>
            <a:r>
              <a:rPr lang="en-NL"/>
              <a:t>Study </a:t>
            </a:r>
            <a:r>
              <a:rPr lang="en-US" dirty="0"/>
              <a:t>6B</a:t>
            </a:r>
            <a:r>
              <a:rPr lang="en-NL"/>
              <a:t>: </a:t>
            </a:r>
            <a:r>
              <a:rPr lang="en-US" dirty="0">
                <a:solidFill>
                  <a:srgbClr val="A97816"/>
                </a:solidFill>
              </a:rPr>
              <a:t>Same product, but different delivery </a:t>
            </a:r>
            <a:endParaRPr lang="en-NL" dirty="0"/>
          </a:p>
        </p:txBody>
      </p:sp>
      <p:sp>
        <p:nvSpPr>
          <p:cNvPr id="45" name="Textfeld 10">
            <a:extLst>
              <a:ext uri="{FF2B5EF4-FFF2-40B4-BE49-F238E27FC236}">
                <a16:creationId xmlns:a16="http://schemas.microsoft.com/office/drawing/2014/main" id="{D49C1AF6-89E4-0B7C-DEA4-E60923C7846C}"/>
              </a:ext>
            </a:extLst>
          </p:cNvPr>
          <p:cNvSpPr txBox="1"/>
          <p:nvPr/>
        </p:nvSpPr>
        <p:spPr>
          <a:xfrm>
            <a:off x="590595" y="3597613"/>
            <a:ext cx="10603878" cy="1297856"/>
          </a:xfrm>
          <a:prstGeom prst="rect">
            <a:avLst/>
          </a:prstGeom>
          <a:noFill/>
        </p:spPr>
        <p:txBody>
          <a:bodyPr wrap="square" rtlCol="0">
            <a:spAutoFit/>
          </a:bodyPr>
          <a:lstStyle/>
          <a:p>
            <a:pPr marL="285750" indent="-285750">
              <a:lnSpc>
                <a:spcPct val="150000"/>
              </a:lnSpc>
              <a:buFont typeface="Wingdings" pitchFamily="2" charset="2"/>
              <a:buChar char="ü"/>
            </a:pPr>
            <a:r>
              <a:rPr lang="en-US" dirty="0">
                <a:latin typeface="Book Antiqua" panose="02040602050305030304" pitchFamily="18" charset="0"/>
                <a:ea typeface="ＭＳ Ｐゴシック" charset="-128"/>
              </a:rPr>
              <a:t>The same product, but different delivery</a:t>
            </a:r>
          </a:p>
          <a:p>
            <a:pPr marL="285750" indent="-285750">
              <a:lnSpc>
                <a:spcPct val="150000"/>
              </a:lnSpc>
              <a:buFont typeface="Wingdings" pitchFamily="2" charset="2"/>
              <a:buChar char="ü"/>
            </a:pPr>
            <a:r>
              <a:rPr lang="en-US" dirty="0">
                <a:latin typeface="Book Antiqua" panose="02040602050305030304" pitchFamily="18" charset="0"/>
                <a:ea typeface="ＭＳ Ｐゴシック" charset="-128"/>
              </a:rPr>
              <a:t>Rules out that it is just about having an additional benefit (enhanced support)</a:t>
            </a:r>
          </a:p>
          <a:p>
            <a:pPr marL="285750" indent="-285750">
              <a:lnSpc>
                <a:spcPct val="150000"/>
              </a:lnSpc>
              <a:buFont typeface="Wingdings" pitchFamily="2" charset="2"/>
              <a:buChar char="ü"/>
            </a:pPr>
            <a:r>
              <a:rPr lang="en-US" dirty="0">
                <a:latin typeface="Book Antiqua" panose="02040602050305030304" pitchFamily="18" charset="0"/>
                <a:ea typeface="ＭＳ Ｐゴシック" charset="-128"/>
              </a:rPr>
              <a:t>Causal chain approach: hold the product type constant, manipulate the activation </a:t>
            </a:r>
          </a:p>
        </p:txBody>
      </p:sp>
      <p:sp>
        <p:nvSpPr>
          <p:cNvPr id="20" name="Rectangle 19">
            <a:extLst>
              <a:ext uri="{FF2B5EF4-FFF2-40B4-BE49-F238E27FC236}">
                <a16:creationId xmlns:a16="http://schemas.microsoft.com/office/drawing/2014/main" id="{C71860E7-FE3F-8FE8-5B93-8C3918694AB5}"/>
              </a:ext>
            </a:extLst>
          </p:cNvPr>
          <p:cNvSpPr/>
          <p:nvPr/>
        </p:nvSpPr>
        <p:spPr>
          <a:xfrm>
            <a:off x="590595" y="2499159"/>
            <a:ext cx="10775905" cy="923330"/>
          </a:xfrm>
          <a:prstGeom prst="rect">
            <a:avLst/>
          </a:prstGeom>
        </p:spPr>
        <p:txBody>
          <a:bodyPr wrap="square">
            <a:spAutoFit/>
          </a:bodyPr>
          <a:lstStyle/>
          <a:p>
            <a:r>
              <a:rPr lang="en-US" b="1" dirty="0">
                <a:solidFill>
                  <a:srgbClr val="4877A4"/>
                </a:solidFill>
                <a:latin typeface="+mj-lt"/>
              </a:rPr>
              <a:t>300 prolific participants</a:t>
            </a:r>
          </a:p>
          <a:p>
            <a:r>
              <a:rPr lang="en-US" b="1" dirty="0">
                <a:solidFill>
                  <a:srgbClr val="4877A4"/>
                </a:solidFill>
                <a:latin typeface="+mj-lt"/>
              </a:rPr>
              <a:t>2 cell (standard delivery type: eco-friendly vs. enhanced support) between-subjects design  </a:t>
            </a:r>
          </a:p>
          <a:p>
            <a:endParaRPr lang="en-US" b="1" dirty="0">
              <a:solidFill>
                <a:srgbClr val="4877A4"/>
              </a:solidFill>
              <a:latin typeface="+mj-lt"/>
            </a:endParaRPr>
          </a:p>
        </p:txBody>
      </p:sp>
      <p:sp>
        <p:nvSpPr>
          <p:cNvPr id="4" name="Text Placeholder 3">
            <a:extLst>
              <a:ext uri="{FF2B5EF4-FFF2-40B4-BE49-F238E27FC236}">
                <a16:creationId xmlns:a16="http://schemas.microsoft.com/office/drawing/2014/main" id="{9C56404F-9332-253F-9EA8-4315A679EB02}"/>
              </a:ext>
            </a:extLst>
          </p:cNvPr>
          <p:cNvSpPr>
            <a:spLocks noGrp="1"/>
          </p:cNvSpPr>
          <p:nvPr>
            <p:ph type="body" sz="quarter" idx="15"/>
          </p:nvPr>
        </p:nvSpPr>
        <p:spPr/>
        <p:txBody>
          <a:bodyPr/>
          <a:lstStyle/>
          <a:p>
            <a:endParaRPr lang="en-NL"/>
          </a:p>
        </p:txBody>
      </p:sp>
      <p:pic>
        <p:nvPicPr>
          <p:cNvPr id="2" name="Picture 2">
            <a:extLst>
              <a:ext uri="{FF2B5EF4-FFF2-40B4-BE49-F238E27FC236}">
                <a16:creationId xmlns:a16="http://schemas.microsoft.com/office/drawing/2014/main" id="{FD501171-99C1-69C4-5EB0-8CA2E21091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99302" y="1458508"/>
            <a:ext cx="848246" cy="8262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830164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B17C2D-07EC-7AA4-0758-187CE171FE5F}"/>
            </a:ext>
          </a:extLst>
        </p:cNvPr>
        <p:cNvGrpSpPr/>
        <p:nvPr/>
      </p:nvGrpSpPr>
      <p:grpSpPr>
        <a:xfrm>
          <a:off x="0" y="0"/>
          <a:ext cx="0" cy="0"/>
          <a:chOff x="0" y="0"/>
          <a:chExt cx="0" cy="0"/>
        </a:xfrm>
      </p:grpSpPr>
      <p:sp>
        <p:nvSpPr>
          <p:cNvPr id="3" name="Espace réservé de la date 2">
            <a:extLst>
              <a:ext uri="{FF2B5EF4-FFF2-40B4-BE49-F238E27FC236}">
                <a16:creationId xmlns:a16="http://schemas.microsoft.com/office/drawing/2014/main" id="{FF828081-D0D7-536A-D692-BAB10188064F}"/>
              </a:ext>
            </a:extLst>
          </p:cNvPr>
          <p:cNvSpPr>
            <a:spLocks noGrp="1"/>
          </p:cNvSpPr>
          <p:nvPr>
            <p:ph type="dt" sz="half" idx="10"/>
          </p:nvPr>
        </p:nvSpPr>
        <p:spPr/>
        <p:txBody>
          <a:bodyPr/>
          <a:lstStyle/>
          <a:p>
            <a:endParaRPr lang="en-US" dirty="0"/>
          </a:p>
        </p:txBody>
      </p:sp>
      <p:sp>
        <p:nvSpPr>
          <p:cNvPr id="5" name="Espace réservé du numéro de diapositive 4">
            <a:extLst>
              <a:ext uri="{FF2B5EF4-FFF2-40B4-BE49-F238E27FC236}">
                <a16:creationId xmlns:a16="http://schemas.microsoft.com/office/drawing/2014/main" id="{23F15961-5F84-7022-BA4B-20111D38A14B}"/>
              </a:ext>
            </a:extLst>
          </p:cNvPr>
          <p:cNvSpPr>
            <a:spLocks noGrp="1"/>
          </p:cNvSpPr>
          <p:nvPr>
            <p:ph type="sldNum" sz="quarter" idx="12"/>
          </p:nvPr>
        </p:nvSpPr>
        <p:spPr/>
        <p:txBody>
          <a:bodyPr/>
          <a:lstStyle/>
          <a:p>
            <a:fld id="{D57F1E4F-1CFF-5643-939E-217C01CDF565}" type="slidenum">
              <a:rPr lang="en-US" smtClean="0"/>
              <a:pPr/>
              <a:t>65</a:t>
            </a:fld>
            <a:endParaRPr lang="en-US"/>
          </a:p>
        </p:txBody>
      </p:sp>
      <p:sp>
        <p:nvSpPr>
          <p:cNvPr id="6" name="Espace réservé du contenu 5">
            <a:extLst>
              <a:ext uri="{FF2B5EF4-FFF2-40B4-BE49-F238E27FC236}">
                <a16:creationId xmlns:a16="http://schemas.microsoft.com/office/drawing/2014/main" id="{5AA87F4F-ABEE-5932-1CE8-B348EBB8DEDA}"/>
              </a:ext>
            </a:extLst>
          </p:cNvPr>
          <p:cNvSpPr>
            <a:spLocks noGrp="1"/>
          </p:cNvSpPr>
          <p:nvPr>
            <p:ph idx="13"/>
          </p:nvPr>
        </p:nvSpPr>
        <p:spPr/>
        <p:txBody>
          <a:bodyPr/>
          <a:lstStyle/>
          <a:p>
            <a:r>
              <a:rPr lang="en-US" dirty="0"/>
              <a:t>Design</a:t>
            </a:r>
          </a:p>
        </p:txBody>
      </p:sp>
      <p:sp>
        <p:nvSpPr>
          <p:cNvPr id="7" name="Espace réservé du contenu 6">
            <a:extLst>
              <a:ext uri="{FF2B5EF4-FFF2-40B4-BE49-F238E27FC236}">
                <a16:creationId xmlns:a16="http://schemas.microsoft.com/office/drawing/2014/main" id="{81233994-D906-BAD2-89C3-F4B02FB6A277}"/>
              </a:ext>
            </a:extLst>
          </p:cNvPr>
          <p:cNvSpPr>
            <a:spLocks noGrp="1"/>
          </p:cNvSpPr>
          <p:nvPr>
            <p:ph idx="14"/>
          </p:nvPr>
        </p:nvSpPr>
        <p:spPr/>
        <p:txBody>
          <a:bodyPr/>
          <a:lstStyle/>
          <a:p>
            <a:r>
              <a:rPr lang="en-NL"/>
              <a:t>Study </a:t>
            </a:r>
            <a:r>
              <a:rPr lang="en-US" dirty="0"/>
              <a:t>6B</a:t>
            </a:r>
            <a:r>
              <a:rPr lang="en-NL"/>
              <a:t>: </a:t>
            </a:r>
            <a:r>
              <a:rPr lang="en-US" dirty="0">
                <a:solidFill>
                  <a:srgbClr val="A97816"/>
                </a:solidFill>
              </a:rPr>
              <a:t>Same product, but different delivery </a:t>
            </a:r>
            <a:endParaRPr lang="en-NL" dirty="0"/>
          </a:p>
        </p:txBody>
      </p:sp>
      <p:sp>
        <p:nvSpPr>
          <p:cNvPr id="4" name="Text Placeholder 3">
            <a:extLst>
              <a:ext uri="{FF2B5EF4-FFF2-40B4-BE49-F238E27FC236}">
                <a16:creationId xmlns:a16="http://schemas.microsoft.com/office/drawing/2014/main" id="{7192EB98-F363-346E-E80B-4C99BA80B4BD}"/>
              </a:ext>
            </a:extLst>
          </p:cNvPr>
          <p:cNvSpPr>
            <a:spLocks noGrp="1"/>
          </p:cNvSpPr>
          <p:nvPr>
            <p:ph type="body" sz="quarter" idx="15"/>
          </p:nvPr>
        </p:nvSpPr>
        <p:spPr/>
        <p:txBody>
          <a:bodyPr/>
          <a:lstStyle/>
          <a:p>
            <a:endParaRPr lang="en-NL" dirty="0"/>
          </a:p>
        </p:txBody>
      </p:sp>
      <p:pic>
        <p:nvPicPr>
          <p:cNvPr id="2" name="Picture 1">
            <a:extLst>
              <a:ext uri="{FF2B5EF4-FFF2-40B4-BE49-F238E27FC236}">
                <a16:creationId xmlns:a16="http://schemas.microsoft.com/office/drawing/2014/main" id="{0BB785EA-039B-E841-A2AF-72E29C6F89DA}"/>
              </a:ext>
            </a:extLst>
          </p:cNvPr>
          <p:cNvPicPr>
            <a:picLocks noChangeAspect="1"/>
          </p:cNvPicPr>
          <p:nvPr/>
        </p:nvPicPr>
        <p:blipFill>
          <a:blip r:embed="rId3"/>
          <a:stretch>
            <a:fillRect/>
          </a:stretch>
        </p:blipFill>
        <p:spPr>
          <a:xfrm>
            <a:off x="389420" y="2084222"/>
            <a:ext cx="5410029" cy="2958115"/>
          </a:xfrm>
          <a:prstGeom prst="rect">
            <a:avLst/>
          </a:prstGeom>
        </p:spPr>
      </p:pic>
      <p:pic>
        <p:nvPicPr>
          <p:cNvPr id="8" name="Picture 7">
            <a:extLst>
              <a:ext uri="{FF2B5EF4-FFF2-40B4-BE49-F238E27FC236}">
                <a16:creationId xmlns:a16="http://schemas.microsoft.com/office/drawing/2014/main" id="{1499FD0E-76B9-C70B-01DE-65513D509031}"/>
              </a:ext>
            </a:extLst>
          </p:cNvPr>
          <p:cNvPicPr>
            <a:picLocks noChangeAspect="1"/>
          </p:cNvPicPr>
          <p:nvPr/>
        </p:nvPicPr>
        <p:blipFill>
          <a:blip r:embed="rId4"/>
          <a:srcRect l="2370" r="3453"/>
          <a:stretch/>
        </p:blipFill>
        <p:spPr>
          <a:xfrm>
            <a:off x="5827159" y="2124347"/>
            <a:ext cx="6091521" cy="2958114"/>
          </a:xfrm>
          <a:prstGeom prst="rect">
            <a:avLst/>
          </a:prstGeom>
        </p:spPr>
      </p:pic>
    </p:spTree>
    <p:extLst>
      <p:ext uri="{BB962C8B-B14F-4D97-AF65-F5344CB8AC3E}">
        <p14:creationId xmlns:p14="http://schemas.microsoft.com/office/powerpoint/2010/main" val="381227231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E1CAA9-8C83-1027-2F46-6BA656A4F482}"/>
            </a:ext>
          </a:extLst>
        </p:cNvPr>
        <p:cNvGrpSpPr/>
        <p:nvPr/>
      </p:nvGrpSpPr>
      <p:grpSpPr>
        <a:xfrm>
          <a:off x="0" y="0"/>
          <a:ext cx="0" cy="0"/>
          <a:chOff x="0" y="0"/>
          <a:chExt cx="0" cy="0"/>
        </a:xfrm>
      </p:grpSpPr>
      <p:sp>
        <p:nvSpPr>
          <p:cNvPr id="3" name="Espace réservé de la date 2">
            <a:extLst>
              <a:ext uri="{FF2B5EF4-FFF2-40B4-BE49-F238E27FC236}">
                <a16:creationId xmlns:a16="http://schemas.microsoft.com/office/drawing/2014/main" id="{C279B2AA-96A2-FD30-2083-EF7716DA4156}"/>
              </a:ext>
            </a:extLst>
          </p:cNvPr>
          <p:cNvSpPr>
            <a:spLocks noGrp="1"/>
          </p:cNvSpPr>
          <p:nvPr>
            <p:ph type="dt" sz="half" idx="10"/>
          </p:nvPr>
        </p:nvSpPr>
        <p:spPr/>
        <p:txBody>
          <a:bodyPr/>
          <a:lstStyle/>
          <a:p>
            <a:endParaRPr lang="en-US" dirty="0"/>
          </a:p>
        </p:txBody>
      </p:sp>
      <p:sp>
        <p:nvSpPr>
          <p:cNvPr id="5" name="Espace réservé du numéro de diapositive 4">
            <a:extLst>
              <a:ext uri="{FF2B5EF4-FFF2-40B4-BE49-F238E27FC236}">
                <a16:creationId xmlns:a16="http://schemas.microsoft.com/office/drawing/2014/main" id="{DE52AE7B-FCB8-F02A-8987-A098A6B28BDA}"/>
              </a:ext>
            </a:extLst>
          </p:cNvPr>
          <p:cNvSpPr>
            <a:spLocks noGrp="1"/>
          </p:cNvSpPr>
          <p:nvPr>
            <p:ph type="sldNum" sz="quarter" idx="12"/>
          </p:nvPr>
        </p:nvSpPr>
        <p:spPr/>
        <p:txBody>
          <a:bodyPr/>
          <a:lstStyle/>
          <a:p>
            <a:fld id="{D57F1E4F-1CFF-5643-939E-217C01CDF565}" type="slidenum">
              <a:rPr lang="en-US" smtClean="0"/>
              <a:pPr/>
              <a:t>66</a:t>
            </a:fld>
            <a:endParaRPr lang="en-US"/>
          </a:p>
        </p:txBody>
      </p:sp>
      <p:sp>
        <p:nvSpPr>
          <p:cNvPr id="6" name="Espace réservé du contenu 5">
            <a:extLst>
              <a:ext uri="{FF2B5EF4-FFF2-40B4-BE49-F238E27FC236}">
                <a16:creationId xmlns:a16="http://schemas.microsoft.com/office/drawing/2014/main" id="{908EE35E-2907-A767-7AA4-2F18C61719EE}"/>
              </a:ext>
            </a:extLst>
          </p:cNvPr>
          <p:cNvSpPr>
            <a:spLocks noGrp="1"/>
          </p:cNvSpPr>
          <p:nvPr>
            <p:ph idx="13"/>
          </p:nvPr>
        </p:nvSpPr>
        <p:spPr/>
        <p:txBody>
          <a:bodyPr/>
          <a:lstStyle/>
          <a:p>
            <a:r>
              <a:rPr lang="en-US" dirty="0"/>
              <a:t>Design</a:t>
            </a:r>
          </a:p>
        </p:txBody>
      </p:sp>
      <p:sp>
        <p:nvSpPr>
          <p:cNvPr id="7" name="Espace réservé du contenu 6">
            <a:extLst>
              <a:ext uri="{FF2B5EF4-FFF2-40B4-BE49-F238E27FC236}">
                <a16:creationId xmlns:a16="http://schemas.microsoft.com/office/drawing/2014/main" id="{4ADD3722-8E2B-6887-9960-D4AA29F476BE}"/>
              </a:ext>
            </a:extLst>
          </p:cNvPr>
          <p:cNvSpPr>
            <a:spLocks noGrp="1"/>
          </p:cNvSpPr>
          <p:nvPr>
            <p:ph idx="14"/>
          </p:nvPr>
        </p:nvSpPr>
        <p:spPr/>
        <p:txBody>
          <a:bodyPr/>
          <a:lstStyle/>
          <a:p>
            <a:r>
              <a:rPr lang="en-NL"/>
              <a:t>Study </a:t>
            </a:r>
            <a:r>
              <a:rPr lang="en-US" dirty="0"/>
              <a:t>6B</a:t>
            </a:r>
            <a:r>
              <a:rPr lang="en-NL"/>
              <a:t>: </a:t>
            </a:r>
            <a:r>
              <a:rPr lang="en-US" dirty="0">
                <a:solidFill>
                  <a:srgbClr val="A97816"/>
                </a:solidFill>
              </a:rPr>
              <a:t>Same product, but different delivery </a:t>
            </a:r>
            <a:endParaRPr lang="en-NL" dirty="0"/>
          </a:p>
        </p:txBody>
      </p:sp>
      <p:sp>
        <p:nvSpPr>
          <p:cNvPr id="4" name="Text Placeholder 3">
            <a:extLst>
              <a:ext uri="{FF2B5EF4-FFF2-40B4-BE49-F238E27FC236}">
                <a16:creationId xmlns:a16="http://schemas.microsoft.com/office/drawing/2014/main" id="{709234CC-0324-019C-43BC-5948F08472F2}"/>
              </a:ext>
            </a:extLst>
          </p:cNvPr>
          <p:cNvSpPr>
            <a:spLocks noGrp="1"/>
          </p:cNvSpPr>
          <p:nvPr>
            <p:ph type="body" sz="quarter" idx="15"/>
          </p:nvPr>
        </p:nvSpPr>
        <p:spPr/>
        <p:txBody>
          <a:bodyPr/>
          <a:lstStyle/>
          <a:p>
            <a:endParaRPr lang="en-NL" dirty="0"/>
          </a:p>
        </p:txBody>
      </p:sp>
      <p:pic>
        <p:nvPicPr>
          <p:cNvPr id="21" name="Picture 20">
            <a:extLst>
              <a:ext uri="{FF2B5EF4-FFF2-40B4-BE49-F238E27FC236}">
                <a16:creationId xmlns:a16="http://schemas.microsoft.com/office/drawing/2014/main" id="{A42112AE-F17C-B1DE-F2C5-DC0E92377E80}"/>
              </a:ext>
            </a:extLst>
          </p:cNvPr>
          <p:cNvPicPr>
            <a:picLocks noChangeAspect="1"/>
          </p:cNvPicPr>
          <p:nvPr/>
        </p:nvPicPr>
        <p:blipFill>
          <a:blip r:embed="rId3"/>
          <a:srcRect b="46533"/>
          <a:stretch/>
        </p:blipFill>
        <p:spPr>
          <a:xfrm>
            <a:off x="6096000" y="1396270"/>
            <a:ext cx="4747899" cy="1891849"/>
          </a:xfrm>
          <a:prstGeom prst="rect">
            <a:avLst/>
          </a:prstGeom>
        </p:spPr>
      </p:pic>
      <p:grpSp>
        <p:nvGrpSpPr>
          <p:cNvPr id="30" name="Group 29">
            <a:extLst>
              <a:ext uri="{FF2B5EF4-FFF2-40B4-BE49-F238E27FC236}">
                <a16:creationId xmlns:a16="http://schemas.microsoft.com/office/drawing/2014/main" id="{BDFDB2BF-7940-6693-2E15-EC4ABB173E95}"/>
              </a:ext>
            </a:extLst>
          </p:cNvPr>
          <p:cNvGrpSpPr/>
          <p:nvPr/>
        </p:nvGrpSpPr>
        <p:grpSpPr>
          <a:xfrm>
            <a:off x="890499" y="5251044"/>
            <a:ext cx="10139806" cy="369332"/>
            <a:chOff x="890499" y="5588185"/>
            <a:chExt cx="10139806" cy="369332"/>
          </a:xfrm>
        </p:grpSpPr>
        <p:sp>
          <p:nvSpPr>
            <p:cNvPr id="20" name="TextBox 19">
              <a:extLst>
                <a:ext uri="{FF2B5EF4-FFF2-40B4-BE49-F238E27FC236}">
                  <a16:creationId xmlns:a16="http://schemas.microsoft.com/office/drawing/2014/main" id="{125840A1-E69E-2275-DCF0-6E9F84EF36FF}"/>
                </a:ext>
              </a:extLst>
            </p:cNvPr>
            <p:cNvSpPr txBox="1"/>
            <p:nvPr/>
          </p:nvSpPr>
          <p:spPr>
            <a:xfrm>
              <a:off x="890499" y="5588185"/>
              <a:ext cx="5290231" cy="338554"/>
            </a:xfrm>
            <a:prstGeom prst="rect">
              <a:avLst/>
            </a:prstGeom>
            <a:noFill/>
          </p:spPr>
          <p:txBody>
            <a:bodyPr wrap="none" rtlCol="0">
              <a:spAutoFit/>
            </a:bodyPr>
            <a:lstStyle/>
            <a:p>
              <a:pPr algn="ctr"/>
              <a:r>
                <a:rPr lang="en-US" sz="1600" dirty="0">
                  <a:latin typeface="Book Antiqua" panose="02040602050305030304" pitchFamily="18" charset="0"/>
                </a:rPr>
                <a:t>Enhanced Support (</a:t>
              </a:r>
              <a:r>
                <a:rPr lang="en-US" sz="1600" dirty="0">
                  <a:solidFill>
                    <a:srgbClr val="A97816"/>
                  </a:solidFill>
                  <a:latin typeface="Book Antiqua" panose="02040602050305030304" pitchFamily="18" charset="0"/>
                </a:rPr>
                <a:t>Eco-Friendly</a:t>
              </a:r>
              <a:r>
                <a:rPr lang="en-US" sz="1600" dirty="0">
                  <a:latin typeface="Book Antiqua" panose="02040602050305030304" pitchFamily="18" charset="0"/>
                </a:rPr>
                <a:t>) Delivery (7 days, Free)</a:t>
              </a:r>
            </a:p>
          </p:txBody>
        </p:sp>
        <p:sp>
          <p:nvSpPr>
            <p:cNvPr id="25" name="TextBox 24">
              <a:extLst>
                <a:ext uri="{FF2B5EF4-FFF2-40B4-BE49-F238E27FC236}">
                  <a16:creationId xmlns:a16="http://schemas.microsoft.com/office/drawing/2014/main" id="{17B351DA-A39B-8116-7F1E-13732E997E0A}"/>
                </a:ext>
              </a:extLst>
            </p:cNvPr>
            <p:cNvSpPr txBox="1"/>
            <p:nvPr/>
          </p:nvSpPr>
          <p:spPr>
            <a:xfrm>
              <a:off x="6815534" y="5588185"/>
              <a:ext cx="4214771" cy="369332"/>
            </a:xfrm>
            <a:prstGeom prst="rect">
              <a:avLst/>
            </a:prstGeom>
            <a:noFill/>
          </p:spPr>
          <p:txBody>
            <a:bodyPr wrap="square">
              <a:spAutoFit/>
            </a:bodyPr>
            <a:lstStyle/>
            <a:p>
              <a:r>
                <a:rPr lang="en-US" sz="1800" dirty="0">
                  <a:latin typeface="Book Antiqua" panose="02040602050305030304" pitchFamily="18" charset="0"/>
                </a:rPr>
                <a:t>Get the headphones today, pay $X </a:t>
              </a:r>
              <a:endParaRPr lang="en-US" dirty="0"/>
            </a:p>
          </p:txBody>
        </p:sp>
        <p:sp>
          <p:nvSpPr>
            <p:cNvPr id="26" name="Oval 25">
              <a:extLst>
                <a:ext uri="{FF2B5EF4-FFF2-40B4-BE49-F238E27FC236}">
                  <a16:creationId xmlns:a16="http://schemas.microsoft.com/office/drawing/2014/main" id="{DDEA9983-B8D0-64E5-0626-B569240B9555}"/>
                </a:ext>
              </a:extLst>
            </p:cNvPr>
            <p:cNvSpPr/>
            <p:nvPr/>
          </p:nvSpPr>
          <p:spPr>
            <a:xfrm>
              <a:off x="6195060" y="5657063"/>
              <a:ext cx="200798" cy="200798"/>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92627C38-4E33-FABD-A96C-D050762FB682}"/>
                </a:ext>
              </a:extLst>
            </p:cNvPr>
            <p:cNvSpPr/>
            <p:nvPr/>
          </p:nvSpPr>
          <p:spPr>
            <a:xfrm>
              <a:off x="6551830" y="5655110"/>
              <a:ext cx="200798" cy="200798"/>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8" name="Picture 27">
            <a:extLst>
              <a:ext uri="{FF2B5EF4-FFF2-40B4-BE49-F238E27FC236}">
                <a16:creationId xmlns:a16="http://schemas.microsoft.com/office/drawing/2014/main" id="{7AFBF140-C4BA-E812-42B9-518629547291}"/>
              </a:ext>
            </a:extLst>
          </p:cNvPr>
          <p:cNvPicPr>
            <a:picLocks noChangeAspect="1"/>
          </p:cNvPicPr>
          <p:nvPr/>
        </p:nvPicPr>
        <p:blipFill>
          <a:blip r:embed="rId4"/>
          <a:srcRect b="41132"/>
          <a:stretch/>
        </p:blipFill>
        <p:spPr>
          <a:xfrm>
            <a:off x="890499" y="1396270"/>
            <a:ext cx="4663169" cy="2015815"/>
          </a:xfrm>
          <a:prstGeom prst="rect">
            <a:avLst/>
          </a:prstGeom>
        </p:spPr>
      </p:pic>
      <p:pic>
        <p:nvPicPr>
          <p:cNvPr id="29" name="Picture 28">
            <a:extLst>
              <a:ext uri="{FF2B5EF4-FFF2-40B4-BE49-F238E27FC236}">
                <a16:creationId xmlns:a16="http://schemas.microsoft.com/office/drawing/2014/main" id="{1CC791D2-5633-4ABB-0B4A-3FDEC76B39B3}"/>
              </a:ext>
            </a:extLst>
          </p:cNvPr>
          <p:cNvPicPr>
            <a:picLocks noChangeAspect="1"/>
          </p:cNvPicPr>
          <p:nvPr/>
        </p:nvPicPr>
        <p:blipFill>
          <a:blip r:embed="rId3"/>
          <a:srcRect t="50000"/>
          <a:stretch/>
        </p:blipFill>
        <p:spPr>
          <a:xfrm>
            <a:off x="890499" y="3429000"/>
            <a:ext cx="4481105" cy="1669752"/>
          </a:xfrm>
          <a:prstGeom prst="rect">
            <a:avLst/>
          </a:prstGeom>
        </p:spPr>
      </p:pic>
      <p:sp>
        <p:nvSpPr>
          <p:cNvPr id="31" name="TextBox 30">
            <a:extLst>
              <a:ext uri="{FF2B5EF4-FFF2-40B4-BE49-F238E27FC236}">
                <a16:creationId xmlns:a16="http://schemas.microsoft.com/office/drawing/2014/main" id="{CBE2C90B-2206-349D-236D-58A7EC1E4333}"/>
              </a:ext>
            </a:extLst>
          </p:cNvPr>
          <p:cNvSpPr txBox="1"/>
          <p:nvPr/>
        </p:nvSpPr>
        <p:spPr>
          <a:xfrm>
            <a:off x="4196312" y="5758665"/>
            <a:ext cx="3417923" cy="338554"/>
          </a:xfrm>
          <a:prstGeom prst="rect">
            <a:avLst/>
          </a:prstGeom>
          <a:noFill/>
        </p:spPr>
        <p:txBody>
          <a:bodyPr wrap="none" rtlCol="0">
            <a:spAutoFit/>
          </a:bodyPr>
          <a:lstStyle/>
          <a:p>
            <a:pPr algn="ctr"/>
            <a:r>
              <a:rPr lang="en-US" sz="1600" dirty="0">
                <a:latin typeface="Book Antiqua" panose="02040602050305030304" pitchFamily="18" charset="0"/>
              </a:rPr>
              <a:t>11 pairs of choices, X from $0 to $20</a:t>
            </a:r>
          </a:p>
        </p:txBody>
      </p:sp>
      <p:pic>
        <p:nvPicPr>
          <p:cNvPr id="2" name="Picture 1">
            <a:extLst>
              <a:ext uri="{FF2B5EF4-FFF2-40B4-BE49-F238E27FC236}">
                <a16:creationId xmlns:a16="http://schemas.microsoft.com/office/drawing/2014/main" id="{C1096EFF-2180-D46B-2439-A3E3B4154D41}"/>
              </a:ext>
            </a:extLst>
          </p:cNvPr>
          <p:cNvPicPr>
            <a:picLocks noChangeAspect="1"/>
          </p:cNvPicPr>
          <p:nvPr/>
        </p:nvPicPr>
        <p:blipFill>
          <a:blip r:embed="rId3"/>
          <a:srcRect t="50000"/>
          <a:stretch/>
        </p:blipFill>
        <p:spPr>
          <a:xfrm>
            <a:off x="6096000" y="3412085"/>
            <a:ext cx="4481105" cy="1669752"/>
          </a:xfrm>
          <a:prstGeom prst="rect">
            <a:avLst/>
          </a:prstGeom>
        </p:spPr>
      </p:pic>
      <p:sp>
        <p:nvSpPr>
          <p:cNvPr id="8" name="Rectangle 7">
            <a:extLst>
              <a:ext uri="{FF2B5EF4-FFF2-40B4-BE49-F238E27FC236}">
                <a16:creationId xmlns:a16="http://schemas.microsoft.com/office/drawing/2014/main" id="{0F673423-6AC9-A2B8-1A86-E1C64526DE22}"/>
              </a:ext>
            </a:extLst>
          </p:cNvPr>
          <p:cNvSpPr/>
          <p:nvPr/>
        </p:nvSpPr>
        <p:spPr>
          <a:xfrm>
            <a:off x="5779114" y="1458882"/>
            <a:ext cx="45719" cy="3639870"/>
          </a:xfrm>
          <a:prstGeom prst="rect">
            <a:avLst/>
          </a:prstGeom>
          <a:solidFill>
            <a:srgbClr val="1138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264880"/>
              </a:solidFill>
            </a:endParaRPr>
          </a:p>
        </p:txBody>
      </p:sp>
      <p:sp>
        <p:nvSpPr>
          <p:cNvPr id="9" name="Rounded Rectangle 8">
            <a:extLst>
              <a:ext uri="{FF2B5EF4-FFF2-40B4-BE49-F238E27FC236}">
                <a16:creationId xmlns:a16="http://schemas.microsoft.com/office/drawing/2014/main" id="{692A256C-840A-11CF-9DA1-B28624A74DA1}"/>
              </a:ext>
            </a:extLst>
          </p:cNvPr>
          <p:cNvSpPr/>
          <p:nvPr/>
        </p:nvSpPr>
        <p:spPr>
          <a:xfrm>
            <a:off x="10040638" y="1725839"/>
            <a:ext cx="1937084" cy="1082842"/>
          </a:xfrm>
          <a:prstGeom prst="roundRect">
            <a:avLst/>
          </a:prstGeom>
          <a:solidFill>
            <a:srgbClr val="4877A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latin typeface="+mj-lt"/>
              </a:rPr>
              <a:t>Environmental consideration activated</a:t>
            </a:r>
          </a:p>
        </p:txBody>
      </p:sp>
    </p:spTree>
    <p:extLst>
      <p:ext uri="{BB962C8B-B14F-4D97-AF65-F5344CB8AC3E}">
        <p14:creationId xmlns:p14="http://schemas.microsoft.com/office/powerpoint/2010/main" val="1715342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9"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2F4900-BFA9-451D-3579-ABDB741FA4AB}"/>
            </a:ext>
          </a:extLst>
        </p:cNvPr>
        <p:cNvGrpSpPr/>
        <p:nvPr/>
      </p:nvGrpSpPr>
      <p:grpSpPr>
        <a:xfrm>
          <a:off x="0" y="0"/>
          <a:ext cx="0" cy="0"/>
          <a:chOff x="0" y="0"/>
          <a:chExt cx="0" cy="0"/>
        </a:xfrm>
      </p:grpSpPr>
      <p:sp>
        <p:nvSpPr>
          <p:cNvPr id="3" name="Espace réservé de la date 2">
            <a:extLst>
              <a:ext uri="{FF2B5EF4-FFF2-40B4-BE49-F238E27FC236}">
                <a16:creationId xmlns:a16="http://schemas.microsoft.com/office/drawing/2014/main" id="{8134BC99-E125-AA47-492A-3E06C5957111}"/>
              </a:ext>
            </a:extLst>
          </p:cNvPr>
          <p:cNvSpPr>
            <a:spLocks noGrp="1"/>
          </p:cNvSpPr>
          <p:nvPr>
            <p:ph type="dt" sz="half" idx="10"/>
          </p:nvPr>
        </p:nvSpPr>
        <p:spPr/>
        <p:txBody>
          <a:bodyPr/>
          <a:lstStyle/>
          <a:p>
            <a:endParaRPr lang="en-US" dirty="0"/>
          </a:p>
        </p:txBody>
      </p:sp>
      <p:sp>
        <p:nvSpPr>
          <p:cNvPr id="5" name="Espace réservé du numéro de diapositive 4">
            <a:extLst>
              <a:ext uri="{FF2B5EF4-FFF2-40B4-BE49-F238E27FC236}">
                <a16:creationId xmlns:a16="http://schemas.microsoft.com/office/drawing/2014/main" id="{52DF4E08-DEEB-F938-2E4C-E0E589342EDF}"/>
              </a:ext>
            </a:extLst>
          </p:cNvPr>
          <p:cNvSpPr>
            <a:spLocks noGrp="1"/>
          </p:cNvSpPr>
          <p:nvPr>
            <p:ph type="sldNum" sz="quarter" idx="12"/>
          </p:nvPr>
        </p:nvSpPr>
        <p:spPr/>
        <p:txBody>
          <a:bodyPr/>
          <a:lstStyle/>
          <a:p>
            <a:fld id="{D57F1E4F-1CFF-5643-939E-217C01CDF565}" type="slidenum">
              <a:rPr lang="en-US" smtClean="0"/>
              <a:pPr/>
              <a:t>67</a:t>
            </a:fld>
            <a:endParaRPr lang="en-US"/>
          </a:p>
        </p:txBody>
      </p:sp>
      <p:sp>
        <p:nvSpPr>
          <p:cNvPr id="6" name="Espace réservé du contenu 5">
            <a:extLst>
              <a:ext uri="{FF2B5EF4-FFF2-40B4-BE49-F238E27FC236}">
                <a16:creationId xmlns:a16="http://schemas.microsoft.com/office/drawing/2014/main" id="{164F2792-2060-EAFF-E721-B9D2D7759E1F}"/>
              </a:ext>
            </a:extLst>
          </p:cNvPr>
          <p:cNvSpPr>
            <a:spLocks noGrp="1"/>
          </p:cNvSpPr>
          <p:nvPr>
            <p:ph idx="13"/>
          </p:nvPr>
        </p:nvSpPr>
        <p:spPr/>
        <p:txBody>
          <a:bodyPr/>
          <a:lstStyle/>
          <a:p>
            <a:r>
              <a:rPr lang="en-US" dirty="0"/>
              <a:t>Results </a:t>
            </a:r>
          </a:p>
        </p:txBody>
      </p:sp>
      <p:sp>
        <p:nvSpPr>
          <p:cNvPr id="7" name="Espace réservé du contenu 6">
            <a:extLst>
              <a:ext uri="{FF2B5EF4-FFF2-40B4-BE49-F238E27FC236}">
                <a16:creationId xmlns:a16="http://schemas.microsoft.com/office/drawing/2014/main" id="{40EA1FC3-2EAA-DBE3-2371-48367699399F}"/>
              </a:ext>
            </a:extLst>
          </p:cNvPr>
          <p:cNvSpPr>
            <a:spLocks noGrp="1"/>
          </p:cNvSpPr>
          <p:nvPr>
            <p:ph idx="14"/>
          </p:nvPr>
        </p:nvSpPr>
        <p:spPr/>
        <p:txBody>
          <a:bodyPr/>
          <a:lstStyle/>
          <a:p>
            <a:r>
              <a:rPr lang="en-NL"/>
              <a:t>Study </a:t>
            </a:r>
            <a:r>
              <a:rPr lang="en-US" dirty="0"/>
              <a:t>6B</a:t>
            </a:r>
            <a:r>
              <a:rPr lang="en-NL"/>
              <a:t>: </a:t>
            </a:r>
            <a:r>
              <a:rPr lang="en-US" dirty="0">
                <a:solidFill>
                  <a:srgbClr val="A97816"/>
                </a:solidFill>
              </a:rPr>
              <a:t>Same product, but different delivery </a:t>
            </a:r>
            <a:endParaRPr lang="en-NL" dirty="0"/>
          </a:p>
        </p:txBody>
      </p:sp>
      <p:sp>
        <p:nvSpPr>
          <p:cNvPr id="4" name="Text Placeholder 3">
            <a:extLst>
              <a:ext uri="{FF2B5EF4-FFF2-40B4-BE49-F238E27FC236}">
                <a16:creationId xmlns:a16="http://schemas.microsoft.com/office/drawing/2014/main" id="{BE0FBAA2-47B7-24C9-F863-0C34E07ACFDD}"/>
              </a:ext>
            </a:extLst>
          </p:cNvPr>
          <p:cNvSpPr>
            <a:spLocks noGrp="1"/>
          </p:cNvSpPr>
          <p:nvPr>
            <p:ph type="body" sz="quarter" idx="15"/>
          </p:nvPr>
        </p:nvSpPr>
        <p:spPr/>
        <p:txBody>
          <a:bodyPr/>
          <a:lstStyle/>
          <a:p>
            <a:r>
              <a:rPr lang="en-US" b="1" dirty="0">
                <a:solidFill>
                  <a:srgbClr val="AA7815"/>
                </a:solidFill>
                <a:effectLst/>
                <a:latin typeface="+mj-lt"/>
              </a:rPr>
              <a:t>Full sample: F(1, 298) = 8.83, p = .003</a:t>
            </a:r>
          </a:p>
          <a:p>
            <a:endParaRPr lang="en-NL"/>
          </a:p>
        </p:txBody>
      </p:sp>
      <p:sp>
        <p:nvSpPr>
          <p:cNvPr id="8" name="Rectangle 7">
            <a:extLst>
              <a:ext uri="{FF2B5EF4-FFF2-40B4-BE49-F238E27FC236}">
                <a16:creationId xmlns:a16="http://schemas.microsoft.com/office/drawing/2014/main" id="{6C5FE257-E16F-76A6-8594-AD9332908084}"/>
              </a:ext>
            </a:extLst>
          </p:cNvPr>
          <p:cNvSpPr/>
          <p:nvPr/>
        </p:nvSpPr>
        <p:spPr>
          <a:xfrm>
            <a:off x="2665053" y="1377218"/>
            <a:ext cx="6336407" cy="707886"/>
          </a:xfrm>
          <a:prstGeom prst="rect">
            <a:avLst/>
          </a:prstGeom>
        </p:spPr>
        <p:txBody>
          <a:bodyPr wrap="square">
            <a:spAutoFit/>
          </a:bodyPr>
          <a:lstStyle/>
          <a:p>
            <a:pPr algn="ctr"/>
            <a:r>
              <a:rPr lang="en-US" sz="2000" dirty="0">
                <a:solidFill>
                  <a:srgbClr val="0F3865"/>
                </a:solidFill>
                <a:latin typeface="+mj-lt"/>
              </a:rPr>
              <a:t>Choices of faster delivery by condition</a:t>
            </a:r>
          </a:p>
          <a:p>
            <a:pPr algn="ctr"/>
            <a:endParaRPr lang="en-US" sz="2000" b="1" dirty="0">
              <a:solidFill>
                <a:srgbClr val="264880"/>
              </a:solidFill>
              <a:latin typeface="+mj-lt"/>
            </a:endParaRPr>
          </a:p>
        </p:txBody>
      </p:sp>
      <p:sp>
        <p:nvSpPr>
          <p:cNvPr id="15" name="TextBox 14">
            <a:extLst>
              <a:ext uri="{FF2B5EF4-FFF2-40B4-BE49-F238E27FC236}">
                <a16:creationId xmlns:a16="http://schemas.microsoft.com/office/drawing/2014/main" id="{3B5A5819-22DF-3FE9-FD07-53AE66A61E0D}"/>
              </a:ext>
            </a:extLst>
          </p:cNvPr>
          <p:cNvSpPr txBox="1"/>
          <p:nvPr/>
        </p:nvSpPr>
        <p:spPr>
          <a:xfrm>
            <a:off x="3558039" y="5856960"/>
            <a:ext cx="5274041" cy="369332"/>
          </a:xfrm>
          <a:prstGeom prst="rect">
            <a:avLst/>
          </a:prstGeom>
          <a:noFill/>
        </p:spPr>
        <p:txBody>
          <a:bodyPr wrap="square">
            <a:spAutoFit/>
          </a:bodyPr>
          <a:lstStyle/>
          <a:p>
            <a:r>
              <a:rPr lang="en-US" b="1" dirty="0">
                <a:solidFill>
                  <a:srgbClr val="A97816"/>
                </a:solidFill>
                <a:latin typeface="+mj-lt"/>
              </a:rPr>
              <a:t>Exclude inconsistent: </a:t>
            </a:r>
            <a:r>
              <a:rPr lang="en-US" b="1" dirty="0">
                <a:solidFill>
                  <a:srgbClr val="A97816"/>
                </a:solidFill>
                <a:effectLst/>
                <a:latin typeface="+mj-lt"/>
              </a:rPr>
              <a:t>F(1, 269) = 8.37, p = .004</a:t>
            </a:r>
          </a:p>
        </p:txBody>
      </p:sp>
      <p:pic>
        <p:nvPicPr>
          <p:cNvPr id="9" name="Picture 8" descr="A graph of a comparison of a condition&#10;&#10;Description automatically generated with medium confidence">
            <a:extLst>
              <a:ext uri="{FF2B5EF4-FFF2-40B4-BE49-F238E27FC236}">
                <a16:creationId xmlns:a16="http://schemas.microsoft.com/office/drawing/2014/main" id="{197FC3CA-AC43-A602-F5A8-2F26BE49FCD1}"/>
              </a:ext>
            </a:extLst>
          </p:cNvPr>
          <p:cNvPicPr>
            <a:picLocks noChangeAspect="1"/>
          </p:cNvPicPr>
          <p:nvPr/>
        </p:nvPicPr>
        <p:blipFill rotWithShape="1">
          <a:blip r:embed="rId3"/>
          <a:srcRect l="8466" t="8545" r="35381" b="8332"/>
          <a:stretch/>
        </p:blipFill>
        <p:spPr>
          <a:xfrm>
            <a:off x="3865408" y="1853698"/>
            <a:ext cx="4319001" cy="3941993"/>
          </a:xfrm>
          <a:prstGeom prst="rect">
            <a:avLst/>
          </a:prstGeom>
        </p:spPr>
      </p:pic>
    </p:spTree>
    <p:extLst>
      <p:ext uri="{BB962C8B-B14F-4D97-AF65-F5344CB8AC3E}">
        <p14:creationId xmlns:p14="http://schemas.microsoft.com/office/powerpoint/2010/main" val="418811623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025E5F-D3A7-5827-AFAD-108E9F761B65}"/>
            </a:ext>
          </a:extLst>
        </p:cNvPr>
        <p:cNvGrpSpPr/>
        <p:nvPr/>
      </p:nvGrpSpPr>
      <p:grpSpPr>
        <a:xfrm>
          <a:off x="0" y="0"/>
          <a:ext cx="0" cy="0"/>
          <a:chOff x="0" y="0"/>
          <a:chExt cx="0" cy="0"/>
        </a:xfrm>
      </p:grpSpPr>
      <p:sp>
        <p:nvSpPr>
          <p:cNvPr id="3" name="Espace réservé de la date 2">
            <a:extLst>
              <a:ext uri="{FF2B5EF4-FFF2-40B4-BE49-F238E27FC236}">
                <a16:creationId xmlns:a16="http://schemas.microsoft.com/office/drawing/2014/main" id="{7E0A56D4-B411-85E2-E642-3B4A340F70DE}"/>
              </a:ext>
            </a:extLst>
          </p:cNvPr>
          <p:cNvSpPr>
            <a:spLocks noGrp="1"/>
          </p:cNvSpPr>
          <p:nvPr>
            <p:ph type="dt" sz="half" idx="10"/>
          </p:nvPr>
        </p:nvSpPr>
        <p:spPr/>
        <p:txBody>
          <a:bodyPr/>
          <a:lstStyle/>
          <a:p>
            <a:endParaRPr lang="en-US" dirty="0"/>
          </a:p>
        </p:txBody>
      </p:sp>
      <p:sp>
        <p:nvSpPr>
          <p:cNvPr id="5" name="Espace réservé du numéro de diapositive 4">
            <a:extLst>
              <a:ext uri="{FF2B5EF4-FFF2-40B4-BE49-F238E27FC236}">
                <a16:creationId xmlns:a16="http://schemas.microsoft.com/office/drawing/2014/main" id="{BF27087B-950A-B07A-F973-E7DD9979BCF3}"/>
              </a:ext>
            </a:extLst>
          </p:cNvPr>
          <p:cNvSpPr>
            <a:spLocks noGrp="1"/>
          </p:cNvSpPr>
          <p:nvPr>
            <p:ph type="sldNum" sz="quarter" idx="12"/>
          </p:nvPr>
        </p:nvSpPr>
        <p:spPr/>
        <p:txBody>
          <a:bodyPr/>
          <a:lstStyle/>
          <a:p>
            <a:fld id="{D57F1E4F-1CFF-5643-939E-217C01CDF565}" type="slidenum">
              <a:rPr lang="en-US" smtClean="0"/>
              <a:pPr/>
              <a:t>68</a:t>
            </a:fld>
            <a:endParaRPr lang="en-US"/>
          </a:p>
        </p:txBody>
      </p:sp>
      <p:sp>
        <p:nvSpPr>
          <p:cNvPr id="6" name="Espace réservé du contenu 5">
            <a:extLst>
              <a:ext uri="{FF2B5EF4-FFF2-40B4-BE49-F238E27FC236}">
                <a16:creationId xmlns:a16="http://schemas.microsoft.com/office/drawing/2014/main" id="{0F5E5280-785D-6D57-B344-B0A5FD40C305}"/>
              </a:ext>
            </a:extLst>
          </p:cNvPr>
          <p:cNvSpPr>
            <a:spLocks noGrp="1"/>
          </p:cNvSpPr>
          <p:nvPr>
            <p:ph idx="13"/>
          </p:nvPr>
        </p:nvSpPr>
        <p:spPr/>
        <p:txBody>
          <a:bodyPr/>
          <a:lstStyle/>
          <a:p>
            <a:r>
              <a:rPr lang="en-US" dirty="0"/>
              <a:t>Discussion </a:t>
            </a:r>
          </a:p>
        </p:txBody>
      </p:sp>
      <p:sp>
        <p:nvSpPr>
          <p:cNvPr id="7" name="Espace réservé du contenu 6">
            <a:extLst>
              <a:ext uri="{FF2B5EF4-FFF2-40B4-BE49-F238E27FC236}">
                <a16:creationId xmlns:a16="http://schemas.microsoft.com/office/drawing/2014/main" id="{CF281684-3EEC-0F50-D056-552B18B1FDDB}"/>
              </a:ext>
            </a:extLst>
          </p:cNvPr>
          <p:cNvSpPr>
            <a:spLocks noGrp="1"/>
          </p:cNvSpPr>
          <p:nvPr>
            <p:ph idx="14"/>
          </p:nvPr>
        </p:nvSpPr>
        <p:spPr/>
        <p:txBody>
          <a:bodyPr/>
          <a:lstStyle/>
          <a:p>
            <a:r>
              <a:rPr lang="en-NL"/>
              <a:t>Stud</a:t>
            </a:r>
            <a:r>
              <a:rPr lang="en-US" dirty="0" err="1"/>
              <a:t>ies</a:t>
            </a:r>
            <a:r>
              <a:rPr lang="en-NL"/>
              <a:t> </a:t>
            </a:r>
            <a:r>
              <a:rPr lang="en-US" dirty="0"/>
              <a:t>6A-B</a:t>
            </a:r>
            <a:r>
              <a:rPr lang="en-NL"/>
              <a:t>: </a:t>
            </a:r>
            <a:r>
              <a:rPr lang="en-US" dirty="0">
                <a:solidFill>
                  <a:srgbClr val="A97816"/>
                </a:solidFill>
              </a:rPr>
              <a:t>Take-aways </a:t>
            </a:r>
            <a:endParaRPr lang="en-NL" dirty="0"/>
          </a:p>
        </p:txBody>
      </p:sp>
      <p:sp>
        <p:nvSpPr>
          <p:cNvPr id="4" name="Text Placeholder 3">
            <a:extLst>
              <a:ext uri="{FF2B5EF4-FFF2-40B4-BE49-F238E27FC236}">
                <a16:creationId xmlns:a16="http://schemas.microsoft.com/office/drawing/2014/main" id="{F4DE30E2-FC41-D678-1DE8-4555B10F71D5}"/>
              </a:ext>
            </a:extLst>
          </p:cNvPr>
          <p:cNvSpPr>
            <a:spLocks noGrp="1"/>
          </p:cNvSpPr>
          <p:nvPr>
            <p:ph type="body" sz="quarter" idx="15"/>
          </p:nvPr>
        </p:nvSpPr>
        <p:spPr/>
        <p:txBody>
          <a:bodyPr/>
          <a:lstStyle/>
          <a:p>
            <a:endParaRPr lang="en-NL"/>
          </a:p>
        </p:txBody>
      </p:sp>
      <p:sp>
        <p:nvSpPr>
          <p:cNvPr id="16" name="Rectangle 2">
            <a:extLst>
              <a:ext uri="{FF2B5EF4-FFF2-40B4-BE49-F238E27FC236}">
                <a16:creationId xmlns:a16="http://schemas.microsoft.com/office/drawing/2014/main" id="{ED08090C-770F-32A9-0666-CEB26F78623D}"/>
              </a:ext>
            </a:extLst>
          </p:cNvPr>
          <p:cNvSpPr>
            <a:spLocks noChangeArrowheads="1"/>
          </p:cNvSpPr>
          <p:nvPr/>
        </p:nvSpPr>
        <p:spPr bwMode="auto">
          <a:xfrm>
            <a:off x="5824538" y="2249488"/>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NL" altLang="en-NL" sz="900" b="0" i="0" u="none" strike="noStrike" cap="none" normalizeH="0" baseline="0">
                <a:ln>
                  <a:noFill/>
                </a:ln>
                <a:solidFill>
                  <a:schemeClr val="tx1"/>
                </a:solidFill>
                <a:effectLst/>
                <a:latin typeface="Arial" panose="020B0604020202020204" pitchFamily="34" charset="0"/>
                <a:ea typeface="Helvetica" pitchFamily="2" charset="0"/>
              </a:rPr>
            </a:br>
            <a:endParaRPr kumimoji="0" lang="en-NL" altLang="en-NL" sz="10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en-NL" altLang="en-NL" sz="900" b="0" i="0" u="none" strike="noStrike" cap="none" normalizeH="0" baseline="0">
                <a:ln>
                  <a:noFill/>
                </a:ln>
                <a:solidFill>
                  <a:schemeClr val="tx1"/>
                </a:solidFill>
                <a:effectLst/>
                <a:latin typeface="Arial" panose="020B0604020202020204" pitchFamily="34" charset="0"/>
                <a:ea typeface="Times New Roman" panose="02020603050405020304" pitchFamily="18" charset="0"/>
              </a:rPr>
            </a:br>
            <a:endParaRPr kumimoji="0" lang="en-NL" altLang="en-NL" sz="1800" b="0" i="0" u="none" strike="noStrike" cap="none" normalizeH="0" baseline="0">
              <a:ln>
                <a:noFill/>
              </a:ln>
              <a:solidFill>
                <a:schemeClr val="tx1"/>
              </a:solidFill>
              <a:effectLst/>
              <a:latin typeface="Arial" panose="020B0604020202020204" pitchFamily="34" charset="0"/>
            </a:endParaRPr>
          </a:p>
        </p:txBody>
      </p:sp>
      <p:sp>
        <p:nvSpPr>
          <p:cNvPr id="10" name="Rectangle 9">
            <a:extLst>
              <a:ext uri="{FF2B5EF4-FFF2-40B4-BE49-F238E27FC236}">
                <a16:creationId xmlns:a16="http://schemas.microsoft.com/office/drawing/2014/main" id="{93AE5194-4359-FC63-7DE1-048C3183E373}"/>
              </a:ext>
            </a:extLst>
          </p:cNvPr>
          <p:cNvSpPr/>
          <p:nvPr/>
        </p:nvSpPr>
        <p:spPr>
          <a:xfrm>
            <a:off x="486404" y="2350609"/>
            <a:ext cx="8394359" cy="2739211"/>
          </a:xfrm>
          <a:prstGeom prst="rect">
            <a:avLst/>
          </a:prstGeom>
        </p:spPr>
        <p:txBody>
          <a:bodyPr wrap="square">
            <a:spAutoFit/>
          </a:bodyPr>
          <a:lstStyle/>
          <a:p>
            <a:pPr marL="457200" indent="-457200">
              <a:buFont typeface="Wingdings" pitchFamily="2" charset="2"/>
              <a:buChar char="§"/>
            </a:pPr>
            <a:r>
              <a:rPr lang="en-US" sz="2400" b="1" dirty="0">
                <a:solidFill>
                  <a:srgbClr val="113866"/>
                </a:solidFill>
                <a:latin typeface="+mj-lt"/>
              </a:rPr>
              <a:t>Making the environmental cost of different delivery options salient—by offering a slower delivery option that is environmentally friendly—reduced preference for faster delivery</a:t>
            </a:r>
            <a:endParaRPr lang="en-US" sz="2400" b="1" dirty="0">
              <a:solidFill>
                <a:srgbClr val="4877A4"/>
              </a:solidFill>
              <a:latin typeface="+mj-lt"/>
            </a:endParaRPr>
          </a:p>
          <a:p>
            <a:pPr marL="457200" indent="-457200">
              <a:buFont typeface="Wingdings" pitchFamily="2" charset="2"/>
              <a:buChar char="§"/>
            </a:pPr>
            <a:endParaRPr lang="en-US" sz="2400" b="1" dirty="0">
              <a:solidFill>
                <a:srgbClr val="4877A4"/>
              </a:solidFill>
              <a:latin typeface="+mj-lt"/>
            </a:endParaRPr>
          </a:p>
          <a:p>
            <a:pPr marL="457200" indent="-457200">
              <a:buFont typeface="Wingdings" pitchFamily="2" charset="2"/>
              <a:buChar char="§"/>
            </a:pPr>
            <a:r>
              <a:rPr lang="en-US" sz="2400" b="1" dirty="0">
                <a:solidFill>
                  <a:srgbClr val="4877A4"/>
                </a:solidFill>
                <a:latin typeface="+mj-lt"/>
              </a:rPr>
              <a:t>Even when the product itself was not green</a:t>
            </a:r>
          </a:p>
          <a:p>
            <a:endParaRPr lang="en-US" sz="2800" b="1" dirty="0">
              <a:solidFill>
                <a:srgbClr val="4877A4"/>
              </a:solidFill>
              <a:latin typeface="+mj-lt"/>
            </a:endParaRPr>
          </a:p>
        </p:txBody>
      </p:sp>
    </p:spTree>
    <p:extLst>
      <p:ext uri="{BB962C8B-B14F-4D97-AF65-F5344CB8AC3E}">
        <p14:creationId xmlns:p14="http://schemas.microsoft.com/office/powerpoint/2010/main" val="290672395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e la date 2">
            <a:extLst>
              <a:ext uri="{FF2B5EF4-FFF2-40B4-BE49-F238E27FC236}">
                <a16:creationId xmlns:a16="http://schemas.microsoft.com/office/drawing/2014/main" id="{4AC38383-D011-364E-816A-5C6F0E60A5F0}"/>
              </a:ext>
            </a:extLst>
          </p:cNvPr>
          <p:cNvSpPr>
            <a:spLocks noGrp="1"/>
          </p:cNvSpPr>
          <p:nvPr>
            <p:ph type="dt" sz="half" idx="10"/>
          </p:nvPr>
        </p:nvSpPr>
        <p:spPr/>
        <p:txBody>
          <a:bodyPr/>
          <a:lstStyle/>
          <a:p>
            <a:endParaRPr lang="en-GB" dirty="0"/>
          </a:p>
        </p:txBody>
      </p:sp>
      <p:sp>
        <p:nvSpPr>
          <p:cNvPr id="5" name="Espace réservé du numéro de diapositive 4">
            <a:extLst>
              <a:ext uri="{FF2B5EF4-FFF2-40B4-BE49-F238E27FC236}">
                <a16:creationId xmlns:a16="http://schemas.microsoft.com/office/drawing/2014/main" id="{D65D3933-A81E-7C42-B8E5-CE8B02467938}"/>
              </a:ext>
            </a:extLst>
          </p:cNvPr>
          <p:cNvSpPr>
            <a:spLocks noGrp="1"/>
          </p:cNvSpPr>
          <p:nvPr>
            <p:ph type="sldNum" sz="quarter" idx="12"/>
          </p:nvPr>
        </p:nvSpPr>
        <p:spPr>
          <a:xfrm>
            <a:off x="193238" y="7817184"/>
            <a:ext cx="716719" cy="365125"/>
          </a:xfrm>
        </p:spPr>
        <p:txBody>
          <a:bodyPr/>
          <a:lstStyle/>
          <a:p>
            <a:fld id="{D57F1E4F-1CFF-5643-939E-217C01CDF565}" type="slidenum">
              <a:rPr lang="en-GB" noProof="0" smtClean="0"/>
              <a:pPr/>
              <a:t>69</a:t>
            </a:fld>
            <a:endParaRPr lang="en-GB" noProof="0" dirty="0"/>
          </a:p>
        </p:txBody>
      </p:sp>
      <p:sp>
        <p:nvSpPr>
          <p:cNvPr id="6" name="Espace réservé du contenu 5">
            <a:extLst>
              <a:ext uri="{FF2B5EF4-FFF2-40B4-BE49-F238E27FC236}">
                <a16:creationId xmlns:a16="http://schemas.microsoft.com/office/drawing/2014/main" id="{D8779AB2-D3A9-EB43-8D3B-E387B8819FFE}"/>
              </a:ext>
            </a:extLst>
          </p:cNvPr>
          <p:cNvSpPr>
            <a:spLocks noGrp="1"/>
          </p:cNvSpPr>
          <p:nvPr>
            <p:ph idx="13"/>
          </p:nvPr>
        </p:nvSpPr>
        <p:spPr/>
        <p:txBody>
          <a:bodyPr/>
          <a:lstStyle/>
          <a:p>
            <a:r>
              <a:rPr lang="en-US" dirty="0"/>
              <a:t>Discussion</a:t>
            </a:r>
          </a:p>
        </p:txBody>
      </p:sp>
      <p:sp>
        <p:nvSpPr>
          <p:cNvPr id="7" name="Espace réservé du contenu 6">
            <a:extLst>
              <a:ext uri="{FF2B5EF4-FFF2-40B4-BE49-F238E27FC236}">
                <a16:creationId xmlns:a16="http://schemas.microsoft.com/office/drawing/2014/main" id="{906855AC-0F75-334D-AD3D-82F4DB886D0D}"/>
              </a:ext>
            </a:extLst>
          </p:cNvPr>
          <p:cNvSpPr>
            <a:spLocks noGrp="1"/>
          </p:cNvSpPr>
          <p:nvPr>
            <p:ph idx="14"/>
          </p:nvPr>
        </p:nvSpPr>
        <p:spPr/>
        <p:txBody>
          <a:bodyPr/>
          <a:lstStyle/>
          <a:p>
            <a:r>
              <a:rPr lang="en-US" b="1" dirty="0"/>
              <a:t>When are people </a:t>
            </a:r>
            <a:r>
              <a:rPr lang="en-US" b="1" dirty="0">
                <a:solidFill>
                  <a:srgbClr val="A97816"/>
                </a:solidFill>
              </a:rPr>
              <a:t>more likely </a:t>
            </a:r>
            <a:r>
              <a:rPr lang="en-US" b="1" dirty="0"/>
              <a:t>to choose slower delivery?</a:t>
            </a:r>
            <a:endParaRPr lang="en-US" dirty="0"/>
          </a:p>
        </p:txBody>
      </p:sp>
      <p:sp>
        <p:nvSpPr>
          <p:cNvPr id="8" name="Espace réservé du texte 7">
            <a:extLst>
              <a:ext uri="{FF2B5EF4-FFF2-40B4-BE49-F238E27FC236}">
                <a16:creationId xmlns:a16="http://schemas.microsoft.com/office/drawing/2014/main" id="{D3C388A4-49A2-9949-893B-9C091A5E13F7}"/>
              </a:ext>
            </a:extLst>
          </p:cNvPr>
          <p:cNvSpPr>
            <a:spLocks noGrp="1"/>
          </p:cNvSpPr>
          <p:nvPr>
            <p:ph type="body" sz="quarter" idx="15"/>
          </p:nvPr>
        </p:nvSpPr>
        <p:spPr/>
        <p:txBody>
          <a:bodyPr/>
          <a:lstStyle/>
          <a:p>
            <a:endParaRPr lang="fr-FR"/>
          </a:p>
        </p:txBody>
      </p:sp>
      <p:sp>
        <p:nvSpPr>
          <p:cNvPr id="17" name="Rectangle 16">
            <a:extLst>
              <a:ext uri="{FF2B5EF4-FFF2-40B4-BE49-F238E27FC236}">
                <a16:creationId xmlns:a16="http://schemas.microsoft.com/office/drawing/2014/main" id="{66441F16-34FE-20FE-E493-502C74822D1B}"/>
              </a:ext>
            </a:extLst>
          </p:cNvPr>
          <p:cNvSpPr/>
          <p:nvPr/>
        </p:nvSpPr>
        <p:spPr>
          <a:xfrm>
            <a:off x="3340732" y="1421936"/>
            <a:ext cx="6588952" cy="2355132"/>
          </a:xfrm>
          <a:prstGeom prst="rect">
            <a:avLst/>
          </a:prstGeom>
        </p:spPr>
        <p:txBody>
          <a:bodyPr wrap="square">
            <a:spAutoFit/>
          </a:bodyPr>
          <a:lstStyle/>
          <a:p>
            <a:pPr>
              <a:lnSpc>
                <a:spcPct val="150000"/>
              </a:lnSpc>
            </a:pPr>
            <a:r>
              <a:rPr lang="en-US" sz="2000" b="1" dirty="0">
                <a:latin typeface="Book Antiqua" panose="02040602050305030304" pitchFamily="18" charset="0"/>
              </a:rPr>
              <a:t>When buying a </a:t>
            </a:r>
            <a:r>
              <a:rPr lang="en-US" sz="2000" b="1" dirty="0">
                <a:solidFill>
                  <a:srgbClr val="A97816"/>
                </a:solidFill>
                <a:latin typeface="Book Antiqua" panose="02040602050305030304" pitchFamily="18" charset="0"/>
              </a:rPr>
              <a:t>green product </a:t>
            </a:r>
            <a:r>
              <a:rPr lang="en-US" sz="2000" b="1" dirty="0">
                <a:latin typeface="Book Antiqua" panose="02040602050305030304" pitchFamily="18" charset="0"/>
              </a:rPr>
              <a:t>(S1-5)</a:t>
            </a:r>
          </a:p>
          <a:p>
            <a:pPr>
              <a:lnSpc>
                <a:spcPct val="150000"/>
              </a:lnSpc>
            </a:pPr>
            <a:r>
              <a:rPr lang="en-US" sz="2000" b="1" dirty="0">
                <a:latin typeface="Book Antiqua" panose="02040602050305030304" pitchFamily="18" charset="0"/>
              </a:rPr>
              <a:t>When the </a:t>
            </a:r>
            <a:r>
              <a:rPr lang="en-US" sz="2000" b="1" dirty="0">
                <a:solidFill>
                  <a:srgbClr val="A97816"/>
                </a:solidFill>
                <a:latin typeface="Book Antiqua" panose="02040602050305030304" pitchFamily="18" charset="0"/>
              </a:rPr>
              <a:t>environmental consideration is activated by other means:</a:t>
            </a:r>
            <a:r>
              <a:rPr lang="en-US" sz="2000" b="1" dirty="0">
                <a:latin typeface="Book Antiqua" panose="02040602050305030304" pitchFamily="18" charset="0"/>
              </a:rPr>
              <a:t> </a:t>
            </a:r>
          </a:p>
          <a:p>
            <a:pPr marL="800100" lvl="1" indent="-342900">
              <a:lnSpc>
                <a:spcPct val="150000"/>
              </a:lnSpc>
              <a:buFont typeface="Wingdings" pitchFamily="2" charset="2"/>
              <a:buChar char="§"/>
            </a:pPr>
            <a:r>
              <a:rPr lang="en-US" sz="2000" dirty="0">
                <a:latin typeface="Book Antiqua" panose="02040602050305030304" pitchFamily="18" charset="0"/>
              </a:rPr>
              <a:t>A simple reminder nudge (S5)</a:t>
            </a:r>
          </a:p>
          <a:p>
            <a:pPr marL="800100" lvl="1" indent="-342900">
              <a:lnSpc>
                <a:spcPct val="150000"/>
              </a:lnSpc>
              <a:buFont typeface="Wingdings" pitchFamily="2" charset="2"/>
              <a:buChar char="§"/>
            </a:pPr>
            <a:r>
              <a:rPr lang="en-US" sz="2000" dirty="0">
                <a:latin typeface="Book Antiqua" panose="02040602050305030304" pitchFamily="18" charset="0"/>
              </a:rPr>
              <a:t>Explicitly label slower option as greener (S6A-B)</a:t>
            </a:r>
          </a:p>
        </p:txBody>
      </p:sp>
      <p:pic>
        <p:nvPicPr>
          <p:cNvPr id="21" name="Picture 2" descr="Simple Ways to Slow Down When Life Speeds Up - Lead Life Well">
            <a:extLst>
              <a:ext uri="{FF2B5EF4-FFF2-40B4-BE49-F238E27FC236}">
                <a16:creationId xmlns:a16="http://schemas.microsoft.com/office/drawing/2014/main" id="{1A525457-3DBB-F960-4CAD-E83B2B1C91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405" y="1282216"/>
            <a:ext cx="2591225" cy="2479861"/>
          </a:xfrm>
          <a:prstGeom prst="rect">
            <a:avLst/>
          </a:prstGeom>
          <a:noFill/>
          <a:extLst>
            <a:ext uri="{909E8E84-426E-40DD-AFC4-6F175D3DCCD1}">
              <a14:hiddenFill xmlns:a14="http://schemas.microsoft.com/office/drawing/2010/main">
                <a:solidFill>
                  <a:srgbClr val="FFFFFF"/>
                </a:solidFill>
              </a14:hiddenFill>
            </a:ext>
          </a:extLst>
        </p:spPr>
      </p:pic>
      <p:sp>
        <p:nvSpPr>
          <p:cNvPr id="22" name="Rechteck 60">
            <a:extLst>
              <a:ext uri="{FF2B5EF4-FFF2-40B4-BE49-F238E27FC236}">
                <a16:creationId xmlns:a16="http://schemas.microsoft.com/office/drawing/2014/main" id="{82762183-C5B8-95C1-EDBC-89ABEA1B1B3E}"/>
              </a:ext>
            </a:extLst>
          </p:cNvPr>
          <p:cNvSpPr/>
          <p:nvPr/>
        </p:nvSpPr>
        <p:spPr>
          <a:xfrm rot="16200000">
            <a:off x="-117499" y="4810358"/>
            <a:ext cx="1848152" cy="531759"/>
          </a:xfrm>
          <a:prstGeom prst="rect">
            <a:avLst/>
          </a:prstGeom>
          <a:solidFill>
            <a:srgbClr val="1348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Theoretical</a:t>
            </a:r>
          </a:p>
        </p:txBody>
      </p:sp>
      <p:sp>
        <p:nvSpPr>
          <p:cNvPr id="23" name="ZoneTexte 1">
            <a:extLst>
              <a:ext uri="{FF2B5EF4-FFF2-40B4-BE49-F238E27FC236}">
                <a16:creationId xmlns:a16="http://schemas.microsoft.com/office/drawing/2014/main" id="{4FEBBF7F-1CA4-D78A-FACB-A46C816FC014}"/>
              </a:ext>
            </a:extLst>
          </p:cNvPr>
          <p:cNvSpPr txBox="1"/>
          <p:nvPr/>
        </p:nvSpPr>
        <p:spPr>
          <a:xfrm>
            <a:off x="1524099" y="4614274"/>
            <a:ext cx="9341922" cy="882357"/>
          </a:xfrm>
          <a:prstGeom prst="rect">
            <a:avLst/>
          </a:prstGeom>
          <a:noFill/>
        </p:spPr>
        <p:txBody>
          <a:bodyPr wrap="square" rtlCol="0">
            <a:spAutoFit/>
          </a:bodyPr>
          <a:lstStyle/>
          <a:p>
            <a:pPr marL="285750" indent="-285750">
              <a:lnSpc>
                <a:spcPct val="150000"/>
              </a:lnSpc>
              <a:buFontTx/>
              <a:buChar char="-"/>
            </a:pPr>
            <a:r>
              <a:rPr lang="en-US" dirty="0">
                <a:latin typeface="Book Antiqua" panose="02040602050305030304" pitchFamily="18" charset="0"/>
              </a:rPr>
              <a:t>The consequences of green consumption (e.g., Mazar and Zhong 2010)</a:t>
            </a:r>
          </a:p>
          <a:p>
            <a:pPr marL="285750" indent="-285750">
              <a:lnSpc>
                <a:spcPct val="150000"/>
              </a:lnSpc>
              <a:buFontTx/>
              <a:buChar char="-"/>
            </a:pPr>
            <a:r>
              <a:rPr lang="en-US" dirty="0">
                <a:latin typeface="Book Antiqua" panose="02040602050305030304" pitchFamily="18" charset="0"/>
              </a:rPr>
              <a:t>A new lens to moral consistency effect in SMB (e.g., Mullen and Monin 2016)</a:t>
            </a:r>
          </a:p>
        </p:txBody>
      </p:sp>
      <p:sp>
        <p:nvSpPr>
          <p:cNvPr id="24" name="Rechteck 60">
            <a:extLst>
              <a:ext uri="{FF2B5EF4-FFF2-40B4-BE49-F238E27FC236}">
                <a16:creationId xmlns:a16="http://schemas.microsoft.com/office/drawing/2014/main" id="{9342B436-DBAC-97ED-12BE-6B098427D7F2}"/>
              </a:ext>
            </a:extLst>
          </p:cNvPr>
          <p:cNvSpPr/>
          <p:nvPr/>
        </p:nvSpPr>
        <p:spPr>
          <a:xfrm>
            <a:off x="1200525" y="4161534"/>
            <a:ext cx="10277034" cy="1833210"/>
          </a:xfrm>
          <a:prstGeom prst="rect">
            <a:avLst/>
          </a:prstGeom>
          <a:noFill/>
          <a:ln>
            <a:solidFill>
              <a:srgbClr val="1348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Slide Number Placeholder 4">
            <a:extLst>
              <a:ext uri="{FF2B5EF4-FFF2-40B4-BE49-F238E27FC236}">
                <a16:creationId xmlns:a16="http://schemas.microsoft.com/office/drawing/2014/main" id="{DD2EB46E-9837-52EB-6737-BCD178E569FA}"/>
              </a:ext>
            </a:extLst>
          </p:cNvPr>
          <p:cNvSpPr txBox="1">
            <a:spLocks/>
          </p:cNvSpPr>
          <p:nvPr/>
        </p:nvSpPr>
        <p:spPr>
          <a:xfrm>
            <a:off x="11009180" y="6405391"/>
            <a:ext cx="716719" cy="365125"/>
          </a:xfrm>
          <a:prstGeom prst="rect">
            <a:avLst/>
          </a:prstGeom>
        </p:spPr>
        <p:txBody>
          <a:bodyPr vert="horz" lIns="91440" tIns="45720" rIns="91440" bIns="45720" rtlCol="0" anchor="t"/>
          <a:lstStyle>
            <a:defPPr>
              <a:defRPr lang="en-US"/>
            </a:defPPr>
            <a:lvl1pPr marL="0" algn="r" defTabSz="457200" rtl="0" eaLnBrk="1" latinLnBrk="0" hangingPunct="1">
              <a:defRPr sz="1100" b="0" i="0" kern="1200">
                <a:solidFill>
                  <a:schemeClr val="tx2"/>
                </a:solidFill>
                <a:latin typeface="Book Antiqua" panose="02040602050305030304" pitchFamily="18"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7F1E4F-1CFF-5643-939E-217C01CDF565}" type="slidenum">
              <a:rPr lang="en-GB" smtClean="0"/>
              <a:pPr/>
              <a:t>69</a:t>
            </a:fld>
            <a:endParaRPr lang="en-GB" dirty="0"/>
          </a:p>
        </p:txBody>
      </p:sp>
    </p:spTree>
    <p:extLst>
      <p:ext uri="{BB962C8B-B14F-4D97-AF65-F5344CB8AC3E}">
        <p14:creationId xmlns:p14="http://schemas.microsoft.com/office/powerpoint/2010/main" val="3531103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p:bldP spid="2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4A6ADD-8E3A-FC05-55F0-491BBC00E999}"/>
            </a:ext>
          </a:extLst>
        </p:cNvPr>
        <p:cNvGrpSpPr/>
        <p:nvPr/>
      </p:nvGrpSpPr>
      <p:grpSpPr>
        <a:xfrm>
          <a:off x="0" y="0"/>
          <a:ext cx="0" cy="0"/>
          <a:chOff x="0" y="0"/>
          <a:chExt cx="0" cy="0"/>
        </a:xfrm>
      </p:grpSpPr>
      <p:sp>
        <p:nvSpPr>
          <p:cNvPr id="3" name="Date Placeholder 2">
            <a:extLst>
              <a:ext uri="{FF2B5EF4-FFF2-40B4-BE49-F238E27FC236}">
                <a16:creationId xmlns:a16="http://schemas.microsoft.com/office/drawing/2014/main" id="{70C1F548-C4C4-BAD4-9268-03B5934D760F}"/>
              </a:ext>
            </a:extLst>
          </p:cNvPr>
          <p:cNvSpPr>
            <a:spLocks noGrp="1"/>
          </p:cNvSpPr>
          <p:nvPr>
            <p:ph type="dt" sz="half" idx="10"/>
          </p:nvPr>
        </p:nvSpPr>
        <p:spPr/>
        <p:txBody>
          <a:bodyPr/>
          <a:lstStyle/>
          <a:p>
            <a:endParaRPr lang="en-GB" dirty="0"/>
          </a:p>
        </p:txBody>
      </p:sp>
      <p:sp>
        <p:nvSpPr>
          <p:cNvPr id="4" name="Footer Placeholder 3">
            <a:extLst>
              <a:ext uri="{FF2B5EF4-FFF2-40B4-BE49-F238E27FC236}">
                <a16:creationId xmlns:a16="http://schemas.microsoft.com/office/drawing/2014/main" id="{A5C8081D-17B8-B2E7-22CF-83ABDD8BAD72}"/>
              </a:ext>
            </a:extLst>
          </p:cNvPr>
          <p:cNvSpPr>
            <a:spLocks noGrp="1"/>
          </p:cNvSpPr>
          <p:nvPr>
            <p:ph type="ftr" sz="quarter" idx="11"/>
          </p:nvPr>
        </p:nvSpPr>
        <p:spPr/>
        <p:txBody>
          <a:bodyPr/>
          <a:lstStyle/>
          <a:p>
            <a:endParaRPr lang="en-GB" cap="none" dirty="0"/>
          </a:p>
        </p:txBody>
      </p:sp>
      <p:sp>
        <p:nvSpPr>
          <p:cNvPr id="5" name="Slide Number Placeholder 4">
            <a:extLst>
              <a:ext uri="{FF2B5EF4-FFF2-40B4-BE49-F238E27FC236}">
                <a16:creationId xmlns:a16="http://schemas.microsoft.com/office/drawing/2014/main" id="{9EC6FAD1-A578-BF66-77FA-660AFAB12BDA}"/>
              </a:ext>
            </a:extLst>
          </p:cNvPr>
          <p:cNvSpPr>
            <a:spLocks noGrp="1"/>
          </p:cNvSpPr>
          <p:nvPr>
            <p:ph type="sldNum" sz="quarter" idx="12"/>
          </p:nvPr>
        </p:nvSpPr>
        <p:spPr/>
        <p:txBody>
          <a:bodyPr/>
          <a:lstStyle/>
          <a:p>
            <a:fld id="{D57F1E4F-1CFF-5643-939E-217C01CDF565}" type="slidenum">
              <a:rPr lang="en-GB" noProof="0" smtClean="0"/>
              <a:pPr/>
              <a:t>7</a:t>
            </a:fld>
            <a:endParaRPr lang="en-GB" noProof="0" dirty="0"/>
          </a:p>
        </p:txBody>
      </p:sp>
      <p:sp>
        <p:nvSpPr>
          <p:cNvPr id="6" name="Content Placeholder 5">
            <a:extLst>
              <a:ext uri="{FF2B5EF4-FFF2-40B4-BE49-F238E27FC236}">
                <a16:creationId xmlns:a16="http://schemas.microsoft.com/office/drawing/2014/main" id="{AFC11A03-76C8-EBC1-2677-72A0074A16AB}"/>
              </a:ext>
            </a:extLst>
          </p:cNvPr>
          <p:cNvSpPr>
            <a:spLocks noGrp="1"/>
          </p:cNvSpPr>
          <p:nvPr>
            <p:ph idx="13"/>
          </p:nvPr>
        </p:nvSpPr>
        <p:spPr/>
        <p:txBody>
          <a:bodyPr/>
          <a:lstStyle/>
          <a:p>
            <a:r>
              <a:rPr lang="en-US" dirty="0"/>
              <a:t>Introduction </a:t>
            </a:r>
          </a:p>
        </p:txBody>
      </p:sp>
      <p:sp>
        <p:nvSpPr>
          <p:cNvPr id="7" name="Content Placeholder 6">
            <a:extLst>
              <a:ext uri="{FF2B5EF4-FFF2-40B4-BE49-F238E27FC236}">
                <a16:creationId xmlns:a16="http://schemas.microsoft.com/office/drawing/2014/main" id="{75E5F677-6F16-80BB-CE73-5CE2181FC09E}"/>
              </a:ext>
            </a:extLst>
          </p:cNvPr>
          <p:cNvSpPr>
            <a:spLocks noGrp="1"/>
          </p:cNvSpPr>
          <p:nvPr>
            <p:ph idx="14"/>
          </p:nvPr>
        </p:nvSpPr>
        <p:spPr/>
        <p:txBody>
          <a:bodyPr/>
          <a:lstStyle/>
          <a:p>
            <a:r>
              <a:rPr lang="en-US" dirty="0"/>
              <a:t>A novel pathway through </a:t>
            </a:r>
            <a:r>
              <a:rPr lang="en-US" dirty="0">
                <a:solidFill>
                  <a:srgbClr val="A97816"/>
                </a:solidFill>
              </a:rPr>
              <a:t>green consumption</a:t>
            </a:r>
          </a:p>
        </p:txBody>
      </p:sp>
      <p:sp>
        <p:nvSpPr>
          <p:cNvPr id="8" name="Text Placeholder 7">
            <a:extLst>
              <a:ext uri="{FF2B5EF4-FFF2-40B4-BE49-F238E27FC236}">
                <a16:creationId xmlns:a16="http://schemas.microsoft.com/office/drawing/2014/main" id="{70382F7A-D016-E198-E3E0-9DD2E6A196BC}"/>
              </a:ext>
            </a:extLst>
          </p:cNvPr>
          <p:cNvSpPr>
            <a:spLocks noGrp="1"/>
          </p:cNvSpPr>
          <p:nvPr>
            <p:ph type="body" sz="quarter" idx="15"/>
          </p:nvPr>
        </p:nvSpPr>
        <p:spPr/>
        <p:txBody>
          <a:bodyPr/>
          <a:lstStyle/>
          <a:p>
            <a:r>
              <a:rPr lang="en-US" dirty="0"/>
              <a:t>Effron 2012; Monin and Miller 2001; Mullen and Monin 2016</a:t>
            </a:r>
          </a:p>
        </p:txBody>
      </p:sp>
      <p:pic>
        <p:nvPicPr>
          <p:cNvPr id="9" name="Picture 8">
            <a:extLst>
              <a:ext uri="{FF2B5EF4-FFF2-40B4-BE49-F238E27FC236}">
                <a16:creationId xmlns:a16="http://schemas.microsoft.com/office/drawing/2014/main" id="{5308D243-3DE6-1D30-6CC2-5277F291B890}"/>
              </a:ext>
            </a:extLst>
          </p:cNvPr>
          <p:cNvPicPr>
            <a:picLocks noChangeAspect="1"/>
          </p:cNvPicPr>
          <p:nvPr/>
        </p:nvPicPr>
        <p:blipFill>
          <a:blip r:embed="rId3"/>
          <a:stretch>
            <a:fillRect/>
          </a:stretch>
        </p:blipFill>
        <p:spPr>
          <a:xfrm>
            <a:off x="6953698" y="1379411"/>
            <a:ext cx="4413841" cy="2942560"/>
          </a:xfrm>
          <a:prstGeom prst="rect">
            <a:avLst/>
          </a:prstGeom>
        </p:spPr>
      </p:pic>
      <p:grpSp>
        <p:nvGrpSpPr>
          <p:cNvPr id="10" name="Group 9">
            <a:extLst>
              <a:ext uri="{FF2B5EF4-FFF2-40B4-BE49-F238E27FC236}">
                <a16:creationId xmlns:a16="http://schemas.microsoft.com/office/drawing/2014/main" id="{CDC804DD-0B3D-3580-8D0B-E1304ABC073E}"/>
              </a:ext>
            </a:extLst>
          </p:cNvPr>
          <p:cNvGrpSpPr/>
          <p:nvPr/>
        </p:nvGrpSpPr>
        <p:grpSpPr>
          <a:xfrm>
            <a:off x="883574" y="1575042"/>
            <a:ext cx="2726391" cy="3313903"/>
            <a:chOff x="-306361" y="1658071"/>
            <a:chExt cx="2726391" cy="3313903"/>
          </a:xfrm>
        </p:grpSpPr>
        <p:pic>
          <p:nvPicPr>
            <p:cNvPr id="11" name="Picture 10">
              <a:extLst>
                <a:ext uri="{FF2B5EF4-FFF2-40B4-BE49-F238E27FC236}">
                  <a16:creationId xmlns:a16="http://schemas.microsoft.com/office/drawing/2014/main" id="{B6B07425-4A18-F2DD-5282-4FB6BF31C856}"/>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20974" t="21144" r="21427" b="7515"/>
            <a:stretch/>
          </p:blipFill>
          <p:spPr>
            <a:xfrm>
              <a:off x="403451" y="1658071"/>
              <a:ext cx="1306769" cy="2427767"/>
            </a:xfrm>
            <a:prstGeom prst="rect">
              <a:avLst/>
            </a:prstGeom>
          </p:spPr>
        </p:pic>
        <p:sp>
          <p:nvSpPr>
            <p:cNvPr id="12" name="TextBox 11">
              <a:extLst>
                <a:ext uri="{FF2B5EF4-FFF2-40B4-BE49-F238E27FC236}">
                  <a16:creationId xmlns:a16="http://schemas.microsoft.com/office/drawing/2014/main" id="{CFDF4950-6B0F-B179-14E5-C3E2C2FF50FC}"/>
                </a:ext>
              </a:extLst>
            </p:cNvPr>
            <p:cNvSpPr txBox="1"/>
            <p:nvPr/>
          </p:nvSpPr>
          <p:spPr>
            <a:xfrm>
              <a:off x="-306361" y="4264088"/>
              <a:ext cx="2726391" cy="707886"/>
            </a:xfrm>
            <a:prstGeom prst="rect">
              <a:avLst/>
            </a:prstGeom>
            <a:noFill/>
          </p:spPr>
          <p:txBody>
            <a:bodyPr wrap="square">
              <a:spAutoFit/>
            </a:bodyPr>
            <a:lstStyle/>
            <a:p>
              <a:pPr algn="ctr"/>
              <a:r>
                <a:rPr lang="en-US" sz="2000" b="1" dirty="0">
                  <a:solidFill>
                    <a:srgbClr val="AA7815"/>
                  </a:solidFill>
                  <a:latin typeface="+mj-lt"/>
                </a:rPr>
                <a:t>Buying a green (vs. conventional) product </a:t>
              </a:r>
            </a:p>
          </p:txBody>
        </p:sp>
      </p:grpSp>
      <p:pic>
        <p:nvPicPr>
          <p:cNvPr id="3078" name="Picture 6" descr="Check Mark And Cross PNG, Vector, PSD, and Clipart With Transparent  Background for Free Download | Pngtree">
            <a:extLst>
              <a:ext uri="{FF2B5EF4-FFF2-40B4-BE49-F238E27FC236}">
                <a16:creationId xmlns:a16="http://schemas.microsoft.com/office/drawing/2014/main" id="{2DCC0FF5-2245-8D73-2791-0F19DD3C356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7917" t="29135" r="50138" b="27080"/>
          <a:stretch/>
        </p:blipFill>
        <p:spPr bwMode="auto">
          <a:xfrm>
            <a:off x="7693409" y="3958915"/>
            <a:ext cx="1069437" cy="111636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Check Mark And Cross PNG, Vector, PSD, and Clipart With Transparent  Background for Free Download | Pngtree">
            <a:extLst>
              <a:ext uri="{FF2B5EF4-FFF2-40B4-BE49-F238E27FC236}">
                <a16:creationId xmlns:a16="http://schemas.microsoft.com/office/drawing/2014/main" id="{EFD33761-F0A6-3E2A-627E-0699FFF8BDD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53375" t="29135" r="5655" b="27080"/>
          <a:stretch/>
        </p:blipFill>
        <p:spPr bwMode="auto">
          <a:xfrm>
            <a:off x="9637591" y="4002657"/>
            <a:ext cx="1044565" cy="1116360"/>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84D72487-14FF-3286-F989-B68526B36630}"/>
              </a:ext>
            </a:extLst>
          </p:cNvPr>
          <p:cNvSpPr txBox="1"/>
          <p:nvPr/>
        </p:nvSpPr>
        <p:spPr>
          <a:xfrm>
            <a:off x="321022" y="5406828"/>
            <a:ext cx="11549958" cy="523220"/>
          </a:xfrm>
          <a:prstGeom prst="rect">
            <a:avLst/>
          </a:prstGeom>
          <a:noFill/>
        </p:spPr>
        <p:txBody>
          <a:bodyPr wrap="none" rtlCol="0">
            <a:spAutoFit/>
          </a:bodyPr>
          <a:lstStyle/>
          <a:p>
            <a:pPr algn="ctr"/>
            <a:r>
              <a:rPr lang="en-US" sz="2800" b="1" dirty="0">
                <a:latin typeface="Book Antiqua" panose="02040602050305030304" pitchFamily="18" charset="0"/>
              </a:rPr>
              <a:t>H1: Buying a green product increases preferences for slower delivery </a:t>
            </a:r>
          </a:p>
        </p:txBody>
      </p:sp>
      <p:cxnSp>
        <p:nvCxnSpPr>
          <p:cNvPr id="19" name="Straight Arrow Connector 18">
            <a:extLst>
              <a:ext uri="{FF2B5EF4-FFF2-40B4-BE49-F238E27FC236}">
                <a16:creationId xmlns:a16="http://schemas.microsoft.com/office/drawing/2014/main" id="{9F463F64-1801-0FFD-C38E-36959D68093D}"/>
              </a:ext>
            </a:extLst>
          </p:cNvPr>
          <p:cNvCxnSpPr>
            <a:cxnSpLocks/>
          </p:cNvCxnSpPr>
          <p:nvPr/>
        </p:nvCxnSpPr>
        <p:spPr>
          <a:xfrm>
            <a:off x="3609965" y="3269955"/>
            <a:ext cx="3343733" cy="17550"/>
          </a:xfrm>
          <a:prstGeom prst="straightConnector1">
            <a:avLst/>
          </a:prstGeom>
          <a:ln w="63500">
            <a:solidFill>
              <a:srgbClr val="92D050"/>
            </a:solidFill>
            <a:tailEnd type="triangle"/>
          </a:ln>
        </p:spPr>
        <p:style>
          <a:lnRef idx="1">
            <a:schemeClr val="accent1"/>
          </a:lnRef>
          <a:fillRef idx="0">
            <a:schemeClr val="accent1"/>
          </a:fillRef>
          <a:effectRef idx="0">
            <a:schemeClr val="accent1"/>
          </a:effectRef>
          <a:fontRef idx="minor">
            <a:schemeClr val="tx1"/>
          </a:fontRef>
        </p:style>
      </p:cxnSp>
      <p:pic>
        <p:nvPicPr>
          <p:cNvPr id="2050" name="Picture 2" descr="Simple Ways to Slow Down When Life Speeds Up - Lead Life Well">
            <a:extLst>
              <a:ext uri="{FF2B5EF4-FFF2-40B4-BE49-F238E27FC236}">
                <a16:creationId xmlns:a16="http://schemas.microsoft.com/office/drawing/2014/main" id="{58170498-AF73-A08A-6DAC-3D360646FEA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47156" y="1563032"/>
            <a:ext cx="1761903" cy="16861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4285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32914B6F-F388-DB86-49E6-8490B3318C6B}"/>
              </a:ext>
            </a:extLst>
          </p:cNvPr>
          <p:cNvSpPr/>
          <p:nvPr/>
        </p:nvSpPr>
        <p:spPr>
          <a:xfrm>
            <a:off x="0" y="5206359"/>
            <a:ext cx="12192000" cy="639270"/>
          </a:xfrm>
          <a:prstGeom prst="rect">
            <a:avLst/>
          </a:prstGeom>
          <a:solidFill>
            <a:srgbClr val="1138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 name="Date Placeholder 2">
            <a:extLst>
              <a:ext uri="{FF2B5EF4-FFF2-40B4-BE49-F238E27FC236}">
                <a16:creationId xmlns:a16="http://schemas.microsoft.com/office/drawing/2014/main" id="{7B3B68E3-B6CE-499D-5910-65D67CFF87E3}"/>
              </a:ext>
            </a:extLst>
          </p:cNvPr>
          <p:cNvSpPr>
            <a:spLocks noGrp="1"/>
          </p:cNvSpPr>
          <p:nvPr>
            <p:ph type="dt" sz="half" idx="10"/>
          </p:nvPr>
        </p:nvSpPr>
        <p:spPr/>
        <p:txBody>
          <a:bodyPr/>
          <a:lstStyle/>
          <a:p>
            <a:endParaRPr lang="en-GB" dirty="0"/>
          </a:p>
        </p:txBody>
      </p:sp>
      <p:sp>
        <p:nvSpPr>
          <p:cNvPr id="4" name="Footer Placeholder 3">
            <a:extLst>
              <a:ext uri="{FF2B5EF4-FFF2-40B4-BE49-F238E27FC236}">
                <a16:creationId xmlns:a16="http://schemas.microsoft.com/office/drawing/2014/main" id="{AA2D3A85-4B32-3878-8E21-34D9DCA2C87F}"/>
              </a:ext>
            </a:extLst>
          </p:cNvPr>
          <p:cNvSpPr>
            <a:spLocks noGrp="1"/>
          </p:cNvSpPr>
          <p:nvPr>
            <p:ph type="ftr" sz="quarter" idx="11"/>
          </p:nvPr>
        </p:nvSpPr>
        <p:spPr/>
        <p:txBody>
          <a:bodyPr/>
          <a:lstStyle/>
          <a:p>
            <a:endParaRPr lang="en-GB" cap="none" dirty="0"/>
          </a:p>
        </p:txBody>
      </p:sp>
      <p:sp>
        <p:nvSpPr>
          <p:cNvPr id="5" name="Slide Number Placeholder 4">
            <a:extLst>
              <a:ext uri="{FF2B5EF4-FFF2-40B4-BE49-F238E27FC236}">
                <a16:creationId xmlns:a16="http://schemas.microsoft.com/office/drawing/2014/main" id="{38D1CE8E-49E6-93A2-1357-E8B6800E194A}"/>
              </a:ext>
            </a:extLst>
          </p:cNvPr>
          <p:cNvSpPr>
            <a:spLocks noGrp="1"/>
          </p:cNvSpPr>
          <p:nvPr>
            <p:ph type="sldNum" sz="quarter" idx="12"/>
          </p:nvPr>
        </p:nvSpPr>
        <p:spPr/>
        <p:txBody>
          <a:bodyPr/>
          <a:lstStyle/>
          <a:p>
            <a:fld id="{D57F1E4F-1CFF-5643-939E-217C01CDF565}" type="slidenum">
              <a:rPr lang="en-GB" noProof="0" smtClean="0"/>
              <a:pPr/>
              <a:t>70</a:t>
            </a:fld>
            <a:endParaRPr lang="en-GB" noProof="0" dirty="0"/>
          </a:p>
        </p:txBody>
      </p:sp>
      <p:sp>
        <p:nvSpPr>
          <p:cNvPr id="6" name="Content Placeholder 5">
            <a:extLst>
              <a:ext uri="{FF2B5EF4-FFF2-40B4-BE49-F238E27FC236}">
                <a16:creationId xmlns:a16="http://schemas.microsoft.com/office/drawing/2014/main" id="{9AD93965-20AF-979B-EFDC-DDB18E229ACD}"/>
              </a:ext>
            </a:extLst>
          </p:cNvPr>
          <p:cNvSpPr>
            <a:spLocks noGrp="1"/>
          </p:cNvSpPr>
          <p:nvPr>
            <p:ph idx="13"/>
          </p:nvPr>
        </p:nvSpPr>
        <p:spPr/>
        <p:txBody>
          <a:bodyPr/>
          <a:lstStyle/>
          <a:p>
            <a:r>
              <a:rPr lang="en-US" dirty="0"/>
              <a:t>Discussion</a:t>
            </a:r>
          </a:p>
        </p:txBody>
      </p:sp>
      <p:sp>
        <p:nvSpPr>
          <p:cNvPr id="7" name="Content Placeholder 6">
            <a:extLst>
              <a:ext uri="{FF2B5EF4-FFF2-40B4-BE49-F238E27FC236}">
                <a16:creationId xmlns:a16="http://schemas.microsoft.com/office/drawing/2014/main" id="{6ECB5360-D722-E0F1-5AC0-B3162A439DAA}"/>
              </a:ext>
            </a:extLst>
          </p:cNvPr>
          <p:cNvSpPr>
            <a:spLocks noGrp="1"/>
          </p:cNvSpPr>
          <p:nvPr>
            <p:ph idx="14"/>
          </p:nvPr>
        </p:nvSpPr>
        <p:spPr/>
        <p:txBody>
          <a:bodyPr/>
          <a:lstStyle/>
          <a:p>
            <a:r>
              <a:rPr lang="en-US" dirty="0"/>
              <a:t>The </a:t>
            </a:r>
            <a:r>
              <a:rPr lang="en-US" dirty="0">
                <a:solidFill>
                  <a:srgbClr val="A97816"/>
                </a:solidFill>
              </a:rPr>
              <a:t>hidden</a:t>
            </a:r>
            <a:r>
              <a:rPr lang="en-US" dirty="0"/>
              <a:t> sustainability dimension </a:t>
            </a:r>
          </a:p>
        </p:txBody>
      </p:sp>
      <p:sp>
        <p:nvSpPr>
          <p:cNvPr id="8" name="Text Placeholder 7">
            <a:extLst>
              <a:ext uri="{FF2B5EF4-FFF2-40B4-BE49-F238E27FC236}">
                <a16:creationId xmlns:a16="http://schemas.microsoft.com/office/drawing/2014/main" id="{7391E1FD-499C-B1B2-C4D5-BE5D15DB38B3}"/>
              </a:ext>
            </a:extLst>
          </p:cNvPr>
          <p:cNvSpPr>
            <a:spLocks noGrp="1"/>
          </p:cNvSpPr>
          <p:nvPr>
            <p:ph type="body" sz="quarter" idx="15"/>
          </p:nvPr>
        </p:nvSpPr>
        <p:spPr/>
        <p:txBody>
          <a:bodyPr/>
          <a:lstStyle/>
          <a:p>
            <a:endParaRPr lang="en-US"/>
          </a:p>
        </p:txBody>
      </p:sp>
      <p:sp>
        <p:nvSpPr>
          <p:cNvPr id="9" name="TextBox 8">
            <a:extLst>
              <a:ext uri="{FF2B5EF4-FFF2-40B4-BE49-F238E27FC236}">
                <a16:creationId xmlns:a16="http://schemas.microsoft.com/office/drawing/2014/main" id="{A16BC58B-FEF7-CD32-DDE7-4C6A2EFC4936}"/>
              </a:ext>
            </a:extLst>
          </p:cNvPr>
          <p:cNvSpPr txBox="1"/>
          <p:nvPr/>
        </p:nvSpPr>
        <p:spPr>
          <a:xfrm>
            <a:off x="486405" y="1555184"/>
            <a:ext cx="7672217" cy="954107"/>
          </a:xfrm>
          <a:prstGeom prst="rect">
            <a:avLst/>
          </a:prstGeom>
          <a:noFill/>
          <a:ln w="25400">
            <a:noFill/>
          </a:ln>
        </p:spPr>
        <p:txBody>
          <a:bodyPr wrap="square">
            <a:spAutoFit/>
          </a:bodyPr>
          <a:lstStyle/>
          <a:p>
            <a:pPr marL="514350" indent="-514350">
              <a:buAutoNum type="arabicPeriod"/>
            </a:pPr>
            <a:r>
              <a:rPr lang="en-US" sz="2800" b="1" dirty="0">
                <a:solidFill>
                  <a:srgbClr val="003969"/>
                </a:solidFill>
                <a:latin typeface="Book Antiqua" panose="02040602050305030304" pitchFamily="18" charset="0"/>
              </a:rPr>
              <a:t>Environmental impact is </a:t>
            </a:r>
            <a:r>
              <a:rPr lang="en-US" sz="2800" b="1" dirty="0">
                <a:solidFill>
                  <a:srgbClr val="A97816"/>
                </a:solidFill>
                <a:latin typeface="Book Antiqua" panose="02040602050305030304" pitchFamily="18" charset="0"/>
              </a:rPr>
              <a:t>not top of mind</a:t>
            </a:r>
          </a:p>
          <a:p>
            <a:pPr marL="514350" indent="-514350">
              <a:buFontTx/>
              <a:buAutoNum type="arabicPeriod"/>
            </a:pPr>
            <a:r>
              <a:rPr lang="en-US" sz="2800" b="1" dirty="0">
                <a:solidFill>
                  <a:srgbClr val="003969"/>
                </a:solidFill>
                <a:latin typeface="Book Antiqua" panose="02040602050305030304" pitchFamily="18" charset="0"/>
              </a:rPr>
              <a:t>But they </a:t>
            </a:r>
            <a:r>
              <a:rPr lang="en-US" sz="2800" b="1" dirty="0">
                <a:solidFill>
                  <a:srgbClr val="A97816"/>
                </a:solidFill>
                <a:latin typeface="Book Antiqua" panose="02040602050305030304" pitchFamily="18" charset="0"/>
              </a:rPr>
              <a:t>do have </a:t>
            </a:r>
            <a:r>
              <a:rPr lang="en-US" sz="2800" b="1" dirty="0">
                <a:solidFill>
                  <a:srgbClr val="003969"/>
                </a:solidFill>
                <a:latin typeface="Book Antiqua" panose="02040602050305030304" pitchFamily="18" charset="0"/>
              </a:rPr>
              <a:t>environmental impact </a:t>
            </a:r>
            <a:endParaRPr lang="en-US" sz="2800" b="1" dirty="0">
              <a:solidFill>
                <a:srgbClr val="AA7815"/>
              </a:solidFill>
              <a:latin typeface="Book Antiqua" panose="02040602050305030304" pitchFamily="18" charset="0"/>
            </a:endParaRPr>
          </a:p>
        </p:txBody>
      </p:sp>
      <p:pic>
        <p:nvPicPr>
          <p:cNvPr id="9218" name="Picture 2" descr="Cutting meat consumption may cause 'serious harm', academics warn">
            <a:extLst>
              <a:ext uri="{FF2B5EF4-FFF2-40B4-BE49-F238E27FC236}">
                <a16:creationId xmlns:a16="http://schemas.microsoft.com/office/drawing/2014/main" id="{EAA538F0-F70B-32BC-598D-E891135744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9367" y="3101138"/>
            <a:ext cx="2937394" cy="1958263"/>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6560764C-36DF-B748-282B-C5BB0B9205E6}"/>
              </a:ext>
            </a:extLst>
          </p:cNvPr>
          <p:cNvSpPr txBox="1"/>
          <p:nvPr/>
        </p:nvSpPr>
        <p:spPr>
          <a:xfrm>
            <a:off x="176925" y="5267243"/>
            <a:ext cx="3051454" cy="461665"/>
          </a:xfrm>
          <a:prstGeom prst="rect">
            <a:avLst/>
          </a:prstGeom>
          <a:noFill/>
        </p:spPr>
        <p:txBody>
          <a:bodyPr wrap="square" rtlCol="0">
            <a:spAutoFit/>
          </a:bodyPr>
          <a:lstStyle/>
          <a:p>
            <a:pPr algn="ctr"/>
            <a:r>
              <a:rPr lang="en-US" sz="2400" b="1" dirty="0">
                <a:solidFill>
                  <a:schemeClr val="bg1"/>
                </a:solidFill>
                <a:latin typeface="Franklin Gothic Demi Cond" panose="020B0603020102020204" pitchFamily="34" charset="0"/>
              </a:rPr>
              <a:t>|Meat consumption| </a:t>
            </a:r>
          </a:p>
        </p:txBody>
      </p:sp>
      <p:pic>
        <p:nvPicPr>
          <p:cNvPr id="9222" name="Picture 6" descr="What You Should Know About Right to Repair | Wirecutter">
            <a:extLst>
              <a:ext uri="{FF2B5EF4-FFF2-40B4-BE49-F238E27FC236}">
                <a16:creationId xmlns:a16="http://schemas.microsoft.com/office/drawing/2014/main" id="{3BCCD8C5-D10E-BBA5-2069-7B1E16D535B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1245" r="11078"/>
          <a:stretch>
            <a:fillRect/>
          </a:stretch>
        </p:blipFill>
        <p:spPr bwMode="auto">
          <a:xfrm>
            <a:off x="3166761" y="3101138"/>
            <a:ext cx="2931024" cy="1974611"/>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7A4E11B4-5E91-A827-FBC4-25DE986D6466}"/>
              </a:ext>
            </a:extLst>
          </p:cNvPr>
          <p:cNvSpPr txBox="1"/>
          <p:nvPr/>
        </p:nvSpPr>
        <p:spPr>
          <a:xfrm>
            <a:off x="3381657" y="5267243"/>
            <a:ext cx="2510408" cy="461665"/>
          </a:xfrm>
          <a:prstGeom prst="rect">
            <a:avLst/>
          </a:prstGeom>
          <a:noFill/>
        </p:spPr>
        <p:txBody>
          <a:bodyPr wrap="square" rtlCol="0">
            <a:spAutoFit/>
          </a:bodyPr>
          <a:lstStyle/>
          <a:p>
            <a:pPr algn="ctr"/>
            <a:r>
              <a:rPr lang="en-US" sz="2400" b="1" dirty="0">
                <a:solidFill>
                  <a:schemeClr val="bg1"/>
                </a:solidFill>
                <a:latin typeface="Franklin Gothic Demi Cond" panose="020B0603020102020204" pitchFamily="34" charset="0"/>
              </a:rPr>
              <a:t>|Repair|</a:t>
            </a:r>
          </a:p>
        </p:txBody>
      </p:sp>
      <p:pic>
        <p:nvPicPr>
          <p:cNvPr id="9228" name="Picture 12" descr="Efficient washing machines">
            <a:extLst>
              <a:ext uri="{FF2B5EF4-FFF2-40B4-BE49-F238E27FC236}">
                <a16:creationId xmlns:a16="http://schemas.microsoft.com/office/drawing/2014/main" id="{7C45FD83-BF0C-533D-C166-CC41DD8FAD3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267" r="633"/>
          <a:stretch>
            <a:fillRect/>
          </a:stretch>
        </p:blipFill>
        <p:spPr bwMode="auto">
          <a:xfrm>
            <a:off x="6097785" y="3102296"/>
            <a:ext cx="2912215" cy="1979095"/>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FDAC7A6A-7F0E-4737-1172-58A470D19EB0}"/>
              </a:ext>
            </a:extLst>
          </p:cNvPr>
          <p:cNvSpPr txBox="1"/>
          <p:nvPr/>
        </p:nvSpPr>
        <p:spPr>
          <a:xfrm>
            <a:off x="6309113" y="5267243"/>
            <a:ext cx="2510408" cy="461665"/>
          </a:xfrm>
          <a:prstGeom prst="rect">
            <a:avLst/>
          </a:prstGeom>
          <a:noFill/>
        </p:spPr>
        <p:txBody>
          <a:bodyPr wrap="square" rtlCol="0">
            <a:spAutoFit/>
          </a:bodyPr>
          <a:lstStyle/>
          <a:p>
            <a:pPr algn="ctr"/>
            <a:r>
              <a:rPr lang="en-US" sz="2400" b="1" dirty="0">
                <a:solidFill>
                  <a:schemeClr val="bg1"/>
                </a:solidFill>
                <a:latin typeface="Franklin Gothic Demi Cond" panose="020B0603020102020204" pitchFamily="34" charset="0"/>
              </a:rPr>
              <a:t>|Laundry decision|</a:t>
            </a:r>
          </a:p>
        </p:txBody>
      </p:sp>
      <p:pic>
        <p:nvPicPr>
          <p:cNvPr id="9236" name="Picture 20" descr="Introducing ChatGPT search | OpenAI">
            <a:extLst>
              <a:ext uri="{FF2B5EF4-FFF2-40B4-BE49-F238E27FC236}">
                <a16:creationId xmlns:a16="http://schemas.microsoft.com/office/drawing/2014/main" id="{FA78405A-6574-8725-1820-768736055F7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17387"/>
          <a:stretch>
            <a:fillRect/>
          </a:stretch>
        </p:blipFill>
        <p:spPr bwMode="auto">
          <a:xfrm>
            <a:off x="9010000" y="3098524"/>
            <a:ext cx="2912215" cy="1982867"/>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B05AD888-BBAF-4E64-F9EF-C11E46A6D09E}"/>
              </a:ext>
            </a:extLst>
          </p:cNvPr>
          <p:cNvSpPr txBox="1"/>
          <p:nvPr/>
        </p:nvSpPr>
        <p:spPr>
          <a:xfrm>
            <a:off x="9215491" y="5265662"/>
            <a:ext cx="2510408" cy="461665"/>
          </a:xfrm>
          <a:prstGeom prst="rect">
            <a:avLst/>
          </a:prstGeom>
          <a:noFill/>
        </p:spPr>
        <p:txBody>
          <a:bodyPr wrap="square" rtlCol="0">
            <a:spAutoFit/>
          </a:bodyPr>
          <a:lstStyle/>
          <a:p>
            <a:pPr algn="ctr"/>
            <a:r>
              <a:rPr lang="en-US" sz="2400" b="1" dirty="0">
                <a:solidFill>
                  <a:schemeClr val="bg1"/>
                </a:solidFill>
                <a:latin typeface="Franklin Gothic Demi Cond" panose="020B0603020102020204" pitchFamily="34" charset="0"/>
              </a:rPr>
              <a:t>|Gen AI usage|</a:t>
            </a:r>
          </a:p>
        </p:txBody>
      </p:sp>
      <p:sp>
        <p:nvSpPr>
          <p:cNvPr id="22" name="Rectangle 21">
            <a:extLst>
              <a:ext uri="{FF2B5EF4-FFF2-40B4-BE49-F238E27FC236}">
                <a16:creationId xmlns:a16="http://schemas.microsoft.com/office/drawing/2014/main" id="{DCF332B9-4AD8-8963-DA45-FB0E97B675AC}"/>
              </a:ext>
            </a:extLst>
          </p:cNvPr>
          <p:cNvSpPr/>
          <p:nvPr/>
        </p:nvSpPr>
        <p:spPr>
          <a:xfrm>
            <a:off x="0" y="2863533"/>
            <a:ext cx="12192000" cy="104381"/>
          </a:xfrm>
          <a:prstGeom prst="rect">
            <a:avLst/>
          </a:prstGeom>
          <a:solidFill>
            <a:srgbClr val="1138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Tree>
    <p:extLst>
      <p:ext uri="{BB962C8B-B14F-4D97-AF65-F5344CB8AC3E}">
        <p14:creationId xmlns:p14="http://schemas.microsoft.com/office/powerpoint/2010/main" val="298138103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B3BF29-4DDF-812A-3B2A-5124858762FC}"/>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BBE3E62E-DF70-8067-CC39-350D10B640CA}"/>
              </a:ext>
            </a:extLst>
          </p:cNvPr>
          <p:cNvSpPr>
            <a:spLocks noGrp="1"/>
          </p:cNvSpPr>
          <p:nvPr>
            <p:ph type="title"/>
          </p:nvPr>
        </p:nvSpPr>
        <p:spPr>
          <a:xfrm>
            <a:off x="458530" y="621674"/>
            <a:ext cx="11029615" cy="1497507"/>
          </a:xfrm>
        </p:spPr>
        <p:txBody>
          <a:bodyPr>
            <a:normAutofit/>
          </a:bodyPr>
          <a:lstStyle/>
          <a:p>
            <a:r>
              <a:rPr lang="en-US" dirty="0">
                <a:solidFill>
                  <a:srgbClr val="0F3865"/>
                </a:solidFill>
              </a:rPr>
              <a:t>Thank you!</a:t>
            </a:r>
          </a:p>
        </p:txBody>
      </p:sp>
      <p:sp>
        <p:nvSpPr>
          <p:cNvPr id="3" name="Espace réservé de la date 2">
            <a:extLst>
              <a:ext uri="{FF2B5EF4-FFF2-40B4-BE49-F238E27FC236}">
                <a16:creationId xmlns:a16="http://schemas.microsoft.com/office/drawing/2014/main" id="{73A5E9D2-5338-C2EE-4EAA-015D1CB6D465}"/>
              </a:ext>
            </a:extLst>
          </p:cNvPr>
          <p:cNvSpPr>
            <a:spLocks noGrp="1"/>
          </p:cNvSpPr>
          <p:nvPr>
            <p:ph type="dt" sz="half" idx="10"/>
          </p:nvPr>
        </p:nvSpPr>
        <p:spPr/>
        <p:txBody>
          <a:bodyPr/>
          <a:lstStyle/>
          <a:p>
            <a:endParaRPr lang="en-GB" dirty="0"/>
          </a:p>
        </p:txBody>
      </p:sp>
      <p:sp>
        <p:nvSpPr>
          <p:cNvPr id="5" name="Espace réservé du numéro de diapositive 4">
            <a:extLst>
              <a:ext uri="{FF2B5EF4-FFF2-40B4-BE49-F238E27FC236}">
                <a16:creationId xmlns:a16="http://schemas.microsoft.com/office/drawing/2014/main" id="{262F0C8E-E6F4-5BB8-CF93-D733EFD6B3E8}"/>
              </a:ext>
            </a:extLst>
          </p:cNvPr>
          <p:cNvSpPr>
            <a:spLocks noGrp="1"/>
          </p:cNvSpPr>
          <p:nvPr>
            <p:ph type="sldNum" sz="quarter" idx="12"/>
          </p:nvPr>
        </p:nvSpPr>
        <p:spPr/>
        <p:txBody>
          <a:bodyPr/>
          <a:lstStyle/>
          <a:p>
            <a:fld id="{D57F1E4F-1CFF-5643-939E-217C01CDF565}" type="slidenum">
              <a:rPr lang="en-GB" noProof="0" smtClean="0"/>
              <a:pPr/>
              <a:t>71</a:t>
            </a:fld>
            <a:endParaRPr lang="en-GB" noProof="0" dirty="0"/>
          </a:p>
        </p:txBody>
      </p:sp>
      <p:sp>
        <p:nvSpPr>
          <p:cNvPr id="9" name="Sous-titre 2">
            <a:extLst>
              <a:ext uri="{FF2B5EF4-FFF2-40B4-BE49-F238E27FC236}">
                <a16:creationId xmlns:a16="http://schemas.microsoft.com/office/drawing/2014/main" id="{D353FBC7-7E75-5E65-6F1A-09FA361655C7}"/>
              </a:ext>
            </a:extLst>
          </p:cNvPr>
          <p:cNvSpPr txBox="1">
            <a:spLocks/>
          </p:cNvSpPr>
          <p:nvPr/>
        </p:nvSpPr>
        <p:spPr>
          <a:xfrm>
            <a:off x="458530" y="2242274"/>
            <a:ext cx="10993546" cy="590321"/>
          </a:xfrm>
          <a:prstGeom prst="rect">
            <a:avLst/>
          </a:prstGeom>
        </p:spPr>
        <p:txBody>
          <a:bodyPr vert="horz" lIns="91440" tIns="45720" rIns="91440" bIns="45720" rtlCol="0" anchor="t">
            <a:normAutofit/>
          </a:bodyPr>
          <a:lstStyle>
            <a:lvl1pPr marL="0" indent="0" algn="l" defTabSz="457200" rtl="0" eaLnBrk="1" latinLnBrk="0" hangingPunct="1">
              <a:spcBef>
                <a:spcPct val="20000"/>
              </a:spcBef>
              <a:spcAft>
                <a:spcPts val="600"/>
              </a:spcAft>
              <a:buClr>
                <a:schemeClr val="tx2"/>
              </a:buClr>
              <a:buSzPct val="92000"/>
              <a:buFont typeface="Wingdings 2" panose="05020102010507070707" pitchFamily="18" charset="2"/>
              <a:buNone/>
              <a:defRPr sz="1600" kern="1200" cap="all">
                <a:solidFill>
                  <a:srgbClr val="13486A"/>
                </a:solidFill>
                <a:latin typeface="+mn-lt"/>
                <a:ea typeface="+mn-ea"/>
                <a:cs typeface="+mn-cs"/>
              </a:defRPr>
            </a:lvl1pPr>
            <a:lvl2pPr marL="457200" indent="0" algn="ctr" defTabSz="457200" rtl="0" eaLnBrk="1" latinLnBrk="0" hangingPunct="1">
              <a:spcBef>
                <a:spcPct val="20000"/>
              </a:spcBef>
              <a:spcAft>
                <a:spcPts val="600"/>
              </a:spcAft>
              <a:buClr>
                <a:schemeClr val="tx2"/>
              </a:buClr>
              <a:buSzPct val="92000"/>
              <a:buFont typeface="Wingdings 2" panose="05020102010507070707" pitchFamily="18"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ct val="20000"/>
              </a:spcBef>
              <a:spcAft>
                <a:spcPts val="600"/>
              </a:spcAft>
              <a:buClr>
                <a:schemeClr val="tx2"/>
              </a:buClr>
              <a:buSzPct val="92000"/>
              <a:buFont typeface="Wingdings 2" panose="05020102010507070707" pitchFamily="18"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ct val="20000"/>
              </a:spcBef>
              <a:spcAft>
                <a:spcPts val="600"/>
              </a:spcAft>
              <a:buClr>
                <a:schemeClr val="tx2"/>
              </a:buClr>
              <a:buSzPct val="92000"/>
              <a:buFont typeface="Wingdings 2" panose="05020102010507070707" pitchFamily="18"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ct val="20000"/>
              </a:spcBef>
              <a:spcAft>
                <a:spcPts val="600"/>
              </a:spcAft>
              <a:buClr>
                <a:schemeClr val="tx2"/>
              </a:buClr>
              <a:buSzPct val="92000"/>
              <a:buFont typeface="Wingdings 2" panose="05020102010507070707" pitchFamily="18"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200" kern="1200">
                <a:solidFill>
                  <a:schemeClr val="tx1">
                    <a:tint val="75000"/>
                  </a:schemeClr>
                </a:solidFill>
                <a:latin typeface="+mn-lt"/>
                <a:ea typeface="+mn-ea"/>
                <a:cs typeface="+mn-cs"/>
              </a:defRPr>
            </a:lvl9pPr>
          </a:lstStyle>
          <a:p>
            <a:r>
              <a:rPr lang="en-US" sz="1800" cap="none" dirty="0">
                <a:solidFill>
                  <a:srgbClr val="3F3F3F"/>
                </a:solidFill>
              </a:rPr>
              <a:t>Questions or comments? </a:t>
            </a:r>
            <a:endParaRPr lang="en-US" sz="1800" dirty="0">
              <a:solidFill>
                <a:srgbClr val="3F3F3F"/>
              </a:solidFill>
            </a:endParaRPr>
          </a:p>
        </p:txBody>
      </p:sp>
      <p:pic>
        <p:nvPicPr>
          <p:cNvPr id="4" name="Picture 3" descr="A person standing in front of a screen&#10;&#10;Description automatically generated">
            <a:extLst>
              <a:ext uri="{FF2B5EF4-FFF2-40B4-BE49-F238E27FC236}">
                <a16:creationId xmlns:a16="http://schemas.microsoft.com/office/drawing/2014/main" id="{84C29D6E-920B-090D-2280-38AB1FFE2B87}"/>
              </a:ext>
            </a:extLst>
          </p:cNvPr>
          <p:cNvPicPr>
            <a:picLocks noChangeAspect="1"/>
          </p:cNvPicPr>
          <p:nvPr/>
        </p:nvPicPr>
        <p:blipFill rotWithShape="1">
          <a:blip r:embed="rId2"/>
          <a:srcRect l="12046" t="11066" r="11111" b="12437"/>
          <a:stretch/>
        </p:blipFill>
        <p:spPr>
          <a:xfrm>
            <a:off x="6574155" y="4105075"/>
            <a:ext cx="1204379" cy="1198974"/>
          </a:xfrm>
          <a:prstGeom prst="ellipse">
            <a:avLst/>
          </a:prstGeom>
        </p:spPr>
      </p:pic>
      <p:pic>
        <p:nvPicPr>
          <p:cNvPr id="7" name="Picture 2" descr="Dave Hardisty (@dhardisty.bsky.social) — Bluesky">
            <a:extLst>
              <a:ext uri="{FF2B5EF4-FFF2-40B4-BE49-F238E27FC236}">
                <a16:creationId xmlns:a16="http://schemas.microsoft.com/office/drawing/2014/main" id="{2D0EDF4F-7517-3D19-0BD5-D6F178BAA5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28116" y="4099670"/>
            <a:ext cx="1204379" cy="1204379"/>
          </a:xfrm>
          <a:prstGeom prst="ellipse">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85BC9D77-8517-DD2F-B386-95E45E0E877A}"/>
              </a:ext>
            </a:extLst>
          </p:cNvPr>
          <p:cNvPicPr>
            <a:picLocks noChangeAspect="1"/>
          </p:cNvPicPr>
          <p:nvPr/>
        </p:nvPicPr>
        <p:blipFill rotWithShape="1">
          <a:blip r:embed="rId4"/>
          <a:srcRect t="179" b="7229"/>
          <a:stretch>
            <a:fillRect/>
          </a:stretch>
        </p:blipFill>
        <p:spPr>
          <a:xfrm>
            <a:off x="8500033" y="4099670"/>
            <a:ext cx="1204379" cy="1204379"/>
          </a:xfrm>
          <a:prstGeom prst="ellipse">
            <a:avLst/>
          </a:prstGeom>
        </p:spPr>
      </p:pic>
      <p:sp>
        <p:nvSpPr>
          <p:cNvPr id="10" name="TextBox 9">
            <a:extLst>
              <a:ext uri="{FF2B5EF4-FFF2-40B4-BE49-F238E27FC236}">
                <a16:creationId xmlns:a16="http://schemas.microsoft.com/office/drawing/2014/main" id="{D97000B7-3F5D-02A2-18F4-A91FCD60113C}"/>
              </a:ext>
            </a:extLst>
          </p:cNvPr>
          <p:cNvSpPr txBox="1"/>
          <p:nvPr/>
        </p:nvSpPr>
        <p:spPr>
          <a:xfrm>
            <a:off x="6239910" y="5304048"/>
            <a:ext cx="1872868" cy="706797"/>
          </a:xfrm>
          <a:prstGeom prst="rect">
            <a:avLst/>
          </a:prstGeom>
          <a:noFill/>
        </p:spPr>
        <p:txBody>
          <a:bodyPr wrap="square" rtlCol="0">
            <a:spAutoFit/>
          </a:bodyPr>
          <a:lstStyle/>
          <a:p>
            <a:pPr algn="ctr">
              <a:lnSpc>
                <a:spcPct val="150000"/>
              </a:lnSpc>
            </a:pPr>
            <a:r>
              <a:rPr lang="en-US" sz="1400" b="1" dirty="0">
                <a:latin typeface="Book Antiqua" panose="02040602050305030304" pitchFamily="18" charset="0"/>
              </a:rPr>
              <a:t>Yuqi Guo</a:t>
            </a:r>
          </a:p>
          <a:p>
            <a:pPr algn="ctr">
              <a:lnSpc>
                <a:spcPct val="150000"/>
              </a:lnSpc>
            </a:pPr>
            <a:r>
              <a:rPr lang="en-US" sz="1400" dirty="0">
                <a:latin typeface="Book Antiqua" panose="02040602050305030304" pitchFamily="18" charset="0"/>
              </a:rPr>
              <a:t>Tilburg University </a:t>
            </a:r>
          </a:p>
        </p:txBody>
      </p:sp>
      <p:sp>
        <p:nvSpPr>
          <p:cNvPr id="11" name="TextBox 10">
            <a:extLst>
              <a:ext uri="{FF2B5EF4-FFF2-40B4-BE49-F238E27FC236}">
                <a16:creationId xmlns:a16="http://schemas.microsoft.com/office/drawing/2014/main" id="{3ED2F93C-2849-822E-17A9-E253B320D403}"/>
              </a:ext>
            </a:extLst>
          </p:cNvPr>
          <p:cNvSpPr txBox="1"/>
          <p:nvPr/>
        </p:nvSpPr>
        <p:spPr>
          <a:xfrm>
            <a:off x="10091666" y="5309793"/>
            <a:ext cx="1872868" cy="706797"/>
          </a:xfrm>
          <a:prstGeom prst="rect">
            <a:avLst/>
          </a:prstGeom>
          <a:noFill/>
        </p:spPr>
        <p:txBody>
          <a:bodyPr wrap="square" rtlCol="0">
            <a:spAutoFit/>
          </a:bodyPr>
          <a:lstStyle/>
          <a:p>
            <a:pPr algn="ctr">
              <a:lnSpc>
                <a:spcPct val="150000"/>
              </a:lnSpc>
            </a:pPr>
            <a:r>
              <a:rPr lang="en-US" sz="1400" b="1" dirty="0">
                <a:latin typeface="Book Antiqua" panose="02040602050305030304" pitchFamily="18" charset="0"/>
              </a:rPr>
              <a:t>David Hardisty</a:t>
            </a:r>
          </a:p>
          <a:p>
            <a:pPr algn="ctr">
              <a:lnSpc>
                <a:spcPct val="150000"/>
              </a:lnSpc>
            </a:pPr>
            <a:r>
              <a:rPr lang="en-US" sz="1400" dirty="0">
                <a:latin typeface="Book Antiqua" panose="02040602050305030304" pitchFamily="18" charset="0"/>
              </a:rPr>
              <a:t>UBC</a:t>
            </a:r>
          </a:p>
        </p:txBody>
      </p:sp>
      <p:sp>
        <p:nvSpPr>
          <p:cNvPr id="12" name="TextBox 11">
            <a:extLst>
              <a:ext uri="{FF2B5EF4-FFF2-40B4-BE49-F238E27FC236}">
                <a16:creationId xmlns:a16="http://schemas.microsoft.com/office/drawing/2014/main" id="{B179615D-2535-87A7-4B64-44267D22E1BA}"/>
              </a:ext>
            </a:extLst>
          </p:cNvPr>
          <p:cNvSpPr txBox="1"/>
          <p:nvPr/>
        </p:nvSpPr>
        <p:spPr>
          <a:xfrm>
            <a:off x="8165788" y="5304049"/>
            <a:ext cx="1872868" cy="706797"/>
          </a:xfrm>
          <a:prstGeom prst="rect">
            <a:avLst/>
          </a:prstGeom>
          <a:noFill/>
        </p:spPr>
        <p:txBody>
          <a:bodyPr wrap="square" rtlCol="0">
            <a:spAutoFit/>
          </a:bodyPr>
          <a:lstStyle/>
          <a:p>
            <a:pPr algn="ctr">
              <a:lnSpc>
                <a:spcPct val="150000"/>
              </a:lnSpc>
            </a:pPr>
            <a:r>
              <a:rPr lang="en-US" sz="1400" b="1" dirty="0">
                <a:latin typeface="Book Antiqua" panose="02040602050305030304" pitchFamily="18" charset="0"/>
              </a:rPr>
              <a:t>Jen Park</a:t>
            </a:r>
          </a:p>
          <a:p>
            <a:pPr algn="ctr">
              <a:lnSpc>
                <a:spcPct val="150000"/>
              </a:lnSpc>
            </a:pPr>
            <a:r>
              <a:rPr lang="en-US" sz="1400" dirty="0">
                <a:latin typeface="Book Antiqua" panose="02040602050305030304" pitchFamily="18" charset="0"/>
              </a:rPr>
              <a:t>UBC</a:t>
            </a:r>
          </a:p>
        </p:txBody>
      </p:sp>
    </p:spTree>
    <p:extLst>
      <p:ext uri="{BB962C8B-B14F-4D97-AF65-F5344CB8AC3E}">
        <p14:creationId xmlns:p14="http://schemas.microsoft.com/office/powerpoint/2010/main" val="35020213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F26C5C-8A15-F8B0-5D6E-C4F3632B1E49}"/>
            </a:ext>
          </a:extLst>
        </p:cNvPr>
        <p:cNvGrpSpPr/>
        <p:nvPr/>
      </p:nvGrpSpPr>
      <p:grpSpPr>
        <a:xfrm>
          <a:off x="0" y="0"/>
          <a:ext cx="0" cy="0"/>
          <a:chOff x="0" y="0"/>
          <a:chExt cx="0" cy="0"/>
        </a:xfrm>
      </p:grpSpPr>
      <p:sp>
        <p:nvSpPr>
          <p:cNvPr id="3" name="Date Placeholder 2">
            <a:extLst>
              <a:ext uri="{FF2B5EF4-FFF2-40B4-BE49-F238E27FC236}">
                <a16:creationId xmlns:a16="http://schemas.microsoft.com/office/drawing/2014/main" id="{5AAB4597-2F54-96A4-E8A8-4DD52D82C4E1}"/>
              </a:ext>
            </a:extLst>
          </p:cNvPr>
          <p:cNvSpPr>
            <a:spLocks noGrp="1"/>
          </p:cNvSpPr>
          <p:nvPr>
            <p:ph type="dt" sz="half" idx="10"/>
          </p:nvPr>
        </p:nvSpPr>
        <p:spPr/>
        <p:txBody>
          <a:bodyPr/>
          <a:lstStyle/>
          <a:p>
            <a:endParaRPr lang="en-GB" dirty="0"/>
          </a:p>
        </p:txBody>
      </p:sp>
      <p:sp>
        <p:nvSpPr>
          <p:cNvPr id="4" name="Footer Placeholder 3">
            <a:extLst>
              <a:ext uri="{FF2B5EF4-FFF2-40B4-BE49-F238E27FC236}">
                <a16:creationId xmlns:a16="http://schemas.microsoft.com/office/drawing/2014/main" id="{59AB7ACE-264C-BC24-6785-E7C5DF16956E}"/>
              </a:ext>
            </a:extLst>
          </p:cNvPr>
          <p:cNvSpPr>
            <a:spLocks noGrp="1"/>
          </p:cNvSpPr>
          <p:nvPr>
            <p:ph type="ftr" sz="quarter" idx="11"/>
          </p:nvPr>
        </p:nvSpPr>
        <p:spPr/>
        <p:txBody>
          <a:bodyPr/>
          <a:lstStyle/>
          <a:p>
            <a:endParaRPr lang="en-GB" cap="none" dirty="0"/>
          </a:p>
        </p:txBody>
      </p:sp>
      <p:sp>
        <p:nvSpPr>
          <p:cNvPr id="5" name="Slide Number Placeholder 4">
            <a:extLst>
              <a:ext uri="{FF2B5EF4-FFF2-40B4-BE49-F238E27FC236}">
                <a16:creationId xmlns:a16="http://schemas.microsoft.com/office/drawing/2014/main" id="{5EBE971F-8BE1-8CF7-24D5-37F90E0C761D}"/>
              </a:ext>
            </a:extLst>
          </p:cNvPr>
          <p:cNvSpPr>
            <a:spLocks noGrp="1"/>
          </p:cNvSpPr>
          <p:nvPr>
            <p:ph type="sldNum" sz="quarter" idx="12"/>
          </p:nvPr>
        </p:nvSpPr>
        <p:spPr/>
        <p:txBody>
          <a:bodyPr/>
          <a:lstStyle/>
          <a:p>
            <a:fld id="{D57F1E4F-1CFF-5643-939E-217C01CDF565}" type="slidenum">
              <a:rPr lang="en-GB" noProof="0" smtClean="0"/>
              <a:pPr/>
              <a:t>8</a:t>
            </a:fld>
            <a:endParaRPr lang="en-GB" noProof="0" dirty="0"/>
          </a:p>
        </p:txBody>
      </p:sp>
      <p:sp>
        <p:nvSpPr>
          <p:cNvPr id="6" name="Content Placeholder 5">
            <a:extLst>
              <a:ext uri="{FF2B5EF4-FFF2-40B4-BE49-F238E27FC236}">
                <a16:creationId xmlns:a16="http://schemas.microsoft.com/office/drawing/2014/main" id="{2159764D-635C-FF58-E30C-174587076C7B}"/>
              </a:ext>
            </a:extLst>
          </p:cNvPr>
          <p:cNvSpPr>
            <a:spLocks noGrp="1"/>
          </p:cNvSpPr>
          <p:nvPr>
            <p:ph idx="13"/>
          </p:nvPr>
        </p:nvSpPr>
        <p:spPr/>
        <p:txBody>
          <a:bodyPr/>
          <a:lstStyle/>
          <a:p>
            <a:r>
              <a:rPr lang="en-US" dirty="0"/>
              <a:t>Introduction </a:t>
            </a:r>
          </a:p>
        </p:txBody>
      </p:sp>
      <p:sp>
        <p:nvSpPr>
          <p:cNvPr id="7" name="Content Placeholder 6">
            <a:extLst>
              <a:ext uri="{FF2B5EF4-FFF2-40B4-BE49-F238E27FC236}">
                <a16:creationId xmlns:a16="http://schemas.microsoft.com/office/drawing/2014/main" id="{5B489CDA-F956-17D8-DE9C-C081A23762B4}"/>
              </a:ext>
            </a:extLst>
          </p:cNvPr>
          <p:cNvSpPr>
            <a:spLocks noGrp="1"/>
          </p:cNvSpPr>
          <p:nvPr>
            <p:ph idx="14"/>
          </p:nvPr>
        </p:nvSpPr>
        <p:spPr/>
        <p:txBody>
          <a:bodyPr/>
          <a:lstStyle/>
          <a:p>
            <a:r>
              <a:rPr lang="en-US" dirty="0"/>
              <a:t>Great minds think alike!</a:t>
            </a:r>
            <a:endParaRPr lang="en-US" dirty="0">
              <a:solidFill>
                <a:srgbClr val="A97816"/>
              </a:solidFill>
            </a:endParaRPr>
          </a:p>
        </p:txBody>
      </p:sp>
      <p:sp>
        <p:nvSpPr>
          <p:cNvPr id="8" name="Text Placeholder 7">
            <a:extLst>
              <a:ext uri="{FF2B5EF4-FFF2-40B4-BE49-F238E27FC236}">
                <a16:creationId xmlns:a16="http://schemas.microsoft.com/office/drawing/2014/main" id="{484E4F7E-CD9C-9B5D-AC37-D3931ADA7C93}"/>
              </a:ext>
            </a:extLst>
          </p:cNvPr>
          <p:cNvSpPr>
            <a:spLocks noGrp="1"/>
          </p:cNvSpPr>
          <p:nvPr>
            <p:ph type="body" sz="quarter" idx="15"/>
          </p:nvPr>
        </p:nvSpPr>
        <p:spPr/>
        <p:txBody>
          <a:bodyPr/>
          <a:lstStyle/>
          <a:p>
            <a:r>
              <a:rPr lang="en-US" dirty="0"/>
              <a:t>Huang, F., Siddiqui, R. A., &amp; Liu, Q. (in press). Sustainability Cues Can Delay Consumption. </a:t>
            </a:r>
            <a:r>
              <a:rPr lang="en-US" i="1" dirty="0"/>
              <a:t>Journal of Consumer Research</a:t>
            </a:r>
            <a:r>
              <a:rPr lang="en-US" dirty="0"/>
              <a:t>, ucaf050.</a:t>
            </a:r>
          </a:p>
        </p:txBody>
      </p:sp>
      <p:pic>
        <p:nvPicPr>
          <p:cNvPr id="13" name="Picture 12">
            <a:extLst>
              <a:ext uri="{FF2B5EF4-FFF2-40B4-BE49-F238E27FC236}">
                <a16:creationId xmlns:a16="http://schemas.microsoft.com/office/drawing/2014/main" id="{8107BFCF-96D7-2F38-96B2-882B6E9482C9}"/>
              </a:ext>
            </a:extLst>
          </p:cNvPr>
          <p:cNvPicPr>
            <a:picLocks noChangeAspect="1"/>
          </p:cNvPicPr>
          <p:nvPr/>
        </p:nvPicPr>
        <p:blipFill>
          <a:blip r:embed="rId3"/>
          <a:stretch>
            <a:fillRect/>
          </a:stretch>
        </p:blipFill>
        <p:spPr>
          <a:xfrm>
            <a:off x="2216727" y="1195179"/>
            <a:ext cx="8036966" cy="5035762"/>
          </a:xfrm>
          <a:prstGeom prst="rect">
            <a:avLst/>
          </a:prstGeom>
        </p:spPr>
      </p:pic>
    </p:spTree>
    <p:extLst>
      <p:ext uri="{BB962C8B-B14F-4D97-AF65-F5344CB8AC3E}">
        <p14:creationId xmlns:p14="http://schemas.microsoft.com/office/powerpoint/2010/main" val="28787679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A2481B-655C-2ED1-38F5-C026B8B19AD9}"/>
            </a:ext>
          </a:extLst>
        </p:cNvPr>
        <p:cNvGrpSpPr/>
        <p:nvPr/>
      </p:nvGrpSpPr>
      <p:grpSpPr>
        <a:xfrm>
          <a:off x="0" y="0"/>
          <a:ext cx="0" cy="0"/>
          <a:chOff x="0" y="0"/>
          <a:chExt cx="0" cy="0"/>
        </a:xfrm>
      </p:grpSpPr>
      <p:sp>
        <p:nvSpPr>
          <p:cNvPr id="3" name="Date Placeholder 2">
            <a:extLst>
              <a:ext uri="{FF2B5EF4-FFF2-40B4-BE49-F238E27FC236}">
                <a16:creationId xmlns:a16="http://schemas.microsoft.com/office/drawing/2014/main" id="{2BA2D6C1-EA7A-3B13-AF9F-A4D4264F6222}"/>
              </a:ext>
            </a:extLst>
          </p:cNvPr>
          <p:cNvSpPr>
            <a:spLocks noGrp="1"/>
          </p:cNvSpPr>
          <p:nvPr>
            <p:ph type="dt" sz="half" idx="10"/>
          </p:nvPr>
        </p:nvSpPr>
        <p:spPr/>
        <p:txBody>
          <a:bodyPr/>
          <a:lstStyle/>
          <a:p>
            <a:endParaRPr lang="en-GB" dirty="0"/>
          </a:p>
        </p:txBody>
      </p:sp>
      <p:sp>
        <p:nvSpPr>
          <p:cNvPr id="4" name="Footer Placeholder 3">
            <a:extLst>
              <a:ext uri="{FF2B5EF4-FFF2-40B4-BE49-F238E27FC236}">
                <a16:creationId xmlns:a16="http://schemas.microsoft.com/office/drawing/2014/main" id="{D94C24FF-A963-555F-677E-DAAE09F6B11C}"/>
              </a:ext>
            </a:extLst>
          </p:cNvPr>
          <p:cNvSpPr>
            <a:spLocks noGrp="1"/>
          </p:cNvSpPr>
          <p:nvPr>
            <p:ph type="ftr" sz="quarter" idx="11"/>
          </p:nvPr>
        </p:nvSpPr>
        <p:spPr/>
        <p:txBody>
          <a:bodyPr/>
          <a:lstStyle/>
          <a:p>
            <a:endParaRPr lang="en-GB" cap="none" dirty="0"/>
          </a:p>
        </p:txBody>
      </p:sp>
      <p:sp>
        <p:nvSpPr>
          <p:cNvPr id="5" name="Slide Number Placeholder 4">
            <a:extLst>
              <a:ext uri="{FF2B5EF4-FFF2-40B4-BE49-F238E27FC236}">
                <a16:creationId xmlns:a16="http://schemas.microsoft.com/office/drawing/2014/main" id="{E3BDCA04-0462-AD1D-1C04-E4778F41B8A0}"/>
              </a:ext>
            </a:extLst>
          </p:cNvPr>
          <p:cNvSpPr>
            <a:spLocks noGrp="1"/>
          </p:cNvSpPr>
          <p:nvPr>
            <p:ph type="sldNum" sz="quarter" idx="12"/>
          </p:nvPr>
        </p:nvSpPr>
        <p:spPr/>
        <p:txBody>
          <a:bodyPr/>
          <a:lstStyle/>
          <a:p>
            <a:fld id="{D57F1E4F-1CFF-5643-939E-217C01CDF565}" type="slidenum">
              <a:rPr lang="en-GB" noProof="0" smtClean="0"/>
              <a:pPr/>
              <a:t>9</a:t>
            </a:fld>
            <a:endParaRPr lang="en-GB" noProof="0" dirty="0"/>
          </a:p>
        </p:txBody>
      </p:sp>
      <p:sp>
        <p:nvSpPr>
          <p:cNvPr id="6" name="Content Placeholder 5">
            <a:extLst>
              <a:ext uri="{FF2B5EF4-FFF2-40B4-BE49-F238E27FC236}">
                <a16:creationId xmlns:a16="http://schemas.microsoft.com/office/drawing/2014/main" id="{D1E09AEE-FEBE-1BD4-FBBE-56DDC37A8C85}"/>
              </a:ext>
            </a:extLst>
          </p:cNvPr>
          <p:cNvSpPr>
            <a:spLocks noGrp="1"/>
          </p:cNvSpPr>
          <p:nvPr>
            <p:ph idx="13"/>
          </p:nvPr>
        </p:nvSpPr>
        <p:spPr/>
        <p:txBody>
          <a:bodyPr/>
          <a:lstStyle/>
          <a:p>
            <a:r>
              <a:rPr lang="en-US" dirty="0"/>
              <a:t>Introduction </a:t>
            </a:r>
          </a:p>
        </p:txBody>
      </p:sp>
      <p:sp>
        <p:nvSpPr>
          <p:cNvPr id="7" name="Content Placeholder 6">
            <a:extLst>
              <a:ext uri="{FF2B5EF4-FFF2-40B4-BE49-F238E27FC236}">
                <a16:creationId xmlns:a16="http://schemas.microsoft.com/office/drawing/2014/main" id="{7A7FB19D-106C-0DAC-3409-83B28EFD0ED4}"/>
              </a:ext>
            </a:extLst>
          </p:cNvPr>
          <p:cNvSpPr>
            <a:spLocks noGrp="1"/>
          </p:cNvSpPr>
          <p:nvPr>
            <p:ph idx="14"/>
          </p:nvPr>
        </p:nvSpPr>
        <p:spPr/>
        <p:txBody>
          <a:bodyPr/>
          <a:lstStyle/>
          <a:p>
            <a:r>
              <a:rPr lang="en-US" b="1" dirty="0">
                <a:solidFill>
                  <a:srgbClr val="264880"/>
                </a:solidFill>
              </a:rPr>
              <a:t>A </a:t>
            </a:r>
            <a:r>
              <a:rPr lang="en-US" b="1" dirty="0">
                <a:solidFill>
                  <a:srgbClr val="A97816"/>
                </a:solidFill>
              </a:rPr>
              <a:t>sequential moral behavior </a:t>
            </a:r>
            <a:r>
              <a:rPr lang="en-US" b="1" dirty="0">
                <a:solidFill>
                  <a:srgbClr val="264880"/>
                </a:solidFill>
              </a:rPr>
              <a:t>paradigm (SMB)</a:t>
            </a:r>
          </a:p>
        </p:txBody>
      </p:sp>
      <p:sp>
        <p:nvSpPr>
          <p:cNvPr id="8" name="Text Placeholder 7">
            <a:extLst>
              <a:ext uri="{FF2B5EF4-FFF2-40B4-BE49-F238E27FC236}">
                <a16:creationId xmlns:a16="http://schemas.microsoft.com/office/drawing/2014/main" id="{F42137E1-BC6F-139E-3F5F-2E0C5650DA1B}"/>
              </a:ext>
            </a:extLst>
          </p:cNvPr>
          <p:cNvSpPr>
            <a:spLocks noGrp="1"/>
          </p:cNvSpPr>
          <p:nvPr>
            <p:ph type="body" sz="quarter" idx="15"/>
          </p:nvPr>
        </p:nvSpPr>
        <p:spPr/>
        <p:txBody>
          <a:bodyPr/>
          <a:lstStyle/>
          <a:p>
            <a:r>
              <a:rPr lang="en-US" dirty="0"/>
              <a:t>Effron 2012; Monin and Miller 2001; Mullen and Monin 2016</a:t>
            </a:r>
          </a:p>
        </p:txBody>
      </p:sp>
      <p:sp>
        <p:nvSpPr>
          <p:cNvPr id="16" name="TextBox 15">
            <a:extLst>
              <a:ext uri="{FF2B5EF4-FFF2-40B4-BE49-F238E27FC236}">
                <a16:creationId xmlns:a16="http://schemas.microsoft.com/office/drawing/2014/main" id="{1A5427E2-3EA3-DE1B-0A15-49BB1392EBAF}"/>
              </a:ext>
            </a:extLst>
          </p:cNvPr>
          <p:cNvSpPr txBox="1"/>
          <p:nvPr/>
        </p:nvSpPr>
        <p:spPr>
          <a:xfrm>
            <a:off x="1618838" y="4689497"/>
            <a:ext cx="8468020" cy="1200329"/>
          </a:xfrm>
          <a:prstGeom prst="rect">
            <a:avLst/>
          </a:prstGeom>
          <a:noFill/>
        </p:spPr>
        <p:txBody>
          <a:bodyPr wrap="square">
            <a:spAutoFit/>
          </a:bodyPr>
          <a:lstStyle/>
          <a:p>
            <a:pPr algn="ctr"/>
            <a:r>
              <a:rPr lang="en-US" sz="3600" b="1" dirty="0">
                <a:solidFill>
                  <a:srgbClr val="264880"/>
                </a:solidFill>
                <a:latin typeface="+mj-lt"/>
              </a:rPr>
              <a:t>Does </a:t>
            </a:r>
            <a:r>
              <a:rPr lang="en-US" sz="3600" b="1" dirty="0">
                <a:solidFill>
                  <a:srgbClr val="A97816"/>
                </a:solidFill>
                <a:latin typeface="+mj-lt"/>
              </a:rPr>
              <a:t>moral behavior 1 </a:t>
            </a:r>
            <a:r>
              <a:rPr lang="en-US" sz="3600" b="1" dirty="0">
                <a:solidFill>
                  <a:srgbClr val="264880"/>
                </a:solidFill>
                <a:latin typeface="+mj-lt"/>
              </a:rPr>
              <a:t>lead to higher uptake of </a:t>
            </a:r>
            <a:r>
              <a:rPr lang="en-US" sz="3600" b="1" dirty="0">
                <a:solidFill>
                  <a:srgbClr val="A97816"/>
                </a:solidFill>
                <a:latin typeface="+mj-lt"/>
              </a:rPr>
              <a:t>moral behavior 2</a:t>
            </a:r>
            <a:r>
              <a:rPr lang="en-US" sz="3600" b="1" dirty="0">
                <a:solidFill>
                  <a:srgbClr val="264880"/>
                </a:solidFill>
                <a:latin typeface="+mj-lt"/>
              </a:rPr>
              <a:t>? </a:t>
            </a:r>
          </a:p>
        </p:txBody>
      </p:sp>
      <p:sp>
        <p:nvSpPr>
          <p:cNvPr id="18" name="Oval 17">
            <a:extLst>
              <a:ext uri="{FF2B5EF4-FFF2-40B4-BE49-F238E27FC236}">
                <a16:creationId xmlns:a16="http://schemas.microsoft.com/office/drawing/2014/main" id="{853D0E40-1D0C-6ADF-3E4C-79B09EB73839}"/>
              </a:ext>
            </a:extLst>
          </p:cNvPr>
          <p:cNvSpPr/>
          <p:nvPr/>
        </p:nvSpPr>
        <p:spPr>
          <a:xfrm>
            <a:off x="1908056" y="1969895"/>
            <a:ext cx="2260600" cy="2260600"/>
          </a:xfrm>
          <a:prstGeom prst="ellipse">
            <a:avLst/>
          </a:prstGeom>
          <a:solidFill>
            <a:srgbClr val="2648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0" lang="en-US" sz="2400" b="1" i="0" u="none" strike="noStrike" kern="1200" cap="none" spc="0" normalizeH="0" baseline="0" noProof="0" dirty="0">
                <a:ln>
                  <a:noFill/>
                </a:ln>
                <a:solidFill>
                  <a:schemeClr val="bg1"/>
                </a:solidFill>
                <a:effectLst/>
                <a:uLnTx/>
                <a:uFillTx/>
                <a:latin typeface="Franklin Gothic Medium" panose="020B0603020102020204"/>
                <a:ea typeface="+mn-ea"/>
                <a:cs typeface="+mn-cs"/>
              </a:rPr>
              <a:t>moral behavior 1</a:t>
            </a:r>
            <a:endParaRPr lang="en-US" sz="1200" dirty="0">
              <a:solidFill>
                <a:schemeClr val="bg1"/>
              </a:solidFill>
            </a:endParaRPr>
          </a:p>
        </p:txBody>
      </p:sp>
      <p:sp>
        <p:nvSpPr>
          <p:cNvPr id="20" name="Oval 19">
            <a:extLst>
              <a:ext uri="{FF2B5EF4-FFF2-40B4-BE49-F238E27FC236}">
                <a16:creationId xmlns:a16="http://schemas.microsoft.com/office/drawing/2014/main" id="{2D9DF69F-CE26-ED03-DD78-883600131537}"/>
              </a:ext>
            </a:extLst>
          </p:cNvPr>
          <p:cNvSpPr/>
          <p:nvPr/>
        </p:nvSpPr>
        <p:spPr>
          <a:xfrm>
            <a:off x="7711958" y="1969895"/>
            <a:ext cx="2260600" cy="2260600"/>
          </a:xfrm>
          <a:prstGeom prst="ellipse">
            <a:avLst/>
          </a:prstGeom>
          <a:noFill/>
          <a:ln w="50800">
            <a:solidFill>
              <a:srgbClr val="26488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0" lang="en-US" sz="2400" b="1" i="0" u="none" strike="noStrike" kern="1200" cap="none" spc="0" normalizeH="0" baseline="0" noProof="0" dirty="0">
                <a:ln>
                  <a:noFill/>
                </a:ln>
                <a:solidFill>
                  <a:srgbClr val="264880"/>
                </a:solidFill>
                <a:effectLst/>
                <a:uLnTx/>
                <a:uFillTx/>
                <a:latin typeface="Franklin Gothic Medium" panose="020B0603020102020204"/>
                <a:ea typeface="+mn-ea"/>
                <a:cs typeface="+mn-cs"/>
              </a:rPr>
              <a:t>moral behavior </a:t>
            </a:r>
            <a:r>
              <a:rPr kumimoji="0" lang="en-US" altLang="zh-CN" sz="2400" b="1" i="0" u="none" strike="noStrike" kern="1200" cap="none" spc="0" normalizeH="0" baseline="0" noProof="0" dirty="0">
                <a:ln>
                  <a:noFill/>
                </a:ln>
                <a:solidFill>
                  <a:srgbClr val="264880"/>
                </a:solidFill>
                <a:effectLst/>
                <a:uLnTx/>
                <a:uFillTx/>
                <a:latin typeface="Franklin Gothic Medium" panose="020B0603020102020204"/>
                <a:ea typeface="+mn-ea"/>
                <a:cs typeface="+mn-cs"/>
              </a:rPr>
              <a:t>2</a:t>
            </a:r>
            <a:endParaRPr lang="en-US" sz="1200" dirty="0">
              <a:solidFill>
                <a:srgbClr val="264880"/>
              </a:solidFill>
            </a:endParaRPr>
          </a:p>
        </p:txBody>
      </p:sp>
      <p:sp>
        <p:nvSpPr>
          <p:cNvPr id="21" name="Right Arrow 20">
            <a:extLst>
              <a:ext uri="{FF2B5EF4-FFF2-40B4-BE49-F238E27FC236}">
                <a16:creationId xmlns:a16="http://schemas.microsoft.com/office/drawing/2014/main" id="{1D84B834-BC93-85B8-BFD1-2E9DAD64E104}"/>
              </a:ext>
            </a:extLst>
          </p:cNvPr>
          <p:cNvSpPr/>
          <p:nvPr/>
        </p:nvSpPr>
        <p:spPr>
          <a:xfrm>
            <a:off x="5006857" y="2750945"/>
            <a:ext cx="1866900" cy="698500"/>
          </a:xfrm>
          <a:prstGeom prst="rightArrow">
            <a:avLst/>
          </a:prstGeom>
          <a:solidFill>
            <a:srgbClr val="A9781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67927009"/>
      </p:ext>
    </p:extLst>
  </p:cSld>
  <p:clrMapOvr>
    <a:masterClrMapping/>
  </p:clrMapOvr>
</p:sld>
</file>

<file path=ppt/theme/theme1.xml><?xml version="1.0" encoding="utf-8"?>
<a:theme xmlns:a="http://schemas.openxmlformats.org/drawingml/2006/main" name="Dividende">
  <a:themeElements>
    <a:clrScheme name="JVVJ">
      <a:dk1>
        <a:srgbClr val="222A35"/>
      </a:dk1>
      <a:lt1>
        <a:srgbClr val="FFFFFF"/>
      </a:lt1>
      <a:dk2>
        <a:srgbClr val="323F4F"/>
      </a:dk2>
      <a:lt2>
        <a:srgbClr val="E7E6E6"/>
      </a:lt2>
      <a:accent1>
        <a:srgbClr val="3F3F3F"/>
      </a:accent1>
      <a:accent2>
        <a:srgbClr val="323F4F"/>
      </a:accent2>
      <a:accent3>
        <a:srgbClr val="525252"/>
      </a:accent3>
      <a:accent4>
        <a:srgbClr val="8496B0"/>
      </a:accent4>
      <a:accent5>
        <a:srgbClr val="7F7F7F"/>
      </a:accent5>
      <a:accent6>
        <a:srgbClr val="A5A5A5"/>
      </a:accent6>
      <a:hlink>
        <a:srgbClr val="0563C1"/>
      </a:hlink>
      <a:folHlink>
        <a:srgbClr val="954F72"/>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txDef>
      <a:spPr>
        <a:noFill/>
      </a:spPr>
      <a:bodyPr wrap="square" rtlCol="0">
        <a:spAutoFit/>
      </a:bodyPr>
      <a:lstStyle>
        <a:defPPr algn="ctr">
          <a:defRPr sz="1400" dirty="0" smtClean="0">
            <a:solidFill>
              <a:schemeClr val="bg1"/>
            </a:solidFill>
            <a:latin typeface="+mj-lt"/>
          </a:defRPr>
        </a:defPPr>
      </a:lstStyle>
    </a:txDef>
  </a:objectDefaults>
  <a:extraClrSchemeLst/>
  <a:extLst>
    <a:ext uri="{05A4C25C-085E-4340-85A3-A5531E510DB2}">
      <thm15:themeFamily xmlns:thm15="http://schemas.microsoft.com/office/thememl/2012/main" name="Dividend" id="{9697A71B-4AB7-4A1A-BD5B-BB2D22835B57}" vid="{C21699FF-00E4-43C8-BBCC-D7E5536C3717}"/>
    </a:ext>
  </a:extLst>
</a:theme>
</file>

<file path=ppt/theme/theme2.xml><?xml version="1.0" encoding="utf-8"?>
<a:theme xmlns:a="http://schemas.openxmlformats.org/drawingml/2006/main" name="Office-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Dividende</Template>
  <TotalTime>139951</TotalTime>
  <Words>6760</Words>
  <Application>Microsoft Office PowerPoint</Application>
  <PresentationFormat>Widescreen</PresentationFormat>
  <Paragraphs>964</Paragraphs>
  <Slides>71</Slides>
  <Notes>49</Notes>
  <HiddenSlides>6</HiddenSlides>
  <MMClips>0</MMClips>
  <ScaleCrop>false</ScaleCrop>
  <HeadingPairs>
    <vt:vector size="6" baseType="variant">
      <vt:variant>
        <vt:lpstr>Fonts Used</vt:lpstr>
      </vt:variant>
      <vt:variant>
        <vt:i4>19</vt:i4>
      </vt:variant>
      <vt:variant>
        <vt:lpstr>Theme</vt:lpstr>
      </vt:variant>
      <vt:variant>
        <vt:i4>1</vt:i4>
      </vt:variant>
      <vt:variant>
        <vt:lpstr>Slide Titles</vt:lpstr>
      </vt:variant>
      <vt:variant>
        <vt:i4>71</vt:i4>
      </vt:variant>
    </vt:vector>
  </HeadingPairs>
  <TitlesOfParts>
    <vt:vector size="91" baseType="lpstr">
      <vt:lpstr>.AppleSystemUIFont</vt:lpstr>
      <vt:lpstr>Aptos</vt:lpstr>
      <vt:lpstr>Arial</vt:lpstr>
      <vt:lpstr>Book Antiqua</vt:lpstr>
      <vt:lpstr>Calibri</vt:lpstr>
      <vt:lpstr>ElsevierGulliver</vt:lpstr>
      <vt:lpstr>Fort</vt:lpstr>
      <vt:lpstr>Franklin Gothic Demi Cond</vt:lpstr>
      <vt:lpstr>Franklin Gothic Medium</vt:lpstr>
      <vt:lpstr>Georgia</vt:lpstr>
      <vt:lpstr>Helvetica</vt:lpstr>
      <vt:lpstr>McKinsey Sans</vt:lpstr>
      <vt:lpstr>Poppins</vt:lpstr>
      <vt:lpstr>proxima-nova</vt:lpstr>
      <vt:lpstr>Roboto</vt:lpstr>
      <vt:lpstr>SuisseIntl</vt:lpstr>
      <vt:lpstr>Times New Roman</vt:lpstr>
      <vt:lpstr>Wingdings</vt:lpstr>
      <vt:lpstr>Wingdings 2</vt:lpstr>
      <vt:lpstr>Dividende</vt:lpstr>
      <vt:lpstr>Colour it green: How and Why Green PRODUCT Choices Affect Preferences for Delivery Speed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Luca Mannhardt</dc:creator>
  <cp:lastModifiedBy>David Hardisty</cp:lastModifiedBy>
  <cp:revision>5311</cp:revision>
  <dcterms:created xsi:type="dcterms:W3CDTF">2016-03-03T09:37:52Z</dcterms:created>
  <dcterms:modified xsi:type="dcterms:W3CDTF">2026-04-13T15:21:52Z</dcterms:modified>
</cp:coreProperties>
</file>