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87" r:id="rId3"/>
    <p:sldId id="258" r:id="rId4"/>
    <p:sldId id="259" r:id="rId5"/>
    <p:sldId id="262" r:id="rId6"/>
    <p:sldId id="294" r:id="rId7"/>
    <p:sldId id="268" r:id="rId8"/>
    <p:sldId id="269" r:id="rId9"/>
    <p:sldId id="295" r:id="rId10"/>
    <p:sldId id="293" r:id="rId11"/>
    <p:sldId id="263" r:id="rId12"/>
    <p:sldId id="281" r:id="rId13"/>
    <p:sldId id="285" r:id="rId14"/>
    <p:sldId id="283" r:id="rId15"/>
    <p:sldId id="284" r:id="rId16"/>
    <p:sldId id="280" r:id="rId17"/>
    <p:sldId id="270" r:id="rId18"/>
    <p:sldId id="288" r:id="rId19"/>
    <p:sldId id="296" r:id="rId20"/>
    <p:sldId id="297" r:id="rId21"/>
    <p:sldId id="298" r:id="rId22"/>
    <p:sldId id="279" r:id="rId23"/>
    <p:sldId id="291" r:id="rId24"/>
    <p:sldId id="272" r:id="rId25"/>
    <p:sldId id="289" r:id="rId26"/>
    <p:sldId id="299" r:id="rId27"/>
    <p:sldId id="300" r:id="rId28"/>
    <p:sldId id="273" r:id="rId29"/>
    <p:sldId id="292" r:id="rId30"/>
    <p:sldId id="265" r:id="rId31"/>
    <p:sldId id="286" r:id="rId32"/>
    <p:sldId id="290" r:id="rId33"/>
    <p:sldId id="264" r:id="rId34"/>
    <p:sldId id="271" r:id="rId35"/>
    <p:sldId id="260" r:id="rId36"/>
    <p:sldId id="275" r:id="rId37"/>
    <p:sldId id="276" r:id="rId38"/>
    <p:sldId id="277" r:id="rId39"/>
    <p:sldId id="278"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88104" autoAdjust="0"/>
  </p:normalViewPr>
  <p:slideViewPr>
    <p:cSldViewPr>
      <p:cViewPr varScale="1">
        <p:scale>
          <a:sx n="80" d="100"/>
          <a:sy n="80" d="100"/>
        </p:scale>
        <p:origin x="202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C813B-429E-4C47-AFBE-4B1E88EB7D44}" type="datetimeFigureOut">
              <a:rPr lang="en-US" smtClean="0"/>
              <a:t>10/27/22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17C137-B7C7-4949-A16A-A03F5724000C}" type="slidenum">
              <a:rPr lang="en-US" smtClean="0"/>
              <a:t>‹#›</a:t>
            </a:fld>
            <a:endParaRPr lang="en-US"/>
          </a:p>
        </p:txBody>
      </p:sp>
    </p:spTree>
    <p:extLst>
      <p:ext uri="{BB962C8B-B14F-4D97-AF65-F5344CB8AC3E}">
        <p14:creationId xmlns:p14="http://schemas.microsoft.com/office/powerpoint/2010/main" val="2268810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Images from </a:t>
            </a:r>
            <a:r>
              <a:rPr lang="en-US" altLang="en-US" dirty="0" err="1"/>
              <a:t>unsplash.com</a:t>
            </a:r>
            <a:endParaRPr lang="en-US" altLang="en-US"/>
          </a:p>
          <a:p>
            <a:endParaRPr lang="en-US"/>
          </a:p>
        </p:txBody>
      </p:sp>
      <p:sp>
        <p:nvSpPr>
          <p:cNvPr id="4" name="Slide Number Placeholder 3"/>
          <p:cNvSpPr>
            <a:spLocks noGrp="1"/>
          </p:cNvSpPr>
          <p:nvPr>
            <p:ph type="sldNum" sz="quarter" idx="5"/>
          </p:nvPr>
        </p:nvSpPr>
        <p:spPr/>
        <p:txBody>
          <a:bodyPr/>
          <a:lstStyle/>
          <a:p>
            <a:fld id="{8A17C137-B7C7-4949-A16A-A03F5724000C}" type="slidenum">
              <a:rPr lang="en-US" smtClean="0"/>
              <a:t>1</a:t>
            </a:fld>
            <a:endParaRPr lang="en-US"/>
          </a:p>
        </p:txBody>
      </p:sp>
    </p:spTree>
    <p:extLst>
      <p:ext uri="{BB962C8B-B14F-4D97-AF65-F5344CB8AC3E}">
        <p14:creationId xmlns:p14="http://schemas.microsoft.com/office/powerpoint/2010/main" val="1169298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relationship between uncertainty and time preference for gains is well established… one example </a:t>
            </a:r>
          </a:p>
        </p:txBody>
      </p:sp>
      <p:sp>
        <p:nvSpPr>
          <p:cNvPr id="4" name="Slide Number Placeholder 3"/>
          <p:cNvSpPr>
            <a:spLocks noGrp="1"/>
          </p:cNvSpPr>
          <p:nvPr>
            <p:ph type="sldNum" sz="quarter" idx="10"/>
          </p:nvPr>
        </p:nvSpPr>
        <p:spPr/>
        <p:txBody>
          <a:bodyPr/>
          <a:lstStyle/>
          <a:p>
            <a:fld id="{8A17C137-B7C7-4949-A16A-A03F5724000C}" type="slidenum">
              <a:rPr lang="en-US" smtClean="0"/>
              <a:t>3</a:t>
            </a:fld>
            <a:endParaRPr lang="en-US"/>
          </a:p>
        </p:txBody>
      </p:sp>
    </p:spTree>
    <p:extLst>
      <p:ext uri="{BB962C8B-B14F-4D97-AF65-F5344CB8AC3E}">
        <p14:creationId xmlns:p14="http://schemas.microsoft.com/office/powerpoint/2010/main" val="578077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relationship between uncertainty</a:t>
            </a:r>
            <a:r>
              <a:rPr lang="en-US" baseline="0" dirty="0"/>
              <a:t> and time preferences for losses is a little less…. Certain. There are two types of uncertainty about future losses. One is uncertainty about whether you will have to pay. Another is uncertainty about whether you will be able to pay. </a:t>
            </a:r>
            <a:endParaRPr lang="en-US" dirty="0"/>
          </a:p>
        </p:txBody>
      </p:sp>
      <p:sp>
        <p:nvSpPr>
          <p:cNvPr id="4" name="Slide Number Placeholder 3"/>
          <p:cNvSpPr>
            <a:spLocks noGrp="1"/>
          </p:cNvSpPr>
          <p:nvPr>
            <p:ph type="sldNum" sz="quarter" idx="10"/>
          </p:nvPr>
        </p:nvSpPr>
        <p:spPr/>
        <p:txBody>
          <a:bodyPr/>
          <a:lstStyle/>
          <a:p>
            <a:fld id="{8A17C137-B7C7-4949-A16A-A03F5724000C}" type="slidenum">
              <a:rPr lang="en-US" smtClean="0"/>
              <a:t>4</a:t>
            </a:fld>
            <a:endParaRPr lang="en-US"/>
          </a:p>
        </p:txBody>
      </p:sp>
    </p:spTree>
    <p:extLst>
      <p:ext uri="{BB962C8B-B14F-4D97-AF65-F5344CB8AC3E}">
        <p14:creationId xmlns:p14="http://schemas.microsoft.com/office/powerpoint/2010/main" val="1352720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a revise &amp; resubmit on this, but will</a:t>
            </a:r>
            <a:r>
              <a:rPr lang="en-US" baseline="0" dirty="0"/>
              <a:t> run at least one more study, and we are currently designing it, so I would really appreciate any suggestions you have</a:t>
            </a:r>
            <a:endParaRPr lang="en-US" dirty="0"/>
          </a:p>
        </p:txBody>
      </p:sp>
      <p:sp>
        <p:nvSpPr>
          <p:cNvPr id="4" name="Slide Number Placeholder 3"/>
          <p:cNvSpPr>
            <a:spLocks noGrp="1"/>
          </p:cNvSpPr>
          <p:nvPr>
            <p:ph type="sldNum" sz="quarter" idx="10"/>
          </p:nvPr>
        </p:nvSpPr>
        <p:spPr/>
        <p:txBody>
          <a:bodyPr/>
          <a:lstStyle/>
          <a:p>
            <a:fld id="{8A17C137-B7C7-4949-A16A-A03F5724000C}" type="slidenum">
              <a:rPr lang="en-US" smtClean="0"/>
              <a:t>7</a:t>
            </a:fld>
            <a:endParaRPr lang="en-US"/>
          </a:p>
        </p:txBody>
      </p:sp>
    </p:spTree>
    <p:extLst>
      <p:ext uri="{BB962C8B-B14F-4D97-AF65-F5344CB8AC3E}">
        <p14:creationId xmlns:p14="http://schemas.microsoft.com/office/powerpoint/2010/main" val="1919316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correlations</a:t>
            </a:r>
          </a:p>
        </p:txBody>
      </p:sp>
      <p:sp>
        <p:nvSpPr>
          <p:cNvPr id="4" name="Slide Number Placeholder 3"/>
          <p:cNvSpPr>
            <a:spLocks noGrp="1"/>
          </p:cNvSpPr>
          <p:nvPr>
            <p:ph type="sldNum" sz="quarter" idx="10"/>
          </p:nvPr>
        </p:nvSpPr>
        <p:spPr/>
        <p:txBody>
          <a:bodyPr/>
          <a:lstStyle/>
          <a:p>
            <a:fld id="{8A17C137-B7C7-4949-A16A-A03F5724000C}" type="slidenum">
              <a:rPr lang="en-US" smtClean="0"/>
              <a:t>30</a:t>
            </a:fld>
            <a:endParaRPr lang="en-US"/>
          </a:p>
        </p:txBody>
      </p:sp>
    </p:spTree>
    <p:extLst>
      <p:ext uri="{BB962C8B-B14F-4D97-AF65-F5344CB8AC3E}">
        <p14:creationId xmlns:p14="http://schemas.microsoft.com/office/powerpoint/2010/main" val="1939535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1946D3F-6419-4E6C-B697-354903D3EFCF}" type="datetime1">
              <a:rPr lang="en-US" smtClean="0"/>
              <a:t>10/27/22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1C15C-2584-4A3F-A28B-00DFDA092DFC}" type="datetime1">
              <a:rPr lang="en-US" smtClean="0"/>
              <a:t>10/27/22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15D1B9-98F8-4FC8-86C3-675BC4433160}" type="datetime1">
              <a:rPr lang="en-US" smtClean="0"/>
              <a:t>10/27/22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390801-77CD-4390-9A4E-E9DF0F4D337D}" type="datetime1">
              <a:rPr lang="en-US" smtClean="0"/>
              <a:t>10/27/22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6306E3-AC32-4CAA-9C9C-93722F6A92FB}" type="datetime1">
              <a:rPr lang="en-US" smtClean="0"/>
              <a:t>10/27/22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778759-3AC1-4CFB-9699-3B24769D168C}" type="datetime1">
              <a:rPr lang="en-US" smtClean="0"/>
              <a:t>10/27/22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2F5AEE-B014-4987-9FE6-2A4AD9A52410}" type="datetime1">
              <a:rPr lang="en-US" smtClean="0"/>
              <a:t>10/27/22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438DD9-D05E-4545-B714-2BA524872090}" type="datetime1">
              <a:rPr lang="en-US" smtClean="0"/>
              <a:t>10/27/22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8F54F5-482E-4EC8-9FC3-90D597912299}" type="datetime1">
              <a:rPr lang="en-US" smtClean="0"/>
              <a:t>10/27/22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43076A-A04E-41FB-9DB8-8450766A6BFC}" type="datetime1">
              <a:rPr lang="en-US" smtClean="0"/>
              <a:t>10/27/22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9D0C8D-6D4F-4ABF-989E-0387371E6E87}" type="datetime1">
              <a:rPr lang="en-US" smtClean="0"/>
              <a:t>10/27/22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E388E-7650-4FEC-B23A-CCF25AD8CBB0}" type="datetime1">
              <a:rPr lang="en-US" smtClean="0"/>
              <a:t>10/27/22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0.tif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tif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tif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Does Prospect Theory Hold in Intertemporal Choice? </a:t>
            </a:r>
          </a:p>
        </p:txBody>
      </p:sp>
      <p:sp>
        <p:nvSpPr>
          <p:cNvPr id="3" name="Subtitle 2"/>
          <p:cNvSpPr>
            <a:spLocks noGrp="1"/>
          </p:cNvSpPr>
          <p:nvPr>
            <p:ph type="subTitle" idx="1"/>
          </p:nvPr>
        </p:nvSpPr>
        <p:spPr/>
        <p:txBody>
          <a:bodyPr/>
          <a:lstStyle/>
          <a:p>
            <a:r>
              <a:rPr lang="en-US" dirty="0">
                <a:solidFill>
                  <a:schemeClr val="tx1">
                    <a:lumMod val="85000"/>
                    <a:lumOff val="15000"/>
                  </a:schemeClr>
                </a:solidFill>
              </a:rPr>
              <a:t>The interaction of time and risk in preferences for gains and losses</a:t>
            </a:r>
          </a:p>
        </p:txBody>
      </p:sp>
      <p:sp>
        <p:nvSpPr>
          <p:cNvPr id="4" name="TextBox 3"/>
          <p:cNvSpPr txBox="1"/>
          <p:nvPr/>
        </p:nvSpPr>
        <p:spPr>
          <a:xfrm>
            <a:off x="76200" y="5934670"/>
            <a:ext cx="2991588" cy="923330"/>
          </a:xfrm>
          <a:prstGeom prst="rect">
            <a:avLst/>
          </a:prstGeom>
          <a:noFill/>
        </p:spPr>
        <p:txBody>
          <a:bodyPr wrap="none" rtlCol="0">
            <a:spAutoFit/>
          </a:bodyPr>
          <a:lstStyle/>
          <a:p>
            <a:r>
              <a:rPr lang="en-US" dirty="0"/>
              <a:t>David J. Hardisty &amp; Jeff </a:t>
            </a:r>
            <a:r>
              <a:rPr lang="en-US" dirty="0" err="1"/>
              <a:t>Pfeffer</a:t>
            </a:r>
            <a:endParaRPr lang="en-US" dirty="0"/>
          </a:p>
          <a:p>
            <a:r>
              <a:rPr lang="en-US" dirty="0"/>
              <a:t>SJDM presentation</a:t>
            </a:r>
            <a:br>
              <a:rPr lang="en-US" dirty="0"/>
            </a:br>
            <a:r>
              <a:rPr lang="en-US" dirty="0"/>
              <a:t>November 17</a:t>
            </a:r>
            <a:r>
              <a:rPr lang="en-US" baseline="30000" dirty="0"/>
              <a:t>th</a:t>
            </a:r>
            <a:r>
              <a:rPr lang="en-US" dirty="0"/>
              <a:t>, 2012</a:t>
            </a:r>
          </a:p>
        </p:txBody>
      </p:sp>
      <p:pic>
        <p:nvPicPr>
          <p:cNvPr id="1026" name="Picture 2" descr="C:\Users\Dave\Desktop\stanford-university-gsb.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221" y="35010"/>
            <a:ext cx="3947298" cy="1184189"/>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94674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Overview</a:t>
            </a:r>
          </a:p>
        </p:txBody>
      </p:sp>
      <p:sp>
        <p:nvSpPr>
          <p:cNvPr id="3" name="Content Placeholder 2"/>
          <p:cNvSpPr>
            <a:spLocks noGrp="1"/>
          </p:cNvSpPr>
          <p:nvPr>
            <p:ph idx="1"/>
          </p:nvPr>
        </p:nvSpPr>
        <p:spPr/>
        <p:txBody>
          <a:bodyPr/>
          <a:lstStyle/>
          <a:p>
            <a:r>
              <a:rPr lang="en-US" dirty="0"/>
              <a:t>Gain </a:t>
            </a:r>
            <a:r>
              <a:rPr lang="en-US" dirty="0" err="1"/>
              <a:t>vs</a:t>
            </a:r>
            <a:r>
              <a:rPr lang="en-US" dirty="0"/>
              <a:t> Loss</a:t>
            </a:r>
          </a:p>
          <a:p>
            <a:r>
              <a:rPr lang="en-US" dirty="0"/>
              <a:t>Future “certainty” </a:t>
            </a:r>
            <a:r>
              <a:rPr lang="en-US" dirty="0" err="1"/>
              <a:t>vs</a:t>
            </a:r>
            <a:r>
              <a:rPr lang="en-US" dirty="0"/>
              <a:t> uncertainty</a:t>
            </a:r>
          </a:p>
          <a:p>
            <a:r>
              <a:rPr lang="en-US" dirty="0"/>
              <a:t>(Probability </a:t>
            </a:r>
            <a:r>
              <a:rPr lang="en-US" dirty="0" err="1"/>
              <a:t>vs</a:t>
            </a:r>
            <a:r>
              <a:rPr lang="en-US" dirty="0"/>
              <a:t> Variability)</a:t>
            </a:r>
          </a:p>
          <a:p>
            <a:r>
              <a:rPr lang="en-US" dirty="0"/>
              <a:t>(Medium </a:t>
            </a:r>
            <a:r>
              <a:rPr lang="en-US" dirty="0" err="1"/>
              <a:t>vs</a:t>
            </a:r>
            <a:r>
              <a:rPr lang="en-US" dirty="0"/>
              <a:t> Large Magnitude)</a:t>
            </a:r>
          </a:p>
          <a:p>
            <a:r>
              <a:rPr lang="en-US" dirty="0"/>
              <a:t>(Order)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7258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Gain Scenario</a:t>
            </a:r>
          </a:p>
        </p:txBody>
      </p:sp>
      <p:sp>
        <p:nvSpPr>
          <p:cNvPr id="3" name="Content Placeholder 2"/>
          <p:cNvSpPr>
            <a:spLocks noGrp="1"/>
          </p:cNvSpPr>
          <p:nvPr>
            <p:ph idx="1"/>
          </p:nvPr>
        </p:nvSpPr>
        <p:spPr/>
        <p:txBody>
          <a:bodyPr/>
          <a:lstStyle/>
          <a:p>
            <a:pPr marL="0" indent="0">
              <a:buNone/>
            </a:pPr>
            <a:r>
              <a:rPr lang="en-US" dirty="0"/>
              <a:t>Please imagine you face a set of choices about receiving $100 from investments immediately, or another amount in one year.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934337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Medium Gain Choices</a:t>
            </a:r>
          </a:p>
        </p:txBody>
      </p:sp>
      <p:sp>
        <p:nvSpPr>
          <p:cNvPr id="3" name="Content Placeholder 2"/>
          <p:cNvSpPr>
            <a:spLocks noGrp="1"/>
          </p:cNvSpPr>
          <p:nvPr>
            <p:ph idx="1"/>
          </p:nvPr>
        </p:nvSpPr>
        <p:spPr/>
        <p:txBody>
          <a:bodyPr/>
          <a:lstStyle/>
          <a:p>
            <a:r>
              <a:rPr lang="en-US" dirty="0"/>
              <a:t>Receive $100 immediately or receive $90 in one year? </a:t>
            </a:r>
          </a:p>
          <a:p>
            <a:r>
              <a:rPr lang="en-US" dirty="0"/>
              <a:t>Receive $100 immediately or receive $100 in one year? </a:t>
            </a:r>
          </a:p>
          <a:p>
            <a:pPr marL="0" indent="0" algn="ctr">
              <a:buNone/>
            </a:pPr>
            <a:r>
              <a:rPr lang="en-US" dirty="0"/>
              <a:t>…</a:t>
            </a:r>
          </a:p>
          <a:p>
            <a:pPr marL="0" indent="0" algn="ctr">
              <a:buNone/>
            </a:pPr>
            <a:endParaRPr lang="en-US" dirty="0"/>
          </a:p>
          <a:p>
            <a:r>
              <a:rPr lang="en-US" dirty="0"/>
              <a:t>Receive $100 immediately or receive $200 in one year?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174530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Large Gain Choices</a:t>
            </a:r>
          </a:p>
        </p:txBody>
      </p:sp>
      <p:sp>
        <p:nvSpPr>
          <p:cNvPr id="3" name="Content Placeholder 2"/>
          <p:cNvSpPr>
            <a:spLocks noGrp="1"/>
          </p:cNvSpPr>
          <p:nvPr>
            <p:ph idx="1"/>
          </p:nvPr>
        </p:nvSpPr>
        <p:spPr/>
        <p:txBody>
          <a:bodyPr/>
          <a:lstStyle/>
          <a:p>
            <a:r>
              <a:rPr lang="en-US" dirty="0"/>
              <a:t>Receive $10,000 immediately or receive $9,000 in one year? </a:t>
            </a:r>
          </a:p>
          <a:p>
            <a:r>
              <a:rPr lang="en-US" dirty="0"/>
              <a:t>Receive $10,000 immediately or receive $10,000 in one year? </a:t>
            </a:r>
          </a:p>
          <a:p>
            <a:pPr marL="0" indent="0" algn="ctr">
              <a:buNone/>
            </a:pPr>
            <a:r>
              <a:rPr lang="en-US" dirty="0"/>
              <a:t>…</a:t>
            </a:r>
          </a:p>
          <a:p>
            <a:pPr marL="0" indent="0" algn="ctr">
              <a:buNone/>
            </a:pPr>
            <a:endParaRPr lang="en-US" dirty="0"/>
          </a:p>
          <a:p>
            <a:r>
              <a:rPr lang="en-US" dirty="0"/>
              <a:t>Receive $10,000 immediately or receive $20,000 in one year?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979688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Probabilistic Gain</a:t>
            </a:r>
          </a:p>
        </p:txBody>
      </p:sp>
      <p:sp>
        <p:nvSpPr>
          <p:cNvPr id="3" name="Content Placeholder 2"/>
          <p:cNvSpPr>
            <a:spLocks noGrp="1"/>
          </p:cNvSpPr>
          <p:nvPr>
            <p:ph idx="1"/>
          </p:nvPr>
        </p:nvSpPr>
        <p:spPr/>
        <p:txBody>
          <a:bodyPr>
            <a:normAutofit/>
          </a:bodyPr>
          <a:lstStyle/>
          <a:p>
            <a:r>
              <a:rPr lang="en-US" dirty="0"/>
              <a:t>Receive $100 immediately or 50% chance of receiving $180 in one year? </a:t>
            </a:r>
          </a:p>
          <a:p>
            <a:r>
              <a:rPr lang="en-US" dirty="0"/>
              <a:t>Receive $100 immediately or 50% chance of receiving $200 in one year? </a:t>
            </a:r>
          </a:p>
          <a:p>
            <a:pPr marL="0" indent="0" algn="ctr">
              <a:buNone/>
            </a:pPr>
            <a:r>
              <a:rPr lang="en-US" dirty="0"/>
              <a:t>…</a:t>
            </a:r>
          </a:p>
          <a:p>
            <a:pPr marL="0" indent="0" algn="ctr">
              <a:buNone/>
            </a:pPr>
            <a:endParaRPr lang="en-US" dirty="0"/>
          </a:p>
          <a:p>
            <a:r>
              <a:rPr lang="en-US" dirty="0"/>
              <a:t>Receive $100 immediately or 50% chance of receiving $400 in one year?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84823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Variable Gain</a:t>
            </a:r>
          </a:p>
        </p:txBody>
      </p:sp>
      <p:sp>
        <p:nvSpPr>
          <p:cNvPr id="3" name="Content Placeholder 2"/>
          <p:cNvSpPr>
            <a:spLocks noGrp="1"/>
          </p:cNvSpPr>
          <p:nvPr>
            <p:ph idx="1"/>
          </p:nvPr>
        </p:nvSpPr>
        <p:spPr/>
        <p:txBody>
          <a:bodyPr/>
          <a:lstStyle/>
          <a:p>
            <a:r>
              <a:rPr lang="en-US" dirty="0"/>
              <a:t>Receive $100 immediately or receive $45 to $135 in one year? </a:t>
            </a:r>
          </a:p>
          <a:p>
            <a:r>
              <a:rPr lang="en-US" dirty="0"/>
              <a:t>Receive $100 immediately or receive $50 to $150 in one year? </a:t>
            </a:r>
          </a:p>
          <a:p>
            <a:pPr marL="0" indent="0" algn="ctr">
              <a:buNone/>
            </a:pPr>
            <a:r>
              <a:rPr lang="en-US" dirty="0"/>
              <a:t>…</a:t>
            </a:r>
          </a:p>
          <a:p>
            <a:pPr marL="0" indent="0" algn="ctr">
              <a:buNone/>
            </a:pPr>
            <a:endParaRPr lang="en-US" dirty="0"/>
          </a:p>
          <a:p>
            <a:r>
              <a:rPr lang="en-US" dirty="0"/>
              <a:t>Receive $100 immediately or receive $100 to $300 in one year? </a:t>
            </a:r>
          </a:p>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84823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Losses</a:t>
            </a:r>
          </a:p>
        </p:txBody>
      </p:sp>
      <p:sp>
        <p:nvSpPr>
          <p:cNvPr id="3" name="Content Placeholder 2"/>
          <p:cNvSpPr>
            <a:spLocks noGrp="1"/>
          </p:cNvSpPr>
          <p:nvPr>
            <p:ph idx="1"/>
          </p:nvPr>
        </p:nvSpPr>
        <p:spPr/>
        <p:txBody>
          <a:bodyPr>
            <a:normAutofit lnSpcReduction="10000"/>
          </a:bodyPr>
          <a:lstStyle/>
          <a:p>
            <a:pPr marL="0" indent="0">
              <a:buNone/>
            </a:pPr>
            <a:r>
              <a:rPr lang="en-US" dirty="0"/>
              <a:t>Please imagine you face a set of choices about paying a $100 bill immediately, or another amount in one year. </a:t>
            </a:r>
          </a:p>
          <a:p>
            <a:r>
              <a:rPr lang="en-US" b="1" dirty="0"/>
              <a:t>Control: </a:t>
            </a:r>
            <a:r>
              <a:rPr lang="en-US" dirty="0"/>
              <a:t>Pay $100 immediately or pay $150 in one year?</a:t>
            </a:r>
          </a:p>
          <a:p>
            <a:r>
              <a:rPr lang="en-US" b="1" dirty="0"/>
              <a:t>Probabilistic: </a:t>
            </a:r>
            <a:r>
              <a:rPr lang="en-US" dirty="0"/>
              <a:t>Pay $100 immediately or 50% chance of paying $300 in one year?</a:t>
            </a:r>
          </a:p>
          <a:p>
            <a:r>
              <a:rPr lang="en-US" b="1" dirty="0"/>
              <a:t>Variable: </a:t>
            </a:r>
            <a:r>
              <a:rPr lang="en-US" dirty="0"/>
              <a:t>Pay $100 immediately or pay $75 to $225 in one year?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3884456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879" y="1001981"/>
            <a:ext cx="8185321" cy="5932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0"/>
            <a:ext cx="8229600" cy="1143000"/>
          </a:xfrm>
        </p:spPr>
        <p:txBody>
          <a:bodyPr/>
          <a:lstStyle/>
          <a:p>
            <a:r>
              <a:rPr lang="en-US" dirty="0"/>
              <a:t>Study 1: Results</a:t>
            </a:r>
          </a:p>
        </p:txBody>
      </p:sp>
      <p:sp>
        <p:nvSpPr>
          <p:cNvPr id="5" name="Rectangle 4"/>
          <p:cNvSpPr/>
          <p:nvPr/>
        </p:nvSpPr>
        <p:spPr>
          <a:xfrm>
            <a:off x="3381998" y="2590800"/>
            <a:ext cx="11430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5562600" y="2667000"/>
            <a:ext cx="1066800" cy="34907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9" name="Rectangle 8"/>
          <p:cNvSpPr/>
          <p:nvPr/>
        </p:nvSpPr>
        <p:spPr>
          <a:xfrm>
            <a:off x="6553200" y="1752600"/>
            <a:ext cx="1143000" cy="44051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ectangle 9"/>
          <p:cNvSpPr/>
          <p:nvPr/>
        </p:nvSpPr>
        <p:spPr>
          <a:xfrm>
            <a:off x="2209800" y="2590800"/>
            <a:ext cx="14478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340334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Results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143000"/>
            <a:ext cx="7885601"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3801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Summary</a:t>
            </a:r>
          </a:p>
        </p:txBody>
      </p:sp>
      <p:sp>
        <p:nvSpPr>
          <p:cNvPr id="3" name="Content Placeholder 2"/>
          <p:cNvSpPr>
            <a:spLocks noGrp="1"/>
          </p:cNvSpPr>
          <p:nvPr>
            <p:ph idx="1"/>
          </p:nvPr>
        </p:nvSpPr>
        <p:spPr/>
        <p:txBody>
          <a:bodyPr/>
          <a:lstStyle/>
          <a:p>
            <a:r>
              <a:rPr lang="en-US" dirty="0"/>
              <a:t>Participants were risk averse for future gains </a:t>
            </a:r>
            <a:r>
              <a:rPr lang="en-US" i="1" dirty="0"/>
              <a:t>and</a:t>
            </a:r>
            <a:r>
              <a:rPr lang="en-US" dirty="0"/>
              <a:t> future losses</a:t>
            </a:r>
          </a:p>
          <a:p>
            <a:r>
              <a:rPr lang="en-US" dirty="0"/>
              <a:t>Weird study or weird participants?</a:t>
            </a:r>
          </a:p>
          <a:p>
            <a:r>
              <a:rPr lang="en-US" dirty="0"/>
              <a:t>What about immediate uncertainty?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2200720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Prospect Theory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pic>
        <p:nvPicPr>
          <p:cNvPr id="4099" name="Picture 3" descr="C:\Users\ikari\Desktop\prospect_theory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219200"/>
            <a:ext cx="8339295"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746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 Overview</a:t>
            </a:r>
          </a:p>
        </p:txBody>
      </p:sp>
      <p:sp>
        <p:nvSpPr>
          <p:cNvPr id="3" name="Content Placeholder 2"/>
          <p:cNvSpPr>
            <a:spLocks noGrp="1"/>
          </p:cNvSpPr>
          <p:nvPr>
            <p:ph idx="1"/>
          </p:nvPr>
        </p:nvSpPr>
        <p:spPr/>
        <p:txBody>
          <a:bodyPr/>
          <a:lstStyle/>
          <a:p>
            <a:r>
              <a:rPr lang="en-US" dirty="0"/>
              <a:t>Prospect theory questions (all immediate outcomes)</a:t>
            </a:r>
          </a:p>
          <a:p>
            <a:r>
              <a:rPr lang="en-US" dirty="0"/>
              <a:t>Immediate uncertainty </a:t>
            </a:r>
            <a:r>
              <a:rPr lang="en-US" dirty="0" err="1"/>
              <a:t>vs</a:t>
            </a:r>
            <a:r>
              <a:rPr lang="en-US" dirty="0"/>
              <a:t> future “certainty”</a:t>
            </a:r>
          </a:p>
          <a:p>
            <a:r>
              <a:rPr lang="en-US" dirty="0"/>
              <a:t>Hypothesis 1: Prospect theory preferences when all outcomes are immediate</a:t>
            </a:r>
          </a:p>
          <a:p>
            <a:r>
              <a:rPr lang="en-US" dirty="0"/>
              <a:t>Hypothesis 2: Risk aversion when making </a:t>
            </a:r>
            <a:r>
              <a:rPr lang="en-US" dirty="0" err="1"/>
              <a:t>intertemporal</a:t>
            </a:r>
            <a:r>
              <a:rPr lang="en-US" dirty="0"/>
              <a:t> choices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4105233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 Prospect Theory Methods</a:t>
            </a:r>
          </a:p>
        </p:txBody>
      </p:sp>
      <p:sp>
        <p:nvSpPr>
          <p:cNvPr id="3" name="Content Placeholder 2"/>
          <p:cNvSpPr>
            <a:spLocks noGrp="1"/>
          </p:cNvSpPr>
          <p:nvPr>
            <p:ph idx="1"/>
          </p:nvPr>
        </p:nvSpPr>
        <p:spPr/>
        <p:txBody>
          <a:bodyPr/>
          <a:lstStyle/>
          <a:p>
            <a:r>
              <a:rPr lang="en-US" dirty="0"/>
              <a:t>50% chance of receiving $200, or receive $100 for sure?</a:t>
            </a:r>
          </a:p>
          <a:p>
            <a:r>
              <a:rPr lang="en-US" dirty="0"/>
              <a:t>50% chance of receiving $20,000, or receive $10,000 for sure?</a:t>
            </a:r>
          </a:p>
          <a:p>
            <a:r>
              <a:rPr lang="en-US" dirty="0"/>
              <a:t>50% chance of paying $200, or pay $100 for sure?</a:t>
            </a:r>
          </a:p>
          <a:p>
            <a:r>
              <a:rPr lang="en-US" dirty="0"/>
              <a:t>50% chance of paying $20,000, or pay $10,000 for sure?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1786433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Prospect Theory: Results</a:t>
            </a:r>
          </a:p>
        </p:txBody>
      </p:sp>
      <p:pic>
        <p:nvPicPr>
          <p:cNvPr id="1027" name="Picture 3" descr="C:\Users\Dave\Documents\Psych Research\Enviro Disco\uncertainty\paper1\OBHDP submission\Figure3.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933484"/>
            <a:ext cx="8258988" cy="6000716"/>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5" name="Rectangle 4"/>
          <p:cNvSpPr/>
          <p:nvPr/>
        </p:nvSpPr>
        <p:spPr>
          <a:xfrm>
            <a:off x="2819400" y="2514600"/>
            <a:ext cx="11430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ectangle 5"/>
          <p:cNvSpPr/>
          <p:nvPr/>
        </p:nvSpPr>
        <p:spPr>
          <a:xfrm>
            <a:off x="4876800" y="1690868"/>
            <a:ext cx="1066800" cy="44051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5791200" y="1690868"/>
            <a:ext cx="1143000" cy="44051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Rectangle 7"/>
          <p:cNvSpPr/>
          <p:nvPr/>
        </p:nvSpPr>
        <p:spPr>
          <a:xfrm>
            <a:off x="1905000" y="2529068"/>
            <a:ext cx="14478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93359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fontScale="90000"/>
          </a:bodyPr>
          <a:lstStyle/>
          <a:p>
            <a:r>
              <a:rPr lang="en-US" dirty="0"/>
              <a:t>Study 2: </a:t>
            </a:r>
            <a:r>
              <a:rPr lang="en-US" dirty="0" err="1"/>
              <a:t>Intertemporal</a:t>
            </a:r>
            <a:r>
              <a:rPr lang="en-US" dirty="0"/>
              <a:t> Choice Methods</a:t>
            </a:r>
          </a:p>
        </p:txBody>
      </p:sp>
      <p:sp>
        <p:nvSpPr>
          <p:cNvPr id="3" name="Content Placeholder 2"/>
          <p:cNvSpPr>
            <a:spLocks noGrp="1"/>
          </p:cNvSpPr>
          <p:nvPr>
            <p:ph idx="1"/>
          </p:nvPr>
        </p:nvSpPr>
        <p:spPr/>
        <p:txBody>
          <a:bodyPr/>
          <a:lstStyle/>
          <a:p>
            <a:r>
              <a:rPr lang="en-US" b="1" dirty="0"/>
              <a:t>Control: </a:t>
            </a:r>
            <a:br>
              <a:rPr lang="en-US" b="1" dirty="0"/>
            </a:br>
            <a:r>
              <a:rPr lang="en-US" dirty="0"/>
              <a:t>Receive $100 immediately or $150 in one year?</a:t>
            </a:r>
          </a:p>
          <a:p>
            <a:r>
              <a:rPr lang="en-US" b="1" dirty="0"/>
              <a:t>Immediate uncertainty: </a:t>
            </a:r>
            <a:br>
              <a:rPr lang="en-US" b="1" dirty="0"/>
            </a:br>
            <a:r>
              <a:rPr lang="en-US" dirty="0"/>
              <a:t>50% chance of receiving $200 immediately </a:t>
            </a:r>
            <a:br>
              <a:rPr lang="en-US" dirty="0"/>
            </a:br>
            <a:r>
              <a:rPr lang="en-US" dirty="0"/>
              <a:t>or receive $150 for sure in one year?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2464777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Study 2: Results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14400"/>
            <a:ext cx="8306166"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429000" y="2681468"/>
            <a:ext cx="11430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5715000" y="2757668"/>
            <a:ext cx="1066800" cy="34907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Rectangle 7"/>
          <p:cNvSpPr/>
          <p:nvPr/>
        </p:nvSpPr>
        <p:spPr>
          <a:xfrm>
            <a:off x="6781800" y="1843268"/>
            <a:ext cx="1143000" cy="44051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Rectangle 8"/>
          <p:cNvSpPr/>
          <p:nvPr/>
        </p:nvSpPr>
        <p:spPr>
          <a:xfrm>
            <a:off x="2362200" y="2681468"/>
            <a:ext cx="14478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43854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 Results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19756"/>
            <a:ext cx="7779691" cy="5638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7926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 Summary</a:t>
            </a:r>
          </a:p>
        </p:txBody>
      </p:sp>
      <p:sp>
        <p:nvSpPr>
          <p:cNvPr id="3" name="Content Placeholder 2"/>
          <p:cNvSpPr>
            <a:spLocks noGrp="1"/>
          </p:cNvSpPr>
          <p:nvPr>
            <p:ph idx="1"/>
          </p:nvPr>
        </p:nvSpPr>
        <p:spPr/>
        <p:txBody>
          <a:bodyPr/>
          <a:lstStyle/>
          <a:p>
            <a:r>
              <a:rPr lang="en-US" dirty="0"/>
              <a:t>When making </a:t>
            </a:r>
            <a:r>
              <a:rPr lang="en-US" dirty="0" err="1"/>
              <a:t>intertemporal</a:t>
            </a:r>
            <a:r>
              <a:rPr lang="en-US" dirty="0"/>
              <a:t> choices, participants showed risk aversion for gains and losses</a:t>
            </a:r>
          </a:p>
          <a:p>
            <a:r>
              <a:rPr lang="en-US" dirty="0"/>
              <a:t>What happens when both the immediate and future outcomes are uncertain?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3705069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fontScale="90000"/>
          </a:bodyPr>
          <a:lstStyle/>
          <a:p>
            <a:r>
              <a:rPr lang="en-US" dirty="0"/>
              <a:t>Study 3: </a:t>
            </a:r>
            <a:r>
              <a:rPr lang="en-US" dirty="0" err="1"/>
              <a:t>Intertemporal</a:t>
            </a:r>
            <a:r>
              <a:rPr lang="en-US" dirty="0"/>
              <a:t> Choice Methods</a:t>
            </a:r>
          </a:p>
        </p:txBody>
      </p:sp>
      <p:sp>
        <p:nvSpPr>
          <p:cNvPr id="3" name="Content Placeholder 2"/>
          <p:cNvSpPr>
            <a:spLocks noGrp="1"/>
          </p:cNvSpPr>
          <p:nvPr>
            <p:ph idx="1"/>
          </p:nvPr>
        </p:nvSpPr>
        <p:spPr/>
        <p:txBody>
          <a:bodyPr/>
          <a:lstStyle/>
          <a:p>
            <a:r>
              <a:rPr lang="en-US" b="1" dirty="0"/>
              <a:t>Control: </a:t>
            </a:r>
            <a:br>
              <a:rPr lang="en-US" b="1" dirty="0"/>
            </a:br>
            <a:r>
              <a:rPr lang="en-US" dirty="0"/>
              <a:t>Receive $100 immediately or $150 in one year?</a:t>
            </a:r>
          </a:p>
          <a:p>
            <a:r>
              <a:rPr lang="en-US" b="1" dirty="0"/>
              <a:t>Immediate and future uncertainty: </a:t>
            </a:r>
            <a:br>
              <a:rPr lang="en-US" b="1" dirty="0"/>
            </a:br>
            <a:r>
              <a:rPr lang="en-US" dirty="0"/>
              <a:t>50% chance of receiving $200 immediately </a:t>
            </a:r>
            <a:br>
              <a:rPr lang="en-US" dirty="0"/>
            </a:br>
            <a:r>
              <a:rPr lang="en-US" dirty="0"/>
              <a:t>or 50% chance of receiving $300 in one year?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41276380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t>Study 3: Results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93" y="838200"/>
            <a:ext cx="8411307"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200400" y="2590800"/>
            <a:ext cx="11430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Rectangle 7"/>
          <p:cNvSpPr/>
          <p:nvPr/>
        </p:nvSpPr>
        <p:spPr>
          <a:xfrm>
            <a:off x="5562600" y="2667000"/>
            <a:ext cx="1066800" cy="34907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Rectangle 8"/>
          <p:cNvSpPr/>
          <p:nvPr/>
        </p:nvSpPr>
        <p:spPr>
          <a:xfrm>
            <a:off x="6629400" y="1752600"/>
            <a:ext cx="1143000" cy="44051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ectangle 9"/>
          <p:cNvSpPr/>
          <p:nvPr/>
        </p:nvSpPr>
        <p:spPr>
          <a:xfrm>
            <a:off x="2209800" y="2590800"/>
            <a:ext cx="1447800" cy="3566932"/>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56488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t>Study 3: Results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793476"/>
            <a:ext cx="8351837" cy="60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6762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Uncertain Future Gains</a:t>
            </a:r>
          </a:p>
        </p:txBody>
      </p:sp>
      <p:sp>
        <p:nvSpPr>
          <p:cNvPr id="3" name="Content Placeholder 2"/>
          <p:cNvSpPr>
            <a:spLocks noGrp="1"/>
          </p:cNvSpPr>
          <p:nvPr>
            <p:ph idx="1"/>
          </p:nvPr>
        </p:nvSpPr>
        <p:spPr/>
        <p:txBody>
          <a:bodyPr/>
          <a:lstStyle/>
          <a:p>
            <a:r>
              <a:rPr lang="en-US" dirty="0"/>
              <a:t>The future is </a:t>
            </a:r>
            <a:r>
              <a:rPr lang="en-US" i="1" dirty="0"/>
              <a:t>unavoidably</a:t>
            </a:r>
            <a:r>
              <a:rPr lang="en-US" dirty="0"/>
              <a:t> uncertain </a:t>
            </a:r>
          </a:p>
          <a:p>
            <a:r>
              <a:rPr lang="en-US" dirty="0"/>
              <a:t>People are risk averse for gains </a:t>
            </a:r>
            <a:r>
              <a:rPr lang="en-US" sz="2000" dirty="0"/>
              <a:t>(</a:t>
            </a:r>
            <a:r>
              <a:rPr lang="en-US" sz="2000" dirty="0" err="1"/>
              <a:t>Kahneman</a:t>
            </a:r>
            <a:r>
              <a:rPr lang="en-US" sz="2000" dirty="0"/>
              <a:t> &amp; </a:t>
            </a:r>
            <a:r>
              <a:rPr lang="en-US" sz="2000" dirty="0" err="1"/>
              <a:t>Tversky</a:t>
            </a:r>
            <a:r>
              <a:rPr lang="en-US" sz="2000" dirty="0"/>
              <a:t>, 1979)</a:t>
            </a:r>
          </a:p>
          <a:p>
            <a:r>
              <a:rPr lang="en-US" dirty="0"/>
              <a:t>Risk aversion leads people to prefer immediate gains over future gains </a:t>
            </a:r>
            <a:r>
              <a:rPr lang="nn-NO" sz="2000" dirty="0"/>
              <a:t>(Patak &amp; Reynolds, 2007; Takahashi, Ikeda, &amp; Hasegawa, 2007)</a:t>
            </a:r>
            <a:endParaRPr lang="en-US" sz="2000" dirty="0"/>
          </a:p>
          <a:p>
            <a:r>
              <a:rPr lang="en-US" dirty="0"/>
              <a:t>Examples: bonds, social security</a:t>
            </a:r>
            <a:endParaRPr lang="nn-NO"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943637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Individual differences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498372873"/>
              </p:ext>
            </p:extLst>
          </p:nvPr>
        </p:nvGraphicFramePr>
        <p:xfrm>
          <a:off x="685800" y="1700142"/>
          <a:ext cx="7619999" cy="4624458"/>
        </p:xfrm>
        <a:graphic>
          <a:graphicData uri="http://schemas.openxmlformats.org/drawingml/2006/table">
            <a:tbl>
              <a:tblPr firstRow="1" firstCol="1" bandRow="1">
                <a:tableStyleId>{5C22544A-7EE6-4342-B048-85BDC9FD1C3A}</a:tableStyleId>
              </a:tblPr>
              <a:tblGrid>
                <a:gridCol w="2664725">
                  <a:extLst>
                    <a:ext uri="{9D8B030D-6E8A-4147-A177-3AD203B41FA5}">
                      <a16:colId xmlns:a16="http://schemas.microsoft.com/office/drawing/2014/main" val="20000"/>
                    </a:ext>
                  </a:extLst>
                </a:gridCol>
                <a:gridCol w="2530728">
                  <a:extLst>
                    <a:ext uri="{9D8B030D-6E8A-4147-A177-3AD203B41FA5}">
                      <a16:colId xmlns:a16="http://schemas.microsoft.com/office/drawing/2014/main" val="20001"/>
                    </a:ext>
                  </a:extLst>
                </a:gridCol>
                <a:gridCol w="2424546">
                  <a:extLst>
                    <a:ext uri="{9D8B030D-6E8A-4147-A177-3AD203B41FA5}">
                      <a16:colId xmlns:a16="http://schemas.microsoft.com/office/drawing/2014/main" val="20002"/>
                    </a:ext>
                  </a:extLst>
                </a:gridCol>
              </a:tblGrid>
              <a:tr h="687045">
                <a:tc>
                  <a:txBody>
                    <a:bodyPr/>
                    <a:lstStyle/>
                    <a:p>
                      <a:pPr marL="0" marR="0" algn="ctr">
                        <a:lnSpc>
                          <a:spcPct val="115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dirty="0">
                          <a:effectLst/>
                        </a:rPr>
                        <a:t>discounting of gains</a:t>
                      </a:r>
                      <a:endParaRPr lang="en-US" sz="20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dirty="0">
                          <a:effectLst/>
                        </a:rPr>
                        <a:t>discounting of losses</a:t>
                      </a:r>
                      <a:endParaRPr lang="en-US" sz="20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0"/>
                  </a:ext>
                </a:extLst>
              </a:tr>
              <a:tr h="623816">
                <a:tc>
                  <a:txBody>
                    <a:bodyPr/>
                    <a:lstStyle/>
                    <a:p>
                      <a:pPr marL="0" marR="0" algn="ctr">
                        <a:lnSpc>
                          <a:spcPct val="115000"/>
                        </a:lnSpc>
                        <a:spcBef>
                          <a:spcPts val="0"/>
                        </a:spcBef>
                        <a:spcAft>
                          <a:spcPts val="0"/>
                        </a:spcAft>
                      </a:pPr>
                      <a:r>
                        <a:rPr lang="en-US" sz="2000" dirty="0">
                          <a:effectLst/>
                        </a:rPr>
                        <a:t>young company</a:t>
                      </a:r>
                      <a:endParaRPr lang="en-US" sz="20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.00</a:t>
                      </a:r>
                      <a:endParaRPr lang="en-US" sz="24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.16</a:t>
                      </a:r>
                      <a:r>
                        <a:rPr lang="en-US" sz="2400" baseline="30000" dirty="0">
                          <a:effectLst/>
                        </a:rPr>
                        <a:t>*</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r h="623816">
                <a:tc>
                  <a:txBody>
                    <a:bodyPr/>
                    <a:lstStyle/>
                    <a:p>
                      <a:pPr marL="0" marR="0" algn="ctr">
                        <a:lnSpc>
                          <a:spcPct val="115000"/>
                        </a:lnSpc>
                        <a:spcBef>
                          <a:spcPts val="0"/>
                        </a:spcBef>
                        <a:spcAft>
                          <a:spcPts val="0"/>
                        </a:spcAft>
                      </a:pPr>
                      <a:r>
                        <a:rPr lang="en-US" sz="2000" dirty="0">
                          <a:effectLst/>
                        </a:rPr>
                        <a:t>employed part time</a:t>
                      </a:r>
                      <a:endParaRPr lang="en-US" sz="20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.11</a:t>
                      </a:r>
                      <a:r>
                        <a:rPr lang="en-US" sz="2400" baseline="30000" dirty="0">
                          <a:effectLst/>
                        </a:rPr>
                        <a:t>*</a:t>
                      </a:r>
                      <a:endParaRPr lang="en-US" sz="24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.14</a:t>
                      </a:r>
                      <a:r>
                        <a:rPr lang="en-US" sz="2400" baseline="30000" dirty="0">
                          <a:effectLst/>
                        </a:rPr>
                        <a:t>*</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2"/>
                  </a:ext>
                </a:extLst>
              </a:tr>
              <a:tr h="566240">
                <a:tc>
                  <a:txBody>
                    <a:bodyPr/>
                    <a:lstStyle/>
                    <a:p>
                      <a:pPr marL="0" marR="0" algn="ctr">
                        <a:lnSpc>
                          <a:spcPct val="115000"/>
                        </a:lnSpc>
                        <a:spcBef>
                          <a:spcPts val="0"/>
                        </a:spcBef>
                        <a:spcAft>
                          <a:spcPts val="0"/>
                        </a:spcAft>
                      </a:pPr>
                      <a:r>
                        <a:rPr lang="en-US" sz="2000" dirty="0">
                          <a:effectLst/>
                        </a:rPr>
                        <a:t>Financial resources</a:t>
                      </a:r>
                      <a:endParaRPr lang="en-US" sz="20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-.38</a:t>
                      </a:r>
                      <a:r>
                        <a:rPr lang="en-US" sz="2400" baseline="30000" dirty="0">
                          <a:effectLst/>
                        </a:rPr>
                        <a:t>**</a:t>
                      </a:r>
                      <a:endParaRPr lang="en-US" sz="24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-.23</a:t>
                      </a:r>
                      <a:r>
                        <a:rPr lang="en-US" sz="2400" baseline="30000" dirty="0">
                          <a:effectLst/>
                        </a:rPr>
                        <a:t>**</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3"/>
                  </a:ext>
                </a:extLst>
              </a:tr>
              <a:tr h="707847">
                <a:tc>
                  <a:txBody>
                    <a:bodyPr/>
                    <a:lstStyle/>
                    <a:p>
                      <a:pPr marL="0" marR="0" algn="ctr">
                        <a:lnSpc>
                          <a:spcPct val="115000"/>
                        </a:lnSpc>
                        <a:spcBef>
                          <a:spcPts val="0"/>
                        </a:spcBef>
                        <a:spcAft>
                          <a:spcPts val="0"/>
                        </a:spcAft>
                      </a:pPr>
                      <a:r>
                        <a:rPr lang="en-US" sz="2000" dirty="0">
                          <a:effectLst/>
                        </a:rPr>
                        <a:t>income</a:t>
                      </a:r>
                    </a:p>
                  </a:txBody>
                  <a:tcPr marL="68580" marR="68580" marT="0" marB="0" anchor="ctr"/>
                </a:tc>
                <a:tc>
                  <a:txBody>
                    <a:bodyPr/>
                    <a:lstStyle/>
                    <a:p>
                      <a:pPr marL="0" marR="0" algn="ctr">
                        <a:lnSpc>
                          <a:spcPct val="115000"/>
                        </a:lnSpc>
                        <a:spcBef>
                          <a:spcPts val="0"/>
                        </a:spcBef>
                        <a:spcAft>
                          <a:spcPts val="0"/>
                        </a:spcAft>
                      </a:pPr>
                      <a:r>
                        <a:rPr lang="en-US" sz="2400" dirty="0">
                          <a:effectLst/>
                        </a:rPr>
                        <a:t>-.13</a:t>
                      </a:r>
                      <a:r>
                        <a:rPr lang="en-US" sz="2400" baseline="30000" dirty="0">
                          <a:effectLst/>
                        </a:rPr>
                        <a:t>*</a:t>
                      </a:r>
                      <a:endParaRPr lang="en-US" sz="24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-.03</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4"/>
                  </a:ext>
                </a:extLst>
              </a:tr>
              <a:tr h="707847">
                <a:tc>
                  <a:txBody>
                    <a:bodyPr/>
                    <a:lstStyle/>
                    <a:p>
                      <a:pPr marL="0" marR="0" algn="ctr">
                        <a:lnSpc>
                          <a:spcPct val="115000"/>
                        </a:lnSpc>
                        <a:spcBef>
                          <a:spcPts val="0"/>
                        </a:spcBef>
                        <a:spcAft>
                          <a:spcPts val="0"/>
                        </a:spcAft>
                      </a:pPr>
                      <a:r>
                        <a:rPr lang="en-US" sz="2000" dirty="0">
                          <a:effectLst/>
                        </a:rPr>
                        <a:t>feel secure</a:t>
                      </a:r>
                      <a:endParaRPr lang="en-US" sz="20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-.20</a:t>
                      </a:r>
                      <a:r>
                        <a:rPr lang="en-US" sz="2400" baseline="30000" dirty="0">
                          <a:effectLst/>
                        </a:rPr>
                        <a:t>*</a:t>
                      </a:r>
                      <a:endParaRPr lang="en-US" sz="24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-.22</a:t>
                      </a:r>
                      <a:r>
                        <a:rPr lang="en-US" sz="2400" baseline="30000" dirty="0">
                          <a:effectLst/>
                        </a:rPr>
                        <a:t>*</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5"/>
                  </a:ext>
                </a:extLst>
              </a:tr>
              <a:tr h="707847">
                <a:tc>
                  <a:txBody>
                    <a:bodyPr/>
                    <a:lstStyle/>
                    <a:p>
                      <a:pPr marL="0" marR="0" algn="ctr">
                        <a:lnSpc>
                          <a:spcPct val="115000"/>
                        </a:lnSpc>
                        <a:spcBef>
                          <a:spcPts val="0"/>
                        </a:spcBef>
                        <a:spcAft>
                          <a:spcPts val="0"/>
                        </a:spcAft>
                      </a:pPr>
                      <a:r>
                        <a:rPr lang="en-US" sz="2000" dirty="0">
                          <a:effectLst/>
                        </a:rPr>
                        <a:t>smoking</a:t>
                      </a:r>
                      <a:endParaRPr lang="en-US" sz="20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.16</a:t>
                      </a:r>
                      <a:r>
                        <a:rPr lang="en-US" sz="2400" baseline="30000" dirty="0">
                          <a:effectLst/>
                        </a:rPr>
                        <a:t>**</a:t>
                      </a:r>
                      <a:endParaRPr lang="en-US" sz="24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dirty="0">
                          <a:effectLst/>
                        </a:rPr>
                        <a:t>.02</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877520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Overall Summary</a:t>
            </a:r>
          </a:p>
        </p:txBody>
      </p:sp>
      <p:sp>
        <p:nvSpPr>
          <p:cNvPr id="3" name="Content Placeholder 2"/>
          <p:cNvSpPr>
            <a:spLocks noGrp="1"/>
          </p:cNvSpPr>
          <p:nvPr>
            <p:ph idx="1"/>
          </p:nvPr>
        </p:nvSpPr>
        <p:spPr/>
        <p:txBody>
          <a:bodyPr/>
          <a:lstStyle/>
          <a:p>
            <a:r>
              <a:rPr lang="en-US" dirty="0"/>
              <a:t>In </a:t>
            </a:r>
            <a:r>
              <a:rPr lang="en-US" dirty="0" err="1"/>
              <a:t>intertemporal</a:t>
            </a:r>
            <a:r>
              <a:rPr lang="en-US" dirty="0"/>
              <a:t> contexts, participants are risk averse for gains </a:t>
            </a:r>
            <a:r>
              <a:rPr lang="en-US" i="1" dirty="0"/>
              <a:t>and</a:t>
            </a:r>
            <a:r>
              <a:rPr lang="en-US" dirty="0"/>
              <a:t> losses (in contrast to prospect theory predictions)</a:t>
            </a:r>
          </a:p>
          <a:p>
            <a:r>
              <a:rPr lang="en-US" dirty="0"/>
              <a:t>When immediate and future outcomes are equally uncertain, time preference are unaffected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679870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a:t>
            </a:r>
            <a:r>
              <a:rPr lang="en-US" dirty="0"/>
              <a:t> are people risk averse in </a:t>
            </a:r>
            <a:r>
              <a:rPr lang="en-US" dirty="0" err="1"/>
              <a:t>intertemporal</a:t>
            </a:r>
            <a:r>
              <a:rPr lang="en-US" dirty="0"/>
              <a:t> contexts?</a:t>
            </a:r>
          </a:p>
        </p:txBody>
      </p:sp>
      <p:sp>
        <p:nvSpPr>
          <p:cNvPr id="3" name="Content Placeholder 2"/>
          <p:cNvSpPr>
            <a:spLocks noGrp="1"/>
          </p:cNvSpPr>
          <p:nvPr>
            <p:ph idx="1"/>
          </p:nvPr>
        </p:nvSpPr>
        <p:spPr/>
        <p:txBody>
          <a:bodyPr/>
          <a:lstStyle/>
          <a:p>
            <a:r>
              <a:rPr lang="en-US" dirty="0"/>
              <a:t>Planning?</a:t>
            </a:r>
          </a:p>
          <a:p>
            <a:r>
              <a:rPr lang="en-US" dirty="0"/>
              <a:t>Anxiety?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val="196010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Directions</a:t>
            </a:r>
          </a:p>
        </p:txBody>
      </p:sp>
      <p:sp>
        <p:nvSpPr>
          <p:cNvPr id="3" name="Content Placeholder 2"/>
          <p:cNvSpPr>
            <a:spLocks noGrp="1"/>
          </p:cNvSpPr>
          <p:nvPr>
            <p:ph idx="1"/>
          </p:nvPr>
        </p:nvSpPr>
        <p:spPr/>
        <p:txBody>
          <a:bodyPr/>
          <a:lstStyle/>
          <a:p>
            <a:r>
              <a:rPr lang="en-US" dirty="0"/>
              <a:t>Replications and robustness (particularly MBAs </a:t>
            </a:r>
            <a:r>
              <a:rPr lang="en-US" dirty="0" err="1"/>
              <a:t>vs</a:t>
            </a:r>
            <a:r>
              <a:rPr lang="en-US" dirty="0"/>
              <a:t> general population)</a:t>
            </a:r>
          </a:p>
          <a:p>
            <a:r>
              <a:rPr lang="en-US" dirty="0"/>
              <a:t>Better process explanation &amp; data</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27803004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&amp; Applications</a:t>
            </a:r>
          </a:p>
        </p:txBody>
      </p:sp>
      <p:sp>
        <p:nvSpPr>
          <p:cNvPr id="3" name="Content Placeholder 2"/>
          <p:cNvSpPr>
            <a:spLocks noGrp="1"/>
          </p:cNvSpPr>
          <p:nvPr>
            <p:ph idx="1"/>
          </p:nvPr>
        </p:nvSpPr>
        <p:spPr/>
        <p:txBody>
          <a:bodyPr/>
          <a:lstStyle/>
          <a:p>
            <a:r>
              <a:rPr lang="en-US" dirty="0"/>
              <a:t>Implicit uncertainty may be one factor driving the “sign effect” in </a:t>
            </a:r>
            <a:r>
              <a:rPr lang="en-US" dirty="0" err="1"/>
              <a:t>intertemporal</a:t>
            </a:r>
            <a:r>
              <a:rPr lang="en-US" dirty="0"/>
              <a:t> choice</a:t>
            </a:r>
          </a:p>
          <a:p>
            <a:r>
              <a:rPr lang="en-US" dirty="0"/>
              <a:t>To delay SS claims, increase future certainty</a:t>
            </a:r>
          </a:p>
          <a:p>
            <a:r>
              <a:rPr lang="en-US" dirty="0"/>
              <a:t>Adjustable rate credit card payments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29267218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15810727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Additional Slides</a:t>
            </a:r>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val="25023337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1: Discount Rates</a:t>
            </a:r>
          </a:p>
        </p:txBody>
      </p:sp>
      <p:pic>
        <p:nvPicPr>
          <p:cNvPr id="4098" name="Picture 2" descr="C:\Users\Dave\Documents\Psych Research\Enviro Disco\uncertainty\paper1\OBHDP submission\Figure1.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111046"/>
            <a:ext cx="7772400" cy="5647178"/>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37449826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 Discount Rates</a:t>
            </a:r>
          </a:p>
        </p:txBody>
      </p:sp>
      <p:pic>
        <p:nvPicPr>
          <p:cNvPr id="5122" name="Picture 2" descr="C:\Users\Dave\Documents\Psych Research\Enviro Disco\uncertainty\paper1\OBHDP submission\Figure2.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371600"/>
            <a:ext cx="7341083" cy="5333796"/>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p14="http://schemas.microsoft.com/office/powerpoint/2010/main" val="28036667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3: Discount Rates</a:t>
            </a:r>
          </a:p>
        </p:txBody>
      </p:sp>
      <p:pic>
        <p:nvPicPr>
          <p:cNvPr id="6146" name="Picture 2" descr="C:\Users\Dave\Documents\Psych Research\Enviro Disco\uncertainty\paper1\OBHDP submission\Figure4.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84031"/>
            <a:ext cx="7848600" cy="570254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p14="http://schemas.microsoft.com/office/powerpoint/2010/main" val="280366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Uncertain Future Losses</a:t>
            </a:r>
          </a:p>
        </p:txBody>
      </p:sp>
      <p:sp>
        <p:nvSpPr>
          <p:cNvPr id="3" name="Content Placeholder 2"/>
          <p:cNvSpPr>
            <a:spLocks noGrp="1"/>
          </p:cNvSpPr>
          <p:nvPr>
            <p:ph idx="1"/>
          </p:nvPr>
        </p:nvSpPr>
        <p:spPr/>
        <p:txBody>
          <a:bodyPr/>
          <a:lstStyle/>
          <a:p>
            <a:r>
              <a:rPr lang="en-US" dirty="0"/>
              <a:t>People are risk seeking for losses </a:t>
            </a:r>
            <a:r>
              <a:rPr lang="en-US" sz="2000" dirty="0"/>
              <a:t>(</a:t>
            </a:r>
            <a:r>
              <a:rPr lang="en-US" sz="2000" dirty="0" err="1"/>
              <a:t>Kahneman</a:t>
            </a:r>
            <a:r>
              <a:rPr lang="en-US" sz="2000" dirty="0"/>
              <a:t> &amp; </a:t>
            </a:r>
            <a:r>
              <a:rPr lang="en-US" sz="2000" dirty="0" err="1"/>
              <a:t>Tversky</a:t>
            </a:r>
            <a:r>
              <a:rPr lang="en-US" sz="2000" dirty="0"/>
              <a:t>, 1979)</a:t>
            </a:r>
          </a:p>
          <a:p>
            <a:r>
              <a:rPr lang="en-US" dirty="0"/>
              <a:t>Yet, people sometimes choose immediate losses over future losses </a:t>
            </a:r>
            <a:r>
              <a:rPr lang="en-US" sz="2000" dirty="0"/>
              <a:t>(</a:t>
            </a:r>
            <a:r>
              <a:rPr lang="en-US" sz="2000" dirty="0" err="1"/>
              <a:t>Thaler</a:t>
            </a:r>
            <a:r>
              <a:rPr lang="en-US" sz="2000" dirty="0"/>
              <a:t>, 1981; Hardisty &amp; Weber, 2009)</a:t>
            </a:r>
            <a:endParaRPr lang="en-US" dirty="0"/>
          </a:p>
          <a:p>
            <a:r>
              <a:rPr lang="en-US" dirty="0"/>
              <a:t>Examples: insurance, pre-paid phones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42592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How does uncertainty affect time preferences for losses?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360787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Previous Research</a:t>
            </a:r>
          </a:p>
        </p:txBody>
      </p:sp>
      <p:sp>
        <p:nvSpPr>
          <p:cNvPr id="3" name="Content Placeholder 2"/>
          <p:cNvSpPr>
            <a:spLocks noGrp="1"/>
          </p:cNvSpPr>
          <p:nvPr>
            <p:ph idx="1"/>
          </p:nvPr>
        </p:nvSpPr>
        <p:spPr/>
        <p:txBody>
          <a:bodyPr/>
          <a:lstStyle/>
          <a:p>
            <a:r>
              <a:rPr lang="en-US" dirty="0"/>
              <a:t>Shelly, 1994; </a:t>
            </a:r>
            <a:r>
              <a:rPr lang="en-US" dirty="0" err="1"/>
              <a:t>Ahlbrecht</a:t>
            </a:r>
            <a:r>
              <a:rPr lang="en-US" dirty="0"/>
              <a:t> &amp; Weber, 1997</a:t>
            </a:r>
          </a:p>
          <a:p>
            <a:r>
              <a:rPr lang="en-US" dirty="0"/>
              <a:t>Riskier losses </a:t>
            </a:r>
            <a:r>
              <a:rPr lang="en-US" i="1" dirty="0"/>
              <a:t>sometimes</a:t>
            </a:r>
            <a:r>
              <a:rPr lang="en-US" dirty="0"/>
              <a:t> discounted less</a:t>
            </a:r>
          </a:p>
          <a:p>
            <a:r>
              <a:rPr lang="en-US" dirty="0"/>
              <a:t>MBAs only, 45 or 15 min training periods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60755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Study 1: Future uncertainty</a:t>
            </a:r>
          </a:p>
          <a:p>
            <a:r>
              <a:rPr lang="en-US" dirty="0"/>
              <a:t>Study 2: Immediate uncertainty</a:t>
            </a:r>
          </a:p>
          <a:p>
            <a:r>
              <a:rPr lang="en-US" dirty="0"/>
              <a:t>Study 3: Immediate and future uncertainty</a:t>
            </a:r>
          </a:p>
          <a:p>
            <a:r>
              <a:rPr lang="en-US" dirty="0"/>
              <a:t>Individual difference correlates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602556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a:t>
            </a:r>
          </a:p>
        </p:txBody>
      </p:sp>
      <p:sp>
        <p:nvSpPr>
          <p:cNvPr id="3" name="Content Placeholder 2"/>
          <p:cNvSpPr>
            <a:spLocks noGrp="1"/>
          </p:cNvSpPr>
          <p:nvPr>
            <p:ph idx="1"/>
          </p:nvPr>
        </p:nvSpPr>
        <p:spPr/>
        <p:txBody>
          <a:bodyPr/>
          <a:lstStyle/>
          <a:p>
            <a:r>
              <a:rPr lang="en-US" dirty="0"/>
              <a:t>Total </a:t>
            </a:r>
            <a:r>
              <a:rPr lang="en-US" i="1" dirty="0"/>
              <a:t>N</a:t>
            </a:r>
            <a:r>
              <a:rPr lang="en-US" dirty="0"/>
              <a:t>=328</a:t>
            </a:r>
          </a:p>
          <a:p>
            <a:r>
              <a:rPr lang="en-US" dirty="0"/>
              <a:t>Mix of </a:t>
            </a:r>
            <a:r>
              <a:rPr lang="en-US" dirty="0" err="1"/>
              <a:t>Mturk</a:t>
            </a:r>
            <a:r>
              <a:rPr lang="en-US" dirty="0"/>
              <a:t> and SSI (only </a:t>
            </a:r>
            <a:r>
              <a:rPr lang="en-US" b="1" dirty="0"/>
              <a:t>20% </a:t>
            </a:r>
            <a:r>
              <a:rPr lang="en-US" dirty="0"/>
              <a:t>of SSI responses were usable!)</a:t>
            </a:r>
          </a:p>
          <a:p>
            <a:r>
              <a:rPr lang="en-US" dirty="0"/>
              <a:t>National U.S. sample, average age = 38</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597738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Study 1: Hypotheses</a:t>
            </a:r>
          </a:p>
        </p:txBody>
      </p:sp>
      <p:sp>
        <p:nvSpPr>
          <p:cNvPr id="3" name="Content Placeholder 2"/>
          <p:cNvSpPr>
            <a:spLocks noGrp="1"/>
          </p:cNvSpPr>
          <p:nvPr>
            <p:ph idx="1"/>
          </p:nvPr>
        </p:nvSpPr>
        <p:spPr/>
        <p:txBody>
          <a:bodyPr/>
          <a:lstStyle/>
          <a:p>
            <a:r>
              <a:rPr lang="en-US" dirty="0"/>
              <a:t>Future uncertainty -&gt; preference for immediate gains</a:t>
            </a:r>
          </a:p>
          <a:p>
            <a:r>
              <a:rPr lang="en-US" dirty="0"/>
              <a:t>Effect of future uncertainty on losses? </a:t>
            </a:r>
            <a:br>
              <a:rPr lang="en-US" dirty="0"/>
            </a:br>
            <a:r>
              <a:rPr lang="en-US" dirty="0"/>
              <a:t>- Prospect theory -&gt; preference for future losses</a:t>
            </a:r>
            <a:br>
              <a:rPr lang="en-US" dirty="0"/>
            </a:br>
            <a:r>
              <a:rPr lang="en-US" dirty="0"/>
              <a:t>- Previous research -&gt; mixed story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362459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1618</TotalTime>
  <Words>1170</Words>
  <Application>Microsoft Macintosh PowerPoint</Application>
  <PresentationFormat>On-screen Show (4:3)</PresentationFormat>
  <Paragraphs>187</Paragraphs>
  <Slides>39</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Office Theme</vt:lpstr>
      <vt:lpstr>Does Prospect Theory Hold in Intertemporal Choice? </vt:lpstr>
      <vt:lpstr>Prospect Theory</vt:lpstr>
      <vt:lpstr>Uncertain Future Gains</vt:lpstr>
      <vt:lpstr>Uncertain Future Losses</vt:lpstr>
      <vt:lpstr>How does uncertainty affect time preferences for losses?</vt:lpstr>
      <vt:lpstr>Previous Research</vt:lpstr>
      <vt:lpstr>Outline</vt:lpstr>
      <vt:lpstr>Participants</vt:lpstr>
      <vt:lpstr>Study 1: Hypotheses</vt:lpstr>
      <vt:lpstr>Study 1 Overview</vt:lpstr>
      <vt:lpstr>Study 1: Gain Scenario</vt:lpstr>
      <vt:lpstr>Study 1: Medium Gain Choices</vt:lpstr>
      <vt:lpstr>Study 1: Large Gain Choices</vt:lpstr>
      <vt:lpstr>Study 1: Probabilistic Gain</vt:lpstr>
      <vt:lpstr>Study 1: Variable Gain</vt:lpstr>
      <vt:lpstr>Study 1: Losses</vt:lpstr>
      <vt:lpstr>Study 1: Results</vt:lpstr>
      <vt:lpstr>Study 1: Results</vt:lpstr>
      <vt:lpstr>Study 1: Summary</vt:lpstr>
      <vt:lpstr>Study 2: Overview</vt:lpstr>
      <vt:lpstr>Study 2: Prospect Theory Methods</vt:lpstr>
      <vt:lpstr>Prospect Theory: Results</vt:lpstr>
      <vt:lpstr>Study 2: Intertemporal Choice Methods</vt:lpstr>
      <vt:lpstr>Study 2: Results</vt:lpstr>
      <vt:lpstr>Study 2: Results</vt:lpstr>
      <vt:lpstr>Study 2: Summary</vt:lpstr>
      <vt:lpstr>Study 3: Intertemporal Choice Methods</vt:lpstr>
      <vt:lpstr>Study 3: Results</vt:lpstr>
      <vt:lpstr>Study 3: Results</vt:lpstr>
      <vt:lpstr>Individual differences</vt:lpstr>
      <vt:lpstr>Overall Summary</vt:lpstr>
      <vt:lpstr>Why are people risk averse in intertemporal contexts?</vt:lpstr>
      <vt:lpstr>Future Directions</vt:lpstr>
      <vt:lpstr>Implications &amp; Applications</vt:lpstr>
      <vt:lpstr>Thank You!</vt:lpstr>
      <vt:lpstr>Additional Slides</vt:lpstr>
      <vt:lpstr>Study 1: Discount Rates</vt:lpstr>
      <vt:lpstr>Study 2: Discount Rates</vt:lpstr>
      <vt:lpstr>Study 3: Discount Rates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Prospect Theory Hold in Intertemporal Choice? </dc:title>
  <dc:creator>Dave</dc:creator>
  <cp:lastModifiedBy>olinbeck@student.ubc.ca</cp:lastModifiedBy>
  <cp:revision>156</cp:revision>
  <dcterms:created xsi:type="dcterms:W3CDTF">2006-08-16T00:00:00Z</dcterms:created>
  <dcterms:modified xsi:type="dcterms:W3CDTF">2022-10-27T17:25:10Z</dcterms:modified>
</cp:coreProperties>
</file>