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9.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rts/chart6.xml" ContentType="application/vnd.openxmlformats-officedocument.drawingml.chart+xml"/>
  <Override PartName="/ppt/notesSlides/notesSlide30.xml" ContentType="application/vnd.openxmlformats-officedocument.presentationml.notesSlid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31.xml" ContentType="application/vnd.openxmlformats-officedocument.presentationml.notesSlid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charts/chart9.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1"/>
  </p:notesMasterIdLst>
  <p:sldIdLst>
    <p:sldId id="257" r:id="rId2"/>
    <p:sldId id="258" r:id="rId3"/>
    <p:sldId id="343" r:id="rId4"/>
    <p:sldId id="345" r:id="rId5"/>
    <p:sldId id="334" r:id="rId6"/>
    <p:sldId id="386" r:id="rId7"/>
    <p:sldId id="263" r:id="rId8"/>
    <p:sldId id="262" r:id="rId9"/>
    <p:sldId id="347" r:id="rId10"/>
    <p:sldId id="348" r:id="rId11"/>
    <p:sldId id="349" r:id="rId12"/>
    <p:sldId id="350" r:id="rId13"/>
    <p:sldId id="351" r:id="rId14"/>
    <p:sldId id="352" r:id="rId15"/>
    <p:sldId id="370" r:id="rId16"/>
    <p:sldId id="387" r:id="rId17"/>
    <p:sldId id="353" r:id="rId18"/>
    <p:sldId id="354" r:id="rId19"/>
    <p:sldId id="372" r:id="rId20"/>
    <p:sldId id="355" r:id="rId21"/>
    <p:sldId id="371" r:id="rId22"/>
    <p:sldId id="356" r:id="rId23"/>
    <p:sldId id="373" r:id="rId24"/>
    <p:sldId id="374" r:id="rId25"/>
    <p:sldId id="375" r:id="rId26"/>
    <p:sldId id="357" r:id="rId27"/>
    <p:sldId id="358" r:id="rId28"/>
    <p:sldId id="359" r:id="rId29"/>
    <p:sldId id="376" r:id="rId30"/>
    <p:sldId id="360" r:id="rId31"/>
    <p:sldId id="361" r:id="rId32"/>
    <p:sldId id="362" r:id="rId33"/>
    <p:sldId id="364" r:id="rId34"/>
    <p:sldId id="365" r:id="rId35"/>
    <p:sldId id="377" r:id="rId36"/>
    <p:sldId id="366" r:id="rId37"/>
    <p:sldId id="346" r:id="rId38"/>
    <p:sldId id="367" r:id="rId39"/>
    <p:sldId id="340" r:id="rId40"/>
    <p:sldId id="378" r:id="rId41"/>
    <p:sldId id="338" r:id="rId42"/>
    <p:sldId id="379" r:id="rId43"/>
    <p:sldId id="380" r:id="rId44"/>
    <p:sldId id="339" r:id="rId45"/>
    <p:sldId id="368" r:id="rId46"/>
    <p:sldId id="384" r:id="rId47"/>
    <p:sldId id="382" r:id="rId48"/>
    <p:sldId id="385" r:id="rId49"/>
    <p:sldId id="383" r:id="rId50"/>
    <p:sldId id="369" r:id="rId51"/>
    <p:sldId id="341" r:id="rId52"/>
    <p:sldId id="260" r:id="rId53"/>
    <p:sldId id="271" r:id="rId54"/>
    <p:sldId id="272" r:id="rId55"/>
    <p:sldId id="337" r:id="rId56"/>
    <p:sldId id="335" r:id="rId57"/>
    <p:sldId id="336" r:id="rId58"/>
    <p:sldId id="323" r:id="rId59"/>
    <p:sldId id="259" r:id="rId6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B2B2B2"/>
    <a:srgbClr val="C0C0C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05" autoAdjust="0"/>
    <p:restoredTop sz="94660"/>
  </p:normalViewPr>
  <p:slideViewPr>
    <p:cSldViewPr>
      <p:cViewPr varScale="1">
        <p:scale>
          <a:sx n="87" d="100"/>
          <a:sy n="87" d="100"/>
        </p:scale>
        <p:origin x="1386" y="84"/>
      </p:cViewPr>
      <p:guideLst>
        <p:guide orient="horz" pos="2160"/>
        <p:guide pos="2880"/>
      </p:guideLst>
    </p:cSldViewPr>
  </p:slideViewPr>
  <p:notesTextViewPr>
    <p:cViewPr>
      <p:scale>
        <a:sx n="100" d="100"/>
        <a:sy n="100" d="100"/>
      </p:scale>
      <p:origin x="0" y="-12"/>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miir\Dropbox\OBHDP%20project\Mturk%20experiment\Study1%20Data\Table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7.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1" Type="http://schemas.openxmlformats.org/officeDocument/2006/relationships/oleObject" Target="file:///C:\Users\amir.sepehri\Documents\Hardisty%20Project\Copy%20of%20graphs-JDM.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Sheet1!$I$4</c:f>
              <c:strCache>
                <c:ptCount val="1"/>
                <c:pt idx="0">
                  <c:v>Repeated</c:v>
                </c:pt>
              </c:strCache>
            </c:strRef>
          </c:tx>
          <c:spPr>
            <a:noFill/>
            <a:ln w="19050">
              <a:solidFill>
                <a:schemeClr val="tx1"/>
              </a:solidFill>
            </a:ln>
            <a:effectLst/>
          </c:spPr>
          <c:invertIfNegative val="0"/>
          <c:errBars>
            <c:errBarType val="both"/>
            <c:errValType val="cust"/>
            <c:noEndCap val="0"/>
            <c:plus>
              <c:numRef>
                <c:f>Sheet1!$J$9</c:f>
                <c:numCache>
                  <c:formatCode>General</c:formatCode>
                  <c:ptCount val="1"/>
                  <c:pt idx="0">
                    <c:v>0.04</c:v>
                  </c:pt>
                </c:numCache>
              </c:numRef>
            </c:plus>
            <c:minus>
              <c:numRef>
                <c:f>Sheet1!$J$9</c:f>
                <c:numCache>
                  <c:formatCode>General</c:formatCode>
                  <c:ptCount val="1"/>
                  <c:pt idx="0">
                    <c:v>0.04</c:v>
                  </c:pt>
                </c:numCache>
              </c:numRef>
            </c:minus>
            <c:spPr>
              <a:noFill/>
              <a:ln w="9525" cap="flat" cmpd="sng" algn="ctr">
                <a:solidFill>
                  <a:schemeClr val="tx1">
                    <a:lumMod val="65000"/>
                    <a:lumOff val="35000"/>
                  </a:schemeClr>
                </a:solidFill>
                <a:round/>
              </a:ln>
              <a:effectLst/>
            </c:spPr>
          </c:errBars>
          <c:cat>
            <c:numRef>
              <c:f>Sheet1!$J$3:$L$3</c:f>
              <c:numCache>
                <c:formatCode>0%</c:formatCode>
                <c:ptCount val="3"/>
                <c:pt idx="0">
                  <c:v>0.04</c:v>
                </c:pt>
                <c:pt idx="1">
                  <c:v>0.2</c:v>
                </c:pt>
                <c:pt idx="2">
                  <c:v>0.5</c:v>
                </c:pt>
              </c:numCache>
            </c:numRef>
          </c:cat>
          <c:val>
            <c:numRef>
              <c:f>Sheet1!$J$4:$L$4</c:f>
              <c:numCache>
                <c:formatCode>General</c:formatCode>
                <c:ptCount val="3"/>
                <c:pt idx="0">
                  <c:v>0.32900000000000001</c:v>
                </c:pt>
                <c:pt idx="1">
                  <c:v>0.49399999999999999</c:v>
                </c:pt>
                <c:pt idx="2">
                  <c:v>0.61199999999999999</c:v>
                </c:pt>
              </c:numCache>
            </c:numRef>
          </c:val>
          <c:extLst>
            <c:ext xmlns:c16="http://schemas.microsoft.com/office/drawing/2014/chart" uri="{C3380CC4-5D6E-409C-BE32-E72D297353CC}">
              <c16:uniqueId val="{00000000-ADB2-47B8-8A71-FE10CA5ABC49}"/>
            </c:ext>
          </c:extLst>
        </c:ser>
        <c:ser>
          <c:idx val="1"/>
          <c:order val="1"/>
          <c:tx>
            <c:strRef>
              <c:f>Sheet1!$I$5</c:f>
              <c:strCache>
                <c:ptCount val="1"/>
                <c:pt idx="0">
                  <c:v>Precommited</c:v>
                </c:pt>
              </c:strCache>
            </c:strRef>
          </c:tx>
          <c:spPr>
            <a:solidFill>
              <a:schemeClr val="bg2">
                <a:lumMod val="75000"/>
              </a:schemeClr>
            </a:solidFill>
            <a:ln w="19050">
              <a:solidFill>
                <a:schemeClr val="tx1"/>
              </a:solidFill>
            </a:ln>
            <a:effectLst/>
          </c:spPr>
          <c:invertIfNegative val="0"/>
          <c:errBars>
            <c:errBarType val="both"/>
            <c:errValType val="cust"/>
            <c:noEndCap val="0"/>
            <c:plus>
              <c:numRef>
                <c:f>Sheet1!$J$9</c:f>
                <c:numCache>
                  <c:formatCode>General</c:formatCode>
                  <c:ptCount val="1"/>
                  <c:pt idx="0">
                    <c:v>0.04</c:v>
                  </c:pt>
                </c:numCache>
              </c:numRef>
            </c:plus>
            <c:minus>
              <c:numRef>
                <c:f>Sheet1!$J$9</c:f>
                <c:numCache>
                  <c:formatCode>General</c:formatCode>
                  <c:ptCount val="1"/>
                  <c:pt idx="0">
                    <c:v>0.04</c:v>
                  </c:pt>
                </c:numCache>
              </c:numRef>
            </c:minus>
            <c:spPr>
              <a:noFill/>
              <a:ln w="9525" cap="flat" cmpd="sng" algn="ctr">
                <a:solidFill>
                  <a:schemeClr val="tx1">
                    <a:lumMod val="65000"/>
                    <a:lumOff val="35000"/>
                  </a:schemeClr>
                </a:solidFill>
                <a:round/>
              </a:ln>
              <a:effectLst/>
            </c:spPr>
          </c:errBars>
          <c:cat>
            <c:numRef>
              <c:f>Sheet1!$J$3:$L$3</c:f>
              <c:numCache>
                <c:formatCode>0%</c:formatCode>
                <c:ptCount val="3"/>
                <c:pt idx="0">
                  <c:v>0.04</c:v>
                </c:pt>
                <c:pt idx="1">
                  <c:v>0.2</c:v>
                </c:pt>
                <c:pt idx="2">
                  <c:v>0.5</c:v>
                </c:pt>
              </c:numCache>
            </c:numRef>
          </c:cat>
          <c:val>
            <c:numRef>
              <c:f>Sheet1!$J$5:$L$5</c:f>
              <c:numCache>
                <c:formatCode>General</c:formatCode>
                <c:ptCount val="3"/>
                <c:pt idx="0">
                  <c:v>0.5</c:v>
                </c:pt>
                <c:pt idx="1">
                  <c:v>0.57699999999999996</c:v>
                </c:pt>
                <c:pt idx="2">
                  <c:v>0.64500000000000002</c:v>
                </c:pt>
              </c:numCache>
            </c:numRef>
          </c:val>
          <c:extLst>
            <c:ext xmlns:c16="http://schemas.microsoft.com/office/drawing/2014/chart" uri="{C3380CC4-5D6E-409C-BE32-E72D297353CC}">
              <c16:uniqueId val="{00000001-ADB2-47B8-8A71-FE10CA5ABC49}"/>
            </c:ext>
          </c:extLst>
        </c:ser>
        <c:dLbls>
          <c:showLegendKey val="0"/>
          <c:showVal val="0"/>
          <c:showCatName val="0"/>
          <c:showSerName val="0"/>
          <c:showPercent val="0"/>
          <c:showBubbleSize val="0"/>
        </c:dLbls>
        <c:gapWidth val="219"/>
        <c:overlap val="-27"/>
        <c:axId val="371062192"/>
        <c:axId val="371065328"/>
      </c:barChart>
      <c:catAx>
        <c:axId val="371062192"/>
        <c:scaling>
          <c:orientation val="minMax"/>
        </c:scaling>
        <c:delete val="0"/>
        <c:axPos val="b"/>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71065328"/>
        <c:crosses val="autoZero"/>
        <c:auto val="1"/>
        <c:lblAlgn val="ctr"/>
        <c:lblOffset val="100"/>
        <c:noMultiLvlLbl val="0"/>
      </c:catAx>
      <c:valAx>
        <c:axId val="37106532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CA"/>
                  <a:t>Mean investment proportion</a:t>
                </a:r>
              </a:p>
            </c:rich>
          </c:tx>
          <c:overlay val="0"/>
          <c:spPr>
            <a:noFill/>
            <a:ln>
              <a:noFill/>
            </a:ln>
            <a:effectLst/>
          </c:spPr>
          <c:txPr>
            <a:bodyPr rot="-540000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3710621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8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sz="2800">
          <a:solidFill>
            <a:schemeClr val="tx1"/>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CA"/>
              <a:t>Safe Choice Advantage</a:t>
            </a:r>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strRef>
              <c:f>Sheet1!$D$4:$D$5</c:f>
              <c:strCache>
                <c:ptCount val="2"/>
                <c:pt idx="0">
                  <c:v>DM time-horizon:</c:v>
                </c:pt>
                <c:pt idx="1">
                  <c:v>Control</c:v>
                </c:pt>
              </c:strCache>
            </c:strRef>
          </c:tx>
          <c:spPr>
            <a:solidFill>
              <a:schemeClr val="bg1"/>
            </a:solidFill>
            <a:ln w="19050">
              <a:solidFill>
                <a:schemeClr val="tx1"/>
              </a:solidFill>
            </a:ln>
            <a:effectLst/>
          </c:spPr>
          <c:invertIfNegative val="0"/>
          <c:errBars>
            <c:errBarType val="both"/>
            <c:errValType val="cust"/>
            <c:noEndCap val="0"/>
            <c:plus>
              <c:numRef>
                <c:f>Sheet1!$G$6</c:f>
                <c:numCache>
                  <c:formatCode>General</c:formatCode>
                  <c:ptCount val="1"/>
                  <c:pt idx="0">
                    <c:v>3.7999999999999999E-2</c:v>
                  </c:pt>
                </c:numCache>
              </c:numRef>
            </c:plus>
            <c:minus>
              <c:numRef>
                <c:f>Sheet1!$G$6</c:f>
                <c:numCache>
                  <c:formatCode>General</c:formatCode>
                  <c:ptCount val="1"/>
                  <c:pt idx="0">
                    <c:v>3.7999999999999999E-2</c:v>
                  </c:pt>
                </c:numCache>
              </c:numRef>
            </c:minus>
            <c:spPr>
              <a:noFill/>
              <a:ln w="9525" cap="flat" cmpd="sng" algn="ctr">
                <a:solidFill>
                  <a:schemeClr val="tx1">
                    <a:lumMod val="65000"/>
                    <a:lumOff val="35000"/>
                  </a:schemeClr>
                </a:solidFill>
                <a:round/>
              </a:ln>
              <a:effectLst/>
            </c:spPr>
          </c:errBars>
          <c:cat>
            <c:strRef>
              <c:f>Sheet1!$C$6:$C$7</c:f>
              <c:strCache>
                <c:ptCount val="2"/>
                <c:pt idx="0">
                  <c:v>Repeated</c:v>
                </c:pt>
                <c:pt idx="1">
                  <c:v>Precommitted</c:v>
                </c:pt>
              </c:strCache>
            </c:strRef>
          </c:cat>
          <c:val>
            <c:numRef>
              <c:f>Sheet1!$D$6:$D$7</c:f>
              <c:numCache>
                <c:formatCode>General</c:formatCode>
                <c:ptCount val="2"/>
                <c:pt idx="0">
                  <c:v>0.25</c:v>
                </c:pt>
                <c:pt idx="1">
                  <c:v>0.51</c:v>
                </c:pt>
              </c:numCache>
            </c:numRef>
          </c:val>
          <c:extLst>
            <c:ext xmlns:c16="http://schemas.microsoft.com/office/drawing/2014/chart" uri="{C3380CC4-5D6E-409C-BE32-E72D297353CC}">
              <c16:uniqueId val="{00000000-3AB3-449D-80F1-159B94A13B35}"/>
            </c:ext>
          </c:extLst>
        </c:ser>
        <c:ser>
          <c:idx val="1"/>
          <c:order val="1"/>
          <c:tx>
            <c:strRef>
              <c:f>Sheet1!$E$4:$E$5</c:f>
              <c:strCache>
                <c:ptCount val="2"/>
                <c:pt idx="0">
                  <c:v>DM time-horizon:</c:v>
                </c:pt>
                <c:pt idx="1">
                  <c:v>Aggregate</c:v>
                </c:pt>
              </c:strCache>
            </c:strRef>
          </c:tx>
          <c:spPr>
            <a:solidFill>
              <a:schemeClr val="bg2">
                <a:lumMod val="75000"/>
              </a:schemeClr>
            </a:solidFill>
            <a:ln w="19050">
              <a:solidFill>
                <a:schemeClr val="tx1"/>
              </a:solidFill>
            </a:ln>
            <a:effectLst/>
          </c:spPr>
          <c:invertIfNegative val="0"/>
          <c:errBars>
            <c:errBarType val="both"/>
            <c:errValType val="cust"/>
            <c:noEndCap val="0"/>
            <c:plus>
              <c:numRef>
                <c:f>Sheet1!$G$6</c:f>
                <c:numCache>
                  <c:formatCode>General</c:formatCode>
                  <c:ptCount val="1"/>
                  <c:pt idx="0">
                    <c:v>3.7999999999999999E-2</c:v>
                  </c:pt>
                </c:numCache>
              </c:numRef>
            </c:plus>
            <c:minus>
              <c:numRef>
                <c:f>Sheet1!$G$6</c:f>
                <c:numCache>
                  <c:formatCode>General</c:formatCode>
                  <c:ptCount val="1"/>
                  <c:pt idx="0">
                    <c:v>3.7999999999999999E-2</c:v>
                  </c:pt>
                </c:numCache>
              </c:numRef>
            </c:minus>
            <c:spPr>
              <a:noFill/>
              <a:ln w="9525" cap="flat" cmpd="sng" algn="ctr">
                <a:solidFill>
                  <a:schemeClr val="tx1">
                    <a:lumMod val="65000"/>
                    <a:lumOff val="35000"/>
                  </a:schemeClr>
                </a:solidFill>
                <a:round/>
              </a:ln>
              <a:effectLst/>
            </c:spPr>
          </c:errBars>
          <c:cat>
            <c:strRef>
              <c:f>Sheet1!$C$6:$C$7</c:f>
              <c:strCache>
                <c:ptCount val="2"/>
                <c:pt idx="0">
                  <c:v>Repeated</c:v>
                </c:pt>
                <c:pt idx="1">
                  <c:v>Precommitted</c:v>
                </c:pt>
              </c:strCache>
            </c:strRef>
          </c:cat>
          <c:val>
            <c:numRef>
              <c:f>Sheet1!$E$6:$E$7</c:f>
              <c:numCache>
                <c:formatCode>General</c:formatCode>
                <c:ptCount val="2"/>
                <c:pt idx="0">
                  <c:v>0.44</c:v>
                </c:pt>
                <c:pt idx="1">
                  <c:v>0.52</c:v>
                </c:pt>
              </c:numCache>
            </c:numRef>
          </c:val>
          <c:extLst>
            <c:ext xmlns:c16="http://schemas.microsoft.com/office/drawing/2014/chart" uri="{C3380CC4-5D6E-409C-BE32-E72D297353CC}">
              <c16:uniqueId val="{00000001-3AB3-449D-80F1-159B94A13B35}"/>
            </c:ext>
          </c:extLst>
        </c:ser>
        <c:dLbls>
          <c:showLegendKey val="0"/>
          <c:showVal val="0"/>
          <c:showCatName val="0"/>
          <c:showSerName val="0"/>
          <c:showPercent val="0"/>
          <c:showBubbleSize val="0"/>
        </c:dLbls>
        <c:gapWidth val="219"/>
        <c:overlap val="-27"/>
        <c:axId val="459000048"/>
        <c:axId val="458996112"/>
      </c:barChart>
      <c:catAx>
        <c:axId val="4590000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458996112"/>
        <c:crosses val="autoZero"/>
        <c:auto val="1"/>
        <c:lblAlgn val="ctr"/>
        <c:lblOffset val="100"/>
        <c:noMultiLvlLbl val="0"/>
      </c:catAx>
      <c:valAx>
        <c:axId val="45899611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en-CA"/>
                  <a:t>Mean investment proportion in safe option</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4590000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sz="1400">
          <a:solidFill>
            <a:schemeClr val="tx1"/>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en-CA"/>
              <a:t>Risky Choice Advantage</a:t>
            </a:r>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strRef>
              <c:f>Sheet1!$D$10:$D$11</c:f>
              <c:strCache>
                <c:ptCount val="2"/>
                <c:pt idx="0">
                  <c:v>DM time-horizon:</c:v>
                </c:pt>
                <c:pt idx="1">
                  <c:v>Control</c:v>
                </c:pt>
              </c:strCache>
            </c:strRef>
          </c:tx>
          <c:spPr>
            <a:solidFill>
              <a:schemeClr val="bg1"/>
            </a:solidFill>
            <a:ln w="19050">
              <a:solidFill>
                <a:schemeClr val="tx1"/>
              </a:solidFill>
            </a:ln>
            <a:effectLst/>
          </c:spPr>
          <c:invertIfNegative val="0"/>
          <c:errBars>
            <c:errBarType val="both"/>
            <c:errValType val="cust"/>
            <c:noEndCap val="0"/>
            <c:plus>
              <c:numRef>
                <c:f>Sheet1!$G$6</c:f>
                <c:numCache>
                  <c:formatCode>General</c:formatCode>
                  <c:ptCount val="1"/>
                  <c:pt idx="0">
                    <c:v>3.7999999999999999E-2</c:v>
                  </c:pt>
                </c:numCache>
              </c:numRef>
            </c:plus>
            <c:minus>
              <c:numRef>
                <c:f>Sheet1!$G$6</c:f>
                <c:numCache>
                  <c:formatCode>General</c:formatCode>
                  <c:ptCount val="1"/>
                  <c:pt idx="0">
                    <c:v>3.7999999999999999E-2</c:v>
                  </c:pt>
                </c:numCache>
              </c:numRef>
            </c:minus>
            <c:spPr>
              <a:noFill/>
              <a:ln w="9525" cap="flat" cmpd="sng" algn="ctr">
                <a:solidFill>
                  <a:schemeClr val="tx1">
                    <a:lumMod val="65000"/>
                    <a:lumOff val="35000"/>
                  </a:schemeClr>
                </a:solidFill>
                <a:round/>
              </a:ln>
              <a:effectLst/>
            </c:spPr>
          </c:errBars>
          <c:cat>
            <c:strRef>
              <c:f>Sheet1!$C$12:$C$13</c:f>
              <c:strCache>
                <c:ptCount val="2"/>
                <c:pt idx="0">
                  <c:v>Repeated</c:v>
                </c:pt>
                <c:pt idx="1">
                  <c:v>Precommitted</c:v>
                </c:pt>
              </c:strCache>
            </c:strRef>
          </c:cat>
          <c:val>
            <c:numRef>
              <c:f>Sheet1!$D$12:$D$13</c:f>
              <c:numCache>
                <c:formatCode>General</c:formatCode>
                <c:ptCount val="2"/>
                <c:pt idx="0">
                  <c:v>0.25</c:v>
                </c:pt>
                <c:pt idx="1">
                  <c:v>0.48</c:v>
                </c:pt>
              </c:numCache>
            </c:numRef>
          </c:val>
          <c:extLst>
            <c:ext xmlns:c16="http://schemas.microsoft.com/office/drawing/2014/chart" uri="{C3380CC4-5D6E-409C-BE32-E72D297353CC}">
              <c16:uniqueId val="{00000000-7D73-4040-8B1F-E2C6EBB2BEC3}"/>
            </c:ext>
          </c:extLst>
        </c:ser>
        <c:ser>
          <c:idx val="1"/>
          <c:order val="1"/>
          <c:tx>
            <c:strRef>
              <c:f>Sheet1!$E$10:$E$11</c:f>
              <c:strCache>
                <c:ptCount val="2"/>
                <c:pt idx="0">
                  <c:v>DM time-horizon:</c:v>
                </c:pt>
                <c:pt idx="1">
                  <c:v>Aggregate</c:v>
                </c:pt>
              </c:strCache>
            </c:strRef>
          </c:tx>
          <c:spPr>
            <a:solidFill>
              <a:schemeClr val="bg2">
                <a:lumMod val="75000"/>
              </a:schemeClr>
            </a:solidFill>
            <a:ln w="19050">
              <a:solidFill>
                <a:schemeClr val="tx1"/>
              </a:solidFill>
            </a:ln>
            <a:effectLst/>
          </c:spPr>
          <c:invertIfNegative val="0"/>
          <c:errBars>
            <c:errBarType val="both"/>
            <c:errValType val="cust"/>
            <c:noEndCap val="0"/>
            <c:plus>
              <c:numRef>
                <c:f>Sheet1!$G$6</c:f>
                <c:numCache>
                  <c:formatCode>General</c:formatCode>
                  <c:ptCount val="1"/>
                  <c:pt idx="0">
                    <c:v>3.7999999999999999E-2</c:v>
                  </c:pt>
                </c:numCache>
              </c:numRef>
            </c:plus>
            <c:minus>
              <c:numRef>
                <c:f>Sheet1!$G$6</c:f>
                <c:numCache>
                  <c:formatCode>General</c:formatCode>
                  <c:ptCount val="1"/>
                  <c:pt idx="0">
                    <c:v>3.7999999999999999E-2</c:v>
                  </c:pt>
                </c:numCache>
              </c:numRef>
            </c:minus>
            <c:spPr>
              <a:noFill/>
              <a:ln w="9525" cap="flat" cmpd="sng" algn="ctr">
                <a:solidFill>
                  <a:schemeClr val="tx1">
                    <a:lumMod val="65000"/>
                    <a:lumOff val="35000"/>
                  </a:schemeClr>
                </a:solidFill>
                <a:round/>
              </a:ln>
              <a:effectLst/>
            </c:spPr>
          </c:errBars>
          <c:cat>
            <c:strRef>
              <c:f>Sheet1!$C$12:$C$13</c:f>
              <c:strCache>
                <c:ptCount val="2"/>
                <c:pt idx="0">
                  <c:v>Repeated</c:v>
                </c:pt>
                <c:pt idx="1">
                  <c:v>Precommitted</c:v>
                </c:pt>
              </c:strCache>
            </c:strRef>
          </c:cat>
          <c:val>
            <c:numRef>
              <c:f>Sheet1!$E$12:$E$13</c:f>
              <c:numCache>
                <c:formatCode>General</c:formatCode>
                <c:ptCount val="2"/>
                <c:pt idx="0">
                  <c:v>0.3</c:v>
                </c:pt>
                <c:pt idx="1">
                  <c:v>0.44</c:v>
                </c:pt>
              </c:numCache>
            </c:numRef>
          </c:val>
          <c:extLst>
            <c:ext xmlns:c16="http://schemas.microsoft.com/office/drawing/2014/chart" uri="{C3380CC4-5D6E-409C-BE32-E72D297353CC}">
              <c16:uniqueId val="{00000001-7D73-4040-8B1F-E2C6EBB2BEC3}"/>
            </c:ext>
          </c:extLst>
        </c:ser>
        <c:dLbls>
          <c:showLegendKey val="0"/>
          <c:showVal val="0"/>
          <c:showCatName val="0"/>
          <c:showSerName val="0"/>
          <c:showPercent val="0"/>
          <c:showBubbleSize val="0"/>
        </c:dLbls>
        <c:gapWidth val="219"/>
        <c:overlap val="-27"/>
        <c:axId val="459007920"/>
        <c:axId val="459008904"/>
      </c:barChart>
      <c:catAx>
        <c:axId val="459007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459008904"/>
        <c:crosses val="autoZero"/>
        <c:auto val="1"/>
        <c:lblAlgn val="ctr"/>
        <c:lblOffset val="100"/>
        <c:noMultiLvlLbl val="0"/>
      </c:catAx>
      <c:valAx>
        <c:axId val="4590089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4590079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sz="1400">
          <a:solidFill>
            <a:schemeClr val="tx1"/>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Sheet1!$D$4:$D$5</c:f>
              <c:strCache>
                <c:ptCount val="2"/>
                <c:pt idx="0">
                  <c:v>DM Time Horizon:</c:v>
                </c:pt>
                <c:pt idx="1">
                  <c:v>Control</c:v>
                </c:pt>
              </c:strCache>
            </c:strRef>
          </c:tx>
          <c:spPr>
            <a:solidFill>
              <a:schemeClr val="bg1"/>
            </a:solidFill>
            <a:ln w="19050">
              <a:solidFill>
                <a:schemeClr val="tx1"/>
              </a:solidFill>
            </a:ln>
            <a:effectLst/>
          </c:spPr>
          <c:invertIfNegative val="0"/>
          <c:errBars>
            <c:errBarType val="both"/>
            <c:errValType val="cust"/>
            <c:noEndCap val="0"/>
            <c:plus>
              <c:numRef>
                <c:f>Sheet1!$G$6:$G$7</c:f>
                <c:numCache>
                  <c:formatCode>General</c:formatCode>
                  <c:ptCount val="2"/>
                  <c:pt idx="0">
                    <c:v>2.7E-2</c:v>
                  </c:pt>
                  <c:pt idx="1">
                    <c:v>2.7E-2</c:v>
                  </c:pt>
                </c:numCache>
              </c:numRef>
            </c:plus>
            <c:minus>
              <c:numRef>
                <c:f>Sheet1!$G$6:$G$7</c:f>
                <c:numCache>
                  <c:formatCode>General</c:formatCode>
                  <c:ptCount val="2"/>
                  <c:pt idx="0">
                    <c:v>2.7E-2</c:v>
                  </c:pt>
                  <c:pt idx="1">
                    <c:v>2.7E-2</c:v>
                  </c:pt>
                </c:numCache>
              </c:numRef>
            </c:minus>
            <c:spPr>
              <a:noFill/>
              <a:ln w="9525" cap="flat" cmpd="sng" algn="ctr">
                <a:solidFill>
                  <a:schemeClr val="tx1">
                    <a:lumMod val="65000"/>
                    <a:lumOff val="35000"/>
                  </a:schemeClr>
                </a:solidFill>
                <a:round/>
              </a:ln>
              <a:effectLst/>
            </c:spPr>
          </c:errBars>
          <c:cat>
            <c:strRef>
              <c:f>Sheet1!$C$6:$C$7</c:f>
              <c:strCache>
                <c:ptCount val="2"/>
                <c:pt idx="0">
                  <c:v>Repeated</c:v>
                </c:pt>
                <c:pt idx="1">
                  <c:v>Precommited</c:v>
                </c:pt>
              </c:strCache>
            </c:strRef>
          </c:cat>
          <c:val>
            <c:numRef>
              <c:f>Sheet1!$D$6:$D$7</c:f>
              <c:numCache>
                <c:formatCode>General</c:formatCode>
                <c:ptCount val="2"/>
                <c:pt idx="0">
                  <c:v>0.25</c:v>
                </c:pt>
                <c:pt idx="1">
                  <c:v>0.49</c:v>
                </c:pt>
              </c:numCache>
            </c:numRef>
          </c:val>
          <c:extLst>
            <c:ext xmlns:c16="http://schemas.microsoft.com/office/drawing/2014/chart" uri="{C3380CC4-5D6E-409C-BE32-E72D297353CC}">
              <c16:uniqueId val="{00000000-8A8B-4CF2-BD09-5FFB277EB141}"/>
            </c:ext>
          </c:extLst>
        </c:ser>
        <c:ser>
          <c:idx val="1"/>
          <c:order val="1"/>
          <c:tx>
            <c:strRef>
              <c:f>Sheet1!$E$4:$E$5</c:f>
              <c:strCache>
                <c:ptCount val="2"/>
                <c:pt idx="0">
                  <c:v>DM Time Horizon:</c:v>
                </c:pt>
                <c:pt idx="1">
                  <c:v>Aggregate</c:v>
                </c:pt>
              </c:strCache>
            </c:strRef>
          </c:tx>
          <c:spPr>
            <a:solidFill>
              <a:schemeClr val="bg2">
                <a:lumMod val="75000"/>
              </a:schemeClr>
            </a:solidFill>
            <a:ln w="19050">
              <a:solidFill>
                <a:schemeClr val="tx1"/>
              </a:solidFill>
            </a:ln>
            <a:effectLst/>
          </c:spPr>
          <c:invertIfNegative val="0"/>
          <c:errBars>
            <c:errBarType val="both"/>
            <c:errValType val="cust"/>
            <c:noEndCap val="0"/>
            <c:plus>
              <c:numRef>
                <c:f>Sheet1!$H$6:$H$7</c:f>
                <c:numCache>
                  <c:formatCode>General</c:formatCode>
                  <c:ptCount val="2"/>
                  <c:pt idx="0">
                    <c:v>2.8000000000000001E-2</c:v>
                  </c:pt>
                  <c:pt idx="1">
                    <c:v>2.7E-2</c:v>
                  </c:pt>
                </c:numCache>
              </c:numRef>
            </c:plus>
            <c:minus>
              <c:numRef>
                <c:f>Sheet1!$H$6:$H$7</c:f>
                <c:numCache>
                  <c:formatCode>General</c:formatCode>
                  <c:ptCount val="2"/>
                  <c:pt idx="0">
                    <c:v>2.8000000000000001E-2</c:v>
                  </c:pt>
                  <c:pt idx="1">
                    <c:v>2.7E-2</c:v>
                  </c:pt>
                </c:numCache>
              </c:numRef>
            </c:minus>
            <c:spPr>
              <a:noFill/>
              <a:ln w="9525" cap="flat" cmpd="sng" algn="ctr">
                <a:solidFill>
                  <a:schemeClr val="tx1">
                    <a:lumMod val="65000"/>
                    <a:lumOff val="35000"/>
                  </a:schemeClr>
                </a:solidFill>
                <a:round/>
              </a:ln>
              <a:effectLst/>
            </c:spPr>
          </c:errBars>
          <c:cat>
            <c:strRef>
              <c:f>Sheet1!$C$6:$C$7</c:f>
              <c:strCache>
                <c:ptCount val="2"/>
                <c:pt idx="0">
                  <c:v>Repeated</c:v>
                </c:pt>
                <c:pt idx="1">
                  <c:v>Precommited</c:v>
                </c:pt>
              </c:strCache>
            </c:strRef>
          </c:cat>
          <c:val>
            <c:numRef>
              <c:f>Sheet1!$E$6:$E$7</c:f>
              <c:numCache>
                <c:formatCode>General</c:formatCode>
                <c:ptCount val="2"/>
                <c:pt idx="0">
                  <c:v>0.37</c:v>
                </c:pt>
                <c:pt idx="1">
                  <c:v>0.48</c:v>
                </c:pt>
              </c:numCache>
            </c:numRef>
          </c:val>
          <c:extLst>
            <c:ext xmlns:c16="http://schemas.microsoft.com/office/drawing/2014/chart" uri="{C3380CC4-5D6E-409C-BE32-E72D297353CC}">
              <c16:uniqueId val="{00000001-8A8B-4CF2-BD09-5FFB277EB141}"/>
            </c:ext>
          </c:extLst>
        </c:ser>
        <c:dLbls>
          <c:showLegendKey val="0"/>
          <c:showVal val="0"/>
          <c:showCatName val="0"/>
          <c:showSerName val="0"/>
          <c:showPercent val="0"/>
          <c:showBubbleSize val="0"/>
        </c:dLbls>
        <c:gapWidth val="219"/>
        <c:overlap val="-27"/>
        <c:axId val="452731832"/>
        <c:axId val="452736096"/>
      </c:barChart>
      <c:catAx>
        <c:axId val="4527318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452736096"/>
        <c:crosses val="autoZero"/>
        <c:auto val="1"/>
        <c:lblAlgn val="ctr"/>
        <c:lblOffset val="100"/>
        <c:noMultiLvlLbl val="0"/>
      </c:catAx>
      <c:valAx>
        <c:axId val="4527360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r>
                  <a:rPr lang="en-CA"/>
                  <a:t>Mean investment proportion in safe option</a:t>
                </a:r>
              </a:p>
            </c:rich>
          </c:tx>
          <c:overlay val="0"/>
          <c:spPr>
            <a:noFill/>
            <a:ln>
              <a:noFill/>
            </a:ln>
            <a:effectLst/>
          </c:spPr>
          <c:txPr>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4527318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sz="2400">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bg2"/>
            </a:solidFill>
            <a:ln w="19050">
              <a:solidFill>
                <a:schemeClr val="tx1"/>
              </a:solidFill>
            </a:ln>
            <a:effectLst/>
          </c:spPr>
          <c:invertIfNegative val="0"/>
          <c:errBars>
            <c:errBarType val="both"/>
            <c:errValType val="cust"/>
            <c:noEndCap val="0"/>
            <c:plus>
              <c:numRef>
                <c:f>Sheet1!$C$9</c:f>
                <c:numCache>
                  <c:formatCode>General</c:formatCode>
                  <c:ptCount val="1"/>
                  <c:pt idx="0">
                    <c:v>0.04</c:v>
                  </c:pt>
                </c:numCache>
              </c:numRef>
            </c:plus>
            <c:minus>
              <c:numRef>
                <c:f>Sheet1!$C$9</c:f>
                <c:numCache>
                  <c:formatCode>General</c:formatCode>
                  <c:ptCount val="1"/>
                  <c:pt idx="0">
                    <c:v>0.04</c:v>
                  </c:pt>
                </c:numCache>
              </c:numRef>
            </c:minus>
            <c:spPr>
              <a:noFill/>
              <a:ln w="9525" cap="flat" cmpd="sng" algn="ctr">
                <a:solidFill>
                  <a:schemeClr val="tx1">
                    <a:lumMod val="65000"/>
                    <a:lumOff val="35000"/>
                  </a:schemeClr>
                </a:solidFill>
                <a:round/>
              </a:ln>
              <a:effectLst/>
            </c:spPr>
          </c:errBars>
          <c:cat>
            <c:strRef>
              <c:f>Sheet1!$C$3:$E$3</c:f>
              <c:strCache>
                <c:ptCount val="3"/>
                <c:pt idx="0">
                  <c:v>Repeated</c:v>
                </c:pt>
                <c:pt idx="1">
                  <c:v>Precommitted</c:v>
                </c:pt>
                <c:pt idx="2">
                  <c:v>Non-binding Precommitted</c:v>
                </c:pt>
              </c:strCache>
            </c:strRef>
          </c:cat>
          <c:val>
            <c:numRef>
              <c:f>Sheet1!$C$4:$E$4</c:f>
              <c:numCache>
                <c:formatCode>General</c:formatCode>
                <c:ptCount val="3"/>
                <c:pt idx="0">
                  <c:v>0.3</c:v>
                </c:pt>
                <c:pt idx="1">
                  <c:v>0.49</c:v>
                </c:pt>
                <c:pt idx="2">
                  <c:v>0.43</c:v>
                </c:pt>
              </c:numCache>
            </c:numRef>
          </c:val>
          <c:extLst>
            <c:ext xmlns:c16="http://schemas.microsoft.com/office/drawing/2014/chart" uri="{C3380CC4-5D6E-409C-BE32-E72D297353CC}">
              <c16:uniqueId val="{00000000-92A3-478C-A3B7-CF3B6DFF7249}"/>
            </c:ext>
          </c:extLst>
        </c:ser>
        <c:dLbls>
          <c:showLegendKey val="0"/>
          <c:showVal val="0"/>
          <c:showCatName val="0"/>
          <c:showSerName val="0"/>
          <c:showPercent val="0"/>
          <c:showBubbleSize val="0"/>
        </c:dLbls>
        <c:gapWidth val="219"/>
        <c:overlap val="-27"/>
        <c:axId val="511018264"/>
        <c:axId val="511017936"/>
      </c:barChart>
      <c:catAx>
        <c:axId val="511018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511017936"/>
        <c:crosses val="autoZero"/>
        <c:auto val="1"/>
        <c:lblAlgn val="ctr"/>
        <c:lblOffset val="100"/>
        <c:noMultiLvlLbl val="0"/>
      </c:catAx>
      <c:valAx>
        <c:axId val="51101793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CA"/>
                  <a:t>Mean investment proportion</a:t>
                </a:r>
              </a:p>
            </c:rich>
          </c:tx>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5110182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sheet1!$C$4</c:f>
              <c:strCache>
                <c:ptCount val="1"/>
                <c:pt idx="0">
                  <c:v>Repeated</c:v>
                </c:pt>
              </c:strCache>
            </c:strRef>
          </c:tx>
          <c:spPr>
            <a:noFill/>
            <a:ln w="19050">
              <a:solidFill>
                <a:schemeClr val="tx1"/>
              </a:solidFill>
            </a:ln>
            <a:effectLst/>
          </c:spPr>
          <c:invertIfNegative val="0"/>
          <c:errBars>
            <c:errBarType val="both"/>
            <c:errValType val="cust"/>
            <c:noEndCap val="0"/>
            <c:plus>
              <c:numRef>
                <c:f>sheet1!$C$10</c:f>
                <c:numCache>
                  <c:formatCode>General</c:formatCode>
                  <c:ptCount val="1"/>
                  <c:pt idx="0">
                    <c:v>3.2000000000000001E-2</c:v>
                  </c:pt>
                </c:numCache>
              </c:numRef>
            </c:plus>
            <c:minus>
              <c:numRef>
                <c:f>sheet1!$C$10</c:f>
                <c:numCache>
                  <c:formatCode>General</c:formatCode>
                  <c:ptCount val="1"/>
                  <c:pt idx="0">
                    <c:v>3.2000000000000001E-2</c:v>
                  </c:pt>
                </c:numCache>
              </c:numRef>
            </c:minus>
            <c:spPr>
              <a:noFill/>
              <a:ln w="9525" cap="flat" cmpd="sng" algn="ctr">
                <a:solidFill>
                  <a:schemeClr val="tx1">
                    <a:lumMod val="65000"/>
                    <a:lumOff val="35000"/>
                  </a:schemeClr>
                </a:solidFill>
                <a:round/>
              </a:ln>
              <a:effectLst/>
            </c:spPr>
          </c:errBars>
          <c:cat>
            <c:strRef>
              <c:f>sheet1!$B$5:$B$6</c:f>
              <c:strCache>
                <c:ptCount val="2"/>
                <c:pt idx="0">
                  <c:v>Loss</c:v>
                </c:pt>
                <c:pt idx="1">
                  <c:v>Gain</c:v>
                </c:pt>
              </c:strCache>
            </c:strRef>
          </c:cat>
          <c:val>
            <c:numRef>
              <c:f>sheet1!$C$5:$C$6</c:f>
              <c:numCache>
                <c:formatCode>General</c:formatCode>
                <c:ptCount val="2"/>
                <c:pt idx="0">
                  <c:v>0.32900000000000001</c:v>
                </c:pt>
                <c:pt idx="1">
                  <c:v>0.69399999999999995</c:v>
                </c:pt>
              </c:numCache>
            </c:numRef>
          </c:val>
          <c:extLst>
            <c:ext xmlns:c16="http://schemas.microsoft.com/office/drawing/2014/chart" uri="{C3380CC4-5D6E-409C-BE32-E72D297353CC}">
              <c16:uniqueId val="{00000000-B8C9-4072-BC10-F12784E3E1CB}"/>
            </c:ext>
          </c:extLst>
        </c:ser>
        <c:ser>
          <c:idx val="1"/>
          <c:order val="1"/>
          <c:tx>
            <c:strRef>
              <c:f>sheet1!$D$4</c:f>
              <c:strCache>
                <c:ptCount val="1"/>
                <c:pt idx="0">
                  <c:v>Precomitted</c:v>
                </c:pt>
              </c:strCache>
            </c:strRef>
          </c:tx>
          <c:spPr>
            <a:solidFill>
              <a:schemeClr val="bg2">
                <a:lumMod val="75000"/>
              </a:schemeClr>
            </a:solidFill>
            <a:ln w="19050">
              <a:solidFill>
                <a:schemeClr val="tx1"/>
              </a:solidFill>
            </a:ln>
            <a:effectLst/>
          </c:spPr>
          <c:invertIfNegative val="0"/>
          <c:errBars>
            <c:errBarType val="both"/>
            <c:errValType val="cust"/>
            <c:noEndCap val="0"/>
            <c:plus>
              <c:numRef>
                <c:f>sheet1!$D$10</c:f>
                <c:numCache>
                  <c:formatCode>General</c:formatCode>
                  <c:ptCount val="1"/>
                  <c:pt idx="0">
                    <c:v>3.4000000000000002E-2</c:v>
                  </c:pt>
                </c:numCache>
              </c:numRef>
            </c:plus>
            <c:minus>
              <c:numRef>
                <c:f>sheet1!$D$11</c:f>
                <c:numCache>
                  <c:formatCode>General</c:formatCode>
                  <c:ptCount val="1"/>
                  <c:pt idx="0">
                    <c:v>3.2000000000000001E-2</c:v>
                  </c:pt>
                </c:numCache>
              </c:numRef>
            </c:minus>
            <c:spPr>
              <a:noFill/>
              <a:ln w="9525" cap="flat" cmpd="sng" algn="ctr">
                <a:solidFill>
                  <a:schemeClr val="tx1">
                    <a:lumMod val="65000"/>
                    <a:lumOff val="35000"/>
                  </a:schemeClr>
                </a:solidFill>
                <a:round/>
              </a:ln>
              <a:effectLst/>
            </c:spPr>
          </c:errBars>
          <c:cat>
            <c:strRef>
              <c:f>sheet1!$B$5:$B$6</c:f>
              <c:strCache>
                <c:ptCount val="2"/>
                <c:pt idx="0">
                  <c:v>Loss</c:v>
                </c:pt>
                <c:pt idx="1">
                  <c:v>Gain</c:v>
                </c:pt>
              </c:strCache>
            </c:strRef>
          </c:cat>
          <c:val>
            <c:numRef>
              <c:f>sheet1!$D$5:$D$6</c:f>
              <c:numCache>
                <c:formatCode>General</c:formatCode>
                <c:ptCount val="2"/>
                <c:pt idx="0">
                  <c:v>0.54500000000000004</c:v>
                </c:pt>
                <c:pt idx="1">
                  <c:v>0.64300000000000002</c:v>
                </c:pt>
              </c:numCache>
            </c:numRef>
          </c:val>
          <c:extLst>
            <c:ext xmlns:c16="http://schemas.microsoft.com/office/drawing/2014/chart" uri="{C3380CC4-5D6E-409C-BE32-E72D297353CC}">
              <c16:uniqueId val="{00000001-B8C9-4072-BC10-F12784E3E1CB}"/>
            </c:ext>
          </c:extLst>
        </c:ser>
        <c:dLbls>
          <c:showLegendKey val="0"/>
          <c:showVal val="0"/>
          <c:showCatName val="0"/>
          <c:showSerName val="0"/>
          <c:showPercent val="0"/>
          <c:showBubbleSize val="0"/>
        </c:dLbls>
        <c:gapWidth val="219"/>
        <c:overlap val="-27"/>
        <c:axId val="324989520"/>
        <c:axId val="324990304"/>
      </c:barChart>
      <c:catAx>
        <c:axId val="324989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324990304"/>
        <c:crosses val="autoZero"/>
        <c:auto val="1"/>
        <c:lblAlgn val="ctr"/>
        <c:lblOffset val="100"/>
        <c:noMultiLvlLbl val="0"/>
      </c:catAx>
      <c:valAx>
        <c:axId val="324990304"/>
        <c:scaling>
          <c:orientation val="minMax"/>
        </c:scaling>
        <c:delete val="0"/>
        <c:axPos val="l"/>
        <c:title>
          <c:tx>
            <c:rich>
              <a:bodyPr rot="-5400000" vert="horz"/>
              <a:lstStyle/>
              <a:p>
                <a:pPr>
                  <a:defRPr/>
                </a:pPr>
                <a:r>
                  <a:rPr lang="en-CA"/>
                  <a:t>Mean investment proportion</a:t>
                </a:r>
              </a:p>
            </c:rich>
          </c:tx>
          <c:overlay val="0"/>
          <c:spPr>
            <a:noFill/>
            <a:ln>
              <a:noFill/>
            </a:ln>
            <a:effectLst/>
          </c:spPr>
        </c:title>
        <c:numFmt formatCode="General" sourceLinked="1"/>
        <c:majorTickMark val="none"/>
        <c:minorTickMark val="none"/>
        <c:tickLblPos val="nextTo"/>
        <c:spPr>
          <a:noFill/>
          <a:ln>
            <a:noFill/>
          </a:ln>
          <a:effectLst/>
        </c:spPr>
        <c:txPr>
          <a:bodyPr rot="-60000000" vert="horz"/>
          <a:lstStyle/>
          <a:p>
            <a:pPr>
              <a:defRPr/>
            </a:pPr>
            <a:endParaRPr lang="en-US"/>
          </a:p>
        </c:txPr>
        <c:crossAx val="324989520"/>
        <c:crosses val="autoZero"/>
        <c:crossBetween val="between"/>
      </c:valAx>
      <c:spPr>
        <a:noFill/>
        <a:ln>
          <a:noFill/>
        </a:ln>
        <a:effectLst/>
      </c:spPr>
    </c:plotArea>
    <c:legend>
      <c:legendPos val="b"/>
      <c:overlay val="0"/>
      <c:spPr>
        <a:noFill/>
        <a:ln>
          <a:noFill/>
        </a:ln>
        <a:effectLst/>
      </c:spPr>
      <c:txPr>
        <a:bodyPr rot="0" vert="horz"/>
        <a:lstStyle/>
        <a:p>
          <a:pPr>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24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Sheet1!$C$6</c:f>
              <c:strCache>
                <c:ptCount val="1"/>
                <c:pt idx="0">
                  <c:v>Repeated</c:v>
                </c:pt>
              </c:strCache>
            </c:strRef>
          </c:tx>
          <c:spPr>
            <a:solidFill>
              <a:schemeClr val="bg1"/>
            </a:solidFill>
            <a:ln w="15875">
              <a:solidFill>
                <a:schemeClr val="tx1"/>
              </a:solidFill>
            </a:ln>
            <a:effectLst/>
          </c:spPr>
          <c:invertIfNegative val="0"/>
          <c:errBars>
            <c:errBarType val="both"/>
            <c:errValType val="cust"/>
            <c:noEndCap val="0"/>
            <c:plus>
              <c:numRef>
                <c:f>Sheet1!$I$5</c:f>
                <c:numCache>
                  <c:formatCode>General</c:formatCode>
                  <c:ptCount val="1"/>
                  <c:pt idx="0">
                    <c:v>0.04</c:v>
                  </c:pt>
                </c:numCache>
              </c:numRef>
            </c:plus>
            <c:minus>
              <c:numRef>
                <c:f>Sheet1!$I$5</c:f>
                <c:numCache>
                  <c:formatCode>General</c:formatCode>
                  <c:ptCount val="1"/>
                  <c:pt idx="0">
                    <c:v>0.04</c:v>
                  </c:pt>
                </c:numCache>
              </c:numRef>
            </c:minus>
            <c:spPr>
              <a:noFill/>
              <a:ln w="9525" cap="flat" cmpd="sng" algn="ctr">
                <a:solidFill>
                  <a:schemeClr val="tx1">
                    <a:lumMod val="65000"/>
                    <a:lumOff val="35000"/>
                  </a:schemeClr>
                </a:solidFill>
                <a:round/>
              </a:ln>
              <a:effectLst/>
            </c:spPr>
          </c:errBars>
          <c:cat>
            <c:multiLvlStrRef>
              <c:f>Sheet1!$D$4:$F$5</c:f>
              <c:multiLvlStrCache>
                <c:ptCount val="3"/>
                <c:lvl>
                  <c:pt idx="0">
                    <c:v>20</c:v>
                  </c:pt>
                  <c:pt idx="1">
                    <c:v>10</c:v>
                  </c:pt>
                  <c:pt idx="2">
                    <c:v>5</c:v>
                  </c:pt>
                </c:lvl>
                <c:lvl>
                  <c:pt idx="0">
                    <c:v>Number of rounds</c:v>
                  </c:pt>
                </c:lvl>
              </c:multiLvlStrCache>
            </c:multiLvlStrRef>
          </c:cat>
          <c:val>
            <c:numRef>
              <c:f>Sheet1!$D$6:$F$6</c:f>
              <c:numCache>
                <c:formatCode>General</c:formatCode>
                <c:ptCount val="3"/>
                <c:pt idx="0">
                  <c:v>0.34</c:v>
                </c:pt>
                <c:pt idx="1">
                  <c:v>0.34</c:v>
                </c:pt>
                <c:pt idx="2">
                  <c:v>0.28000000000000003</c:v>
                </c:pt>
              </c:numCache>
            </c:numRef>
          </c:val>
          <c:extLst>
            <c:ext xmlns:c16="http://schemas.microsoft.com/office/drawing/2014/chart" uri="{C3380CC4-5D6E-409C-BE32-E72D297353CC}">
              <c16:uniqueId val="{00000000-132D-4D13-B418-298A026D90D1}"/>
            </c:ext>
          </c:extLst>
        </c:ser>
        <c:ser>
          <c:idx val="1"/>
          <c:order val="1"/>
          <c:tx>
            <c:strRef>
              <c:f>Sheet1!$C$7</c:f>
              <c:strCache>
                <c:ptCount val="1"/>
                <c:pt idx="0">
                  <c:v>Precommitted</c:v>
                </c:pt>
              </c:strCache>
            </c:strRef>
          </c:tx>
          <c:spPr>
            <a:solidFill>
              <a:schemeClr val="bg2">
                <a:lumMod val="75000"/>
              </a:schemeClr>
            </a:solidFill>
            <a:ln w="15875">
              <a:solidFill>
                <a:schemeClr val="tx1"/>
              </a:solidFill>
            </a:ln>
            <a:effectLst/>
          </c:spPr>
          <c:invertIfNegative val="0"/>
          <c:errBars>
            <c:errBarType val="both"/>
            <c:errValType val="cust"/>
            <c:noEndCap val="0"/>
            <c:plus>
              <c:numRef>
                <c:f>Sheet1!$I$5</c:f>
                <c:numCache>
                  <c:formatCode>General</c:formatCode>
                  <c:ptCount val="1"/>
                  <c:pt idx="0">
                    <c:v>0.04</c:v>
                  </c:pt>
                </c:numCache>
              </c:numRef>
            </c:plus>
            <c:minus>
              <c:numRef>
                <c:f>Sheet1!$I$5</c:f>
                <c:numCache>
                  <c:formatCode>General</c:formatCode>
                  <c:ptCount val="1"/>
                  <c:pt idx="0">
                    <c:v>0.04</c:v>
                  </c:pt>
                </c:numCache>
              </c:numRef>
            </c:minus>
            <c:spPr>
              <a:noFill/>
              <a:ln w="9525" cap="flat" cmpd="sng" algn="ctr">
                <a:solidFill>
                  <a:schemeClr val="tx1">
                    <a:lumMod val="65000"/>
                    <a:lumOff val="35000"/>
                  </a:schemeClr>
                </a:solidFill>
                <a:round/>
              </a:ln>
              <a:effectLst/>
            </c:spPr>
          </c:errBars>
          <c:cat>
            <c:multiLvlStrRef>
              <c:f>Sheet1!$D$4:$F$5</c:f>
              <c:multiLvlStrCache>
                <c:ptCount val="3"/>
                <c:lvl>
                  <c:pt idx="0">
                    <c:v>20</c:v>
                  </c:pt>
                  <c:pt idx="1">
                    <c:v>10</c:v>
                  </c:pt>
                  <c:pt idx="2">
                    <c:v>5</c:v>
                  </c:pt>
                </c:lvl>
                <c:lvl>
                  <c:pt idx="0">
                    <c:v>Number of rounds</c:v>
                  </c:pt>
                </c:lvl>
              </c:multiLvlStrCache>
            </c:multiLvlStrRef>
          </c:cat>
          <c:val>
            <c:numRef>
              <c:f>Sheet1!$D$7:$F$7</c:f>
              <c:numCache>
                <c:formatCode>General</c:formatCode>
                <c:ptCount val="3"/>
                <c:pt idx="0">
                  <c:v>0.48</c:v>
                </c:pt>
                <c:pt idx="1">
                  <c:v>0.51</c:v>
                </c:pt>
                <c:pt idx="2">
                  <c:v>0.43</c:v>
                </c:pt>
              </c:numCache>
            </c:numRef>
          </c:val>
          <c:extLst>
            <c:ext xmlns:c16="http://schemas.microsoft.com/office/drawing/2014/chart" uri="{C3380CC4-5D6E-409C-BE32-E72D297353CC}">
              <c16:uniqueId val="{00000001-132D-4D13-B418-298A026D90D1}"/>
            </c:ext>
          </c:extLst>
        </c:ser>
        <c:dLbls>
          <c:showLegendKey val="0"/>
          <c:showVal val="0"/>
          <c:showCatName val="0"/>
          <c:showSerName val="0"/>
          <c:showPercent val="0"/>
          <c:showBubbleSize val="0"/>
        </c:dLbls>
        <c:gapWidth val="219"/>
        <c:overlap val="-27"/>
        <c:axId val="407052552"/>
        <c:axId val="407057472"/>
      </c:barChart>
      <c:catAx>
        <c:axId val="4070525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8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407057472"/>
        <c:crosses val="autoZero"/>
        <c:auto val="1"/>
        <c:lblAlgn val="ctr"/>
        <c:lblOffset val="100"/>
        <c:noMultiLvlLbl val="0"/>
      </c:catAx>
      <c:valAx>
        <c:axId val="40705747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8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r>
                  <a:rPr lang="en-CA"/>
                  <a:t>Mean investment proportion</a:t>
                </a:r>
              </a:p>
            </c:rich>
          </c:tx>
          <c:overlay val="0"/>
          <c:spPr>
            <a:noFill/>
            <a:ln>
              <a:noFill/>
            </a:ln>
            <a:effectLst/>
          </c:spPr>
          <c:txPr>
            <a:bodyPr rot="-5400000" spcFirstLastPara="1" vertOverflow="ellipsis" vert="horz" wrap="square" anchor="ctr" anchorCtr="1"/>
            <a:lstStyle/>
            <a:p>
              <a:pPr>
                <a:defRPr sz="28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407052552"/>
        <c:crosses val="autoZero"/>
        <c:crossBetween val="between"/>
      </c:valAx>
      <c:spPr>
        <a:noFill/>
        <a:ln>
          <a:noFill/>
        </a:ln>
        <a:effectLst/>
      </c:spPr>
    </c:plotArea>
    <c:legend>
      <c:legendPos val="b"/>
      <c:layout>
        <c:manualLayout>
          <c:xMode val="edge"/>
          <c:yMode val="edge"/>
          <c:x val="0.29841892551041738"/>
          <c:y val="1.384424549671019E-3"/>
          <c:w val="0.53143160755348062"/>
          <c:h val="0.10998040484665442"/>
        </c:manualLayout>
      </c:layout>
      <c:overlay val="0"/>
      <c:spPr>
        <a:noFill/>
        <a:ln>
          <a:noFill/>
        </a:ln>
        <a:effectLst/>
      </c:spPr>
      <c:txPr>
        <a:bodyPr rot="0" spcFirstLastPara="1" vertOverflow="ellipsis" vert="horz" wrap="square" anchor="ctr" anchorCtr="1"/>
        <a:lstStyle/>
        <a:p>
          <a:pPr>
            <a:defRPr sz="28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800">
          <a:solidFill>
            <a:sysClr val="windowText" lastClr="000000"/>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Sheet1!$B$4</c:f>
              <c:strCache>
                <c:ptCount val="1"/>
                <c:pt idx="0">
                  <c:v>Repeated</c:v>
                </c:pt>
              </c:strCache>
            </c:strRef>
          </c:tx>
          <c:spPr>
            <a:solidFill>
              <a:schemeClr val="bg1"/>
            </a:solidFill>
            <a:ln w="15875">
              <a:solidFill>
                <a:schemeClr val="tx1"/>
              </a:solidFill>
            </a:ln>
            <a:effectLst/>
          </c:spPr>
          <c:invertIfNegative val="0"/>
          <c:errBars>
            <c:errBarType val="both"/>
            <c:errValType val="cust"/>
            <c:noEndCap val="0"/>
            <c:plus>
              <c:numRef>
                <c:f>Sheet1!$F$4</c:f>
                <c:numCache>
                  <c:formatCode>General</c:formatCode>
                  <c:ptCount val="1"/>
                  <c:pt idx="0">
                    <c:v>0.04</c:v>
                  </c:pt>
                </c:numCache>
              </c:numRef>
            </c:plus>
            <c:minus>
              <c:numRef>
                <c:f>Sheet1!$F$4</c:f>
                <c:numCache>
                  <c:formatCode>General</c:formatCode>
                  <c:ptCount val="1"/>
                  <c:pt idx="0">
                    <c:v>0.04</c:v>
                  </c:pt>
                </c:numCache>
              </c:numRef>
            </c:minus>
            <c:spPr>
              <a:noFill/>
              <a:ln w="9525" cap="flat" cmpd="sng" algn="ctr">
                <a:solidFill>
                  <a:schemeClr val="tx1">
                    <a:lumMod val="65000"/>
                    <a:lumOff val="35000"/>
                  </a:schemeClr>
                </a:solidFill>
                <a:round/>
              </a:ln>
              <a:effectLst/>
            </c:spPr>
          </c:errBars>
          <c:cat>
            <c:strRef>
              <c:f>Sheet1!$C$3:$D$3</c:f>
              <c:strCache>
                <c:ptCount val="2"/>
                <c:pt idx="0">
                  <c:v>Control</c:v>
                </c:pt>
                <c:pt idx="1">
                  <c:v>Education</c:v>
                </c:pt>
              </c:strCache>
            </c:strRef>
          </c:cat>
          <c:val>
            <c:numRef>
              <c:f>Sheet1!$C$4:$D$4</c:f>
              <c:numCache>
                <c:formatCode>General</c:formatCode>
                <c:ptCount val="2"/>
                <c:pt idx="0">
                  <c:v>0.31</c:v>
                </c:pt>
                <c:pt idx="1">
                  <c:v>0.39</c:v>
                </c:pt>
              </c:numCache>
            </c:numRef>
          </c:val>
          <c:extLst>
            <c:ext xmlns:c16="http://schemas.microsoft.com/office/drawing/2014/chart" uri="{C3380CC4-5D6E-409C-BE32-E72D297353CC}">
              <c16:uniqueId val="{00000000-671D-4C86-96B8-BEF5E38A933E}"/>
            </c:ext>
          </c:extLst>
        </c:ser>
        <c:ser>
          <c:idx val="1"/>
          <c:order val="1"/>
          <c:tx>
            <c:strRef>
              <c:f>Sheet1!$B$5</c:f>
              <c:strCache>
                <c:ptCount val="1"/>
                <c:pt idx="0">
                  <c:v>Precommitted</c:v>
                </c:pt>
              </c:strCache>
            </c:strRef>
          </c:tx>
          <c:spPr>
            <a:solidFill>
              <a:schemeClr val="bg2">
                <a:lumMod val="75000"/>
              </a:schemeClr>
            </a:solidFill>
            <a:ln w="15875">
              <a:solidFill>
                <a:schemeClr val="tx1"/>
              </a:solidFill>
            </a:ln>
            <a:effectLst/>
          </c:spPr>
          <c:invertIfNegative val="0"/>
          <c:errBars>
            <c:errBarType val="both"/>
            <c:errValType val="cust"/>
            <c:noEndCap val="0"/>
            <c:plus>
              <c:numRef>
                <c:f>Sheet1!$F$4</c:f>
                <c:numCache>
                  <c:formatCode>General</c:formatCode>
                  <c:ptCount val="1"/>
                  <c:pt idx="0">
                    <c:v>0.04</c:v>
                  </c:pt>
                </c:numCache>
              </c:numRef>
            </c:plus>
            <c:minus>
              <c:numRef>
                <c:f>Sheet1!$F$4</c:f>
                <c:numCache>
                  <c:formatCode>General</c:formatCode>
                  <c:ptCount val="1"/>
                  <c:pt idx="0">
                    <c:v>0.04</c:v>
                  </c:pt>
                </c:numCache>
              </c:numRef>
            </c:minus>
            <c:spPr>
              <a:noFill/>
              <a:ln w="9525" cap="flat" cmpd="sng" algn="ctr">
                <a:solidFill>
                  <a:schemeClr val="tx1">
                    <a:lumMod val="65000"/>
                    <a:lumOff val="35000"/>
                  </a:schemeClr>
                </a:solidFill>
                <a:round/>
              </a:ln>
              <a:effectLst/>
            </c:spPr>
          </c:errBars>
          <c:cat>
            <c:strRef>
              <c:f>Sheet1!$C$3:$D$3</c:f>
              <c:strCache>
                <c:ptCount val="2"/>
                <c:pt idx="0">
                  <c:v>Control</c:v>
                </c:pt>
                <c:pt idx="1">
                  <c:v>Education</c:v>
                </c:pt>
              </c:strCache>
            </c:strRef>
          </c:cat>
          <c:val>
            <c:numRef>
              <c:f>Sheet1!$C$5:$D$5</c:f>
              <c:numCache>
                <c:formatCode>General</c:formatCode>
                <c:ptCount val="2"/>
                <c:pt idx="0">
                  <c:v>0.51</c:v>
                </c:pt>
                <c:pt idx="1">
                  <c:v>0.56999999999999995</c:v>
                </c:pt>
              </c:numCache>
            </c:numRef>
          </c:val>
          <c:extLst>
            <c:ext xmlns:c16="http://schemas.microsoft.com/office/drawing/2014/chart" uri="{C3380CC4-5D6E-409C-BE32-E72D297353CC}">
              <c16:uniqueId val="{00000001-671D-4C86-96B8-BEF5E38A933E}"/>
            </c:ext>
          </c:extLst>
        </c:ser>
        <c:dLbls>
          <c:showLegendKey val="0"/>
          <c:showVal val="0"/>
          <c:showCatName val="0"/>
          <c:showSerName val="0"/>
          <c:showPercent val="0"/>
          <c:showBubbleSize val="0"/>
        </c:dLbls>
        <c:gapWidth val="219"/>
        <c:overlap val="-27"/>
        <c:axId val="409796512"/>
        <c:axId val="409795200"/>
      </c:barChart>
      <c:catAx>
        <c:axId val="4097965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8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409795200"/>
        <c:crosses val="autoZero"/>
        <c:auto val="1"/>
        <c:lblAlgn val="ctr"/>
        <c:lblOffset val="100"/>
        <c:noMultiLvlLbl val="0"/>
      </c:catAx>
      <c:valAx>
        <c:axId val="40979520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8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r>
                  <a:rPr lang="en-CA"/>
                  <a:t>Mean investment proportion</a:t>
                </a:r>
              </a:p>
            </c:rich>
          </c:tx>
          <c:overlay val="0"/>
          <c:spPr>
            <a:noFill/>
            <a:ln>
              <a:noFill/>
            </a:ln>
            <a:effectLst/>
          </c:spPr>
          <c:txPr>
            <a:bodyPr rot="-5400000" spcFirstLastPara="1" vertOverflow="ellipsis" vert="horz" wrap="square" anchor="ctr" anchorCtr="1"/>
            <a:lstStyle/>
            <a:p>
              <a:pPr>
                <a:defRPr sz="28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4097965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8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sz="2800">
          <a:solidFill>
            <a:sysClr val="windowText" lastClr="000000"/>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Sheet1!$L$3</c:f>
              <c:strCache>
                <c:ptCount val="1"/>
                <c:pt idx="0">
                  <c:v>Precommitment</c:v>
                </c:pt>
              </c:strCache>
            </c:strRef>
          </c:tx>
          <c:spPr>
            <a:solidFill>
              <a:schemeClr val="bg1"/>
            </a:solidFill>
            <a:ln w="12700" cap="rnd">
              <a:solidFill>
                <a:schemeClr val="tx1"/>
              </a:solidFill>
              <a:prstDash val="solid"/>
              <a:round/>
            </a:ln>
            <a:effectLst/>
          </c:spPr>
          <c:invertIfNegative val="0"/>
          <c:errBars>
            <c:errBarType val="both"/>
            <c:errValType val="cust"/>
            <c:noEndCap val="0"/>
            <c:plus>
              <c:numRef>
                <c:f>Sheet1!$L$11</c:f>
                <c:numCache>
                  <c:formatCode>General</c:formatCode>
                  <c:ptCount val="1"/>
                  <c:pt idx="0">
                    <c:v>3.175E-2</c:v>
                  </c:pt>
                </c:numCache>
              </c:numRef>
            </c:plus>
            <c:minus>
              <c:numRef>
                <c:f>Sheet1!$L$11</c:f>
                <c:numCache>
                  <c:formatCode>General</c:formatCode>
                  <c:ptCount val="1"/>
                  <c:pt idx="0">
                    <c:v>3.175E-2</c:v>
                  </c:pt>
                </c:numCache>
              </c:numRef>
            </c:minus>
          </c:errBars>
          <c:cat>
            <c:strRef>
              <c:f>Sheet1!$K$4:$K$5</c:f>
              <c:strCache>
                <c:ptCount val="2"/>
                <c:pt idx="0">
                  <c:v>DPD</c:v>
                </c:pt>
                <c:pt idx="1">
                  <c:v>SPD</c:v>
                </c:pt>
              </c:strCache>
            </c:strRef>
          </c:cat>
          <c:val>
            <c:numRef>
              <c:f>Sheet1!$L$4:$L$5</c:f>
              <c:numCache>
                <c:formatCode>General</c:formatCode>
                <c:ptCount val="2"/>
                <c:pt idx="0">
                  <c:v>0.42457499999999998</c:v>
                </c:pt>
                <c:pt idx="1">
                  <c:v>0.48085</c:v>
                </c:pt>
              </c:numCache>
            </c:numRef>
          </c:val>
          <c:extLst>
            <c:ext xmlns:c16="http://schemas.microsoft.com/office/drawing/2014/chart" uri="{C3380CC4-5D6E-409C-BE32-E72D297353CC}">
              <c16:uniqueId val="{00000000-D13A-4234-B8BA-F9D3FC6E98FF}"/>
            </c:ext>
          </c:extLst>
        </c:ser>
        <c:ser>
          <c:idx val="1"/>
          <c:order val="1"/>
          <c:tx>
            <c:strRef>
              <c:f>Sheet1!$M$3</c:f>
              <c:strCache>
                <c:ptCount val="1"/>
                <c:pt idx="0">
                  <c:v>Repeated</c:v>
                </c:pt>
              </c:strCache>
            </c:strRef>
          </c:tx>
          <c:spPr>
            <a:solidFill>
              <a:schemeClr val="tx1">
                <a:lumMod val="50000"/>
                <a:lumOff val="50000"/>
              </a:schemeClr>
            </a:solidFill>
            <a:ln w="12700" cap="rnd">
              <a:solidFill>
                <a:schemeClr val="tx1"/>
              </a:solidFill>
              <a:prstDash val="solid"/>
              <a:round/>
            </a:ln>
            <a:effectLst/>
          </c:spPr>
          <c:invertIfNegative val="0"/>
          <c:errBars>
            <c:errBarType val="both"/>
            <c:errValType val="cust"/>
            <c:noEndCap val="0"/>
            <c:plus>
              <c:numRef>
                <c:f>Sheet1!$M$11</c:f>
                <c:numCache>
                  <c:formatCode>General</c:formatCode>
                  <c:ptCount val="1"/>
                  <c:pt idx="0">
                    <c:v>2.0250000000000001E-2</c:v>
                  </c:pt>
                </c:numCache>
              </c:numRef>
            </c:plus>
            <c:minus>
              <c:numRef>
                <c:f>Sheet1!$M$11</c:f>
                <c:numCache>
                  <c:formatCode>General</c:formatCode>
                  <c:ptCount val="1"/>
                  <c:pt idx="0">
                    <c:v>2.0250000000000001E-2</c:v>
                  </c:pt>
                </c:numCache>
              </c:numRef>
            </c:minus>
          </c:errBars>
          <c:cat>
            <c:strRef>
              <c:f>Sheet1!$K$4:$K$5</c:f>
              <c:strCache>
                <c:ptCount val="2"/>
                <c:pt idx="0">
                  <c:v>DPD</c:v>
                </c:pt>
                <c:pt idx="1">
                  <c:v>SPD</c:v>
                </c:pt>
              </c:strCache>
            </c:strRef>
          </c:cat>
          <c:val>
            <c:numRef>
              <c:f>Sheet1!$M$4:$M$5</c:f>
              <c:numCache>
                <c:formatCode>General</c:formatCode>
                <c:ptCount val="2"/>
                <c:pt idx="0">
                  <c:v>0.79554999999999998</c:v>
                </c:pt>
                <c:pt idx="1">
                  <c:v>0.28739999999999999</c:v>
                </c:pt>
              </c:numCache>
            </c:numRef>
          </c:val>
          <c:extLst>
            <c:ext xmlns:c16="http://schemas.microsoft.com/office/drawing/2014/chart" uri="{C3380CC4-5D6E-409C-BE32-E72D297353CC}">
              <c16:uniqueId val="{00000001-D13A-4234-B8BA-F9D3FC6E98FF}"/>
            </c:ext>
          </c:extLst>
        </c:ser>
        <c:dLbls>
          <c:showLegendKey val="0"/>
          <c:showVal val="0"/>
          <c:showCatName val="0"/>
          <c:showSerName val="0"/>
          <c:showPercent val="0"/>
          <c:showBubbleSize val="0"/>
        </c:dLbls>
        <c:gapWidth val="150"/>
        <c:axId val="328566168"/>
        <c:axId val="328567344"/>
      </c:barChart>
      <c:catAx>
        <c:axId val="328566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328567344"/>
        <c:crosses val="autoZero"/>
        <c:auto val="1"/>
        <c:lblAlgn val="ctr"/>
        <c:lblOffset val="100"/>
        <c:noMultiLvlLbl val="0"/>
      </c:catAx>
      <c:valAx>
        <c:axId val="328567344"/>
        <c:scaling>
          <c:orientation val="minMax"/>
          <c:max val="0.85"/>
          <c:min val="0.25"/>
        </c:scaling>
        <c:delete val="0"/>
        <c:axPos val="l"/>
        <c:majorGridlines>
          <c:spPr>
            <a:ln w="9525" cap="flat" cmpd="sng" algn="ctr">
              <a:solidFill>
                <a:schemeClr val="tx1">
                  <a:lumMod val="15000"/>
                  <a:lumOff val="85000"/>
                </a:schemeClr>
              </a:solidFill>
              <a:round/>
            </a:ln>
            <a:effectLst/>
          </c:spPr>
        </c:majorGridlines>
        <c:title>
          <c:tx>
            <c:rich>
              <a:bodyPr rot="-5400000" vert="horz"/>
              <a:lstStyle/>
              <a:p>
                <a:pPr>
                  <a:defRPr/>
                </a:pPr>
                <a:r>
                  <a:rPr lang="en-US"/>
                  <a:t>Mean Investment Proportion</a:t>
                </a:r>
              </a:p>
            </c:rich>
          </c:tx>
          <c:overlay val="0"/>
          <c:spPr>
            <a:noFill/>
            <a:ln>
              <a:noFill/>
            </a:ln>
            <a:effectLst/>
          </c:spPr>
        </c:title>
        <c:numFmt formatCode="General" sourceLinked="1"/>
        <c:majorTickMark val="none"/>
        <c:minorTickMark val="none"/>
        <c:tickLblPos val="nextTo"/>
        <c:spPr>
          <a:noFill/>
          <a:ln>
            <a:noFill/>
          </a:ln>
          <a:effectLst/>
        </c:spPr>
        <c:txPr>
          <a:bodyPr rot="-60000000" vert="horz"/>
          <a:lstStyle/>
          <a:p>
            <a:pPr>
              <a:defRPr/>
            </a:pPr>
            <a:endParaRPr lang="en-US"/>
          </a:p>
        </c:txPr>
        <c:crossAx val="328566168"/>
        <c:crosses val="autoZero"/>
        <c:crossBetween val="between"/>
      </c:valAx>
      <c:spPr>
        <a:noFill/>
        <a:ln w="25400">
          <a:noFill/>
        </a:ln>
      </c:spPr>
    </c:plotArea>
    <c:legend>
      <c:legendPos val="b"/>
      <c:overlay val="0"/>
      <c:spPr>
        <a:noFill/>
        <a:ln>
          <a:noFill/>
        </a:ln>
        <a:effectLst/>
      </c:spPr>
      <c:txPr>
        <a:bodyPr rot="0" vert="horz"/>
        <a:lstStyle/>
        <a:p>
          <a:pPr>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2400"/>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5CE429-4716-4F0F-BA02-FFC6F27A930B}"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CA"/>
        </a:p>
      </dgm:t>
    </dgm:pt>
    <dgm:pt modelId="{C07C9E9E-83A9-4367-881D-76F4E2D1BF96}">
      <dgm:prSet phldrT="[Text]"/>
      <dgm:spPr>
        <a:solidFill>
          <a:schemeClr val="accent1">
            <a:lumMod val="50000"/>
          </a:schemeClr>
        </a:solidFill>
      </dgm:spPr>
      <dgm:t>
        <a:bodyPr/>
        <a:lstStyle/>
        <a:p>
          <a:r>
            <a:rPr lang="en-CA" dirty="0">
              <a:latin typeface="+mn-lt"/>
              <a:cs typeface="Times New Roman" panose="02020603050405020304" pitchFamily="18" charset="0"/>
            </a:rPr>
            <a:t>Choice Bracketing</a:t>
          </a:r>
        </a:p>
      </dgm:t>
    </dgm:pt>
    <dgm:pt modelId="{A53649EF-175F-4049-9945-85D71B374739}" type="parTrans" cxnId="{2EED6CF6-3DDE-4BB8-BFED-AED9BE85AA57}">
      <dgm:prSet/>
      <dgm:spPr/>
      <dgm:t>
        <a:bodyPr/>
        <a:lstStyle/>
        <a:p>
          <a:endParaRPr lang="en-CA">
            <a:latin typeface="Times New Roman" panose="02020603050405020304" pitchFamily="18" charset="0"/>
            <a:cs typeface="Times New Roman" panose="02020603050405020304" pitchFamily="18" charset="0"/>
          </a:endParaRPr>
        </a:p>
      </dgm:t>
    </dgm:pt>
    <dgm:pt modelId="{D3F5D2F0-8EF1-4D27-B3EA-8AF70EEFF76E}" type="sibTrans" cxnId="{2EED6CF6-3DDE-4BB8-BFED-AED9BE85AA57}">
      <dgm:prSet/>
      <dgm:spPr/>
      <dgm:t>
        <a:bodyPr/>
        <a:lstStyle/>
        <a:p>
          <a:endParaRPr lang="en-CA">
            <a:latin typeface="Times New Roman" panose="02020603050405020304" pitchFamily="18" charset="0"/>
            <a:cs typeface="Times New Roman" panose="02020603050405020304" pitchFamily="18" charset="0"/>
          </a:endParaRPr>
        </a:p>
      </dgm:t>
    </dgm:pt>
    <dgm:pt modelId="{87833917-113A-49F1-BE74-87A8844DB6E7}">
      <dgm:prSet phldrT="[Text]" custT="1"/>
      <dgm:spPr/>
      <dgm:t>
        <a:bodyPr/>
        <a:lstStyle/>
        <a:p>
          <a:r>
            <a:rPr lang="en-CA" sz="1800" b="0" i="0" u="none" dirty="0" err="1">
              <a:latin typeface="+mn-lt"/>
              <a:cs typeface="Times New Roman" panose="02020603050405020304" pitchFamily="18" charset="0"/>
            </a:rPr>
            <a:t>Slovic</a:t>
          </a:r>
          <a:r>
            <a:rPr lang="en-CA" sz="1800" b="0" i="0" u="none" dirty="0">
              <a:latin typeface="+mn-lt"/>
              <a:cs typeface="Times New Roman" panose="02020603050405020304" pitchFamily="18" charset="0"/>
            </a:rPr>
            <a:t>, </a:t>
          </a:r>
          <a:r>
            <a:rPr lang="en-CA" sz="1800" b="0" i="0" u="none" dirty="0" err="1">
              <a:latin typeface="+mn-lt"/>
              <a:cs typeface="Times New Roman" panose="02020603050405020304" pitchFamily="18" charset="0"/>
            </a:rPr>
            <a:t>Fischhoff</a:t>
          </a:r>
          <a:r>
            <a:rPr lang="en-CA" sz="1800" b="0" i="0" u="none" dirty="0">
              <a:latin typeface="+mn-lt"/>
              <a:cs typeface="Times New Roman" panose="02020603050405020304" pitchFamily="18" charset="0"/>
            </a:rPr>
            <a:t>, &amp; Lichtenstein, 1978</a:t>
          </a:r>
          <a:endParaRPr lang="en-CA" sz="1800" dirty="0">
            <a:latin typeface="+mn-lt"/>
            <a:cs typeface="Times New Roman" panose="02020603050405020304" pitchFamily="18" charset="0"/>
          </a:endParaRPr>
        </a:p>
      </dgm:t>
    </dgm:pt>
    <dgm:pt modelId="{3F66FB08-0785-48DB-A114-4489F9734F03}" type="parTrans" cxnId="{28B10951-E751-413F-8B72-30232E6A9D67}">
      <dgm:prSet/>
      <dgm:spPr/>
      <dgm:t>
        <a:bodyPr/>
        <a:lstStyle/>
        <a:p>
          <a:endParaRPr lang="en-CA">
            <a:latin typeface="Times New Roman" panose="02020603050405020304" pitchFamily="18" charset="0"/>
            <a:cs typeface="Times New Roman" panose="02020603050405020304" pitchFamily="18" charset="0"/>
          </a:endParaRPr>
        </a:p>
      </dgm:t>
    </dgm:pt>
    <dgm:pt modelId="{F3DE5753-C9BE-4B05-A5EB-9300AC8A9F65}" type="sibTrans" cxnId="{28B10951-E751-413F-8B72-30232E6A9D67}">
      <dgm:prSet/>
      <dgm:spPr/>
      <dgm:t>
        <a:bodyPr/>
        <a:lstStyle/>
        <a:p>
          <a:endParaRPr lang="en-CA">
            <a:latin typeface="Times New Roman" panose="02020603050405020304" pitchFamily="18" charset="0"/>
            <a:cs typeface="Times New Roman" panose="02020603050405020304" pitchFamily="18" charset="0"/>
          </a:endParaRPr>
        </a:p>
      </dgm:t>
    </dgm:pt>
    <dgm:pt modelId="{426F452F-2919-4EB8-B4BB-8C0549B178ED}">
      <dgm:prSet phldrT="[Text]"/>
      <dgm:spPr>
        <a:solidFill>
          <a:schemeClr val="accent1">
            <a:lumMod val="50000"/>
          </a:schemeClr>
        </a:solidFill>
      </dgm:spPr>
      <dgm:t>
        <a:bodyPr/>
        <a:lstStyle/>
        <a:p>
          <a:r>
            <a:rPr lang="en-CA" dirty="0">
              <a:latin typeface="+mn-lt"/>
              <a:cs typeface="Times New Roman" panose="02020603050405020304" pitchFamily="18" charset="0"/>
            </a:rPr>
            <a:t>Scale Design as Choice Architecture Tools</a:t>
          </a:r>
        </a:p>
      </dgm:t>
    </dgm:pt>
    <dgm:pt modelId="{EE213D92-2AA6-4C44-AE3E-18B0360ECD51}" type="parTrans" cxnId="{27B890DD-5B7F-46D5-8DFD-494F00E3D6EE}">
      <dgm:prSet/>
      <dgm:spPr/>
      <dgm:t>
        <a:bodyPr/>
        <a:lstStyle/>
        <a:p>
          <a:endParaRPr lang="en-CA">
            <a:latin typeface="Times New Roman" panose="02020603050405020304" pitchFamily="18" charset="0"/>
            <a:cs typeface="Times New Roman" panose="02020603050405020304" pitchFamily="18" charset="0"/>
          </a:endParaRPr>
        </a:p>
      </dgm:t>
    </dgm:pt>
    <dgm:pt modelId="{CCC3A83B-D6D6-475A-8AEE-1E302871C5B3}" type="sibTrans" cxnId="{27B890DD-5B7F-46D5-8DFD-494F00E3D6EE}">
      <dgm:prSet/>
      <dgm:spPr/>
      <dgm:t>
        <a:bodyPr/>
        <a:lstStyle/>
        <a:p>
          <a:endParaRPr lang="en-CA">
            <a:latin typeface="Times New Roman" panose="02020603050405020304" pitchFamily="18" charset="0"/>
            <a:cs typeface="Times New Roman" panose="02020603050405020304" pitchFamily="18" charset="0"/>
          </a:endParaRPr>
        </a:p>
      </dgm:t>
    </dgm:pt>
    <dgm:pt modelId="{60BE8745-4446-41B5-A21B-DDD808219455}">
      <dgm:prSet phldrT="[Text]" custT="1"/>
      <dgm:spPr/>
      <dgm:t>
        <a:bodyPr/>
        <a:lstStyle/>
        <a:p>
          <a:r>
            <a:rPr lang="en-CA" sz="1800" dirty="0">
              <a:latin typeface="+mn-lt"/>
              <a:cs typeface="Times New Roman" panose="02020603050405020304" pitchFamily="18" charset="0"/>
            </a:rPr>
            <a:t>Camilleri &amp; </a:t>
          </a:r>
          <a:r>
            <a:rPr lang="en-CA" sz="1800" dirty="0" err="1">
              <a:latin typeface="+mn-lt"/>
              <a:cs typeface="Times New Roman" panose="02020603050405020304" pitchFamily="18" charset="0"/>
            </a:rPr>
            <a:t>Larrick</a:t>
          </a:r>
          <a:r>
            <a:rPr lang="en-CA" sz="1800" dirty="0">
              <a:latin typeface="+mn-lt"/>
              <a:cs typeface="Times New Roman" panose="02020603050405020304" pitchFamily="18" charset="0"/>
            </a:rPr>
            <a:t>, 2014</a:t>
          </a:r>
        </a:p>
      </dgm:t>
    </dgm:pt>
    <dgm:pt modelId="{71A6E9F1-6EA1-4517-B3FA-485C435AB859}" type="parTrans" cxnId="{F84586AF-AB32-4C18-99E2-B84A4D59A315}">
      <dgm:prSet/>
      <dgm:spPr/>
      <dgm:t>
        <a:bodyPr/>
        <a:lstStyle/>
        <a:p>
          <a:endParaRPr lang="en-CA">
            <a:latin typeface="Times New Roman" panose="02020603050405020304" pitchFamily="18" charset="0"/>
            <a:cs typeface="Times New Roman" panose="02020603050405020304" pitchFamily="18" charset="0"/>
          </a:endParaRPr>
        </a:p>
      </dgm:t>
    </dgm:pt>
    <dgm:pt modelId="{CCB4449F-6EB7-4ADA-B875-33A4F6A6757F}" type="sibTrans" cxnId="{F84586AF-AB32-4C18-99E2-B84A4D59A315}">
      <dgm:prSet/>
      <dgm:spPr/>
      <dgm:t>
        <a:bodyPr/>
        <a:lstStyle/>
        <a:p>
          <a:endParaRPr lang="en-CA">
            <a:latin typeface="Times New Roman" panose="02020603050405020304" pitchFamily="18" charset="0"/>
            <a:cs typeface="Times New Roman" panose="02020603050405020304" pitchFamily="18" charset="0"/>
          </a:endParaRPr>
        </a:p>
      </dgm:t>
    </dgm:pt>
    <dgm:pt modelId="{4A80AC30-3114-48CA-9B0F-398D2ED78C0F}">
      <dgm:prSet phldrT="[Text]"/>
      <dgm:spPr>
        <a:solidFill>
          <a:schemeClr val="accent1">
            <a:lumMod val="50000"/>
          </a:schemeClr>
        </a:solidFill>
      </dgm:spPr>
      <dgm:t>
        <a:bodyPr/>
        <a:lstStyle/>
        <a:p>
          <a:r>
            <a:rPr lang="en-CA" dirty="0">
              <a:latin typeface="+mn-lt"/>
              <a:cs typeface="Times New Roman" panose="02020603050405020304" pitchFamily="18" charset="0"/>
            </a:rPr>
            <a:t>Description vs. Experience of the Risk</a:t>
          </a:r>
        </a:p>
      </dgm:t>
    </dgm:pt>
    <dgm:pt modelId="{160246EF-E006-475C-B8E7-CE9947D84D76}" type="parTrans" cxnId="{1B1DF633-3BAA-4DCA-ACCB-7914164C9300}">
      <dgm:prSet/>
      <dgm:spPr/>
      <dgm:t>
        <a:bodyPr/>
        <a:lstStyle/>
        <a:p>
          <a:endParaRPr lang="en-CA">
            <a:latin typeface="Times New Roman" panose="02020603050405020304" pitchFamily="18" charset="0"/>
            <a:cs typeface="Times New Roman" panose="02020603050405020304" pitchFamily="18" charset="0"/>
          </a:endParaRPr>
        </a:p>
      </dgm:t>
    </dgm:pt>
    <dgm:pt modelId="{521A0E46-3312-4C5C-8565-CDB1DD6D82BE}" type="sibTrans" cxnId="{1B1DF633-3BAA-4DCA-ACCB-7914164C9300}">
      <dgm:prSet/>
      <dgm:spPr/>
      <dgm:t>
        <a:bodyPr/>
        <a:lstStyle/>
        <a:p>
          <a:endParaRPr lang="en-CA">
            <a:latin typeface="Times New Roman" panose="02020603050405020304" pitchFamily="18" charset="0"/>
            <a:cs typeface="Times New Roman" panose="02020603050405020304" pitchFamily="18" charset="0"/>
          </a:endParaRPr>
        </a:p>
      </dgm:t>
    </dgm:pt>
    <dgm:pt modelId="{FC5047AE-7A38-404E-A4CB-1EFEC4D59FEC}">
      <dgm:prSet phldrT="[Text]"/>
      <dgm:spPr>
        <a:solidFill>
          <a:schemeClr val="accent1">
            <a:lumMod val="50000"/>
          </a:schemeClr>
        </a:solidFill>
      </dgm:spPr>
      <dgm:t>
        <a:bodyPr/>
        <a:lstStyle/>
        <a:p>
          <a:r>
            <a:rPr lang="en-CA" dirty="0">
              <a:latin typeface="+mn-lt"/>
              <a:cs typeface="Times New Roman" panose="02020603050405020304" pitchFamily="18" charset="0"/>
            </a:rPr>
            <a:t>Intertemporal Uncertainty Avoidance</a:t>
          </a:r>
        </a:p>
      </dgm:t>
    </dgm:pt>
    <dgm:pt modelId="{BE747A55-E0C6-48E5-B240-925194FB1D93}" type="parTrans" cxnId="{F01F687C-C981-4D4B-BA0A-EC91FF192306}">
      <dgm:prSet/>
      <dgm:spPr/>
      <dgm:t>
        <a:bodyPr/>
        <a:lstStyle/>
        <a:p>
          <a:endParaRPr lang="en-CA">
            <a:latin typeface="Times New Roman" panose="02020603050405020304" pitchFamily="18" charset="0"/>
            <a:cs typeface="Times New Roman" panose="02020603050405020304" pitchFamily="18" charset="0"/>
          </a:endParaRPr>
        </a:p>
      </dgm:t>
    </dgm:pt>
    <dgm:pt modelId="{C7C2BE64-61F6-488B-90C0-B098D61C29E8}" type="sibTrans" cxnId="{F01F687C-C981-4D4B-BA0A-EC91FF192306}">
      <dgm:prSet/>
      <dgm:spPr/>
      <dgm:t>
        <a:bodyPr/>
        <a:lstStyle/>
        <a:p>
          <a:endParaRPr lang="en-CA">
            <a:latin typeface="Times New Roman" panose="02020603050405020304" pitchFamily="18" charset="0"/>
            <a:cs typeface="Times New Roman" panose="02020603050405020304" pitchFamily="18" charset="0"/>
          </a:endParaRPr>
        </a:p>
      </dgm:t>
    </dgm:pt>
    <dgm:pt modelId="{AF4D8FEB-4153-41E0-BC80-1B0D61A4CA29}">
      <dgm:prSet phldrT="[Text]" custT="1"/>
      <dgm:spPr/>
      <dgm:t>
        <a:bodyPr/>
        <a:lstStyle/>
        <a:p>
          <a:r>
            <a:rPr lang="en-CA" sz="1800" dirty="0" err="1">
              <a:latin typeface="+mn-lt"/>
              <a:cs typeface="Times New Roman" panose="02020603050405020304" pitchFamily="18" charset="0"/>
            </a:rPr>
            <a:t>Hertwig</a:t>
          </a:r>
          <a:r>
            <a:rPr lang="en-CA" sz="1800" dirty="0">
              <a:latin typeface="+mn-lt"/>
              <a:cs typeface="Times New Roman" panose="02020603050405020304" pitchFamily="18" charset="0"/>
            </a:rPr>
            <a:t>, Barron, Weber, &amp; </a:t>
          </a:r>
          <a:r>
            <a:rPr lang="en-CA" sz="1800" dirty="0" err="1">
              <a:latin typeface="+mn-lt"/>
              <a:cs typeface="Times New Roman" panose="02020603050405020304" pitchFamily="18" charset="0"/>
            </a:rPr>
            <a:t>Erev</a:t>
          </a:r>
          <a:r>
            <a:rPr lang="en-CA" sz="1800" dirty="0">
              <a:latin typeface="+mn-lt"/>
              <a:cs typeface="Times New Roman" panose="02020603050405020304" pitchFamily="18" charset="0"/>
            </a:rPr>
            <a:t>,  2004</a:t>
          </a:r>
        </a:p>
      </dgm:t>
    </dgm:pt>
    <dgm:pt modelId="{0AA53BFD-3782-4ED6-B518-4FD4412D9BFD}" type="parTrans" cxnId="{8D29DE6B-C404-4E5C-8AF2-EB24B3115BF8}">
      <dgm:prSet/>
      <dgm:spPr/>
      <dgm:t>
        <a:bodyPr/>
        <a:lstStyle/>
        <a:p>
          <a:endParaRPr lang="en-CA">
            <a:latin typeface="Times New Roman" panose="02020603050405020304" pitchFamily="18" charset="0"/>
            <a:cs typeface="Times New Roman" panose="02020603050405020304" pitchFamily="18" charset="0"/>
          </a:endParaRPr>
        </a:p>
      </dgm:t>
    </dgm:pt>
    <dgm:pt modelId="{606FB691-46E6-424C-B84F-D45C64070F90}" type="sibTrans" cxnId="{8D29DE6B-C404-4E5C-8AF2-EB24B3115BF8}">
      <dgm:prSet/>
      <dgm:spPr/>
      <dgm:t>
        <a:bodyPr/>
        <a:lstStyle/>
        <a:p>
          <a:endParaRPr lang="en-CA">
            <a:latin typeface="Times New Roman" panose="02020603050405020304" pitchFamily="18" charset="0"/>
            <a:cs typeface="Times New Roman" panose="02020603050405020304" pitchFamily="18" charset="0"/>
          </a:endParaRPr>
        </a:p>
      </dgm:t>
    </dgm:pt>
    <dgm:pt modelId="{AFEAD201-F7A5-4621-9269-148B6AC8CF5A}">
      <dgm:prSet phldrT="[Text]" custT="1"/>
      <dgm:spPr/>
      <dgm:t>
        <a:bodyPr/>
        <a:lstStyle/>
        <a:p>
          <a:r>
            <a:rPr lang="en-CA" sz="1800" dirty="0">
              <a:latin typeface="+mn-lt"/>
              <a:cs typeface="Times New Roman" panose="02020603050405020304" pitchFamily="18" charset="0"/>
            </a:rPr>
            <a:t>Hardisty &amp; Pfeffer, 2017</a:t>
          </a:r>
        </a:p>
      </dgm:t>
    </dgm:pt>
    <dgm:pt modelId="{9BE4B7A7-B4EB-41EC-BF3C-C2B733FA50A4}" type="parTrans" cxnId="{999369F1-BB5B-4FA4-8672-C32867F9B665}">
      <dgm:prSet/>
      <dgm:spPr/>
      <dgm:t>
        <a:bodyPr/>
        <a:lstStyle/>
        <a:p>
          <a:endParaRPr lang="en-CA">
            <a:latin typeface="Times New Roman" panose="02020603050405020304" pitchFamily="18" charset="0"/>
            <a:cs typeface="Times New Roman" panose="02020603050405020304" pitchFamily="18" charset="0"/>
          </a:endParaRPr>
        </a:p>
      </dgm:t>
    </dgm:pt>
    <dgm:pt modelId="{3C96CA3C-1A8D-4963-8952-6E4C050CEC60}" type="sibTrans" cxnId="{999369F1-BB5B-4FA4-8672-C32867F9B665}">
      <dgm:prSet/>
      <dgm:spPr/>
      <dgm:t>
        <a:bodyPr/>
        <a:lstStyle/>
        <a:p>
          <a:endParaRPr lang="en-CA">
            <a:latin typeface="Times New Roman" panose="02020603050405020304" pitchFamily="18" charset="0"/>
            <a:cs typeface="Times New Roman" panose="02020603050405020304" pitchFamily="18" charset="0"/>
          </a:endParaRPr>
        </a:p>
      </dgm:t>
    </dgm:pt>
    <dgm:pt modelId="{357CC5B6-240F-418B-8CE3-A73F9D01DA98}">
      <dgm:prSet phldrT="[Text]"/>
      <dgm:spPr>
        <a:solidFill>
          <a:schemeClr val="accent1">
            <a:lumMod val="50000"/>
          </a:schemeClr>
        </a:solidFill>
      </dgm:spPr>
      <dgm:t>
        <a:bodyPr/>
        <a:lstStyle/>
        <a:p>
          <a:r>
            <a:rPr lang="en-CA" dirty="0">
              <a:latin typeface="+mn-lt"/>
              <a:cs typeface="Times New Roman" panose="02020603050405020304" pitchFamily="18" charset="0"/>
            </a:rPr>
            <a:t>Integrating losses</a:t>
          </a:r>
        </a:p>
      </dgm:t>
    </dgm:pt>
    <dgm:pt modelId="{EC2C4B0A-71B5-4749-87EF-BE99CF7D9B8B}" type="parTrans" cxnId="{F3E87993-4CD5-4B8E-89EC-7FCEB9B724EE}">
      <dgm:prSet/>
      <dgm:spPr/>
      <dgm:t>
        <a:bodyPr/>
        <a:lstStyle/>
        <a:p>
          <a:endParaRPr lang="en-CA"/>
        </a:p>
      </dgm:t>
    </dgm:pt>
    <dgm:pt modelId="{F5761E21-6B19-47D5-8CC1-EA3430031870}" type="sibTrans" cxnId="{F3E87993-4CD5-4B8E-89EC-7FCEB9B724EE}">
      <dgm:prSet/>
      <dgm:spPr/>
      <dgm:t>
        <a:bodyPr/>
        <a:lstStyle/>
        <a:p>
          <a:endParaRPr lang="en-CA"/>
        </a:p>
      </dgm:t>
    </dgm:pt>
    <dgm:pt modelId="{9A52A7CD-E5F7-4C83-92ED-5AD5B4D40D99}">
      <dgm:prSet custT="1"/>
      <dgm:spPr/>
      <dgm:t>
        <a:bodyPr/>
        <a:lstStyle/>
        <a:p>
          <a:r>
            <a:rPr lang="en-CA" sz="1800" dirty="0">
              <a:latin typeface="+mn-lt"/>
              <a:cs typeface="Times New Roman" panose="02020603050405020304" pitchFamily="18" charset="0"/>
            </a:rPr>
            <a:t>Kahneman &amp; Tversky, 1979</a:t>
          </a:r>
        </a:p>
      </dgm:t>
    </dgm:pt>
    <dgm:pt modelId="{AE1ECA96-CD21-4281-BE15-C320E57EE8BA}" type="parTrans" cxnId="{655BDB8F-6A93-4643-80FF-98A2767C2CBB}">
      <dgm:prSet/>
      <dgm:spPr/>
      <dgm:t>
        <a:bodyPr/>
        <a:lstStyle/>
        <a:p>
          <a:endParaRPr lang="en-CA"/>
        </a:p>
      </dgm:t>
    </dgm:pt>
    <dgm:pt modelId="{F9AC0CDD-255B-47DD-9FD8-0887BE5E868C}" type="sibTrans" cxnId="{655BDB8F-6A93-4643-80FF-98A2767C2CBB}">
      <dgm:prSet/>
      <dgm:spPr/>
      <dgm:t>
        <a:bodyPr/>
        <a:lstStyle/>
        <a:p>
          <a:endParaRPr lang="en-CA"/>
        </a:p>
      </dgm:t>
    </dgm:pt>
    <dgm:pt modelId="{AB5D5571-5870-46ED-9C20-2D3857A354AA}" type="pres">
      <dgm:prSet presAssocID="{705CE429-4716-4F0F-BA02-FFC6F27A930B}" presName="Name0" presStyleCnt="0">
        <dgm:presLayoutVars>
          <dgm:dir/>
          <dgm:animLvl val="lvl"/>
          <dgm:resizeHandles/>
        </dgm:presLayoutVars>
      </dgm:prSet>
      <dgm:spPr/>
    </dgm:pt>
    <dgm:pt modelId="{95C36DE3-DCB3-4E30-B9AD-79954EE2D0B8}" type="pres">
      <dgm:prSet presAssocID="{C07C9E9E-83A9-4367-881D-76F4E2D1BF96}" presName="linNode" presStyleCnt="0"/>
      <dgm:spPr/>
    </dgm:pt>
    <dgm:pt modelId="{AB916624-E8F7-4DA1-A764-CE4E83B6DE01}" type="pres">
      <dgm:prSet presAssocID="{C07C9E9E-83A9-4367-881D-76F4E2D1BF96}" presName="parentShp" presStyleLbl="node1" presStyleIdx="0" presStyleCnt="5">
        <dgm:presLayoutVars>
          <dgm:bulletEnabled val="1"/>
        </dgm:presLayoutVars>
      </dgm:prSet>
      <dgm:spPr/>
    </dgm:pt>
    <dgm:pt modelId="{420EFE17-979F-4905-BD31-083175879C28}" type="pres">
      <dgm:prSet presAssocID="{C07C9E9E-83A9-4367-881D-76F4E2D1BF96}" presName="childShp" presStyleLbl="bgAccFollowNode1" presStyleIdx="0" presStyleCnt="5">
        <dgm:presLayoutVars>
          <dgm:bulletEnabled val="1"/>
        </dgm:presLayoutVars>
      </dgm:prSet>
      <dgm:spPr/>
    </dgm:pt>
    <dgm:pt modelId="{394CEBCF-D9FB-4CC8-8FD6-8DCB5FCCDA7B}" type="pres">
      <dgm:prSet presAssocID="{D3F5D2F0-8EF1-4D27-B3EA-8AF70EEFF76E}" presName="spacing" presStyleCnt="0"/>
      <dgm:spPr/>
    </dgm:pt>
    <dgm:pt modelId="{2B8A868C-436D-4C0A-B039-5DF2003A6CC5}" type="pres">
      <dgm:prSet presAssocID="{426F452F-2919-4EB8-B4BB-8C0549B178ED}" presName="linNode" presStyleCnt="0"/>
      <dgm:spPr/>
    </dgm:pt>
    <dgm:pt modelId="{28E58878-FB6E-4E4E-966F-A5EFF7D70BA1}" type="pres">
      <dgm:prSet presAssocID="{426F452F-2919-4EB8-B4BB-8C0549B178ED}" presName="parentShp" presStyleLbl="node1" presStyleIdx="1" presStyleCnt="5">
        <dgm:presLayoutVars>
          <dgm:bulletEnabled val="1"/>
        </dgm:presLayoutVars>
      </dgm:prSet>
      <dgm:spPr/>
    </dgm:pt>
    <dgm:pt modelId="{0C66ED09-B0C1-43B4-8121-DCBFDE893831}" type="pres">
      <dgm:prSet presAssocID="{426F452F-2919-4EB8-B4BB-8C0549B178ED}" presName="childShp" presStyleLbl="bgAccFollowNode1" presStyleIdx="1" presStyleCnt="5">
        <dgm:presLayoutVars>
          <dgm:bulletEnabled val="1"/>
        </dgm:presLayoutVars>
      </dgm:prSet>
      <dgm:spPr/>
    </dgm:pt>
    <dgm:pt modelId="{7F14E432-3060-4812-81AC-24E1C929BE68}" type="pres">
      <dgm:prSet presAssocID="{CCC3A83B-D6D6-475A-8AEE-1E302871C5B3}" presName="spacing" presStyleCnt="0"/>
      <dgm:spPr/>
    </dgm:pt>
    <dgm:pt modelId="{8D1CF025-4765-4038-8E0A-99125D850D52}" type="pres">
      <dgm:prSet presAssocID="{4A80AC30-3114-48CA-9B0F-398D2ED78C0F}" presName="linNode" presStyleCnt="0"/>
      <dgm:spPr/>
    </dgm:pt>
    <dgm:pt modelId="{B074CE74-F88F-416A-9AC0-E832F5C2E8E5}" type="pres">
      <dgm:prSet presAssocID="{4A80AC30-3114-48CA-9B0F-398D2ED78C0F}" presName="parentShp" presStyleLbl="node1" presStyleIdx="2" presStyleCnt="5">
        <dgm:presLayoutVars>
          <dgm:bulletEnabled val="1"/>
        </dgm:presLayoutVars>
      </dgm:prSet>
      <dgm:spPr/>
    </dgm:pt>
    <dgm:pt modelId="{77F8565B-B8B0-4A23-ADCD-BB73A0CF2C9C}" type="pres">
      <dgm:prSet presAssocID="{4A80AC30-3114-48CA-9B0F-398D2ED78C0F}" presName="childShp" presStyleLbl="bgAccFollowNode1" presStyleIdx="2" presStyleCnt="5">
        <dgm:presLayoutVars>
          <dgm:bulletEnabled val="1"/>
        </dgm:presLayoutVars>
      </dgm:prSet>
      <dgm:spPr/>
    </dgm:pt>
    <dgm:pt modelId="{1F87B088-331F-4004-B4D2-B6251A77A825}" type="pres">
      <dgm:prSet presAssocID="{521A0E46-3312-4C5C-8565-CDB1DD6D82BE}" presName="spacing" presStyleCnt="0"/>
      <dgm:spPr/>
    </dgm:pt>
    <dgm:pt modelId="{AA1D9EB0-717B-4E9C-8D4E-1AB6D7C74E1A}" type="pres">
      <dgm:prSet presAssocID="{357CC5B6-240F-418B-8CE3-A73F9D01DA98}" presName="linNode" presStyleCnt="0"/>
      <dgm:spPr/>
    </dgm:pt>
    <dgm:pt modelId="{0D0A38F9-5BC4-412D-AF17-292DA2C67C21}" type="pres">
      <dgm:prSet presAssocID="{357CC5B6-240F-418B-8CE3-A73F9D01DA98}" presName="parentShp" presStyleLbl="node1" presStyleIdx="3" presStyleCnt="5">
        <dgm:presLayoutVars>
          <dgm:bulletEnabled val="1"/>
        </dgm:presLayoutVars>
      </dgm:prSet>
      <dgm:spPr/>
    </dgm:pt>
    <dgm:pt modelId="{EAC531B1-7F07-4AE2-BFDD-515DED6BC718}" type="pres">
      <dgm:prSet presAssocID="{357CC5B6-240F-418B-8CE3-A73F9D01DA98}" presName="childShp" presStyleLbl="bgAccFollowNode1" presStyleIdx="3" presStyleCnt="5">
        <dgm:presLayoutVars>
          <dgm:bulletEnabled val="1"/>
        </dgm:presLayoutVars>
      </dgm:prSet>
      <dgm:spPr/>
    </dgm:pt>
    <dgm:pt modelId="{F12BEAE1-776B-4B1C-8101-CC28ACC4C078}" type="pres">
      <dgm:prSet presAssocID="{F5761E21-6B19-47D5-8CC1-EA3430031870}" presName="spacing" presStyleCnt="0"/>
      <dgm:spPr/>
    </dgm:pt>
    <dgm:pt modelId="{53375A26-57CB-4F7A-8CB9-4C1A10F507CA}" type="pres">
      <dgm:prSet presAssocID="{FC5047AE-7A38-404E-A4CB-1EFEC4D59FEC}" presName="linNode" presStyleCnt="0"/>
      <dgm:spPr/>
    </dgm:pt>
    <dgm:pt modelId="{69015208-F984-41D6-B1B2-004866A19289}" type="pres">
      <dgm:prSet presAssocID="{FC5047AE-7A38-404E-A4CB-1EFEC4D59FEC}" presName="parentShp" presStyleLbl="node1" presStyleIdx="4" presStyleCnt="5">
        <dgm:presLayoutVars>
          <dgm:bulletEnabled val="1"/>
        </dgm:presLayoutVars>
      </dgm:prSet>
      <dgm:spPr/>
    </dgm:pt>
    <dgm:pt modelId="{8AB80205-574F-4C74-BA7D-BF5EC3D1CDC6}" type="pres">
      <dgm:prSet presAssocID="{FC5047AE-7A38-404E-A4CB-1EFEC4D59FEC}" presName="childShp" presStyleLbl="bgAccFollowNode1" presStyleIdx="4" presStyleCnt="5">
        <dgm:presLayoutVars>
          <dgm:bulletEnabled val="1"/>
        </dgm:presLayoutVars>
      </dgm:prSet>
      <dgm:spPr/>
    </dgm:pt>
  </dgm:ptLst>
  <dgm:cxnLst>
    <dgm:cxn modelId="{5EC96628-9EB2-4903-84F2-197264892F07}" type="presOf" srcId="{357CC5B6-240F-418B-8CE3-A73F9D01DA98}" destId="{0D0A38F9-5BC4-412D-AF17-292DA2C67C21}" srcOrd="0" destOrd="0" presId="urn:microsoft.com/office/officeart/2005/8/layout/vList6"/>
    <dgm:cxn modelId="{A16F4C28-5F14-488C-A48D-1A2F22F1D863}" type="presOf" srcId="{87833917-113A-49F1-BE74-87A8844DB6E7}" destId="{420EFE17-979F-4905-BD31-083175879C28}" srcOrd="0" destOrd="0" presId="urn:microsoft.com/office/officeart/2005/8/layout/vList6"/>
    <dgm:cxn modelId="{1B1DF633-3BAA-4DCA-ACCB-7914164C9300}" srcId="{705CE429-4716-4F0F-BA02-FFC6F27A930B}" destId="{4A80AC30-3114-48CA-9B0F-398D2ED78C0F}" srcOrd="2" destOrd="0" parTransId="{160246EF-E006-475C-B8E7-CE9947D84D76}" sibTransId="{521A0E46-3312-4C5C-8565-CDB1DD6D82BE}"/>
    <dgm:cxn modelId="{F26F0B3A-8D4C-4CB7-AD03-0317E0519CE8}" type="presOf" srcId="{9A52A7CD-E5F7-4C83-92ED-5AD5B4D40D99}" destId="{EAC531B1-7F07-4AE2-BFDD-515DED6BC718}" srcOrd="0" destOrd="0" presId="urn:microsoft.com/office/officeart/2005/8/layout/vList6"/>
    <dgm:cxn modelId="{8869AE66-F1B6-4741-B1EF-E056038F79CF}" type="presOf" srcId="{FC5047AE-7A38-404E-A4CB-1EFEC4D59FEC}" destId="{69015208-F984-41D6-B1B2-004866A19289}" srcOrd="0" destOrd="0" presId="urn:microsoft.com/office/officeart/2005/8/layout/vList6"/>
    <dgm:cxn modelId="{8D29DE6B-C404-4E5C-8AF2-EB24B3115BF8}" srcId="{4A80AC30-3114-48CA-9B0F-398D2ED78C0F}" destId="{AF4D8FEB-4153-41E0-BC80-1B0D61A4CA29}" srcOrd="0" destOrd="0" parTransId="{0AA53BFD-3782-4ED6-B518-4FD4412D9BFD}" sibTransId="{606FB691-46E6-424C-B84F-D45C64070F90}"/>
    <dgm:cxn modelId="{E0726170-3CDD-4C80-8FBE-777A7CE8964C}" type="presOf" srcId="{705CE429-4716-4F0F-BA02-FFC6F27A930B}" destId="{AB5D5571-5870-46ED-9C20-2D3857A354AA}" srcOrd="0" destOrd="0" presId="urn:microsoft.com/office/officeart/2005/8/layout/vList6"/>
    <dgm:cxn modelId="{28B10951-E751-413F-8B72-30232E6A9D67}" srcId="{C07C9E9E-83A9-4367-881D-76F4E2D1BF96}" destId="{87833917-113A-49F1-BE74-87A8844DB6E7}" srcOrd="0" destOrd="0" parTransId="{3F66FB08-0785-48DB-A114-4489F9734F03}" sibTransId="{F3DE5753-C9BE-4B05-A5EB-9300AC8A9F65}"/>
    <dgm:cxn modelId="{050A7575-55EF-45A7-A251-30F91E4FA844}" type="presOf" srcId="{4A80AC30-3114-48CA-9B0F-398D2ED78C0F}" destId="{B074CE74-F88F-416A-9AC0-E832F5C2E8E5}" srcOrd="0" destOrd="0" presId="urn:microsoft.com/office/officeart/2005/8/layout/vList6"/>
    <dgm:cxn modelId="{6EF06956-8E78-418B-A67C-3CCBBF4DAA73}" type="presOf" srcId="{60BE8745-4446-41B5-A21B-DDD808219455}" destId="{0C66ED09-B0C1-43B4-8121-DCBFDE893831}" srcOrd="0" destOrd="0" presId="urn:microsoft.com/office/officeart/2005/8/layout/vList6"/>
    <dgm:cxn modelId="{F01F687C-C981-4D4B-BA0A-EC91FF192306}" srcId="{705CE429-4716-4F0F-BA02-FFC6F27A930B}" destId="{FC5047AE-7A38-404E-A4CB-1EFEC4D59FEC}" srcOrd="4" destOrd="0" parTransId="{BE747A55-E0C6-48E5-B240-925194FB1D93}" sibTransId="{C7C2BE64-61F6-488B-90C0-B098D61C29E8}"/>
    <dgm:cxn modelId="{07A9C27C-CEAE-4A01-95B6-279097F0863A}" type="presOf" srcId="{AFEAD201-F7A5-4621-9269-148B6AC8CF5A}" destId="{8AB80205-574F-4C74-BA7D-BF5EC3D1CDC6}" srcOrd="0" destOrd="0" presId="urn:microsoft.com/office/officeart/2005/8/layout/vList6"/>
    <dgm:cxn modelId="{655BDB8F-6A93-4643-80FF-98A2767C2CBB}" srcId="{357CC5B6-240F-418B-8CE3-A73F9D01DA98}" destId="{9A52A7CD-E5F7-4C83-92ED-5AD5B4D40D99}" srcOrd="0" destOrd="0" parTransId="{AE1ECA96-CD21-4281-BE15-C320E57EE8BA}" sibTransId="{F9AC0CDD-255B-47DD-9FD8-0887BE5E868C}"/>
    <dgm:cxn modelId="{F3E87993-4CD5-4B8E-89EC-7FCEB9B724EE}" srcId="{705CE429-4716-4F0F-BA02-FFC6F27A930B}" destId="{357CC5B6-240F-418B-8CE3-A73F9D01DA98}" srcOrd="3" destOrd="0" parTransId="{EC2C4B0A-71B5-4749-87EF-BE99CF7D9B8B}" sibTransId="{F5761E21-6B19-47D5-8CC1-EA3430031870}"/>
    <dgm:cxn modelId="{7D86F89E-EB9B-4F67-93B6-D4399DDBECFE}" type="presOf" srcId="{C07C9E9E-83A9-4367-881D-76F4E2D1BF96}" destId="{AB916624-E8F7-4DA1-A764-CE4E83B6DE01}" srcOrd="0" destOrd="0" presId="urn:microsoft.com/office/officeart/2005/8/layout/vList6"/>
    <dgm:cxn modelId="{F84586AF-AB32-4C18-99E2-B84A4D59A315}" srcId="{426F452F-2919-4EB8-B4BB-8C0549B178ED}" destId="{60BE8745-4446-41B5-A21B-DDD808219455}" srcOrd="0" destOrd="0" parTransId="{71A6E9F1-6EA1-4517-B3FA-485C435AB859}" sibTransId="{CCB4449F-6EB7-4ADA-B875-33A4F6A6757F}"/>
    <dgm:cxn modelId="{27B890DD-5B7F-46D5-8DFD-494F00E3D6EE}" srcId="{705CE429-4716-4F0F-BA02-FFC6F27A930B}" destId="{426F452F-2919-4EB8-B4BB-8C0549B178ED}" srcOrd="1" destOrd="0" parTransId="{EE213D92-2AA6-4C44-AE3E-18B0360ECD51}" sibTransId="{CCC3A83B-D6D6-475A-8AEE-1E302871C5B3}"/>
    <dgm:cxn modelId="{659CB0E8-A791-4932-97E4-0D803FA7AF5E}" type="presOf" srcId="{AF4D8FEB-4153-41E0-BC80-1B0D61A4CA29}" destId="{77F8565B-B8B0-4A23-ADCD-BB73A0CF2C9C}" srcOrd="0" destOrd="0" presId="urn:microsoft.com/office/officeart/2005/8/layout/vList6"/>
    <dgm:cxn modelId="{9C74E4EF-E9AF-417A-8434-966AA9AF08EC}" type="presOf" srcId="{426F452F-2919-4EB8-B4BB-8C0549B178ED}" destId="{28E58878-FB6E-4E4E-966F-A5EFF7D70BA1}" srcOrd="0" destOrd="0" presId="urn:microsoft.com/office/officeart/2005/8/layout/vList6"/>
    <dgm:cxn modelId="{999369F1-BB5B-4FA4-8672-C32867F9B665}" srcId="{FC5047AE-7A38-404E-A4CB-1EFEC4D59FEC}" destId="{AFEAD201-F7A5-4621-9269-148B6AC8CF5A}" srcOrd="0" destOrd="0" parTransId="{9BE4B7A7-B4EB-41EC-BF3C-C2B733FA50A4}" sibTransId="{3C96CA3C-1A8D-4963-8952-6E4C050CEC60}"/>
    <dgm:cxn modelId="{2EED6CF6-3DDE-4BB8-BFED-AED9BE85AA57}" srcId="{705CE429-4716-4F0F-BA02-FFC6F27A930B}" destId="{C07C9E9E-83A9-4367-881D-76F4E2D1BF96}" srcOrd="0" destOrd="0" parTransId="{A53649EF-175F-4049-9945-85D71B374739}" sibTransId="{D3F5D2F0-8EF1-4D27-B3EA-8AF70EEFF76E}"/>
    <dgm:cxn modelId="{C5DCF990-1E07-4C3E-8ED2-D3BD7D41414B}" type="presParOf" srcId="{AB5D5571-5870-46ED-9C20-2D3857A354AA}" destId="{95C36DE3-DCB3-4E30-B9AD-79954EE2D0B8}" srcOrd="0" destOrd="0" presId="urn:microsoft.com/office/officeart/2005/8/layout/vList6"/>
    <dgm:cxn modelId="{D6CD3F45-5631-4DAC-B295-CC9FBC5CE49A}" type="presParOf" srcId="{95C36DE3-DCB3-4E30-B9AD-79954EE2D0B8}" destId="{AB916624-E8F7-4DA1-A764-CE4E83B6DE01}" srcOrd="0" destOrd="0" presId="urn:microsoft.com/office/officeart/2005/8/layout/vList6"/>
    <dgm:cxn modelId="{90057F97-E702-4533-A75A-4AA2D81C6A48}" type="presParOf" srcId="{95C36DE3-DCB3-4E30-B9AD-79954EE2D0B8}" destId="{420EFE17-979F-4905-BD31-083175879C28}" srcOrd="1" destOrd="0" presId="urn:microsoft.com/office/officeart/2005/8/layout/vList6"/>
    <dgm:cxn modelId="{D0CDC965-5EF9-4293-A4B7-137C17FBA93C}" type="presParOf" srcId="{AB5D5571-5870-46ED-9C20-2D3857A354AA}" destId="{394CEBCF-D9FB-4CC8-8FD6-8DCB5FCCDA7B}" srcOrd="1" destOrd="0" presId="urn:microsoft.com/office/officeart/2005/8/layout/vList6"/>
    <dgm:cxn modelId="{8722177E-F223-4CB1-9445-3BB3C7043002}" type="presParOf" srcId="{AB5D5571-5870-46ED-9C20-2D3857A354AA}" destId="{2B8A868C-436D-4C0A-B039-5DF2003A6CC5}" srcOrd="2" destOrd="0" presId="urn:microsoft.com/office/officeart/2005/8/layout/vList6"/>
    <dgm:cxn modelId="{D7B740F4-B734-4640-AD2B-3DCEACC925FA}" type="presParOf" srcId="{2B8A868C-436D-4C0A-B039-5DF2003A6CC5}" destId="{28E58878-FB6E-4E4E-966F-A5EFF7D70BA1}" srcOrd="0" destOrd="0" presId="urn:microsoft.com/office/officeart/2005/8/layout/vList6"/>
    <dgm:cxn modelId="{B25FCD33-9EF3-4F7A-9D81-AC3B97184E83}" type="presParOf" srcId="{2B8A868C-436D-4C0A-B039-5DF2003A6CC5}" destId="{0C66ED09-B0C1-43B4-8121-DCBFDE893831}" srcOrd="1" destOrd="0" presId="urn:microsoft.com/office/officeart/2005/8/layout/vList6"/>
    <dgm:cxn modelId="{39DD982D-4F2F-4F77-A4B0-D0822EC0474D}" type="presParOf" srcId="{AB5D5571-5870-46ED-9C20-2D3857A354AA}" destId="{7F14E432-3060-4812-81AC-24E1C929BE68}" srcOrd="3" destOrd="0" presId="urn:microsoft.com/office/officeart/2005/8/layout/vList6"/>
    <dgm:cxn modelId="{8779D1CF-6AB2-45FE-AC18-E0AF0B560035}" type="presParOf" srcId="{AB5D5571-5870-46ED-9C20-2D3857A354AA}" destId="{8D1CF025-4765-4038-8E0A-99125D850D52}" srcOrd="4" destOrd="0" presId="urn:microsoft.com/office/officeart/2005/8/layout/vList6"/>
    <dgm:cxn modelId="{E17EBA0C-4FB0-447A-B4C4-0C349C25E566}" type="presParOf" srcId="{8D1CF025-4765-4038-8E0A-99125D850D52}" destId="{B074CE74-F88F-416A-9AC0-E832F5C2E8E5}" srcOrd="0" destOrd="0" presId="urn:microsoft.com/office/officeart/2005/8/layout/vList6"/>
    <dgm:cxn modelId="{44ED533D-FB32-41F8-938F-293D61C3F021}" type="presParOf" srcId="{8D1CF025-4765-4038-8E0A-99125D850D52}" destId="{77F8565B-B8B0-4A23-ADCD-BB73A0CF2C9C}" srcOrd="1" destOrd="0" presId="urn:microsoft.com/office/officeart/2005/8/layout/vList6"/>
    <dgm:cxn modelId="{A4C6295E-98AE-4F8A-BA7E-F33DFC818B5B}" type="presParOf" srcId="{AB5D5571-5870-46ED-9C20-2D3857A354AA}" destId="{1F87B088-331F-4004-B4D2-B6251A77A825}" srcOrd="5" destOrd="0" presId="urn:microsoft.com/office/officeart/2005/8/layout/vList6"/>
    <dgm:cxn modelId="{43FE4B20-A537-44F1-830D-8A605E1B3012}" type="presParOf" srcId="{AB5D5571-5870-46ED-9C20-2D3857A354AA}" destId="{AA1D9EB0-717B-4E9C-8D4E-1AB6D7C74E1A}" srcOrd="6" destOrd="0" presId="urn:microsoft.com/office/officeart/2005/8/layout/vList6"/>
    <dgm:cxn modelId="{E5A87AD8-8130-4F40-9932-681D6A43D966}" type="presParOf" srcId="{AA1D9EB0-717B-4E9C-8D4E-1AB6D7C74E1A}" destId="{0D0A38F9-5BC4-412D-AF17-292DA2C67C21}" srcOrd="0" destOrd="0" presId="urn:microsoft.com/office/officeart/2005/8/layout/vList6"/>
    <dgm:cxn modelId="{6869AF40-0626-44F1-9C5B-5FEB581AF176}" type="presParOf" srcId="{AA1D9EB0-717B-4E9C-8D4E-1AB6D7C74E1A}" destId="{EAC531B1-7F07-4AE2-BFDD-515DED6BC718}" srcOrd="1" destOrd="0" presId="urn:microsoft.com/office/officeart/2005/8/layout/vList6"/>
    <dgm:cxn modelId="{40BEF30F-5048-4B36-9067-50EADA55749D}" type="presParOf" srcId="{AB5D5571-5870-46ED-9C20-2D3857A354AA}" destId="{F12BEAE1-776B-4B1C-8101-CC28ACC4C078}" srcOrd="7" destOrd="0" presId="urn:microsoft.com/office/officeart/2005/8/layout/vList6"/>
    <dgm:cxn modelId="{D4145072-E9B8-41F8-ABC4-E9D6581B43EB}" type="presParOf" srcId="{AB5D5571-5870-46ED-9C20-2D3857A354AA}" destId="{53375A26-57CB-4F7A-8CB9-4C1A10F507CA}" srcOrd="8" destOrd="0" presId="urn:microsoft.com/office/officeart/2005/8/layout/vList6"/>
    <dgm:cxn modelId="{177360CA-A332-4BD3-A63D-0823F8FA1E7D}" type="presParOf" srcId="{53375A26-57CB-4F7A-8CB9-4C1A10F507CA}" destId="{69015208-F984-41D6-B1B2-004866A19289}" srcOrd="0" destOrd="0" presId="urn:microsoft.com/office/officeart/2005/8/layout/vList6"/>
    <dgm:cxn modelId="{6497F0C8-63C2-48F1-B85A-00EE9BE9C240}" type="presParOf" srcId="{53375A26-57CB-4F7A-8CB9-4C1A10F507CA}" destId="{8AB80205-574F-4C74-BA7D-BF5EC3D1CDC6}"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0EFE17-979F-4905-BD31-083175879C28}">
      <dsp:nvSpPr>
        <dsp:cNvPr id="0" name=""/>
        <dsp:cNvSpPr/>
      </dsp:nvSpPr>
      <dsp:spPr>
        <a:xfrm>
          <a:off x="1836420" y="1331"/>
          <a:ext cx="2754630" cy="720716"/>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en-CA" sz="1800" b="0" i="0" u="none" kern="1200" dirty="0" err="1">
              <a:latin typeface="+mn-lt"/>
              <a:cs typeface="Times New Roman" panose="02020603050405020304" pitchFamily="18" charset="0"/>
            </a:rPr>
            <a:t>Slovic</a:t>
          </a:r>
          <a:r>
            <a:rPr lang="en-CA" sz="1800" b="0" i="0" u="none" kern="1200" dirty="0">
              <a:latin typeface="+mn-lt"/>
              <a:cs typeface="Times New Roman" panose="02020603050405020304" pitchFamily="18" charset="0"/>
            </a:rPr>
            <a:t>, </a:t>
          </a:r>
          <a:r>
            <a:rPr lang="en-CA" sz="1800" b="0" i="0" u="none" kern="1200" dirty="0" err="1">
              <a:latin typeface="+mn-lt"/>
              <a:cs typeface="Times New Roman" panose="02020603050405020304" pitchFamily="18" charset="0"/>
            </a:rPr>
            <a:t>Fischhoff</a:t>
          </a:r>
          <a:r>
            <a:rPr lang="en-CA" sz="1800" b="0" i="0" u="none" kern="1200" dirty="0">
              <a:latin typeface="+mn-lt"/>
              <a:cs typeface="Times New Roman" panose="02020603050405020304" pitchFamily="18" charset="0"/>
            </a:rPr>
            <a:t>, &amp; Lichtenstein, 1978</a:t>
          </a:r>
          <a:endParaRPr lang="en-CA" sz="1800" kern="1200" dirty="0">
            <a:latin typeface="+mn-lt"/>
            <a:cs typeface="Times New Roman" panose="02020603050405020304" pitchFamily="18" charset="0"/>
          </a:endParaRPr>
        </a:p>
      </dsp:txBody>
      <dsp:txXfrm>
        <a:off x="1836420" y="91421"/>
        <a:ext cx="2484362" cy="540537"/>
      </dsp:txXfrm>
    </dsp:sp>
    <dsp:sp modelId="{AB916624-E8F7-4DA1-A764-CE4E83B6DE01}">
      <dsp:nvSpPr>
        <dsp:cNvPr id="0" name=""/>
        <dsp:cNvSpPr/>
      </dsp:nvSpPr>
      <dsp:spPr>
        <a:xfrm>
          <a:off x="0" y="1331"/>
          <a:ext cx="1836420" cy="720716"/>
        </a:xfrm>
        <a:prstGeom prst="roundRect">
          <a:avLst/>
        </a:prstGeom>
        <a:solidFill>
          <a:schemeClr val="accent1">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28575" rIns="57150" bIns="28575" numCol="1" spcCol="1270" anchor="ctr" anchorCtr="0">
          <a:noAutofit/>
        </a:bodyPr>
        <a:lstStyle/>
        <a:p>
          <a:pPr marL="0" lvl="0" indent="0" algn="ctr" defTabSz="666750">
            <a:lnSpc>
              <a:spcPct val="90000"/>
            </a:lnSpc>
            <a:spcBef>
              <a:spcPct val="0"/>
            </a:spcBef>
            <a:spcAft>
              <a:spcPct val="35000"/>
            </a:spcAft>
            <a:buNone/>
          </a:pPr>
          <a:r>
            <a:rPr lang="en-CA" sz="1500" kern="1200" dirty="0">
              <a:latin typeface="+mn-lt"/>
              <a:cs typeface="Times New Roman" panose="02020603050405020304" pitchFamily="18" charset="0"/>
            </a:rPr>
            <a:t>Choice Bracketing</a:t>
          </a:r>
        </a:p>
      </dsp:txBody>
      <dsp:txXfrm>
        <a:off x="35182" y="36513"/>
        <a:ext cx="1766056" cy="650352"/>
      </dsp:txXfrm>
    </dsp:sp>
    <dsp:sp modelId="{0C66ED09-B0C1-43B4-8121-DCBFDE893831}">
      <dsp:nvSpPr>
        <dsp:cNvPr id="0" name=""/>
        <dsp:cNvSpPr/>
      </dsp:nvSpPr>
      <dsp:spPr>
        <a:xfrm>
          <a:off x="1836420" y="794119"/>
          <a:ext cx="2754630" cy="720716"/>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en-CA" sz="1800" kern="1200" dirty="0">
              <a:latin typeface="+mn-lt"/>
              <a:cs typeface="Times New Roman" panose="02020603050405020304" pitchFamily="18" charset="0"/>
            </a:rPr>
            <a:t>Camilleri &amp; </a:t>
          </a:r>
          <a:r>
            <a:rPr lang="en-CA" sz="1800" kern="1200" dirty="0" err="1">
              <a:latin typeface="+mn-lt"/>
              <a:cs typeface="Times New Roman" panose="02020603050405020304" pitchFamily="18" charset="0"/>
            </a:rPr>
            <a:t>Larrick</a:t>
          </a:r>
          <a:r>
            <a:rPr lang="en-CA" sz="1800" kern="1200" dirty="0">
              <a:latin typeface="+mn-lt"/>
              <a:cs typeface="Times New Roman" panose="02020603050405020304" pitchFamily="18" charset="0"/>
            </a:rPr>
            <a:t>, 2014</a:t>
          </a:r>
        </a:p>
      </dsp:txBody>
      <dsp:txXfrm>
        <a:off x="1836420" y="884209"/>
        <a:ext cx="2484362" cy="540537"/>
      </dsp:txXfrm>
    </dsp:sp>
    <dsp:sp modelId="{28E58878-FB6E-4E4E-966F-A5EFF7D70BA1}">
      <dsp:nvSpPr>
        <dsp:cNvPr id="0" name=""/>
        <dsp:cNvSpPr/>
      </dsp:nvSpPr>
      <dsp:spPr>
        <a:xfrm>
          <a:off x="0" y="794119"/>
          <a:ext cx="1836420" cy="720716"/>
        </a:xfrm>
        <a:prstGeom prst="roundRect">
          <a:avLst/>
        </a:prstGeom>
        <a:solidFill>
          <a:schemeClr val="accent1">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28575" rIns="57150" bIns="28575" numCol="1" spcCol="1270" anchor="ctr" anchorCtr="0">
          <a:noAutofit/>
        </a:bodyPr>
        <a:lstStyle/>
        <a:p>
          <a:pPr marL="0" lvl="0" indent="0" algn="ctr" defTabSz="666750">
            <a:lnSpc>
              <a:spcPct val="90000"/>
            </a:lnSpc>
            <a:spcBef>
              <a:spcPct val="0"/>
            </a:spcBef>
            <a:spcAft>
              <a:spcPct val="35000"/>
            </a:spcAft>
            <a:buNone/>
          </a:pPr>
          <a:r>
            <a:rPr lang="en-CA" sz="1500" kern="1200" dirty="0">
              <a:latin typeface="+mn-lt"/>
              <a:cs typeface="Times New Roman" panose="02020603050405020304" pitchFamily="18" charset="0"/>
            </a:rPr>
            <a:t>Scale Design as Choice Architecture Tools</a:t>
          </a:r>
        </a:p>
      </dsp:txBody>
      <dsp:txXfrm>
        <a:off x="35182" y="829301"/>
        <a:ext cx="1766056" cy="650352"/>
      </dsp:txXfrm>
    </dsp:sp>
    <dsp:sp modelId="{77F8565B-B8B0-4A23-ADCD-BB73A0CF2C9C}">
      <dsp:nvSpPr>
        <dsp:cNvPr id="0" name=""/>
        <dsp:cNvSpPr/>
      </dsp:nvSpPr>
      <dsp:spPr>
        <a:xfrm>
          <a:off x="1836420" y="1586908"/>
          <a:ext cx="2754630" cy="720716"/>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en-CA" sz="1800" kern="1200" dirty="0" err="1">
              <a:latin typeface="+mn-lt"/>
              <a:cs typeface="Times New Roman" panose="02020603050405020304" pitchFamily="18" charset="0"/>
            </a:rPr>
            <a:t>Hertwig</a:t>
          </a:r>
          <a:r>
            <a:rPr lang="en-CA" sz="1800" kern="1200" dirty="0">
              <a:latin typeface="+mn-lt"/>
              <a:cs typeface="Times New Roman" panose="02020603050405020304" pitchFamily="18" charset="0"/>
            </a:rPr>
            <a:t>, Barron, Weber, &amp; </a:t>
          </a:r>
          <a:r>
            <a:rPr lang="en-CA" sz="1800" kern="1200" dirty="0" err="1">
              <a:latin typeface="+mn-lt"/>
              <a:cs typeface="Times New Roman" panose="02020603050405020304" pitchFamily="18" charset="0"/>
            </a:rPr>
            <a:t>Erev</a:t>
          </a:r>
          <a:r>
            <a:rPr lang="en-CA" sz="1800" kern="1200" dirty="0">
              <a:latin typeface="+mn-lt"/>
              <a:cs typeface="Times New Roman" panose="02020603050405020304" pitchFamily="18" charset="0"/>
            </a:rPr>
            <a:t>,  2004</a:t>
          </a:r>
        </a:p>
      </dsp:txBody>
      <dsp:txXfrm>
        <a:off x="1836420" y="1676998"/>
        <a:ext cx="2484362" cy="540537"/>
      </dsp:txXfrm>
    </dsp:sp>
    <dsp:sp modelId="{B074CE74-F88F-416A-9AC0-E832F5C2E8E5}">
      <dsp:nvSpPr>
        <dsp:cNvPr id="0" name=""/>
        <dsp:cNvSpPr/>
      </dsp:nvSpPr>
      <dsp:spPr>
        <a:xfrm>
          <a:off x="0" y="1586908"/>
          <a:ext cx="1836420" cy="720716"/>
        </a:xfrm>
        <a:prstGeom prst="roundRect">
          <a:avLst/>
        </a:prstGeom>
        <a:solidFill>
          <a:schemeClr val="accent1">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28575" rIns="57150" bIns="28575" numCol="1" spcCol="1270" anchor="ctr" anchorCtr="0">
          <a:noAutofit/>
        </a:bodyPr>
        <a:lstStyle/>
        <a:p>
          <a:pPr marL="0" lvl="0" indent="0" algn="ctr" defTabSz="666750">
            <a:lnSpc>
              <a:spcPct val="90000"/>
            </a:lnSpc>
            <a:spcBef>
              <a:spcPct val="0"/>
            </a:spcBef>
            <a:spcAft>
              <a:spcPct val="35000"/>
            </a:spcAft>
            <a:buNone/>
          </a:pPr>
          <a:r>
            <a:rPr lang="en-CA" sz="1500" kern="1200" dirty="0">
              <a:latin typeface="+mn-lt"/>
              <a:cs typeface="Times New Roman" panose="02020603050405020304" pitchFamily="18" charset="0"/>
            </a:rPr>
            <a:t>Description vs. Experience of the Risk</a:t>
          </a:r>
        </a:p>
      </dsp:txBody>
      <dsp:txXfrm>
        <a:off x="35182" y="1622090"/>
        <a:ext cx="1766056" cy="650352"/>
      </dsp:txXfrm>
    </dsp:sp>
    <dsp:sp modelId="{EAC531B1-7F07-4AE2-BFDD-515DED6BC718}">
      <dsp:nvSpPr>
        <dsp:cNvPr id="0" name=""/>
        <dsp:cNvSpPr/>
      </dsp:nvSpPr>
      <dsp:spPr>
        <a:xfrm>
          <a:off x="1836420" y="2379697"/>
          <a:ext cx="2754630" cy="720716"/>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en-CA" sz="1800" kern="1200" dirty="0">
              <a:latin typeface="+mn-lt"/>
              <a:cs typeface="Times New Roman" panose="02020603050405020304" pitchFamily="18" charset="0"/>
            </a:rPr>
            <a:t>Kahneman &amp; Tversky, 1979</a:t>
          </a:r>
        </a:p>
      </dsp:txBody>
      <dsp:txXfrm>
        <a:off x="1836420" y="2469787"/>
        <a:ext cx="2484362" cy="540537"/>
      </dsp:txXfrm>
    </dsp:sp>
    <dsp:sp modelId="{0D0A38F9-5BC4-412D-AF17-292DA2C67C21}">
      <dsp:nvSpPr>
        <dsp:cNvPr id="0" name=""/>
        <dsp:cNvSpPr/>
      </dsp:nvSpPr>
      <dsp:spPr>
        <a:xfrm>
          <a:off x="0" y="2379697"/>
          <a:ext cx="1836420" cy="720716"/>
        </a:xfrm>
        <a:prstGeom prst="roundRect">
          <a:avLst/>
        </a:prstGeom>
        <a:solidFill>
          <a:schemeClr val="accent1">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28575" rIns="57150" bIns="28575" numCol="1" spcCol="1270" anchor="ctr" anchorCtr="0">
          <a:noAutofit/>
        </a:bodyPr>
        <a:lstStyle/>
        <a:p>
          <a:pPr marL="0" lvl="0" indent="0" algn="ctr" defTabSz="666750">
            <a:lnSpc>
              <a:spcPct val="90000"/>
            </a:lnSpc>
            <a:spcBef>
              <a:spcPct val="0"/>
            </a:spcBef>
            <a:spcAft>
              <a:spcPct val="35000"/>
            </a:spcAft>
            <a:buNone/>
          </a:pPr>
          <a:r>
            <a:rPr lang="en-CA" sz="1500" kern="1200" dirty="0">
              <a:latin typeface="+mn-lt"/>
              <a:cs typeface="Times New Roman" panose="02020603050405020304" pitchFamily="18" charset="0"/>
            </a:rPr>
            <a:t>Integrating losses</a:t>
          </a:r>
        </a:p>
      </dsp:txBody>
      <dsp:txXfrm>
        <a:off x="35182" y="2414879"/>
        <a:ext cx="1766056" cy="650352"/>
      </dsp:txXfrm>
    </dsp:sp>
    <dsp:sp modelId="{8AB80205-574F-4C74-BA7D-BF5EC3D1CDC6}">
      <dsp:nvSpPr>
        <dsp:cNvPr id="0" name=""/>
        <dsp:cNvSpPr/>
      </dsp:nvSpPr>
      <dsp:spPr>
        <a:xfrm>
          <a:off x="1836420" y="3172485"/>
          <a:ext cx="2754630" cy="720716"/>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en-CA" sz="1800" kern="1200" dirty="0">
              <a:latin typeface="+mn-lt"/>
              <a:cs typeface="Times New Roman" panose="02020603050405020304" pitchFamily="18" charset="0"/>
            </a:rPr>
            <a:t>Hardisty &amp; Pfeffer, 2017</a:t>
          </a:r>
        </a:p>
      </dsp:txBody>
      <dsp:txXfrm>
        <a:off x="1836420" y="3262575"/>
        <a:ext cx="2484362" cy="540537"/>
      </dsp:txXfrm>
    </dsp:sp>
    <dsp:sp modelId="{69015208-F984-41D6-B1B2-004866A19289}">
      <dsp:nvSpPr>
        <dsp:cNvPr id="0" name=""/>
        <dsp:cNvSpPr/>
      </dsp:nvSpPr>
      <dsp:spPr>
        <a:xfrm>
          <a:off x="0" y="3172485"/>
          <a:ext cx="1836420" cy="720716"/>
        </a:xfrm>
        <a:prstGeom prst="roundRect">
          <a:avLst/>
        </a:prstGeom>
        <a:solidFill>
          <a:schemeClr val="accent1">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28575" rIns="57150" bIns="28575" numCol="1" spcCol="1270" anchor="ctr" anchorCtr="0">
          <a:noAutofit/>
        </a:bodyPr>
        <a:lstStyle/>
        <a:p>
          <a:pPr marL="0" lvl="0" indent="0" algn="ctr" defTabSz="666750">
            <a:lnSpc>
              <a:spcPct val="90000"/>
            </a:lnSpc>
            <a:spcBef>
              <a:spcPct val="0"/>
            </a:spcBef>
            <a:spcAft>
              <a:spcPct val="35000"/>
            </a:spcAft>
            <a:buNone/>
          </a:pPr>
          <a:r>
            <a:rPr lang="en-CA" sz="1500" kern="1200" dirty="0">
              <a:latin typeface="+mn-lt"/>
              <a:cs typeface="Times New Roman" panose="02020603050405020304" pitchFamily="18" charset="0"/>
            </a:rPr>
            <a:t>Intertemporal Uncertainty Avoidance</a:t>
          </a:r>
        </a:p>
      </dsp:txBody>
      <dsp:txXfrm>
        <a:off x="35182" y="3207667"/>
        <a:ext cx="1766056" cy="650352"/>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ltLang="en-US"/>
          </a:p>
        </p:txBody>
      </p:sp>
      <p:sp>
        <p:nvSpPr>
          <p:cNvPr id="819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ltLang="en-US"/>
          </a:p>
        </p:txBody>
      </p:sp>
      <p:sp>
        <p:nvSpPr>
          <p:cNvPr id="819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ltLang="en-US"/>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8A655FE0-4E35-4B85-A0B4-228B70198820}" type="slidenum">
              <a:rPr lang="en-US" altLang="en-US"/>
              <a:pPr/>
              <a:t>‹#›</a:t>
            </a:fld>
            <a:endParaRPr lang="en-US" altLang="en-US"/>
          </a:p>
        </p:txBody>
      </p:sp>
    </p:spTree>
    <p:extLst>
      <p:ext uri="{BB962C8B-B14F-4D97-AF65-F5344CB8AC3E}">
        <p14:creationId xmlns:p14="http://schemas.microsoft.com/office/powerpoint/2010/main" val="426754129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CA"/>
              <a:t>Flood image from: https://upload.wikimedia.org/wikipedia/commons/3/36/Urban_flood_cropped.jpg CC BY-SA 2.0</a:t>
            </a:r>
          </a:p>
          <a:p>
            <a:endParaRPr lang="en-CA"/>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4</a:t>
            </a:fld>
            <a:endParaRPr lang="en-US" altLang="en-US"/>
          </a:p>
        </p:txBody>
      </p:sp>
    </p:spTree>
    <p:extLst>
      <p:ext uri="{BB962C8B-B14F-4D97-AF65-F5344CB8AC3E}">
        <p14:creationId xmlns:p14="http://schemas.microsoft.com/office/powerpoint/2010/main" val="27224175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We used the same solo game design here and increased the probability of the big loss by condition. </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22</a:t>
            </a:fld>
            <a:endParaRPr lang="en-US" altLang="en-US"/>
          </a:p>
        </p:txBody>
      </p:sp>
    </p:spTree>
    <p:extLst>
      <p:ext uri="{BB962C8B-B14F-4D97-AF65-F5344CB8AC3E}">
        <p14:creationId xmlns:p14="http://schemas.microsoft.com/office/powerpoint/2010/main" val="21662182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A33F2D-B6DC-4528-A84C-47F58CAA29E0}" type="slidenum">
              <a:rPr lang="en-US" altLang="en-US"/>
              <a:pPr/>
              <a:t>23</a:t>
            </a:fld>
            <a:endParaRPr lang="en-US" alt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ltLang="en-US" dirty="0"/>
              <a:t>Here’s the payoff matrix participants saw.</a:t>
            </a:r>
          </a:p>
        </p:txBody>
      </p:sp>
    </p:spTree>
    <p:extLst>
      <p:ext uri="{BB962C8B-B14F-4D97-AF65-F5344CB8AC3E}">
        <p14:creationId xmlns:p14="http://schemas.microsoft.com/office/powerpoint/2010/main" val="39229302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A33F2D-B6DC-4528-A84C-47F58CAA29E0}" type="slidenum">
              <a:rPr lang="en-US" altLang="en-US"/>
              <a:pPr/>
              <a:t>24</a:t>
            </a:fld>
            <a:endParaRPr lang="en-US" alt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ltLang="en-US" dirty="0"/>
              <a:t>Here’s the payoff matrix participants saw.</a:t>
            </a:r>
          </a:p>
        </p:txBody>
      </p:sp>
    </p:spTree>
    <p:extLst>
      <p:ext uri="{BB962C8B-B14F-4D97-AF65-F5344CB8AC3E}">
        <p14:creationId xmlns:p14="http://schemas.microsoft.com/office/powerpoint/2010/main" val="32498517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A33F2D-B6DC-4528-A84C-47F58CAA29E0}" type="slidenum">
              <a:rPr lang="en-US" altLang="en-US"/>
              <a:pPr/>
              <a:t>25</a:t>
            </a:fld>
            <a:endParaRPr lang="en-US" alt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ltLang="en-US" dirty="0"/>
              <a:t>Here’s the payoff matrix participants saw.</a:t>
            </a:r>
          </a:p>
        </p:txBody>
      </p:sp>
    </p:spTree>
    <p:extLst>
      <p:ext uri="{BB962C8B-B14F-4D97-AF65-F5344CB8AC3E}">
        <p14:creationId xmlns:p14="http://schemas.microsoft.com/office/powerpoint/2010/main" val="41165828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We replicate the effect of </a:t>
            </a:r>
            <a:r>
              <a:rPr lang="en-CA" dirty="0" err="1"/>
              <a:t>precommitment</a:t>
            </a:r>
            <a:r>
              <a:rPr lang="en-CA" dirty="0"/>
              <a:t> in our original solo game which was the 4% conditions. The pattern of results in the 20% and 50% conditions supports our subjective probability account. As the probability of the big loss increases, the effect of </a:t>
            </a:r>
            <a:r>
              <a:rPr lang="en-CA" dirty="0" err="1"/>
              <a:t>precommitment</a:t>
            </a:r>
            <a:r>
              <a:rPr lang="en-CA" dirty="0"/>
              <a:t> becomes weaker in the 20% condition, and becomes non-significant in the 50% condition.</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26</a:t>
            </a:fld>
            <a:endParaRPr lang="en-US" altLang="en-US"/>
          </a:p>
        </p:txBody>
      </p:sp>
    </p:spTree>
    <p:extLst>
      <p:ext uri="{BB962C8B-B14F-4D97-AF65-F5344CB8AC3E}">
        <p14:creationId xmlns:p14="http://schemas.microsoft.com/office/powerpoint/2010/main" val="27331265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E63C42BE-7E55-4410-9919-4A1465418EDB}" type="slidenum">
              <a:rPr lang="en-CA" smtClean="0"/>
              <a:t>27</a:t>
            </a:fld>
            <a:endParaRPr lang="en-CA"/>
          </a:p>
        </p:txBody>
      </p:sp>
    </p:spTree>
    <p:extLst>
      <p:ext uri="{BB962C8B-B14F-4D97-AF65-F5344CB8AC3E}">
        <p14:creationId xmlns:p14="http://schemas.microsoft.com/office/powerpoint/2010/main" val="37425532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In this study, we experimentally manipulate the decision-making time horizon focus. This will provide further process evidence. </a:t>
            </a:r>
          </a:p>
          <a:p>
            <a:endParaRPr lang="en-CA" i="0"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28</a:t>
            </a:fld>
            <a:endParaRPr lang="en-US" altLang="en-US"/>
          </a:p>
        </p:txBody>
      </p:sp>
    </p:spTree>
    <p:extLst>
      <p:ext uri="{BB962C8B-B14F-4D97-AF65-F5344CB8AC3E}">
        <p14:creationId xmlns:p14="http://schemas.microsoft.com/office/powerpoint/2010/main" val="22745467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30</a:t>
            </a:fld>
            <a:endParaRPr lang="en-US" altLang="en-US"/>
          </a:p>
        </p:txBody>
      </p:sp>
    </p:spTree>
    <p:extLst>
      <p:ext uri="{BB962C8B-B14F-4D97-AF65-F5344CB8AC3E}">
        <p14:creationId xmlns:p14="http://schemas.microsoft.com/office/powerpoint/2010/main" val="22695904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Here are the results. You can see the means of all the 8 cells. However, since we did not have a three-way interaction, I will talk about the two interesting two-by-two interactions we found.</a:t>
            </a:r>
          </a:p>
        </p:txBody>
      </p:sp>
      <p:sp>
        <p:nvSpPr>
          <p:cNvPr id="4" name="Slide Number Placeholder 3"/>
          <p:cNvSpPr>
            <a:spLocks noGrp="1"/>
          </p:cNvSpPr>
          <p:nvPr>
            <p:ph type="sldNum" sz="quarter" idx="5"/>
          </p:nvPr>
        </p:nvSpPr>
        <p:spPr/>
        <p:txBody>
          <a:bodyPr/>
          <a:lstStyle/>
          <a:p>
            <a:fld id="{E63C42BE-7E55-4410-9919-4A1465418EDB}" type="slidenum">
              <a:rPr lang="en-CA" smtClean="0"/>
              <a:t>31</a:t>
            </a:fld>
            <a:endParaRPr lang="en-CA"/>
          </a:p>
        </p:txBody>
      </p:sp>
    </p:spTree>
    <p:extLst>
      <p:ext uri="{BB962C8B-B14F-4D97-AF65-F5344CB8AC3E}">
        <p14:creationId xmlns:p14="http://schemas.microsoft.com/office/powerpoint/2010/main" val="39587576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32</a:t>
            </a:fld>
            <a:endParaRPr lang="en-US" altLang="en-US"/>
          </a:p>
        </p:txBody>
      </p:sp>
    </p:spTree>
    <p:extLst>
      <p:ext uri="{BB962C8B-B14F-4D97-AF65-F5344CB8AC3E}">
        <p14:creationId xmlns:p14="http://schemas.microsoft.com/office/powerpoint/2010/main" val="2215203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9</a:t>
            </a:fld>
            <a:endParaRPr lang="en-US" altLang="en-US"/>
          </a:p>
        </p:txBody>
      </p:sp>
    </p:spTree>
    <p:extLst>
      <p:ext uri="{BB962C8B-B14F-4D97-AF65-F5344CB8AC3E}">
        <p14:creationId xmlns:p14="http://schemas.microsoft.com/office/powerpoint/2010/main" val="39934247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The aggregate focus manipulation did not have any effect on the </a:t>
            </a:r>
            <a:r>
              <a:rPr lang="en-CA" dirty="0" err="1"/>
              <a:t>precommitment</a:t>
            </a:r>
            <a:r>
              <a:rPr lang="en-CA" dirty="0"/>
              <a:t> condition, because </a:t>
            </a:r>
            <a:r>
              <a:rPr lang="en-CA" dirty="0" err="1"/>
              <a:t>precommitment</a:t>
            </a:r>
            <a:r>
              <a:rPr lang="en-CA" dirty="0"/>
              <a:t> had already increased the time-horizon in participants in that condition.</a:t>
            </a:r>
          </a:p>
        </p:txBody>
      </p:sp>
      <p:sp>
        <p:nvSpPr>
          <p:cNvPr id="4" name="Slide Number Placeholder 3"/>
          <p:cNvSpPr>
            <a:spLocks noGrp="1"/>
          </p:cNvSpPr>
          <p:nvPr>
            <p:ph type="sldNum" sz="quarter" idx="5"/>
          </p:nvPr>
        </p:nvSpPr>
        <p:spPr/>
        <p:txBody>
          <a:bodyPr/>
          <a:lstStyle/>
          <a:p>
            <a:fld id="{E63C42BE-7E55-4410-9919-4A1465418EDB}" type="slidenum">
              <a:rPr lang="en-CA" smtClean="0"/>
              <a:t>33</a:t>
            </a:fld>
            <a:endParaRPr lang="en-CA"/>
          </a:p>
        </p:txBody>
      </p:sp>
    </p:spTree>
    <p:extLst>
      <p:ext uri="{BB962C8B-B14F-4D97-AF65-F5344CB8AC3E}">
        <p14:creationId xmlns:p14="http://schemas.microsoft.com/office/powerpoint/2010/main" val="5701391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Pre-commitment is not always feasible in real-world. People may </a:t>
            </a:r>
            <a:r>
              <a:rPr lang="en-CA" dirty="0" err="1"/>
              <a:t>precommit</a:t>
            </a:r>
            <a:r>
              <a:rPr lang="en-CA" dirty="0"/>
              <a:t> their choices but would want the liberty to change their choices later. Therefore, a non-binding </a:t>
            </a:r>
            <a:r>
              <a:rPr lang="en-CA" dirty="0" err="1"/>
              <a:t>precommitment</a:t>
            </a:r>
            <a:r>
              <a:rPr lang="en-CA" dirty="0"/>
              <a:t> condition may be an interesting situation to explore.</a:t>
            </a:r>
          </a:p>
          <a:p>
            <a:r>
              <a:rPr lang="en-CA" dirty="0"/>
              <a:t>Also, </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34</a:t>
            </a:fld>
            <a:endParaRPr lang="en-US" altLang="en-US"/>
          </a:p>
        </p:txBody>
      </p:sp>
    </p:spTree>
    <p:extLst>
      <p:ext uri="{BB962C8B-B14F-4D97-AF65-F5344CB8AC3E}">
        <p14:creationId xmlns:p14="http://schemas.microsoft.com/office/powerpoint/2010/main" val="21730127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We used the same solo game with three conditions. The repeated and </a:t>
            </a:r>
            <a:r>
              <a:rPr lang="en-CA" dirty="0" err="1"/>
              <a:t>precommited</a:t>
            </a:r>
            <a:r>
              <a:rPr lang="en-CA" dirty="0"/>
              <a:t> conditions were similar to previous studies. In the non-binding </a:t>
            </a:r>
            <a:r>
              <a:rPr lang="en-CA" dirty="0" err="1"/>
              <a:t>precommitment</a:t>
            </a:r>
            <a:r>
              <a:rPr lang="en-CA" dirty="0"/>
              <a:t> condition, participants </a:t>
            </a:r>
            <a:r>
              <a:rPr lang="en-CA" dirty="0" err="1"/>
              <a:t>precommitmed</a:t>
            </a:r>
            <a:r>
              <a:rPr lang="en-CA" dirty="0"/>
              <a:t> their choices for 20 rounds, but after each round was played, they were redirected to the choice page and could change their choices for the remaining rounds. </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36</a:t>
            </a:fld>
            <a:endParaRPr lang="en-US" altLang="en-US"/>
          </a:p>
        </p:txBody>
      </p:sp>
    </p:spTree>
    <p:extLst>
      <p:ext uri="{BB962C8B-B14F-4D97-AF65-F5344CB8AC3E}">
        <p14:creationId xmlns:p14="http://schemas.microsoft.com/office/powerpoint/2010/main" val="28593488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The non-binding </a:t>
            </a:r>
            <a:r>
              <a:rPr lang="en-CA" dirty="0" err="1"/>
              <a:t>precommitment</a:t>
            </a:r>
            <a:r>
              <a:rPr lang="en-CA" dirty="0"/>
              <a:t> condition is as effective as the original </a:t>
            </a:r>
            <a:r>
              <a:rPr lang="en-CA" dirty="0" err="1"/>
              <a:t>precommitment</a:t>
            </a:r>
            <a:r>
              <a:rPr lang="en-CA" dirty="0"/>
              <a:t>. Even though this condition was essentially similar to the repeated condition in that participants could change their choices after each round, the mere fact that they </a:t>
            </a:r>
            <a:r>
              <a:rPr lang="en-CA" dirty="0" err="1"/>
              <a:t>precommit</a:t>
            </a:r>
            <a:r>
              <a:rPr lang="en-CA" dirty="0"/>
              <a:t> their choices at the beginning made them to invest more. This can provide us with some new insights on </a:t>
            </a:r>
            <a:r>
              <a:rPr lang="en-CA"/>
              <a:t>self-set defaults.</a:t>
            </a:r>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37</a:t>
            </a:fld>
            <a:endParaRPr lang="en-US" altLang="en-US"/>
          </a:p>
        </p:txBody>
      </p:sp>
    </p:spTree>
    <p:extLst>
      <p:ext uri="{BB962C8B-B14F-4D97-AF65-F5344CB8AC3E}">
        <p14:creationId xmlns:p14="http://schemas.microsoft.com/office/powerpoint/2010/main" val="18885912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We show that having participants </a:t>
            </a:r>
            <a:r>
              <a:rPr lang="en-CA" dirty="0" err="1"/>
              <a:t>precommit</a:t>
            </a:r>
            <a:r>
              <a:rPr lang="en-CA" dirty="0"/>
              <a:t> their choices is enough to increase their DM time horizon and in turn the choice of the safe option, EVEN IF they can change their choices afterwards, pretty much similar to the repeated condition.</a:t>
            </a:r>
          </a:p>
          <a:p>
            <a:r>
              <a:rPr lang="en-CA" dirty="0"/>
              <a:t>This finding, together with those of the previous study, show that having participants either </a:t>
            </a:r>
            <a:r>
              <a:rPr lang="en-CA" dirty="0" err="1"/>
              <a:t>precommit</a:t>
            </a:r>
            <a:r>
              <a:rPr lang="en-CA" dirty="0"/>
              <a:t> their choices or consider all the 20 rounds of the game, increases the choice of safe option, EVEN IF they are making their choices round-by-round or have the freedom to change them round-by-round. </a:t>
            </a:r>
          </a:p>
        </p:txBody>
      </p:sp>
      <p:sp>
        <p:nvSpPr>
          <p:cNvPr id="4" name="Slide Number Placeholder 3"/>
          <p:cNvSpPr>
            <a:spLocks noGrp="1"/>
          </p:cNvSpPr>
          <p:nvPr>
            <p:ph type="sldNum" sz="quarter" idx="5"/>
          </p:nvPr>
        </p:nvSpPr>
        <p:spPr/>
        <p:txBody>
          <a:bodyPr/>
          <a:lstStyle/>
          <a:p>
            <a:fld id="{E63C42BE-7E55-4410-9919-4A1465418EDB}" type="slidenum">
              <a:rPr lang="en-CA" smtClean="0"/>
              <a:t>38</a:t>
            </a:fld>
            <a:endParaRPr lang="en-CA"/>
          </a:p>
        </p:txBody>
      </p:sp>
    </p:spTree>
    <p:extLst>
      <p:ext uri="{BB962C8B-B14F-4D97-AF65-F5344CB8AC3E}">
        <p14:creationId xmlns:p14="http://schemas.microsoft.com/office/powerpoint/2010/main" val="177800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Up to now, all the studies have investigated the effect of </a:t>
            </a:r>
            <a:r>
              <a:rPr lang="en-CA" dirty="0" err="1"/>
              <a:t>precommitment</a:t>
            </a:r>
            <a:r>
              <a:rPr lang="en-CA" dirty="0"/>
              <a:t> in a loss frame. It would be interesting to examine this effect in a gain frame.</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39</a:t>
            </a:fld>
            <a:endParaRPr lang="en-US" altLang="en-US"/>
          </a:p>
        </p:txBody>
      </p:sp>
    </p:spTree>
    <p:extLst>
      <p:ext uri="{BB962C8B-B14F-4D97-AF65-F5344CB8AC3E}">
        <p14:creationId xmlns:p14="http://schemas.microsoft.com/office/powerpoint/2010/main" val="13033302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41</a:t>
            </a:fld>
            <a:endParaRPr lang="en-US" altLang="en-US"/>
          </a:p>
        </p:txBody>
      </p:sp>
    </p:spTree>
    <p:extLst>
      <p:ext uri="{BB962C8B-B14F-4D97-AF65-F5344CB8AC3E}">
        <p14:creationId xmlns:p14="http://schemas.microsoft.com/office/powerpoint/2010/main" val="375705384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A33F2D-B6DC-4528-A84C-47F58CAA29E0}" type="slidenum">
              <a:rPr lang="en-US" altLang="en-US"/>
              <a:pPr/>
              <a:t>42</a:t>
            </a:fld>
            <a:endParaRPr lang="en-US" alt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ltLang="en-US" dirty="0"/>
              <a:t>Here’s the payoff matrix participants saw.</a:t>
            </a:r>
          </a:p>
        </p:txBody>
      </p:sp>
    </p:spTree>
    <p:extLst>
      <p:ext uri="{BB962C8B-B14F-4D97-AF65-F5344CB8AC3E}">
        <p14:creationId xmlns:p14="http://schemas.microsoft.com/office/powerpoint/2010/main" val="73560260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A33F2D-B6DC-4528-A84C-47F58CAA29E0}" type="slidenum">
              <a:rPr lang="en-US" altLang="en-US"/>
              <a:pPr/>
              <a:t>43</a:t>
            </a:fld>
            <a:endParaRPr lang="en-US" alt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ltLang="en-US" dirty="0"/>
              <a:t>Here’s the payoff matrix participants saw.</a:t>
            </a:r>
          </a:p>
        </p:txBody>
      </p:sp>
    </p:spTree>
    <p:extLst>
      <p:ext uri="{BB962C8B-B14F-4D97-AF65-F5344CB8AC3E}">
        <p14:creationId xmlns:p14="http://schemas.microsoft.com/office/powerpoint/2010/main" val="256521553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44</a:t>
            </a:fld>
            <a:endParaRPr lang="en-US" altLang="en-US"/>
          </a:p>
        </p:txBody>
      </p:sp>
    </p:spTree>
    <p:extLst>
      <p:ext uri="{BB962C8B-B14F-4D97-AF65-F5344CB8AC3E}">
        <p14:creationId xmlns:p14="http://schemas.microsoft.com/office/powerpoint/2010/main" val="34267166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10</a:t>
            </a:fld>
            <a:endParaRPr lang="en-US" altLang="en-US"/>
          </a:p>
        </p:txBody>
      </p:sp>
    </p:spTree>
    <p:extLst>
      <p:ext uri="{BB962C8B-B14F-4D97-AF65-F5344CB8AC3E}">
        <p14:creationId xmlns:p14="http://schemas.microsoft.com/office/powerpoint/2010/main" val="35176528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We argued that </a:t>
            </a:r>
            <a:r>
              <a:rPr lang="en-CA" dirty="0" err="1"/>
              <a:t>precommitment</a:t>
            </a:r>
            <a:r>
              <a:rPr lang="en-CA" dirty="0"/>
              <a:t> works through increasing the subjective probability of the big loss happening. In the gain frame, because people are risk-averse and are already not considering the risky option, </a:t>
            </a:r>
            <a:r>
              <a:rPr lang="en-CA" dirty="0" err="1"/>
              <a:t>precommitment</a:t>
            </a:r>
            <a:r>
              <a:rPr lang="en-CA" dirty="0"/>
              <a:t> does not have any effect. This further supports our subjective probability account.</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45</a:t>
            </a:fld>
            <a:endParaRPr lang="en-US" altLang="en-US"/>
          </a:p>
        </p:txBody>
      </p:sp>
    </p:spTree>
    <p:extLst>
      <p:ext uri="{BB962C8B-B14F-4D97-AF65-F5344CB8AC3E}">
        <p14:creationId xmlns:p14="http://schemas.microsoft.com/office/powerpoint/2010/main" val="362424244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49</a:t>
            </a:fld>
            <a:endParaRPr lang="en-US" altLang="en-US"/>
          </a:p>
        </p:txBody>
      </p:sp>
    </p:spTree>
    <p:extLst>
      <p:ext uri="{BB962C8B-B14F-4D97-AF65-F5344CB8AC3E}">
        <p14:creationId xmlns:p14="http://schemas.microsoft.com/office/powerpoint/2010/main" val="4273298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11</a:t>
            </a:fld>
            <a:endParaRPr lang="en-US" altLang="en-US"/>
          </a:p>
        </p:txBody>
      </p:sp>
    </p:spTree>
    <p:extLst>
      <p:ext uri="{BB962C8B-B14F-4D97-AF65-F5344CB8AC3E}">
        <p14:creationId xmlns:p14="http://schemas.microsoft.com/office/powerpoint/2010/main" val="6069381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A33F2D-B6DC-4528-A84C-47F58CAA29E0}" type="slidenum">
              <a:rPr lang="en-US" altLang="en-US"/>
              <a:pPr/>
              <a:t>12</a:t>
            </a:fld>
            <a:endParaRPr lang="en-US" alt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ltLang="en-US" dirty="0"/>
              <a:t>Here’s the payoff matrix participants saw.</a:t>
            </a:r>
          </a:p>
        </p:txBody>
      </p:sp>
    </p:spTree>
    <p:extLst>
      <p:ext uri="{BB962C8B-B14F-4D97-AF65-F5344CB8AC3E}">
        <p14:creationId xmlns:p14="http://schemas.microsoft.com/office/powerpoint/2010/main" val="14862743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13</a:t>
            </a:fld>
            <a:endParaRPr lang="en-US" altLang="en-US"/>
          </a:p>
        </p:txBody>
      </p:sp>
    </p:spTree>
    <p:extLst>
      <p:ext uri="{BB962C8B-B14F-4D97-AF65-F5344CB8AC3E}">
        <p14:creationId xmlns:p14="http://schemas.microsoft.com/office/powerpoint/2010/main" val="27718510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17</a:t>
            </a:fld>
            <a:endParaRPr lang="en-US" altLang="en-US"/>
          </a:p>
        </p:txBody>
      </p:sp>
    </p:spTree>
    <p:extLst>
      <p:ext uri="{BB962C8B-B14F-4D97-AF65-F5344CB8AC3E}">
        <p14:creationId xmlns:p14="http://schemas.microsoft.com/office/powerpoint/2010/main" val="39251247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We tried to find process evidence through explicit measures by asking participants about the aggregate probability of the big loss across 20 rounds, or the extent to which they were worried that the big loss will happen over the 20 rounds. We did not find any effect. However, the review team were quite sympathetic to that fact and we make our case by providing process evidence through moderation. </a:t>
            </a:r>
          </a:p>
          <a:p>
            <a:r>
              <a:rPr lang="en-CA" dirty="0"/>
              <a:t>We argue that </a:t>
            </a:r>
            <a:r>
              <a:rPr lang="en-CA" dirty="0" err="1"/>
              <a:t>precommitment</a:t>
            </a:r>
            <a:r>
              <a:rPr lang="en-CA" dirty="0"/>
              <a:t> works through increasing the decision making time-horizon which in turn increases the subjective likelihood of the big loss happening. In the next two studies, we experimentally manipulate a) the actual probability of the big loss, and b) the decision-making time horizon focus.  </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18</a:t>
            </a:fld>
            <a:endParaRPr lang="en-US" altLang="en-US"/>
          </a:p>
        </p:txBody>
      </p:sp>
    </p:spTree>
    <p:extLst>
      <p:ext uri="{BB962C8B-B14F-4D97-AF65-F5344CB8AC3E}">
        <p14:creationId xmlns:p14="http://schemas.microsoft.com/office/powerpoint/2010/main" val="11428927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i="0" dirty="0"/>
              <a:t>In Study 2, we try to find support for our subjective probability account by experimentally changing the probabilities of the big loss. If </a:t>
            </a:r>
            <a:r>
              <a:rPr lang="en-CA" i="0" dirty="0" err="1"/>
              <a:t>precommitment</a:t>
            </a:r>
            <a:r>
              <a:rPr lang="en-CA" i="0" dirty="0"/>
              <a:t> works through increasing the subjective probability of the big loss, then when the actual probability of the big loss is increased, </a:t>
            </a:r>
            <a:r>
              <a:rPr lang="en-CA" i="0" dirty="0" err="1"/>
              <a:t>precommitment</a:t>
            </a:r>
            <a:r>
              <a:rPr lang="en-CA" i="0" dirty="0"/>
              <a:t> effect should be diluted.</a:t>
            </a:r>
          </a:p>
        </p:txBody>
      </p:sp>
      <p:sp>
        <p:nvSpPr>
          <p:cNvPr id="4" name="Slide Number Placeholder 3"/>
          <p:cNvSpPr>
            <a:spLocks noGrp="1"/>
          </p:cNvSpPr>
          <p:nvPr>
            <p:ph type="sldNum" sz="quarter" idx="5"/>
          </p:nvPr>
        </p:nvSpPr>
        <p:spPr/>
        <p:txBody>
          <a:bodyPr/>
          <a:lstStyle/>
          <a:p>
            <a:fld id="{8A655FE0-4E35-4B85-A0B4-228B70198820}" type="slidenum">
              <a:rPr lang="en-US" altLang="en-US" smtClean="0"/>
              <a:pPr/>
              <a:t>20</a:t>
            </a:fld>
            <a:endParaRPr lang="en-US" altLang="en-US"/>
          </a:p>
        </p:txBody>
      </p:sp>
    </p:spTree>
    <p:extLst>
      <p:ext uri="{BB962C8B-B14F-4D97-AF65-F5344CB8AC3E}">
        <p14:creationId xmlns:p14="http://schemas.microsoft.com/office/powerpoint/2010/main" val="41933550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DB46CD0-EEF8-4735-B2DD-4CC6E28A09A3}" type="slidenum">
              <a:rPr lang="en-US" altLang="en-US"/>
              <a:pPr/>
              <a:t>‹#›</a:t>
            </a:fld>
            <a:endParaRPr lang="en-US" altLang="en-US"/>
          </a:p>
        </p:txBody>
      </p:sp>
    </p:spTree>
    <p:extLst>
      <p:ext uri="{BB962C8B-B14F-4D97-AF65-F5344CB8AC3E}">
        <p14:creationId xmlns:p14="http://schemas.microsoft.com/office/powerpoint/2010/main" val="3488914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7711E31A-DD87-449B-A899-E371C534DA07}" type="slidenum">
              <a:rPr lang="en-US" altLang="en-US"/>
              <a:pPr/>
              <a:t>‹#›</a:t>
            </a:fld>
            <a:endParaRPr lang="en-US" altLang="en-US"/>
          </a:p>
        </p:txBody>
      </p:sp>
    </p:spTree>
    <p:extLst>
      <p:ext uri="{BB962C8B-B14F-4D97-AF65-F5344CB8AC3E}">
        <p14:creationId xmlns:p14="http://schemas.microsoft.com/office/powerpoint/2010/main" val="1399456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0C7CEB51-8CA8-4ADF-936C-FA7D58659376}" type="slidenum">
              <a:rPr lang="en-US" altLang="en-US"/>
              <a:pPr/>
              <a:t>‹#›</a:t>
            </a:fld>
            <a:endParaRPr lang="en-US" altLang="en-US"/>
          </a:p>
        </p:txBody>
      </p:sp>
    </p:spTree>
    <p:extLst>
      <p:ext uri="{BB962C8B-B14F-4D97-AF65-F5344CB8AC3E}">
        <p14:creationId xmlns:p14="http://schemas.microsoft.com/office/powerpoint/2010/main" val="9204796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DEDE2E77-2BF7-4F2A-A864-0EEA8538B8D7}" type="slidenum">
              <a:rPr lang="en-US" altLang="en-US"/>
              <a:pPr/>
              <a:t>‹#›</a:t>
            </a:fld>
            <a:endParaRPr lang="en-US" altLang="en-US"/>
          </a:p>
        </p:txBody>
      </p:sp>
    </p:spTree>
    <p:extLst>
      <p:ext uri="{BB962C8B-B14F-4D97-AF65-F5344CB8AC3E}">
        <p14:creationId xmlns:p14="http://schemas.microsoft.com/office/powerpoint/2010/main" val="27998267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lt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lt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F26B6D8-6B92-47D5-B00E-EED888CEB0F3}" type="slidenum">
              <a:rPr lang="en-US" altLang="en-US"/>
              <a:pPr/>
              <a:t>‹#›</a:t>
            </a:fld>
            <a:endParaRPr lang="en-US" altLang="en-US"/>
          </a:p>
        </p:txBody>
      </p:sp>
    </p:spTree>
    <p:extLst>
      <p:ext uri="{BB962C8B-B14F-4D97-AF65-F5344CB8AC3E}">
        <p14:creationId xmlns:p14="http://schemas.microsoft.com/office/powerpoint/2010/main" val="3103758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450E292-7739-4205-A999-5A84EE9743D0}" type="slidenum">
              <a:rPr lang="en-US" altLang="en-US"/>
              <a:pPr/>
              <a:t>‹#›</a:t>
            </a:fld>
            <a:endParaRPr lang="en-US" altLang="en-US"/>
          </a:p>
        </p:txBody>
      </p:sp>
    </p:spTree>
    <p:extLst>
      <p:ext uri="{BB962C8B-B14F-4D97-AF65-F5344CB8AC3E}">
        <p14:creationId xmlns:p14="http://schemas.microsoft.com/office/powerpoint/2010/main" val="479565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1C6F0B2-755C-47D6-869F-93905B0F28D3}" type="slidenum">
              <a:rPr lang="en-US" altLang="en-US"/>
              <a:pPr/>
              <a:t>‹#›</a:t>
            </a:fld>
            <a:endParaRPr lang="en-US" altLang="en-US"/>
          </a:p>
        </p:txBody>
      </p:sp>
    </p:spTree>
    <p:extLst>
      <p:ext uri="{BB962C8B-B14F-4D97-AF65-F5344CB8AC3E}">
        <p14:creationId xmlns:p14="http://schemas.microsoft.com/office/powerpoint/2010/main" val="2078545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2A800FF-7067-4CA9-ABF5-00126667020A}" type="slidenum">
              <a:rPr lang="en-US" altLang="en-US"/>
              <a:pPr/>
              <a:t>‹#›</a:t>
            </a:fld>
            <a:endParaRPr lang="en-US" altLang="en-US"/>
          </a:p>
        </p:txBody>
      </p:sp>
    </p:spTree>
    <p:extLst>
      <p:ext uri="{BB962C8B-B14F-4D97-AF65-F5344CB8AC3E}">
        <p14:creationId xmlns:p14="http://schemas.microsoft.com/office/powerpoint/2010/main" val="750110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238F01B2-CB06-43A4-9DA4-B7F878452DD6}" type="slidenum">
              <a:rPr lang="en-US" altLang="en-US"/>
              <a:pPr/>
              <a:t>‹#›</a:t>
            </a:fld>
            <a:endParaRPr lang="en-US" altLang="en-US"/>
          </a:p>
        </p:txBody>
      </p:sp>
    </p:spTree>
    <p:extLst>
      <p:ext uri="{BB962C8B-B14F-4D97-AF65-F5344CB8AC3E}">
        <p14:creationId xmlns:p14="http://schemas.microsoft.com/office/powerpoint/2010/main" val="825053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51886DED-CCA2-4094-892A-3DB3A6BB8CDC}" type="slidenum">
              <a:rPr lang="en-US" altLang="en-US"/>
              <a:pPr/>
              <a:t>‹#›</a:t>
            </a:fld>
            <a:endParaRPr lang="en-US" altLang="en-US"/>
          </a:p>
        </p:txBody>
      </p:sp>
    </p:spTree>
    <p:extLst>
      <p:ext uri="{BB962C8B-B14F-4D97-AF65-F5344CB8AC3E}">
        <p14:creationId xmlns:p14="http://schemas.microsoft.com/office/powerpoint/2010/main" val="2575675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0C641A13-811A-4B67-A0BC-B8CD337920C9}" type="slidenum">
              <a:rPr lang="en-US" altLang="en-US"/>
              <a:pPr/>
              <a:t>‹#›</a:t>
            </a:fld>
            <a:endParaRPr lang="en-US" altLang="en-US"/>
          </a:p>
        </p:txBody>
      </p:sp>
    </p:spTree>
    <p:extLst>
      <p:ext uri="{BB962C8B-B14F-4D97-AF65-F5344CB8AC3E}">
        <p14:creationId xmlns:p14="http://schemas.microsoft.com/office/powerpoint/2010/main" val="3272448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463842BE-0043-4101-9C4A-8FE029522C8D}" type="slidenum">
              <a:rPr lang="en-US" altLang="en-US"/>
              <a:pPr/>
              <a:t>‹#›</a:t>
            </a:fld>
            <a:endParaRPr lang="en-US" altLang="en-US"/>
          </a:p>
        </p:txBody>
      </p:sp>
    </p:spTree>
    <p:extLst>
      <p:ext uri="{BB962C8B-B14F-4D97-AF65-F5344CB8AC3E}">
        <p14:creationId xmlns:p14="http://schemas.microsoft.com/office/powerpoint/2010/main" val="402822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AA24F8B0-0510-4968-AC5B-EA45D299C1A6}" type="slidenum">
              <a:rPr lang="en-US" altLang="en-US"/>
              <a:pPr/>
              <a:t>‹#›</a:t>
            </a:fld>
            <a:endParaRPr lang="en-US" altLang="en-US"/>
          </a:p>
        </p:txBody>
      </p:sp>
    </p:spTree>
    <p:extLst>
      <p:ext uri="{BB962C8B-B14F-4D97-AF65-F5344CB8AC3E}">
        <p14:creationId xmlns:p14="http://schemas.microsoft.com/office/powerpoint/2010/main" val="2596536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342DF533-0178-4371-956A-5D6E3DD43DC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3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image" Target="../media/image5.jp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1665287"/>
            <a:ext cx="7772400" cy="1470025"/>
          </a:xfrm>
        </p:spPr>
        <p:txBody>
          <a:bodyPr/>
          <a:lstStyle/>
          <a:p>
            <a:r>
              <a:rPr lang="en-US" sz="4000" dirty="0"/>
              <a:t>"Once? No. Twenty times? Sure!" Uncertainty and </a:t>
            </a:r>
            <a:r>
              <a:rPr lang="en-US" sz="4000" dirty="0" err="1"/>
              <a:t>precommitment</a:t>
            </a:r>
            <a:r>
              <a:rPr lang="en-US" sz="4000" dirty="0"/>
              <a:t> in repeated choice</a:t>
            </a:r>
            <a:endParaRPr lang="en-US" altLang="en-US" sz="4000" dirty="0"/>
          </a:p>
        </p:txBody>
      </p:sp>
      <p:sp>
        <p:nvSpPr>
          <p:cNvPr id="5123" name="Text Box 3"/>
          <p:cNvSpPr txBox="1">
            <a:spLocks noChangeArrowheads="1"/>
          </p:cNvSpPr>
          <p:nvPr/>
        </p:nvSpPr>
        <p:spPr bwMode="auto">
          <a:xfrm>
            <a:off x="0" y="6160027"/>
            <a:ext cx="54102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dirty="0"/>
              <a:t>UBC-UW Marketing Conference</a:t>
            </a:r>
          </a:p>
          <a:p>
            <a:r>
              <a:rPr lang="en-US" altLang="en-US" dirty="0"/>
              <a:t>May, 2019</a:t>
            </a:r>
          </a:p>
        </p:txBody>
      </p:sp>
      <p:sp>
        <p:nvSpPr>
          <p:cNvPr id="5124" name="Rectangle 4"/>
          <p:cNvSpPr>
            <a:spLocks noGrp="1" noChangeArrowheads="1"/>
          </p:cNvSpPr>
          <p:nvPr>
            <p:ph type="subTitle" idx="1"/>
          </p:nvPr>
        </p:nvSpPr>
        <p:spPr>
          <a:xfrm>
            <a:off x="1371600" y="3657600"/>
            <a:ext cx="6934200" cy="1752600"/>
          </a:xfrm>
        </p:spPr>
        <p:txBody>
          <a:bodyPr/>
          <a:lstStyle/>
          <a:p>
            <a:r>
              <a:rPr lang="en-US" altLang="en-US" sz="2400" dirty="0"/>
              <a:t>David J. Hardisty, Amir </a:t>
            </a:r>
            <a:r>
              <a:rPr lang="en-US" altLang="en-US" sz="2400" dirty="0" err="1"/>
              <a:t>Sepehri</a:t>
            </a:r>
            <a:r>
              <a:rPr lang="en-US" altLang="en-US" sz="2400" dirty="0"/>
              <a:t>, Poonam Arora</a:t>
            </a:r>
          </a:p>
          <a:p>
            <a:r>
              <a:rPr lang="en-US" altLang="en-US" sz="2000" dirty="0"/>
              <a:t>UBC Sauder , Western Ivey, Manhattan College</a:t>
            </a:r>
          </a:p>
        </p:txBody>
      </p:sp>
      <p:pic>
        <p:nvPicPr>
          <p:cNvPr id="5128" name="Picture 8" descr="C:\Users\Dave\Desktop\UBC_Sauder_Logo_20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628195" cy="1143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514600" y="5410200"/>
            <a:ext cx="4224233" cy="369332"/>
          </a:xfrm>
          <a:prstGeom prst="rect">
            <a:avLst/>
          </a:prstGeom>
          <a:noFill/>
        </p:spPr>
        <p:txBody>
          <a:bodyPr wrap="none" rtlCol="0">
            <a:spAutoFit/>
          </a:bodyPr>
          <a:lstStyle/>
          <a:p>
            <a:r>
              <a:rPr lang="en-US" dirty="0"/>
              <a:t>Funding support from NSF and SSHRC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p:txBody>
          <a:bodyPr/>
          <a:lstStyle/>
          <a:p>
            <a:r>
              <a:rPr lang="en-US" altLang="en-US" sz="5400" dirty="0"/>
              <a:t>Study 1</a:t>
            </a:r>
          </a:p>
        </p:txBody>
      </p:sp>
      <p:sp>
        <p:nvSpPr>
          <p:cNvPr id="18435" name="Rectangle 3"/>
          <p:cNvSpPr>
            <a:spLocks noGrp="1" noChangeArrowheads="1"/>
          </p:cNvSpPr>
          <p:nvPr>
            <p:ph type="subTitle" idx="1"/>
          </p:nvPr>
        </p:nvSpPr>
        <p:spPr>
          <a:xfrm>
            <a:off x="533400" y="3777652"/>
            <a:ext cx="8077200" cy="1241822"/>
          </a:xfrm>
        </p:spPr>
        <p:txBody>
          <a:bodyPr/>
          <a:lstStyle/>
          <a:p>
            <a:pPr marL="685800" indent="-685800" algn="l"/>
            <a:r>
              <a:rPr lang="en-US" altLang="en-US" sz="2800" dirty="0"/>
              <a:t>Question: Do individuals invest more in the safe option when they </a:t>
            </a:r>
            <a:r>
              <a:rPr lang="en-US" altLang="en-US" sz="2800" dirty="0" err="1"/>
              <a:t>precommit</a:t>
            </a:r>
            <a:r>
              <a:rPr lang="en-US" altLang="en-US" sz="2800" dirty="0"/>
              <a:t> their choices?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en-US" dirty="0"/>
              <a:t>Instructions (</a:t>
            </a:r>
            <a:r>
              <a:rPr lang="en-US" altLang="en-US" dirty="0" err="1"/>
              <a:t>pg</a:t>
            </a:r>
            <a:r>
              <a:rPr lang="en-US" altLang="en-US" dirty="0"/>
              <a:t> 1)</a:t>
            </a:r>
          </a:p>
        </p:txBody>
      </p:sp>
      <p:sp>
        <p:nvSpPr>
          <p:cNvPr id="21507" name="Rectangle 3"/>
          <p:cNvSpPr>
            <a:spLocks noGrp="1" noChangeArrowheads="1"/>
          </p:cNvSpPr>
          <p:nvPr>
            <p:ph type="body" idx="1"/>
          </p:nvPr>
        </p:nvSpPr>
        <p:spPr/>
        <p:txBody>
          <a:bodyPr/>
          <a:lstStyle/>
          <a:p>
            <a:pPr marL="0" indent="0">
              <a:buNone/>
            </a:pPr>
            <a:r>
              <a:rPr lang="en-US" sz="2800" dirty="0"/>
              <a:t>Imagine you are an investor in Indonesia and you have a risky venture that earns 8,500 </a:t>
            </a:r>
            <a:r>
              <a:rPr lang="en-US" sz="2800" dirty="0" err="1"/>
              <a:t>Rp</a:t>
            </a:r>
            <a:r>
              <a:rPr lang="en-US" sz="2800" dirty="0"/>
              <a:t> per year. However, there is a small chance that you will suffer a loss of 40,000 </a:t>
            </a:r>
            <a:r>
              <a:rPr lang="en-US" sz="2800" dirty="0" err="1"/>
              <a:t>Rp</a:t>
            </a:r>
            <a:r>
              <a:rPr lang="en-US" sz="2800" dirty="0"/>
              <a:t> in a given year. You have the option to pay 1,400 </a:t>
            </a:r>
            <a:r>
              <a:rPr lang="en-US" sz="2800" dirty="0" err="1"/>
              <a:t>Rp</a:t>
            </a:r>
            <a:r>
              <a:rPr lang="en-US" sz="2800" dirty="0"/>
              <a:t> for a safety measure each year to protect against the possible loss. You will be fully protected if you invest in protection. The loss has an equal chance of happening each year, regardless of whether it occurred in the previous year. </a:t>
            </a:r>
            <a:endParaRPr lang="en-CA" sz="2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dirty="0"/>
              <a:t>Choice</a:t>
            </a:r>
          </a:p>
        </p:txBody>
      </p:sp>
      <p:graphicFrame>
        <p:nvGraphicFramePr>
          <p:cNvPr id="34819" name="Group 3"/>
          <p:cNvGraphicFramePr>
            <a:graphicFrameLocks noGrp="1"/>
          </p:cNvGraphicFramePr>
          <p:nvPr>
            <p:ph idx="1"/>
            <p:extLst>
              <p:ext uri="{D42A27DB-BD31-4B8C-83A1-F6EECF244321}">
                <p14:modId xmlns:p14="http://schemas.microsoft.com/office/powerpoint/2010/main" val="3177194231"/>
              </p:ext>
            </p:extLst>
          </p:nvPr>
        </p:nvGraphicFramePr>
        <p:xfrm>
          <a:off x="1485900" y="2549770"/>
          <a:ext cx="6172200" cy="2331720"/>
        </p:xfrm>
        <a:graphic>
          <a:graphicData uri="http://schemas.openxmlformats.org/drawingml/2006/table">
            <a:tbl>
              <a:tblPr/>
              <a:tblGrid>
                <a:gridCol w="1706166">
                  <a:extLst>
                    <a:ext uri="{9D8B030D-6E8A-4147-A177-3AD203B41FA5}">
                      <a16:colId xmlns:a16="http://schemas.microsoft.com/office/drawing/2014/main" val="20000"/>
                    </a:ext>
                  </a:extLst>
                </a:gridCol>
                <a:gridCol w="4466034">
                  <a:extLst>
                    <a:ext uri="{9D8B030D-6E8A-4147-A177-3AD203B41FA5}">
                      <a16:colId xmlns:a16="http://schemas.microsoft.com/office/drawing/2014/main" val="20001"/>
                    </a:ext>
                  </a:extLst>
                </a:gridCol>
              </a:tblGrid>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INVEST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charset="0"/>
                          <a:ea typeface="Times New Roman" pitchFamily="18" charset="0"/>
                          <a:cs typeface="Arial" charset="0"/>
                        </a:rPr>
                        <a:t>- You definitely lose </a:t>
                      </a:r>
                      <a:r>
                        <a:rPr kumimoji="0" lang="en-US" altLang="en-US" sz="24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2400" b="0" i="0" u="none" strike="noStrike" cap="none" normalizeH="0" baseline="0">
                          <a:ln>
                            <a:noFill/>
                          </a:ln>
                          <a:solidFill>
                            <a:schemeClr val="tx1"/>
                          </a:solidFill>
                          <a:effectLst/>
                          <a:latin typeface="Arial" charset="0"/>
                          <a:ea typeface="Times New Roman" pitchFamily="18" charset="0"/>
                          <a:cs typeface="Arial" charset="0"/>
                        </a:rPr>
                        <a:t>, and have a 0% chance of the large loss occurring.</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NOT INVEST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have a 4%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40,000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a 96%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en-US" dirty="0"/>
              <a:t>Choices</a:t>
            </a:r>
          </a:p>
        </p:txBody>
      </p:sp>
      <p:sp>
        <p:nvSpPr>
          <p:cNvPr id="25603" name="Rectangle 3"/>
          <p:cNvSpPr>
            <a:spLocks noGrp="1" noChangeArrowheads="1"/>
          </p:cNvSpPr>
          <p:nvPr>
            <p:ph type="body" idx="1"/>
          </p:nvPr>
        </p:nvSpPr>
        <p:spPr/>
        <p:txBody>
          <a:bodyPr>
            <a:normAutofit fontScale="77500" lnSpcReduction="20000"/>
          </a:bodyPr>
          <a:lstStyle/>
          <a:p>
            <a:pPr marL="0" indent="0">
              <a:buNone/>
            </a:pPr>
            <a:r>
              <a:rPr lang="en-US" altLang="en-US" sz="2850" b="1" dirty="0">
                <a:highlight>
                  <a:srgbClr val="FFFF00"/>
                </a:highlight>
              </a:rPr>
              <a:t>Repeated Condition:</a:t>
            </a:r>
          </a:p>
          <a:p>
            <a:pPr marL="0" indent="0">
              <a:buNone/>
            </a:pPr>
            <a:r>
              <a:rPr lang="en-US" altLang="en-US" sz="2475" b="1" dirty="0"/>
              <a:t>Will you invest in protection this year?</a:t>
            </a:r>
            <a:r>
              <a:rPr lang="en-US" altLang="en-US" sz="3300" dirty="0"/>
              <a:t> </a:t>
            </a:r>
          </a:p>
          <a:p>
            <a:pPr marL="0" indent="0" algn="ctr">
              <a:buNone/>
            </a:pPr>
            <a:r>
              <a:rPr lang="en-US" altLang="en-US" sz="2175" dirty="0"/>
              <a:t>INVEST | NOT INVEST</a:t>
            </a:r>
            <a:br>
              <a:rPr lang="en-US" altLang="en-US" sz="2850" dirty="0"/>
            </a:br>
            <a:endParaRPr lang="en-US" altLang="en-US" sz="2850" dirty="0"/>
          </a:p>
          <a:p>
            <a:pPr marL="0" indent="0">
              <a:buNone/>
            </a:pPr>
            <a:r>
              <a:rPr lang="en-US" altLang="en-US" sz="2850" b="1" dirty="0" err="1">
                <a:highlight>
                  <a:srgbClr val="00FFFF"/>
                </a:highlight>
              </a:rPr>
              <a:t>Precommitted</a:t>
            </a:r>
            <a:r>
              <a:rPr lang="en-US" altLang="en-US" sz="2850" b="1" dirty="0">
                <a:highlight>
                  <a:srgbClr val="00FFFF"/>
                </a:highlight>
              </a:rPr>
              <a:t> condition:</a:t>
            </a:r>
          </a:p>
          <a:p>
            <a:pPr marL="0" indent="0">
              <a:buNone/>
            </a:pPr>
            <a:endParaRPr lang="en-US" altLang="en-US" sz="2175" b="1" dirty="0"/>
          </a:p>
          <a:p>
            <a:pPr marL="0" indent="0">
              <a:buNone/>
            </a:pPr>
            <a:r>
              <a:rPr lang="en-US" altLang="en-US" sz="2475" b="1" dirty="0"/>
              <a:t>Will you invest in protection in year 1? </a:t>
            </a:r>
          </a:p>
          <a:p>
            <a:pPr marL="0" indent="0" algn="ctr">
              <a:buNone/>
            </a:pPr>
            <a:r>
              <a:rPr lang="en-US" altLang="en-US" sz="2175" dirty="0"/>
              <a:t>INVEST | NOT INVEST</a:t>
            </a:r>
          </a:p>
          <a:p>
            <a:pPr marL="0" indent="0">
              <a:buNone/>
            </a:pPr>
            <a:r>
              <a:rPr lang="en-US" altLang="en-US" sz="1875" dirty="0"/>
              <a:t>~~~~~~~~~~~~~~~~~~~~~~~~~~~~~~~~~~~~~~~~~~~~~~~~~~~~~~~~~~~~~~~~~~~~~~</a:t>
            </a:r>
            <a:br>
              <a:rPr lang="en-US" altLang="en-US" sz="2175" dirty="0"/>
            </a:br>
            <a:r>
              <a:rPr lang="en-US" altLang="en-US" sz="2475" b="1" dirty="0"/>
              <a:t>Will you invest in protection in year 2? </a:t>
            </a:r>
          </a:p>
          <a:p>
            <a:pPr marL="0" indent="0" algn="ctr">
              <a:buNone/>
            </a:pPr>
            <a:r>
              <a:rPr lang="en-US" altLang="en-US" sz="2175" dirty="0"/>
              <a:t>INVEST | NOT INVEST</a:t>
            </a:r>
          </a:p>
          <a:p>
            <a:pPr marL="0" indent="0" algn="ctr">
              <a:buNone/>
            </a:pPr>
            <a:r>
              <a:rPr lang="en-US" altLang="en-US" sz="1650" dirty="0"/>
              <a:t>~~~~~~~~~~~~~~~~~~~~~~~~~~~~~~~~~~~~~~~~~~~~~~~~~~~~~~~~~~~~~~~~~~~~~~</a:t>
            </a:r>
            <a:br>
              <a:rPr lang="en-US" altLang="en-US" sz="1650" dirty="0"/>
            </a:br>
            <a:r>
              <a:rPr lang="en-US" altLang="en-US" sz="2175" dirty="0"/>
              <a:t> </a:t>
            </a:r>
            <a:r>
              <a:rPr lang="en-US" altLang="en-US" sz="2475" dirty="0"/>
              <a:t>[...]</a:t>
            </a:r>
            <a:r>
              <a:rPr lang="en-US" altLang="en-US" sz="2175" dirty="0"/>
              <a:t> </a:t>
            </a:r>
            <a:endParaRPr lang="en-US" altLang="en-US" sz="1650" dirty="0"/>
          </a:p>
          <a:p>
            <a:pPr marL="0" indent="0">
              <a:buNone/>
            </a:pPr>
            <a:r>
              <a:rPr lang="en-US" altLang="en-US" sz="2475" b="1" dirty="0"/>
              <a:t>Will you invest in protection in year 20? </a:t>
            </a:r>
          </a:p>
          <a:p>
            <a:pPr marL="0" indent="0" algn="ctr">
              <a:buNone/>
            </a:pPr>
            <a:r>
              <a:rPr lang="en-US" altLang="en-US" sz="2175" dirty="0"/>
              <a:t>INVEST | NOT INVEST</a:t>
            </a:r>
          </a:p>
          <a:p>
            <a:pPr marL="0" indent="0">
              <a:buNone/>
            </a:pPr>
            <a:endParaRPr lang="en-US" altLang="en-US"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en-US" dirty="0"/>
              <a:t>Feedback</a:t>
            </a:r>
          </a:p>
        </p:txBody>
      </p:sp>
      <p:sp>
        <p:nvSpPr>
          <p:cNvPr id="26627" name="Rectangle 3"/>
          <p:cNvSpPr>
            <a:spLocks noGrp="1" noChangeArrowheads="1"/>
          </p:cNvSpPr>
          <p:nvPr>
            <p:ph type="body" idx="1"/>
          </p:nvPr>
        </p:nvSpPr>
        <p:spPr/>
        <p:txBody>
          <a:bodyPr/>
          <a:lstStyle/>
          <a:p>
            <a:pPr marL="0" indent="0" algn="ctr">
              <a:buNone/>
            </a:pPr>
            <a:r>
              <a:rPr lang="en-US" altLang="en-US" sz="2400" b="1" dirty="0"/>
              <a:t>Year 1 Results</a:t>
            </a:r>
          </a:p>
          <a:p>
            <a:pPr marL="0" indent="0">
              <a:buNone/>
            </a:pPr>
            <a:r>
              <a:rPr lang="en-US" altLang="en-US" sz="2400" b="1" dirty="0"/>
              <a:t>Your choice: </a:t>
            </a:r>
            <a:r>
              <a:rPr lang="en-US" altLang="en-US" sz="2400" dirty="0"/>
              <a:t>INVEST</a:t>
            </a:r>
          </a:p>
          <a:p>
            <a:pPr marL="0" indent="0">
              <a:buNone/>
            </a:pPr>
            <a:r>
              <a:rPr lang="en-US" altLang="en-US" sz="2400" b="1" dirty="0"/>
              <a:t>The random number was: </a:t>
            </a:r>
            <a:r>
              <a:rPr lang="en-US" altLang="en-US" sz="2400" dirty="0"/>
              <a:t>88</a:t>
            </a:r>
          </a:p>
          <a:p>
            <a:pPr marL="0" indent="0">
              <a:buNone/>
            </a:pPr>
            <a:endParaRPr lang="en-US" altLang="en-US" sz="2400" dirty="0"/>
          </a:p>
          <a:p>
            <a:pPr marL="0" indent="0" algn="ctr">
              <a:buNone/>
            </a:pPr>
            <a:r>
              <a:rPr lang="en-US" altLang="en-US" sz="2400" i="1" dirty="0"/>
              <a:t>This Means</a:t>
            </a:r>
          </a:p>
          <a:p>
            <a:pPr marL="0" indent="0">
              <a:buNone/>
            </a:pPr>
            <a:r>
              <a:rPr lang="en-US" altLang="en-US" sz="2400" b="1" dirty="0"/>
              <a:t>The large loss: </a:t>
            </a:r>
            <a:r>
              <a:rPr lang="en-US" altLang="en-US" sz="2400" b="1" dirty="0">
                <a:solidFill>
                  <a:srgbClr val="009900"/>
                </a:solidFill>
              </a:rPr>
              <a:t>did not occur</a:t>
            </a:r>
          </a:p>
          <a:p>
            <a:pPr marL="0" indent="0">
              <a:buNone/>
            </a:pPr>
            <a:r>
              <a:rPr lang="en-US" altLang="en-US" sz="2400" b="1" dirty="0"/>
              <a:t>Result: </a:t>
            </a:r>
            <a:r>
              <a:rPr lang="en-US" altLang="en-US" sz="2400" dirty="0"/>
              <a:t>You lost 1,400 </a:t>
            </a:r>
            <a:r>
              <a:rPr lang="en-US" altLang="en-US" sz="2400" dirty="0" err="1"/>
              <a:t>Rp</a:t>
            </a:r>
            <a:r>
              <a:rPr lang="en-US" altLang="en-US" sz="2400" dirty="0"/>
              <a:t>.</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en-US" dirty="0"/>
              <a:t>Feedback</a:t>
            </a:r>
          </a:p>
        </p:txBody>
      </p:sp>
      <p:sp>
        <p:nvSpPr>
          <p:cNvPr id="26627" name="Rectangle 3"/>
          <p:cNvSpPr>
            <a:spLocks noGrp="1" noChangeArrowheads="1"/>
          </p:cNvSpPr>
          <p:nvPr>
            <p:ph type="body" idx="1"/>
          </p:nvPr>
        </p:nvSpPr>
        <p:spPr/>
        <p:txBody>
          <a:bodyPr/>
          <a:lstStyle/>
          <a:p>
            <a:pPr marL="0" indent="0" algn="ctr">
              <a:buNone/>
            </a:pPr>
            <a:r>
              <a:rPr lang="en-US" altLang="en-US" sz="2400" b="1" dirty="0"/>
              <a:t>Year 2 Results</a:t>
            </a:r>
          </a:p>
          <a:p>
            <a:pPr marL="0" indent="0">
              <a:buNone/>
            </a:pPr>
            <a:r>
              <a:rPr lang="en-US" altLang="en-US" sz="2400" b="1" dirty="0"/>
              <a:t>Your choice: </a:t>
            </a:r>
            <a:r>
              <a:rPr lang="en-US" altLang="en-US" sz="2400" dirty="0"/>
              <a:t>NOT INVEST</a:t>
            </a:r>
          </a:p>
          <a:p>
            <a:pPr marL="0" indent="0">
              <a:buNone/>
            </a:pPr>
            <a:r>
              <a:rPr lang="en-US" altLang="en-US" sz="2400" b="1" dirty="0"/>
              <a:t>The random number was: </a:t>
            </a:r>
            <a:r>
              <a:rPr lang="en-US" altLang="en-US" sz="2400" dirty="0"/>
              <a:t>3</a:t>
            </a:r>
          </a:p>
          <a:p>
            <a:pPr marL="0" indent="0" algn="ctr">
              <a:buNone/>
            </a:pPr>
            <a:endParaRPr lang="en-US" altLang="en-US" sz="2400" i="1" dirty="0"/>
          </a:p>
          <a:p>
            <a:pPr marL="0" indent="0" algn="ctr">
              <a:buNone/>
            </a:pPr>
            <a:r>
              <a:rPr lang="en-US" altLang="en-US" sz="2400" i="1" dirty="0"/>
              <a:t>This Means</a:t>
            </a:r>
          </a:p>
          <a:p>
            <a:pPr marL="0" indent="0">
              <a:buNone/>
            </a:pPr>
            <a:r>
              <a:rPr lang="en-US" altLang="en-US" sz="2400" b="1" dirty="0"/>
              <a:t>The large loss: </a:t>
            </a:r>
            <a:r>
              <a:rPr lang="en-US" altLang="en-US" sz="2400" b="1" dirty="0">
                <a:solidFill>
                  <a:srgbClr val="FF0000"/>
                </a:solidFill>
              </a:rPr>
              <a:t>occurred</a:t>
            </a:r>
          </a:p>
          <a:p>
            <a:pPr marL="0" indent="0">
              <a:buNone/>
            </a:pPr>
            <a:r>
              <a:rPr lang="en-US" altLang="en-US" sz="2400" b="1" dirty="0"/>
              <a:t>Result: </a:t>
            </a:r>
            <a:r>
              <a:rPr lang="en-US" altLang="en-US" sz="2400" dirty="0"/>
              <a:t>You lost 40,000 </a:t>
            </a:r>
            <a:r>
              <a:rPr lang="en-US" altLang="en-US" sz="2400" dirty="0" err="1"/>
              <a:t>Rp</a:t>
            </a:r>
            <a:r>
              <a:rPr lang="en-US" altLang="en-US" sz="2400" dirty="0"/>
              <a:t>.</a:t>
            </a:r>
          </a:p>
        </p:txBody>
      </p:sp>
    </p:spTree>
    <p:extLst>
      <p:ext uri="{BB962C8B-B14F-4D97-AF65-F5344CB8AC3E}">
        <p14:creationId xmlns:p14="http://schemas.microsoft.com/office/powerpoint/2010/main" val="256274275"/>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141514"/>
            <a:ext cx="8710466" cy="6705600"/>
          </a:xfrm>
        </p:spPr>
      </p:pic>
    </p:spTree>
    <p:extLst>
      <p:ext uri="{BB962C8B-B14F-4D97-AF65-F5344CB8AC3E}">
        <p14:creationId xmlns:p14="http://schemas.microsoft.com/office/powerpoint/2010/main" val="10330069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en-US"/>
              <a:t>Design Details</a:t>
            </a:r>
          </a:p>
        </p:txBody>
      </p:sp>
      <p:sp>
        <p:nvSpPr>
          <p:cNvPr id="24579" name="Rectangle 3"/>
          <p:cNvSpPr>
            <a:spLocks noGrp="1" noChangeArrowheads="1"/>
          </p:cNvSpPr>
          <p:nvPr>
            <p:ph type="body" idx="1"/>
          </p:nvPr>
        </p:nvSpPr>
        <p:spPr/>
        <p:txBody>
          <a:bodyPr/>
          <a:lstStyle/>
          <a:p>
            <a:r>
              <a:rPr lang="en-US" altLang="en-US" dirty="0"/>
              <a:t>Comprehension test</a:t>
            </a:r>
          </a:p>
          <a:p>
            <a:r>
              <a:rPr lang="en-US" altLang="en-US" dirty="0"/>
              <a:t>Participants (</a:t>
            </a:r>
            <a:r>
              <a:rPr lang="en-US" altLang="en-US" i="1" dirty="0"/>
              <a:t>N</a:t>
            </a:r>
            <a:r>
              <a:rPr lang="en-US" altLang="en-US" dirty="0"/>
              <a:t>=60 students) played 4 blocks of 20 rounds (“years”) </a:t>
            </a:r>
          </a:p>
          <a:p>
            <a:r>
              <a:rPr lang="en-US" altLang="en-US" dirty="0"/>
              <a:t>1 block paid out for </a:t>
            </a:r>
            <a:r>
              <a:rPr lang="en-US" altLang="en-US" i="1" dirty="0"/>
              <a:t>real money</a:t>
            </a:r>
            <a:endParaRPr lang="en-US" altLang="en-US" dirty="0"/>
          </a:p>
          <a:p>
            <a:r>
              <a:rPr lang="en-US" altLang="en-US" dirty="0"/>
              <a:t>Between subjects: repeated vs </a:t>
            </a:r>
            <a:r>
              <a:rPr lang="en-US" altLang="en-US" dirty="0" err="1"/>
              <a:t>precommited</a:t>
            </a:r>
            <a:r>
              <a:rPr lang="en-US" altLang="en-US" dirty="0"/>
              <a:t> choice</a:t>
            </a:r>
          </a:p>
          <a:p>
            <a:endParaRPr lang="en-US"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ltLang="en-US"/>
              <a:t>Solo: repeated vs precommited</a:t>
            </a:r>
          </a:p>
        </p:txBody>
      </p:sp>
      <p:sp>
        <p:nvSpPr>
          <p:cNvPr id="37892" name="AutoShape 4"/>
          <p:cNvSpPr>
            <a:spLocks noChangeAspect="1" noChangeArrowheads="1" noTextEdit="1"/>
          </p:cNvSpPr>
          <p:nvPr/>
        </p:nvSpPr>
        <p:spPr bwMode="auto">
          <a:xfrm>
            <a:off x="1143000" y="2057401"/>
            <a:ext cx="6858000" cy="3893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endParaRPr>
          </a:p>
        </p:txBody>
      </p:sp>
      <p:sp>
        <p:nvSpPr>
          <p:cNvPr id="37894" name="Line 6"/>
          <p:cNvSpPr>
            <a:spLocks noChangeShapeType="1"/>
          </p:cNvSpPr>
          <p:nvPr/>
        </p:nvSpPr>
        <p:spPr bwMode="auto">
          <a:xfrm>
            <a:off x="1858566" y="5173266"/>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895" name="Line 7"/>
          <p:cNvSpPr>
            <a:spLocks noChangeShapeType="1"/>
          </p:cNvSpPr>
          <p:nvPr/>
        </p:nvSpPr>
        <p:spPr bwMode="auto">
          <a:xfrm>
            <a:off x="1858566" y="4850606"/>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896" name="Line 8"/>
          <p:cNvSpPr>
            <a:spLocks noChangeShapeType="1"/>
          </p:cNvSpPr>
          <p:nvPr/>
        </p:nvSpPr>
        <p:spPr bwMode="auto">
          <a:xfrm>
            <a:off x="1858566" y="4533900"/>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897" name="Line 9"/>
          <p:cNvSpPr>
            <a:spLocks noChangeShapeType="1"/>
          </p:cNvSpPr>
          <p:nvPr/>
        </p:nvSpPr>
        <p:spPr bwMode="auto">
          <a:xfrm>
            <a:off x="1858566" y="4210050"/>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898" name="Line 10"/>
          <p:cNvSpPr>
            <a:spLocks noChangeShapeType="1"/>
          </p:cNvSpPr>
          <p:nvPr/>
        </p:nvSpPr>
        <p:spPr bwMode="auto">
          <a:xfrm>
            <a:off x="1858566" y="3894535"/>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899" name="Line 11"/>
          <p:cNvSpPr>
            <a:spLocks noChangeShapeType="1"/>
          </p:cNvSpPr>
          <p:nvPr/>
        </p:nvSpPr>
        <p:spPr bwMode="auto">
          <a:xfrm>
            <a:off x="1858566" y="3570685"/>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0" name="Line 12"/>
          <p:cNvSpPr>
            <a:spLocks noChangeShapeType="1"/>
          </p:cNvSpPr>
          <p:nvPr/>
        </p:nvSpPr>
        <p:spPr bwMode="auto">
          <a:xfrm>
            <a:off x="1858566" y="3253979"/>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1" name="Line 13"/>
          <p:cNvSpPr>
            <a:spLocks noChangeShapeType="1"/>
          </p:cNvSpPr>
          <p:nvPr/>
        </p:nvSpPr>
        <p:spPr bwMode="auto">
          <a:xfrm>
            <a:off x="1858566" y="2931319"/>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2" name="Line 14"/>
          <p:cNvSpPr>
            <a:spLocks noChangeShapeType="1"/>
          </p:cNvSpPr>
          <p:nvPr/>
        </p:nvSpPr>
        <p:spPr bwMode="auto">
          <a:xfrm>
            <a:off x="1858566" y="2614613"/>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3" name="Line 15"/>
          <p:cNvSpPr>
            <a:spLocks noChangeShapeType="1"/>
          </p:cNvSpPr>
          <p:nvPr/>
        </p:nvSpPr>
        <p:spPr bwMode="auto">
          <a:xfrm>
            <a:off x="1858566" y="2290763"/>
            <a:ext cx="5000625" cy="0"/>
          </a:xfrm>
          <a:prstGeom prst="line">
            <a:avLst/>
          </a:prstGeom>
          <a:noFill/>
          <a:ln w="0">
            <a:solidFill>
              <a:srgbClr val="FFFFFF"/>
            </a:solidFill>
            <a:round/>
            <a:headEnd/>
            <a:tailEnd/>
          </a:ln>
          <a:extLst>
            <a:ext uri="{909E8E84-426E-40DD-AFC4-6F175D3DCCD1}">
              <a14:hiddenFill xmlns:a14="http://schemas.microsoft.com/office/drawing/2010/main">
                <a:noFill/>
              </a14:hiddenFill>
            </a:ext>
          </a:extLst>
        </p:spPr>
        <p:txBody>
          <a:bodyPr/>
          <a:lstStyle/>
          <a:p>
            <a:endParaRPr lang="en-US" sz="2000">
              <a:latin typeface="+mn-lt"/>
            </a:endParaRPr>
          </a:p>
        </p:txBody>
      </p:sp>
      <p:sp>
        <p:nvSpPr>
          <p:cNvPr id="37904" name="Line 16"/>
          <p:cNvSpPr>
            <a:spLocks noChangeShapeType="1"/>
          </p:cNvSpPr>
          <p:nvPr/>
        </p:nvSpPr>
        <p:spPr bwMode="auto">
          <a:xfrm>
            <a:off x="1858566" y="2290764"/>
            <a:ext cx="0" cy="319921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endParaRPr>
          </a:p>
        </p:txBody>
      </p:sp>
      <p:sp>
        <p:nvSpPr>
          <p:cNvPr id="37905" name="Line 17"/>
          <p:cNvSpPr>
            <a:spLocks noChangeShapeType="1"/>
          </p:cNvSpPr>
          <p:nvPr/>
        </p:nvSpPr>
        <p:spPr bwMode="auto">
          <a:xfrm>
            <a:off x="1809750" y="5489972"/>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6" name="Line 18"/>
          <p:cNvSpPr>
            <a:spLocks noChangeShapeType="1"/>
          </p:cNvSpPr>
          <p:nvPr/>
        </p:nvSpPr>
        <p:spPr bwMode="auto">
          <a:xfrm>
            <a:off x="1809750" y="5173266"/>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7" name="Line 19"/>
          <p:cNvSpPr>
            <a:spLocks noChangeShapeType="1"/>
          </p:cNvSpPr>
          <p:nvPr/>
        </p:nvSpPr>
        <p:spPr bwMode="auto">
          <a:xfrm>
            <a:off x="1809750" y="4850606"/>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8" name="Line 20"/>
          <p:cNvSpPr>
            <a:spLocks noChangeShapeType="1"/>
          </p:cNvSpPr>
          <p:nvPr/>
        </p:nvSpPr>
        <p:spPr bwMode="auto">
          <a:xfrm>
            <a:off x="1809750" y="4533900"/>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09" name="Line 21"/>
          <p:cNvSpPr>
            <a:spLocks noChangeShapeType="1"/>
          </p:cNvSpPr>
          <p:nvPr/>
        </p:nvSpPr>
        <p:spPr bwMode="auto">
          <a:xfrm>
            <a:off x="1809750" y="4210050"/>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0" name="Line 22"/>
          <p:cNvSpPr>
            <a:spLocks noChangeShapeType="1"/>
          </p:cNvSpPr>
          <p:nvPr/>
        </p:nvSpPr>
        <p:spPr bwMode="auto">
          <a:xfrm>
            <a:off x="1809750" y="3894535"/>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1" name="Line 23"/>
          <p:cNvSpPr>
            <a:spLocks noChangeShapeType="1"/>
          </p:cNvSpPr>
          <p:nvPr/>
        </p:nvSpPr>
        <p:spPr bwMode="auto">
          <a:xfrm>
            <a:off x="1809750" y="3570685"/>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2" name="Line 24"/>
          <p:cNvSpPr>
            <a:spLocks noChangeShapeType="1"/>
          </p:cNvSpPr>
          <p:nvPr/>
        </p:nvSpPr>
        <p:spPr bwMode="auto">
          <a:xfrm>
            <a:off x="1809750" y="3253979"/>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3" name="Line 25"/>
          <p:cNvSpPr>
            <a:spLocks noChangeShapeType="1"/>
          </p:cNvSpPr>
          <p:nvPr/>
        </p:nvSpPr>
        <p:spPr bwMode="auto">
          <a:xfrm>
            <a:off x="1809750" y="2931319"/>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4" name="Line 26"/>
          <p:cNvSpPr>
            <a:spLocks noChangeShapeType="1"/>
          </p:cNvSpPr>
          <p:nvPr/>
        </p:nvSpPr>
        <p:spPr bwMode="auto">
          <a:xfrm>
            <a:off x="1809750" y="2614613"/>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5" name="Line 27"/>
          <p:cNvSpPr>
            <a:spLocks noChangeShapeType="1"/>
          </p:cNvSpPr>
          <p:nvPr/>
        </p:nvSpPr>
        <p:spPr bwMode="auto">
          <a:xfrm>
            <a:off x="1809750" y="2290763"/>
            <a:ext cx="48816"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endParaRPr>
          </a:p>
        </p:txBody>
      </p:sp>
      <p:sp>
        <p:nvSpPr>
          <p:cNvPr id="37916" name="Line 28"/>
          <p:cNvSpPr>
            <a:spLocks noChangeShapeType="1"/>
          </p:cNvSpPr>
          <p:nvPr/>
        </p:nvSpPr>
        <p:spPr bwMode="auto">
          <a:xfrm>
            <a:off x="1858566" y="5489972"/>
            <a:ext cx="5000625" cy="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7" name="Line 29"/>
          <p:cNvSpPr>
            <a:spLocks noChangeShapeType="1"/>
          </p:cNvSpPr>
          <p:nvPr/>
        </p:nvSpPr>
        <p:spPr bwMode="auto">
          <a:xfrm flipV="1">
            <a:off x="1858566" y="5489972"/>
            <a:ext cx="0" cy="4762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8" name="Line 30"/>
          <p:cNvSpPr>
            <a:spLocks noChangeShapeType="1"/>
          </p:cNvSpPr>
          <p:nvPr/>
        </p:nvSpPr>
        <p:spPr bwMode="auto">
          <a:xfrm flipV="1">
            <a:off x="3109913" y="5489972"/>
            <a:ext cx="0" cy="4762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19" name="Line 31"/>
          <p:cNvSpPr>
            <a:spLocks noChangeShapeType="1"/>
          </p:cNvSpPr>
          <p:nvPr/>
        </p:nvSpPr>
        <p:spPr bwMode="auto">
          <a:xfrm flipV="1">
            <a:off x="4362450" y="5489972"/>
            <a:ext cx="0" cy="4762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20" name="Line 32"/>
          <p:cNvSpPr>
            <a:spLocks noChangeShapeType="1"/>
          </p:cNvSpPr>
          <p:nvPr/>
        </p:nvSpPr>
        <p:spPr bwMode="auto">
          <a:xfrm flipV="1">
            <a:off x="5606654" y="5489972"/>
            <a:ext cx="0" cy="4762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21" name="Line 33"/>
          <p:cNvSpPr>
            <a:spLocks noChangeShapeType="1"/>
          </p:cNvSpPr>
          <p:nvPr/>
        </p:nvSpPr>
        <p:spPr bwMode="auto">
          <a:xfrm flipV="1">
            <a:off x="6859191" y="5489972"/>
            <a:ext cx="0" cy="4762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000">
              <a:latin typeface="+mn-lt"/>
              <a:cs typeface="Times New Roman" panose="02020603050405020304" pitchFamily="18" charset="0"/>
            </a:endParaRPr>
          </a:p>
        </p:txBody>
      </p:sp>
      <p:sp>
        <p:nvSpPr>
          <p:cNvPr id="37924" name="Freeform 36"/>
          <p:cNvSpPr>
            <a:spLocks/>
          </p:cNvSpPr>
          <p:nvPr/>
        </p:nvSpPr>
        <p:spPr bwMode="auto">
          <a:xfrm>
            <a:off x="2484836" y="4348164"/>
            <a:ext cx="144065" cy="27385"/>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25" name="Freeform 37"/>
          <p:cNvSpPr>
            <a:spLocks/>
          </p:cNvSpPr>
          <p:nvPr/>
        </p:nvSpPr>
        <p:spPr bwMode="auto">
          <a:xfrm>
            <a:off x="2711055" y="4361260"/>
            <a:ext cx="145256" cy="28575"/>
          </a:xfrm>
          <a:custGeom>
            <a:avLst/>
            <a:gdLst>
              <a:gd name="T0" fmla="*/ 0 w 122"/>
              <a:gd name="T1" fmla="*/ 0 h 24"/>
              <a:gd name="T2" fmla="*/ 122 w 122"/>
              <a:gd name="T3" fmla="*/ 6 h 24"/>
              <a:gd name="T4" fmla="*/ 122 w 122"/>
              <a:gd name="T5" fmla="*/ 24 h 24"/>
              <a:gd name="T6" fmla="*/ 0 w 122"/>
              <a:gd name="T7" fmla="*/ 18 h 24"/>
              <a:gd name="T8" fmla="*/ 0 w 122"/>
              <a:gd name="T9" fmla="*/ 0 h 24"/>
            </a:gdLst>
            <a:ahLst/>
            <a:cxnLst>
              <a:cxn ang="0">
                <a:pos x="T0" y="T1"/>
              </a:cxn>
              <a:cxn ang="0">
                <a:pos x="T2" y="T3"/>
              </a:cxn>
              <a:cxn ang="0">
                <a:pos x="T4" y="T5"/>
              </a:cxn>
              <a:cxn ang="0">
                <a:pos x="T6" y="T7"/>
              </a:cxn>
              <a:cxn ang="0">
                <a:pos x="T8" y="T9"/>
              </a:cxn>
            </a:cxnLst>
            <a:rect l="0" t="0" r="r" b="b"/>
            <a:pathLst>
              <a:path w="122" h="24">
                <a:moveTo>
                  <a:pt x="0" y="0"/>
                </a:moveTo>
                <a:lnTo>
                  <a:pt x="122" y="6"/>
                </a:lnTo>
                <a:lnTo>
                  <a:pt x="122" y="24"/>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26" name="Freeform 38"/>
          <p:cNvSpPr>
            <a:spLocks/>
          </p:cNvSpPr>
          <p:nvPr/>
        </p:nvSpPr>
        <p:spPr bwMode="auto">
          <a:xfrm>
            <a:off x="2938463" y="4375547"/>
            <a:ext cx="144066" cy="27384"/>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27" name="Freeform 39"/>
          <p:cNvSpPr>
            <a:spLocks/>
          </p:cNvSpPr>
          <p:nvPr/>
        </p:nvSpPr>
        <p:spPr bwMode="auto">
          <a:xfrm>
            <a:off x="3165874" y="4389835"/>
            <a:ext cx="144065" cy="27384"/>
          </a:xfrm>
          <a:custGeom>
            <a:avLst/>
            <a:gdLst>
              <a:gd name="T0" fmla="*/ 0 w 121"/>
              <a:gd name="T1" fmla="*/ 0 h 23"/>
              <a:gd name="T2" fmla="*/ 121 w 121"/>
              <a:gd name="T3" fmla="*/ 5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5"/>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28" name="Freeform 40"/>
          <p:cNvSpPr>
            <a:spLocks/>
          </p:cNvSpPr>
          <p:nvPr/>
        </p:nvSpPr>
        <p:spPr bwMode="auto">
          <a:xfrm>
            <a:off x="3392092" y="4402932"/>
            <a:ext cx="145256" cy="27385"/>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29" name="Freeform 41"/>
          <p:cNvSpPr>
            <a:spLocks/>
          </p:cNvSpPr>
          <p:nvPr/>
        </p:nvSpPr>
        <p:spPr bwMode="auto">
          <a:xfrm>
            <a:off x="3619501" y="4417220"/>
            <a:ext cx="116681" cy="27385"/>
          </a:xfrm>
          <a:custGeom>
            <a:avLst/>
            <a:gdLst>
              <a:gd name="T0" fmla="*/ 0 w 98"/>
              <a:gd name="T1" fmla="*/ 0 h 23"/>
              <a:gd name="T2" fmla="*/ 98 w 98"/>
              <a:gd name="T3" fmla="*/ 5 h 23"/>
              <a:gd name="T4" fmla="*/ 98 w 98"/>
              <a:gd name="T5" fmla="*/ 23 h 23"/>
              <a:gd name="T6" fmla="*/ 0 w 98"/>
              <a:gd name="T7" fmla="*/ 17 h 23"/>
              <a:gd name="T8" fmla="*/ 0 w 98"/>
              <a:gd name="T9" fmla="*/ 0 h 23"/>
            </a:gdLst>
            <a:ahLst/>
            <a:cxnLst>
              <a:cxn ang="0">
                <a:pos x="T0" y="T1"/>
              </a:cxn>
              <a:cxn ang="0">
                <a:pos x="T2" y="T3"/>
              </a:cxn>
              <a:cxn ang="0">
                <a:pos x="T4" y="T5"/>
              </a:cxn>
              <a:cxn ang="0">
                <a:pos x="T6" y="T7"/>
              </a:cxn>
              <a:cxn ang="0">
                <a:pos x="T8" y="T9"/>
              </a:cxn>
            </a:cxnLst>
            <a:rect l="0" t="0" r="r" b="b"/>
            <a:pathLst>
              <a:path w="98" h="23">
                <a:moveTo>
                  <a:pt x="0" y="0"/>
                </a:moveTo>
                <a:lnTo>
                  <a:pt x="98" y="5"/>
                </a:lnTo>
                <a:lnTo>
                  <a:pt x="98"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30" name="Rectangle 42"/>
          <p:cNvSpPr>
            <a:spLocks noChangeArrowheads="1"/>
          </p:cNvSpPr>
          <p:nvPr/>
        </p:nvSpPr>
        <p:spPr bwMode="auto">
          <a:xfrm>
            <a:off x="3736182" y="4423174"/>
            <a:ext cx="27385" cy="21431"/>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7931" name="Rectangle 43"/>
          <p:cNvSpPr>
            <a:spLocks noChangeArrowheads="1"/>
          </p:cNvSpPr>
          <p:nvPr/>
        </p:nvSpPr>
        <p:spPr bwMode="auto">
          <a:xfrm>
            <a:off x="3845720" y="4430317"/>
            <a:ext cx="145256" cy="21431"/>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7932" name="Rectangle 44"/>
          <p:cNvSpPr>
            <a:spLocks noChangeArrowheads="1"/>
          </p:cNvSpPr>
          <p:nvPr/>
        </p:nvSpPr>
        <p:spPr bwMode="auto">
          <a:xfrm>
            <a:off x="4073130" y="4437461"/>
            <a:ext cx="144065" cy="20240"/>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7933" name="Rectangle 45"/>
          <p:cNvSpPr>
            <a:spLocks noChangeArrowheads="1"/>
          </p:cNvSpPr>
          <p:nvPr/>
        </p:nvSpPr>
        <p:spPr bwMode="auto">
          <a:xfrm>
            <a:off x="4300538" y="4444605"/>
            <a:ext cx="144066" cy="20240"/>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7934" name="Freeform 46"/>
          <p:cNvSpPr>
            <a:spLocks/>
          </p:cNvSpPr>
          <p:nvPr/>
        </p:nvSpPr>
        <p:spPr bwMode="auto">
          <a:xfrm>
            <a:off x="4526758" y="4451747"/>
            <a:ext cx="145256" cy="27384"/>
          </a:xfrm>
          <a:custGeom>
            <a:avLst/>
            <a:gdLst>
              <a:gd name="T0" fmla="*/ 0 w 122"/>
              <a:gd name="T1" fmla="*/ 0 h 23"/>
              <a:gd name="T2" fmla="*/ 122 w 122"/>
              <a:gd name="T3" fmla="*/ 5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5"/>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35" name="Freeform 47"/>
          <p:cNvSpPr>
            <a:spLocks/>
          </p:cNvSpPr>
          <p:nvPr/>
        </p:nvSpPr>
        <p:spPr bwMode="auto">
          <a:xfrm>
            <a:off x="4754167" y="4457701"/>
            <a:ext cx="144065" cy="27385"/>
          </a:xfrm>
          <a:custGeom>
            <a:avLst/>
            <a:gdLst>
              <a:gd name="T0" fmla="*/ 0 w 121"/>
              <a:gd name="T1" fmla="*/ 0 h 23"/>
              <a:gd name="T2" fmla="*/ 121 w 121"/>
              <a:gd name="T3" fmla="*/ 6 h 23"/>
              <a:gd name="T4" fmla="*/ 121 w 121"/>
              <a:gd name="T5" fmla="*/ 23 h 23"/>
              <a:gd name="T6" fmla="*/ 0 w 121"/>
              <a:gd name="T7" fmla="*/ 18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36" name="Freeform 48"/>
          <p:cNvSpPr>
            <a:spLocks/>
          </p:cNvSpPr>
          <p:nvPr/>
        </p:nvSpPr>
        <p:spPr bwMode="auto">
          <a:xfrm>
            <a:off x="4981575" y="4464845"/>
            <a:ext cx="144066" cy="27385"/>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37" name="Freeform 49"/>
          <p:cNvSpPr>
            <a:spLocks/>
          </p:cNvSpPr>
          <p:nvPr/>
        </p:nvSpPr>
        <p:spPr bwMode="auto">
          <a:xfrm>
            <a:off x="5207795" y="4471989"/>
            <a:ext cx="145256" cy="27385"/>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38" name="Freeform 50"/>
          <p:cNvSpPr>
            <a:spLocks/>
          </p:cNvSpPr>
          <p:nvPr/>
        </p:nvSpPr>
        <p:spPr bwMode="auto">
          <a:xfrm>
            <a:off x="5435205" y="4485085"/>
            <a:ext cx="144065" cy="28575"/>
          </a:xfrm>
          <a:custGeom>
            <a:avLst/>
            <a:gdLst>
              <a:gd name="T0" fmla="*/ 0 w 121"/>
              <a:gd name="T1" fmla="*/ 0 h 24"/>
              <a:gd name="T2" fmla="*/ 121 w 121"/>
              <a:gd name="T3" fmla="*/ 6 h 24"/>
              <a:gd name="T4" fmla="*/ 121 w 121"/>
              <a:gd name="T5" fmla="*/ 24 h 24"/>
              <a:gd name="T6" fmla="*/ 0 w 121"/>
              <a:gd name="T7" fmla="*/ 18 h 24"/>
              <a:gd name="T8" fmla="*/ 0 w 121"/>
              <a:gd name="T9" fmla="*/ 0 h 24"/>
            </a:gdLst>
            <a:ahLst/>
            <a:cxnLst>
              <a:cxn ang="0">
                <a:pos x="T0" y="T1"/>
              </a:cxn>
              <a:cxn ang="0">
                <a:pos x="T2" y="T3"/>
              </a:cxn>
              <a:cxn ang="0">
                <a:pos x="T4" y="T5"/>
              </a:cxn>
              <a:cxn ang="0">
                <a:pos x="T6" y="T7"/>
              </a:cxn>
              <a:cxn ang="0">
                <a:pos x="T8" y="T9"/>
              </a:cxn>
            </a:cxnLst>
            <a:rect l="0" t="0" r="r" b="b"/>
            <a:pathLst>
              <a:path w="121" h="24">
                <a:moveTo>
                  <a:pt x="0" y="0"/>
                </a:moveTo>
                <a:lnTo>
                  <a:pt x="121" y="6"/>
                </a:lnTo>
                <a:lnTo>
                  <a:pt x="121" y="24"/>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39" name="Freeform 51"/>
          <p:cNvSpPr>
            <a:spLocks/>
          </p:cNvSpPr>
          <p:nvPr/>
        </p:nvSpPr>
        <p:spPr bwMode="auto">
          <a:xfrm>
            <a:off x="5662613" y="4492229"/>
            <a:ext cx="144066" cy="27384"/>
          </a:xfrm>
          <a:custGeom>
            <a:avLst/>
            <a:gdLst>
              <a:gd name="T0" fmla="*/ 0 w 121"/>
              <a:gd name="T1" fmla="*/ 0 h 23"/>
              <a:gd name="T2" fmla="*/ 121 w 121"/>
              <a:gd name="T3" fmla="*/ 6 h 23"/>
              <a:gd name="T4" fmla="*/ 121 w 121"/>
              <a:gd name="T5" fmla="*/ 23 h 23"/>
              <a:gd name="T6" fmla="*/ 0 w 121"/>
              <a:gd name="T7" fmla="*/ 18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8"/>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0" name="Freeform 52"/>
          <p:cNvSpPr>
            <a:spLocks/>
          </p:cNvSpPr>
          <p:nvPr/>
        </p:nvSpPr>
        <p:spPr bwMode="auto">
          <a:xfrm>
            <a:off x="5888833" y="4506516"/>
            <a:ext cx="145256" cy="27384"/>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1" name="Freeform 53"/>
          <p:cNvSpPr>
            <a:spLocks/>
          </p:cNvSpPr>
          <p:nvPr/>
        </p:nvSpPr>
        <p:spPr bwMode="auto">
          <a:xfrm>
            <a:off x="6116242" y="4513660"/>
            <a:ext cx="116681" cy="27384"/>
          </a:xfrm>
          <a:custGeom>
            <a:avLst/>
            <a:gdLst>
              <a:gd name="T0" fmla="*/ 0 w 98"/>
              <a:gd name="T1" fmla="*/ 0 h 23"/>
              <a:gd name="T2" fmla="*/ 98 w 98"/>
              <a:gd name="T3" fmla="*/ 5 h 23"/>
              <a:gd name="T4" fmla="*/ 98 w 98"/>
              <a:gd name="T5" fmla="*/ 23 h 23"/>
              <a:gd name="T6" fmla="*/ 0 w 98"/>
              <a:gd name="T7" fmla="*/ 17 h 23"/>
              <a:gd name="T8" fmla="*/ 0 w 98"/>
              <a:gd name="T9" fmla="*/ 0 h 23"/>
            </a:gdLst>
            <a:ahLst/>
            <a:cxnLst>
              <a:cxn ang="0">
                <a:pos x="T0" y="T1"/>
              </a:cxn>
              <a:cxn ang="0">
                <a:pos x="T2" y="T3"/>
              </a:cxn>
              <a:cxn ang="0">
                <a:pos x="T4" y="T5"/>
              </a:cxn>
              <a:cxn ang="0">
                <a:pos x="T6" y="T7"/>
              </a:cxn>
              <a:cxn ang="0">
                <a:pos x="T8" y="T9"/>
              </a:cxn>
            </a:cxnLst>
            <a:rect l="0" t="0" r="r" b="b"/>
            <a:pathLst>
              <a:path w="98" h="23">
                <a:moveTo>
                  <a:pt x="0" y="0"/>
                </a:moveTo>
                <a:lnTo>
                  <a:pt x="98" y="5"/>
                </a:lnTo>
                <a:lnTo>
                  <a:pt x="98" y="23"/>
                </a:lnTo>
                <a:lnTo>
                  <a:pt x="0" y="17"/>
                </a:lnTo>
                <a:lnTo>
                  <a:pt x="0" y="0"/>
                </a:lnTo>
                <a:close/>
              </a:path>
            </a:pathLst>
          </a:cu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2" name="Freeform 54"/>
          <p:cNvSpPr>
            <a:spLocks/>
          </p:cNvSpPr>
          <p:nvPr/>
        </p:nvSpPr>
        <p:spPr bwMode="auto">
          <a:xfrm>
            <a:off x="2484836" y="3515917"/>
            <a:ext cx="144065" cy="34528"/>
          </a:xfrm>
          <a:custGeom>
            <a:avLst/>
            <a:gdLst>
              <a:gd name="T0" fmla="*/ 0 w 121"/>
              <a:gd name="T1" fmla="*/ 0 h 29"/>
              <a:gd name="T2" fmla="*/ 121 w 121"/>
              <a:gd name="T3" fmla="*/ 11 h 29"/>
              <a:gd name="T4" fmla="*/ 121 w 121"/>
              <a:gd name="T5" fmla="*/ 29 h 29"/>
              <a:gd name="T6" fmla="*/ 0 w 121"/>
              <a:gd name="T7" fmla="*/ 17 h 29"/>
              <a:gd name="T8" fmla="*/ 0 w 121"/>
              <a:gd name="T9" fmla="*/ 0 h 29"/>
            </a:gdLst>
            <a:ahLst/>
            <a:cxnLst>
              <a:cxn ang="0">
                <a:pos x="T0" y="T1"/>
              </a:cxn>
              <a:cxn ang="0">
                <a:pos x="T2" y="T3"/>
              </a:cxn>
              <a:cxn ang="0">
                <a:pos x="T4" y="T5"/>
              </a:cxn>
              <a:cxn ang="0">
                <a:pos x="T6" y="T7"/>
              </a:cxn>
              <a:cxn ang="0">
                <a:pos x="T8" y="T9"/>
              </a:cxn>
            </a:cxnLst>
            <a:rect l="0" t="0" r="r" b="b"/>
            <a:pathLst>
              <a:path w="121" h="29">
                <a:moveTo>
                  <a:pt x="0" y="0"/>
                </a:moveTo>
                <a:lnTo>
                  <a:pt x="121" y="11"/>
                </a:lnTo>
                <a:lnTo>
                  <a:pt x="121" y="29"/>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3" name="Freeform 55"/>
          <p:cNvSpPr>
            <a:spLocks/>
          </p:cNvSpPr>
          <p:nvPr/>
        </p:nvSpPr>
        <p:spPr bwMode="auto">
          <a:xfrm>
            <a:off x="2711055" y="3536157"/>
            <a:ext cx="145256" cy="27385"/>
          </a:xfrm>
          <a:custGeom>
            <a:avLst/>
            <a:gdLst>
              <a:gd name="T0" fmla="*/ 0 w 122"/>
              <a:gd name="T1" fmla="*/ 0 h 23"/>
              <a:gd name="T2" fmla="*/ 122 w 122"/>
              <a:gd name="T3" fmla="*/ 6 h 23"/>
              <a:gd name="T4" fmla="*/ 122 w 122"/>
              <a:gd name="T5" fmla="*/ 23 h 23"/>
              <a:gd name="T6" fmla="*/ 0 w 122"/>
              <a:gd name="T7" fmla="*/ 17 h 23"/>
              <a:gd name="T8" fmla="*/ 0 w 122"/>
              <a:gd name="T9" fmla="*/ 0 h 23"/>
            </a:gdLst>
            <a:ahLst/>
            <a:cxnLst>
              <a:cxn ang="0">
                <a:pos x="T0" y="T1"/>
              </a:cxn>
              <a:cxn ang="0">
                <a:pos x="T2" y="T3"/>
              </a:cxn>
              <a:cxn ang="0">
                <a:pos x="T4" y="T5"/>
              </a:cxn>
              <a:cxn ang="0">
                <a:pos x="T6" y="T7"/>
              </a:cxn>
              <a:cxn ang="0">
                <a:pos x="T8" y="T9"/>
              </a:cxn>
            </a:cxnLst>
            <a:rect l="0" t="0" r="r" b="b"/>
            <a:pathLst>
              <a:path w="122" h="23">
                <a:moveTo>
                  <a:pt x="0" y="0"/>
                </a:moveTo>
                <a:lnTo>
                  <a:pt x="122" y="6"/>
                </a:lnTo>
                <a:lnTo>
                  <a:pt x="122" y="23"/>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4" name="Freeform 56"/>
          <p:cNvSpPr>
            <a:spLocks/>
          </p:cNvSpPr>
          <p:nvPr/>
        </p:nvSpPr>
        <p:spPr bwMode="auto">
          <a:xfrm>
            <a:off x="2938463" y="3550444"/>
            <a:ext cx="144066" cy="34529"/>
          </a:xfrm>
          <a:custGeom>
            <a:avLst/>
            <a:gdLst>
              <a:gd name="T0" fmla="*/ 0 w 121"/>
              <a:gd name="T1" fmla="*/ 0 h 29"/>
              <a:gd name="T2" fmla="*/ 121 w 121"/>
              <a:gd name="T3" fmla="*/ 11 h 29"/>
              <a:gd name="T4" fmla="*/ 121 w 121"/>
              <a:gd name="T5" fmla="*/ 29 h 29"/>
              <a:gd name="T6" fmla="*/ 0 w 121"/>
              <a:gd name="T7" fmla="*/ 17 h 29"/>
              <a:gd name="T8" fmla="*/ 0 w 121"/>
              <a:gd name="T9" fmla="*/ 0 h 29"/>
            </a:gdLst>
            <a:ahLst/>
            <a:cxnLst>
              <a:cxn ang="0">
                <a:pos x="T0" y="T1"/>
              </a:cxn>
              <a:cxn ang="0">
                <a:pos x="T2" y="T3"/>
              </a:cxn>
              <a:cxn ang="0">
                <a:pos x="T4" y="T5"/>
              </a:cxn>
              <a:cxn ang="0">
                <a:pos x="T6" y="T7"/>
              </a:cxn>
              <a:cxn ang="0">
                <a:pos x="T8" y="T9"/>
              </a:cxn>
            </a:cxnLst>
            <a:rect l="0" t="0" r="r" b="b"/>
            <a:pathLst>
              <a:path w="121" h="29">
                <a:moveTo>
                  <a:pt x="0" y="0"/>
                </a:moveTo>
                <a:lnTo>
                  <a:pt x="121" y="11"/>
                </a:lnTo>
                <a:lnTo>
                  <a:pt x="121" y="29"/>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5" name="Freeform 57"/>
          <p:cNvSpPr>
            <a:spLocks/>
          </p:cNvSpPr>
          <p:nvPr/>
        </p:nvSpPr>
        <p:spPr bwMode="auto">
          <a:xfrm>
            <a:off x="3165874" y="3570685"/>
            <a:ext cx="144065" cy="27384"/>
          </a:xfrm>
          <a:custGeom>
            <a:avLst/>
            <a:gdLst>
              <a:gd name="T0" fmla="*/ 0 w 121"/>
              <a:gd name="T1" fmla="*/ 0 h 23"/>
              <a:gd name="T2" fmla="*/ 121 w 121"/>
              <a:gd name="T3" fmla="*/ 6 h 23"/>
              <a:gd name="T4" fmla="*/ 121 w 121"/>
              <a:gd name="T5" fmla="*/ 23 h 23"/>
              <a:gd name="T6" fmla="*/ 0 w 121"/>
              <a:gd name="T7" fmla="*/ 17 h 23"/>
              <a:gd name="T8" fmla="*/ 0 w 121"/>
              <a:gd name="T9" fmla="*/ 0 h 23"/>
            </a:gdLst>
            <a:ahLst/>
            <a:cxnLst>
              <a:cxn ang="0">
                <a:pos x="T0" y="T1"/>
              </a:cxn>
              <a:cxn ang="0">
                <a:pos x="T2" y="T3"/>
              </a:cxn>
              <a:cxn ang="0">
                <a:pos x="T4" y="T5"/>
              </a:cxn>
              <a:cxn ang="0">
                <a:pos x="T6" y="T7"/>
              </a:cxn>
              <a:cxn ang="0">
                <a:pos x="T8" y="T9"/>
              </a:cxn>
            </a:cxnLst>
            <a:rect l="0" t="0" r="r" b="b"/>
            <a:pathLst>
              <a:path w="121" h="23">
                <a:moveTo>
                  <a:pt x="0" y="0"/>
                </a:moveTo>
                <a:lnTo>
                  <a:pt x="121" y="6"/>
                </a:lnTo>
                <a:lnTo>
                  <a:pt x="121" y="23"/>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6" name="Freeform 58"/>
          <p:cNvSpPr>
            <a:spLocks/>
          </p:cNvSpPr>
          <p:nvPr/>
        </p:nvSpPr>
        <p:spPr bwMode="auto">
          <a:xfrm>
            <a:off x="3392092" y="3584972"/>
            <a:ext cx="145256" cy="33338"/>
          </a:xfrm>
          <a:custGeom>
            <a:avLst/>
            <a:gdLst>
              <a:gd name="T0" fmla="*/ 0 w 122"/>
              <a:gd name="T1" fmla="*/ 0 h 28"/>
              <a:gd name="T2" fmla="*/ 122 w 122"/>
              <a:gd name="T3" fmla="*/ 11 h 28"/>
              <a:gd name="T4" fmla="*/ 122 w 122"/>
              <a:gd name="T5" fmla="*/ 28 h 28"/>
              <a:gd name="T6" fmla="*/ 0 w 122"/>
              <a:gd name="T7" fmla="*/ 17 h 28"/>
              <a:gd name="T8" fmla="*/ 0 w 122"/>
              <a:gd name="T9" fmla="*/ 0 h 28"/>
            </a:gdLst>
            <a:ahLst/>
            <a:cxnLst>
              <a:cxn ang="0">
                <a:pos x="T0" y="T1"/>
              </a:cxn>
              <a:cxn ang="0">
                <a:pos x="T2" y="T3"/>
              </a:cxn>
              <a:cxn ang="0">
                <a:pos x="T4" y="T5"/>
              </a:cxn>
              <a:cxn ang="0">
                <a:pos x="T6" y="T7"/>
              </a:cxn>
              <a:cxn ang="0">
                <a:pos x="T8" y="T9"/>
              </a:cxn>
            </a:cxnLst>
            <a:rect l="0" t="0" r="r" b="b"/>
            <a:pathLst>
              <a:path w="122" h="28">
                <a:moveTo>
                  <a:pt x="0" y="0"/>
                </a:moveTo>
                <a:lnTo>
                  <a:pt x="122" y="11"/>
                </a:lnTo>
                <a:lnTo>
                  <a:pt x="122" y="28"/>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7" name="Freeform 59"/>
          <p:cNvSpPr>
            <a:spLocks/>
          </p:cNvSpPr>
          <p:nvPr/>
        </p:nvSpPr>
        <p:spPr bwMode="auto">
          <a:xfrm>
            <a:off x="3619501" y="3605214"/>
            <a:ext cx="116681" cy="27385"/>
          </a:xfrm>
          <a:custGeom>
            <a:avLst/>
            <a:gdLst>
              <a:gd name="T0" fmla="*/ 0 w 98"/>
              <a:gd name="T1" fmla="*/ 0 h 23"/>
              <a:gd name="T2" fmla="*/ 98 w 98"/>
              <a:gd name="T3" fmla="*/ 6 h 23"/>
              <a:gd name="T4" fmla="*/ 98 w 98"/>
              <a:gd name="T5" fmla="*/ 23 h 23"/>
              <a:gd name="T6" fmla="*/ 0 w 98"/>
              <a:gd name="T7" fmla="*/ 17 h 23"/>
              <a:gd name="T8" fmla="*/ 0 w 98"/>
              <a:gd name="T9" fmla="*/ 0 h 23"/>
            </a:gdLst>
            <a:ahLst/>
            <a:cxnLst>
              <a:cxn ang="0">
                <a:pos x="T0" y="T1"/>
              </a:cxn>
              <a:cxn ang="0">
                <a:pos x="T2" y="T3"/>
              </a:cxn>
              <a:cxn ang="0">
                <a:pos x="T4" y="T5"/>
              </a:cxn>
              <a:cxn ang="0">
                <a:pos x="T6" y="T7"/>
              </a:cxn>
              <a:cxn ang="0">
                <a:pos x="T8" y="T9"/>
              </a:cxn>
            </a:cxnLst>
            <a:rect l="0" t="0" r="r" b="b"/>
            <a:pathLst>
              <a:path w="98" h="23">
                <a:moveTo>
                  <a:pt x="0" y="0"/>
                </a:moveTo>
                <a:lnTo>
                  <a:pt x="98" y="6"/>
                </a:lnTo>
                <a:lnTo>
                  <a:pt x="98" y="23"/>
                </a:lnTo>
                <a:lnTo>
                  <a:pt x="0" y="17"/>
                </a:lnTo>
                <a:lnTo>
                  <a:pt x="0" y="0"/>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48" name="Rectangle 60"/>
          <p:cNvSpPr>
            <a:spLocks noChangeArrowheads="1"/>
          </p:cNvSpPr>
          <p:nvPr/>
        </p:nvSpPr>
        <p:spPr bwMode="auto">
          <a:xfrm>
            <a:off x="3736182" y="3612356"/>
            <a:ext cx="27385" cy="20241"/>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7949" name="Freeform 61"/>
          <p:cNvSpPr>
            <a:spLocks/>
          </p:cNvSpPr>
          <p:nvPr/>
        </p:nvSpPr>
        <p:spPr bwMode="auto">
          <a:xfrm>
            <a:off x="3845720" y="3598070"/>
            <a:ext cx="145256" cy="27385"/>
          </a:xfrm>
          <a:custGeom>
            <a:avLst/>
            <a:gdLst>
              <a:gd name="T0" fmla="*/ 0 w 122"/>
              <a:gd name="T1" fmla="*/ 6 h 23"/>
              <a:gd name="T2" fmla="*/ 122 w 122"/>
              <a:gd name="T3" fmla="*/ 0 h 23"/>
              <a:gd name="T4" fmla="*/ 122 w 122"/>
              <a:gd name="T5" fmla="*/ 17 h 23"/>
              <a:gd name="T6" fmla="*/ 0 w 122"/>
              <a:gd name="T7" fmla="*/ 23 h 23"/>
              <a:gd name="T8" fmla="*/ 0 w 122"/>
              <a:gd name="T9" fmla="*/ 6 h 23"/>
            </a:gdLst>
            <a:ahLst/>
            <a:cxnLst>
              <a:cxn ang="0">
                <a:pos x="T0" y="T1"/>
              </a:cxn>
              <a:cxn ang="0">
                <a:pos x="T2" y="T3"/>
              </a:cxn>
              <a:cxn ang="0">
                <a:pos x="T4" y="T5"/>
              </a:cxn>
              <a:cxn ang="0">
                <a:pos x="T6" y="T7"/>
              </a:cxn>
              <a:cxn ang="0">
                <a:pos x="T8" y="T9"/>
              </a:cxn>
            </a:cxnLst>
            <a:rect l="0" t="0" r="r" b="b"/>
            <a:pathLst>
              <a:path w="122" h="23">
                <a:moveTo>
                  <a:pt x="0" y="6"/>
                </a:moveTo>
                <a:lnTo>
                  <a:pt x="122" y="0"/>
                </a:lnTo>
                <a:lnTo>
                  <a:pt x="122" y="17"/>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0" name="Freeform 62"/>
          <p:cNvSpPr>
            <a:spLocks/>
          </p:cNvSpPr>
          <p:nvPr/>
        </p:nvSpPr>
        <p:spPr bwMode="auto">
          <a:xfrm>
            <a:off x="4073130" y="3590926"/>
            <a:ext cx="144065" cy="27385"/>
          </a:xfrm>
          <a:custGeom>
            <a:avLst/>
            <a:gdLst>
              <a:gd name="T0" fmla="*/ 0 w 121"/>
              <a:gd name="T1" fmla="*/ 6 h 23"/>
              <a:gd name="T2" fmla="*/ 121 w 121"/>
              <a:gd name="T3" fmla="*/ 0 h 23"/>
              <a:gd name="T4" fmla="*/ 121 w 121"/>
              <a:gd name="T5" fmla="*/ 18 h 23"/>
              <a:gd name="T6" fmla="*/ 0 w 121"/>
              <a:gd name="T7" fmla="*/ 23 h 23"/>
              <a:gd name="T8" fmla="*/ 0 w 121"/>
              <a:gd name="T9" fmla="*/ 6 h 23"/>
            </a:gdLst>
            <a:ahLst/>
            <a:cxnLst>
              <a:cxn ang="0">
                <a:pos x="T0" y="T1"/>
              </a:cxn>
              <a:cxn ang="0">
                <a:pos x="T2" y="T3"/>
              </a:cxn>
              <a:cxn ang="0">
                <a:pos x="T4" y="T5"/>
              </a:cxn>
              <a:cxn ang="0">
                <a:pos x="T6" y="T7"/>
              </a:cxn>
              <a:cxn ang="0">
                <a:pos x="T8" y="T9"/>
              </a:cxn>
            </a:cxnLst>
            <a:rect l="0" t="0" r="r" b="b"/>
            <a:pathLst>
              <a:path w="121" h="23">
                <a:moveTo>
                  <a:pt x="0" y="6"/>
                </a:moveTo>
                <a:lnTo>
                  <a:pt x="121" y="0"/>
                </a:lnTo>
                <a:lnTo>
                  <a:pt x="121" y="18"/>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1" name="Freeform 63"/>
          <p:cNvSpPr>
            <a:spLocks/>
          </p:cNvSpPr>
          <p:nvPr/>
        </p:nvSpPr>
        <p:spPr bwMode="auto">
          <a:xfrm>
            <a:off x="4300538" y="3577829"/>
            <a:ext cx="144066" cy="27384"/>
          </a:xfrm>
          <a:custGeom>
            <a:avLst/>
            <a:gdLst>
              <a:gd name="T0" fmla="*/ 0 w 121"/>
              <a:gd name="T1" fmla="*/ 6 h 23"/>
              <a:gd name="T2" fmla="*/ 121 w 121"/>
              <a:gd name="T3" fmla="*/ 0 h 23"/>
              <a:gd name="T4" fmla="*/ 121 w 121"/>
              <a:gd name="T5" fmla="*/ 17 h 23"/>
              <a:gd name="T6" fmla="*/ 0 w 121"/>
              <a:gd name="T7" fmla="*/ 23 h 23"/>
              <a:gd name="T8" fmla="*/ 0 w 121"/>
              <a:gd name="T9" fmla="*/ 6 h 23"/>
            </a:gdLst>
            <a:ahLst/>
            <a:cxnLst>
              <a:cxn ang="0">
                <a:pos x="T0" y="T1"/>
              </a:cxn>
              <a:cxn ang="0">
                <a:pos x="T2" y="T3"/>
              </a:cxn>
              <a:cxn ang="0">
                <a:pos x="T4" y="T5"/>
              </a:cxn>
              <a:cxn ang="0">
                <a:pos x="T6" y="T7"/>
              </a:cxn>
              <a:cxn ang="0">
                <a:pos x="T8" y="T9"/>
              </a:cxn>
            </a:cxnLst>
            <a:rect l="0" t="0" r="r" b="b"/>
            <a:pathLst>
              <a:path w="121" h="23">
                <a:moveTo>
                  <a:pt x="0" y="6"/>
                </a:moveTo>
                <a:lnTo>
                  <a:pt x="121" y="0"/>
                </a:lnTo>
                <a:lnTo>
                  <a:pt x="121" y="17"/>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2" name="Freeform 64"/>
          <p:cNvSpPr>
            <a:spLocks/>
          </p:cNvSpPr>
          <p:nvPr/>
        </p:nvSpPr>
        <p:spPr bwMode="auto">
          <a:xfrm>
            <a:off x="4526758" y="3563541"/>
            <a:ext cx="145256" cy="27384"/>
          </a:xfrm>
          <a:custGeom>
            <a:avLst/>
            <a:gdLst>
              <a:gd name="T0" fmla="*/ 0 w 122"/>
              <a:gd name="T1" fmla="*/ 6 h 23"/>
              <a:gd name="T2" fmla="*/ 122 w 122"/>
              <a:gd name="T3" fmla="*/ 0 h 23"/>
              <a:gd name="T4" fmla="*/ 122 w 122"/>
              <a:gd name="T5" fmla="*/ 18 h 23"/>
              <a:gd name="T6" fmla="*/ 0 w 122"/>
              <a:gd name="T7" fmla="*/ 23 h 23"/>
              <a:gd name="T8" fmla="*/ 0 w 122"/>
              <a:gd name="T9" fmla="*/ 6 h 23"/>
            </a:gdLst>
            <a:ahLst/>
            <a:cxnLst>
              <a:cxn ang="0">
                <a:pos x="T0" y="T1"/>
              </a:cxn>
              <a:cxn ang="0">
                <a:pos x="T2" y="T3"/>
              </a:cxn>
              <a:cxn ang="0">
                <a:pos x="T4" y="T5"/>
              </a:cxn>
              <a:cxn ang="0">
                <a:pos x="T6" y="T7"/>
              </a:cxn>
              <a:cxn ang="0">
                <a:pos x="T8" y="T9"/>
              </a:cxn>
            </a:cxnLst>
            <a:rect l="0" t="0" r="r" b="b"/>
            <a:pathLst>
              <a:path w="122" h="23">
                <a:moveTo>
                  <a:pt x="0" y="6"/>
                </a:moveTo>
                <a:lnTo>
                  <a:pt x="122" y="0"/>
                </a:lnTo>
                <a:lnTo>
                  <a:pt x="122" y="18"/>
                </a:lnTo>
                <a:lnTo>
                  <a:pt x="0" y="23"/>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3" name="Freeform 65"/>
          <p:cNvSpPr>
            <a:spLocks/>
          </p:cNvSpPr>
          <p:nvPr/>
        </p:nvSpPr>
        <p:spPr bwMode="auto">
          <a:xfrm>
            <a:off x="4754167" y="3556397"/>
            <a:ext cx="144065" cy="28575"/>
          </a:xfrm>
          <a:custGeom>
            <a:avLst/>
            <a:gdLst>
              <a:gd name="T0" fmla="*/ 0 w 121"/>
              <a:gd name="T1" fmla="*/ 6 h 24"/>
              <a:gd name="T2" fmla="*/ 121 w 121"/>
              <a:gd name="T3" fmla="*/ 0 h 24"/>
              <a:gd name="T4" fmla="*/ 121 w 121"/>
              <a:gd name="T5" fmla="*/ 18 h 24"/>
              <a:gd name="T6" fmla="*/ 0 w 121"/>
              <a:gd name="T7" fmla="*/ 24 h 24"/>
              <a:gd name="T8" fmla="*/ 0 w 121"/>
              <a:gd name="T9" fmla="*/ 6 h 24"/>
            </a:gdLst>
            <a:ahLst/>
            <a:cxnLst>
              <a:cxn ang="0">
                <a:pos x="T0" y="T1"/>
              </a:cxn>
              <a:cxn ang="0">
                <a:pos x="T2" y="T3"/>
              </a:cxn>
              <a:cxn ang="0">
                <a:pos x="T4" y="T5"/>
              </a:cxn>
              <a:cxn ang="0">
                <a:pos x="T6" y="T7"/>
              </a:cxn>
              <a:cxn ang="0">
                <a:pos x="T8" y="T9"/>
              </a:cxn>
            </a:cxnLst>
            <a:rect l="0" t="0" r="r" b="b"/>
            <a:pathLst>
              <a:path w="121" h="24">
                <a:moveTo>
                  <a:pt x="0" y="6"/>
                </a:moveTo>
                <a:lnTo>
                  <a:pt x="121" y="0"/>
                </a:lnTo>
                <a:lnTo>
                  <a:pt x="121" y="18"/>
                </a:lnTo>
                <a:lnTo>
                  <a:pt x="0" y="24"/>
                </a:lnTo>
                <a:lnTo>
                  <a:pt x="0" y="6"/>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4" name="Freeform 66"/>
          <p:cNvSpPr>
            <a:spLocks/>
          </p:cNvSpPr>
          <p:nvPr/>
        </p:nvSpPr>
        <p:spPr bwMode="auto">
          <a:xfrm>
            <a:off x="4981575" y="3536156"/>
            <a:ext cx="144066" cy="34529"/>
          </a:xfrm>
          <a:custGeom>
            <a:avLst/>
            <a:gdLst>
              <a:gd name="T0" fmla="*/ 0 w 121"/>
              <a:gd name="T1" fmla="*/ 12 h 29"/>
              <a:gd name="T2" fmla="*/ 121 w 121"/>
              <a:gd name="T3" fmla="*/ 0 h 29"/>
              <a:gd name="T4" fmla="*/ 121 w 121"/>
              <a:gd name="T5" fmla="*/ 17 h 29"/>
              <a:gd name="T6" fmla="*/ 0 w 121"/>
              <a:gd name="T7" fmla="*/ 29 h 29"/>
              <a:gd name="T8" fmla="*/ 0 w 121"/>
              <a:gd name="T9" fmla="*/ 12 h 29"/>
            </a:gdLst>
            <a:ahLst/>
            <a:cxnLst>
              <a:cxn ang="0">
                <a:pos x="T0" y="T1"/>
              </a:cxn>
              <a:cxn ang="0">
                <a:pos x="T2" y="T3"/>
              </a:cxn>
              <a:cxn ang="0">
                <a:pos x="T4" y="T5"/>
              </a:cxn>
              <a:cxn ang="0">
                <a:pos x="T6" y="T7"/>
              </a:cxn>
              <a:cxn ang="0">
                <a:pos x="T8" y="T9"/>
              </a:cxn>
            </a:cxnLst>
            <a:rect l="0" t="0" r="r" b="b"/>
            <a:pathLst>
              <a:path w="121" h="29">
                <a:moveTo>
                  <a:pt x="0" y="12"/>
                </a:moveTo>
                <a:lnTo>
                  <a:pt x="121" y="0"/>
                </a:lnTo>
                <a:lnTo>
                  <a:pt x="121" y="17"/>
                </a:lnTo>
                <a:lnTo>
                  <a:pt x="0" y="29"/>
                </a:lnTo>
                <a:lnTo>
                  <a:pt x="0" y="12"/>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5" name="Freeform 67"/>
          <p:cNvSpPr>
            <a:spLocks/>
          </p:cNvSpPr>
          <p:nvPr/>
        </p:nvSpPr>
        <p:spPr bwMode="auto">
          <a:xfrm>
            <a:off x="5207795" y="3515917"/>
            <a:ext cx="145256" cy="34528"/>
          </a:xfrm>
          <a:custGeom>
            <a:avLst/>
            <a:gdLst>
              <a:gd name="T0" fmla="*/ 0 w 122"/>
              <a:gd name="T1" fmla="*/ 11 h 29"/>
              <a:gd name="T2" fmla="*/ 122 w 122"/>
              <a:gd name="T3" fmla="*/ 0 h 29"/>
              <a:gd name="T4" fmla="*/ 122 w 122"/>
              <a:gd name="T5" fmla="*/ 17 h 29"/>
              <a:gd name="T6" fmla="*/ 0 w 122"/>
              <a:gd name="T7" fmla="*/ 29 h 29"/>
              <a:gd name="T8" fmla="*/ 0 w 122"/>
              <a:gd name="T9" fmla="*/ 11 h 29"/>
            </a:gdLst>
            <a:ahLst/>
            <a:cxnLst>
              <a:cxn ang="0">
                <a:pos x="T0" y="T1"/>
              </a:cxn>
              <a:cxn ang="0">
                <a:pos x="T2" y="T3"/>
              </a:cxn>
              <a:cxn ang="0">
                <a:pos x="T4" y="T5"/>
              </a:cxn>
              <a:cxn ang="0">
                <a:pos x="T6" y="T7"/>
              </a:cxn>
              <a:cxn ang="0">
                <a:pos x="T8" y="T9"/>
              </a:cxn>
            </a:cxnLst>
            <a:rect l="0" t="0" r="r" b="b"/>
            <a:pathLst>
              <a:path w="122" h="29">
                <a:moveTo>
                  <a:pt x="0" y="11"/>
                </a:moveTo>
                <a:lnTo>
                  <a:pt x="122" y="0"/>
                </a:lnTo>
                <a:lnTo>
                  <a:pt x="122" y="17"/>
                </a:lnTo>
                <a:lnTo>
                  <a:pt x="0" y="29"/>
                </a:lnTo>
                <a:lnTo>
                  <a:pt x="0" y="11"/>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6" name="Freeform 68"/>
          <p:cNvSpPr>
            <a:spLocks/>
          </p:cNvSpPr>
          <p:nvPr/>
        </p:nvSpPr>
        <p:spPr bwMode="auto">
          <a:xfrm>
            <a:off x="5435205" y="3488531"/>
            <a:ext cx="144065" cy="34529"/>
          </a:xfrm>
          <a:custGeom>
            <a:avLst/>
            <a:gdLst>
              <a:gd name="T0" fmla="*/ 0 w 121"/>
              <a:gd name="T1" fmla="*/ 11 h 29"/>
              <a:gd name="T2" fmla="*/ 121 w 121"/>
              <a:gd name="T3" fmla="*/ 0 h 29"/>
              <a:gd name="T4" fmla="*/ 121 w 121"/>
              <a:gd name="T5" fmla="*/ 17 h 29"/>
              <a:gd name="T6" fmla="*/ 0 w 121"/>
              <a:gd name="T7" fmla="*/ 29 h 29"/>
              <a:gd name="T8" fmla="*/ 0 w 121"/>
              <a:gd name="T9" fmla="*/ 11 h 29"/>
            </a:gdLst>
            <a:ahLst/>
            <a:cxnLst>
              <a:cxn ang="0">
                <a:pos x="T0" y="T1"/>
              </a:cxn>
              <a:cxn ang="0">
                <a:pos x="T2" y="T3"/>
              </a:cxn>
              <a:cxn ang="0">
                <a:pos x="T4" y="T5"/>
              </a:cxn>
              <a:cxn ang="0">
                <a:pos x="T6" y="T7"/>
              </a:cxn>
              <a:cxn ang="0">
                <a:pos x="T8" y="T9"/>
              </a:cxn>
            </a:cxnLst>
            <a:rect l="0" t="0" r="r" b="b"/>
            <a:pathLst>
              <a:path w="121" h="29">
                <a:moveTo>
                  <a:pt x="0" y="11"/>
                </a:moveTo>
                <a:lnTo>
                  <a:pt x="121" y="0"/>
                </a:lnTo>
                <a:lnTo>
                  <a:pt x="121" y="17"/>
                </a:lnTo>
                <a:lnTo>
                  <a:pt x="0" y="29"/>
                </a:lnTo>
                <a:lnTo>
                  <a:pt x="0" y="11"/>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7" name="Freeform 69"/>
          <p:cNvSpPr>
            <a:spLocks/>
          </p:cNvSpPr>
          <p:nvPr/>
        </p:nvSpPr>
        <p:spPr bwMode="auto">
          <a:xfrm>
            <a:off x="5662613" y="3467100"/>
            <a:ext cx="144066" cy="34529"/>
          </a:xfrm>
          <a:custGeom>
            <a:avLst/>
            <a:gdLst>
              <a:gd name="T0" fmla="*/ 0 w 121"/>
              <a:gd name="T1" fmla="*/ 12 h 29"/>
              <a:gd name="T2" fmla="*/ 121 w 121"/>
              <a:gd name="T3" fmla="*/ 0 h 29"/>
              <a:gd name="T4" fmla="*/ 121 w 121"/>
              <a:gd name="T5" fmla="*/ 18 h 29"/>
              <a:gd name="T6" fmla="*/ 0 w 121"/>
              <a:gd name="T7" fmla="*/ 29 h 29"/>
              <a:gd name="T8" fmla="*/ 0 w 121"/>
              <a:gd name="T9" fmla="*/ 12 h 29"/>
            </a:gdLst>
            <a:ahLst/>
            <a:cxnLst>
              <a:cxn ang="0">
                <a:pos x="T0" y="T1"/>
              </a:cxn>
              <a:cxn ang="0">
                <a:pos x="T2" y="T3"/>
              </a:cxn>
              <a:cxn ang="0">
                <a:pos x="T4" y="T5"/>
              </a:cxn>
              <a:cxn ang="0">
                <a:pos x="T6" y="T7"/>
              </a:cxn>
              <a:cxn ang="0">
                <a:pos x="T8" y="T9"/>
              </a:cxn>
            </a:cxnLst>
            <a:rect l="0" t="0" r="r" b="b"/>
            <a:pathLst>
              <a:path w="121" h="29">
                <a:moveTo>
                  <a:pt x="0" y="12"/>
                </a:moveTo>
                <a:lnTo>
                  <a:pt x="121" y="0"/>
                </a:lnTo>
                <a:lnTo>
                  <a:pt x="121" y="18"/>
                </a:lnTo>
                <a:lnTo>
                  <a:pt x="0" y="29"/>
                </a:lnTo>
                <a:lnTo>
                  <a:pt x="0" y="12"/>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8" name="Freeform 70"/>
          <p:cNvSpPr>
            <a:spLocks/>
          </p:cNvSpPr>
          <p:nvPr/>
        </p:nvSpPr>
        <p:spPr bwMode="auto">
          <a:xfrm>
            <a:off x="5888833" y="3446861"/>
            <a:ext cx="145256" cy="34528"/>
          </a:xfrm>
          <a:custGeom>
            <a:avLst/>
            <a:gdLst>
              <a:gd name="T0" fmla="*/ 0 w 122"/>
              <a:gd name="T1" fmla="*/ 12 h 29"/>
              <a:gd name="T2" fmla="*/ 122 w 122"/>
              <a:gd name="T3" fmla="*/ 0 h 29"/>
              <a:gd name="T4" fmla="*/ 122 w 122"/>
              <a:gd name="T5" fmla="*/ 17 h 29"/>
              <a:gd name="T6" fmla="*/ 0 w 122"/>
              <a:gd name="T7" fmla="*/ 29 h 29"/>
              <a:gd name="T8" fmla="*/ 0 w 122"/>
              <a:gd name="T9" fmla="*/ 12 h 29"/>
            </a:gdLst>
            <a:ahLst/>
            <a:cxnLst>
              <a:cxn ang="0">
                <a:pos x="T0" y="T1"/>
              </a:cxn>
              <a:cxn ang="0">
                <a:pos x="T2" y="T3"/>
              </a:cxn>
              <a:cxn ang="0">
                <a:pos x="T4" y="T5"/>
              </a:cxn>
              <a:cxn ang="0">
                <a:pos x="T6" y="T7"/>
              </a:cxn>
              <a:cxn ang="0">
                <a:pos x="T8" y="T9"/>
              </a:cxn>
            </a:cxnLst>
            <a:rect l="0" t="0" r="r" b="b"/>
            <a:pathLst>
              <a:path w="122" h="29">
                <a:moveTo>
                  <a:pt x="0" y="12"/>
                </a:moveTo>
                <a:lnTo>
                  <a:pt x="122" y="0"/>
                </a:lnTo>
                <a:lnTo>
                  <a:pt x="122" y="17"/>
                </a:lnTo>
                <a:lnTo>
                  <a:pt x="0" y="29"/>
                </a:lnTo>
                <a:lnTo>
                  <a:pt x="0" y="12"/>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59" name="Freeform 71"/>
          <p:cNvSpPr>
            <a:spLocks/>
          </p:cNvSpPr>
          <p:nvPr/>
        </p:nvSpPr>
        <p:spPr bwMode="auto">
          <a:xfrm>
            <a:off x="6116242" y="3426619"/>
            <a:ext cx="116681" cy="34529"/>
          </a:xfrm>
          <a:custGeom>
            <a:avLst/>
            <a:gdLst>
              <a:gd name="T0" fmla="*/ 0 w 98"/>
              <a:gd name="T1" fmla="*/ 11 h 29"/>
              <a:gd name="T2" fmla="*/ 98 w 98"/>
              <a:gd name="T3" fmla="*/ 0 h 29"/>
              <a:gd name="T4" fmla="*/ 98 w 98"/>
              <a:gd name="T5" fmla="*/ 17 h 29"/>
              <a:gd name="T6" fmla="*/ 0 w 98"/>
              <a:gd name="T7" fmla="*/ 29 h 29"/>
              <a:gd name="T8" fmla="*/ 0 w 98"/>
              <a:gd name="T9" fmla="*/ 11 h 29"/>
            </a:gdLst>
            <a:ahLst/>
            <a:cxnLst>
              <a:cxn ang="0">
                <a:pos x="T0" y="T1"/>
              </a:cxn>
              <a:cxn ang="0">
                <a:pos x="T2" y="T3"/>
              </a:cxn>
              <a:cxn ang="0">
                <a:pos x="T4" y="T5"/>
              </a:cxn>
              <a:cxn ang="0">
                <a:pos x="T6" y="T7"/>
              </a:cxn>
              <a:cxn ang="0">
                <a:pos x="T8" y="T9"/>
              </a:cxn>
            </a:cxnLst>
            <a:rect l="0" t="0" r="r" b="b"/>
            <a:pathLst>
              <a:path w="98" h="29">
                <a:moveTo>
                  <a:pt x="0" y="11"/>
                </a:moveTo>
                <a:lnTo>
                  <a:pt x="98" y="0"/>
                </a:lnTo>
                <a:lnTo>
                  <a:pt x="98" y="17"/>
                </a:lnTo>
                <a:lnTo>
                  <a:pt x="0" y="29"/>
                </a:lnTo>
                <a:lnTo>
                  <a:pt x="0" y="11"/>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a:latin typeface="+mn-lt"/>
              <a:cs typeface="Times New Roman" panose="02020603050405020304" pitchFamily="18" charset="0"/>
            </a:endParaRPr>
          </a:p>
        </p:txBody>
      </p:sp>
      <p:sp>
        <p:nvSpPr>
          <p:cNvPr id="37968" name="Rectangle 80"/>
          <p:cNvSpPr>
            <a:spLocks noChangeArrowheads="1"/>
          </p:cNvSpPr>
          <p:nvPr/>
        </p:nvSpPr>
        <p:spPr bwMode="auto">
          <a:xfrm>
            <a:off x="2443164" y="4320779"/>
            <a:ext cx="75010" cy="75009"/>
          </a:xfrm>
          <a:prstGeom prst="rect">
            <a:avLst/>
          </a:prstGeom>
          <a:solidFill>
            <a:srgbClr val="000080"/>
          </a:solidFill>
          <a:ln w="9525">
            <a:solidFill>
              <a:srgbClr val="000080"/>
            </a:solidFill>
            <a:miter lim="800000"/>
            <a:headEnd/>
            <a:tailEnd/>
          </a:ln>
        </p:spPr>
        <p:txBody>
          <a:bodyPr/>
          <a:lstStyle/>
          <a:p>
            <a:endParaRPr lang="en-US" sz="2000">
              <a:latin typeface="+mn-lt"/>
              <a:cs typeface="Times New Roman" panose="02020603050405020304" pitchFamily="18" charset="0"/>
            </a:endParaRPr>
          </a:p>
        </p:txBody>
      </p:sp>
      <p:sp>
        <p:nvSpPr>
          <p:cNvPr id="37969" name="Rectangle 81"/>
          <p:cNvSpPr>
            <a:spLocks noChangeArrowheads="1"/>
          </p:cNvSpPr>
          <p:nvPr/>
        </p:nvSpPr>
        <p:spPr bwMode="auto">
          <a:xfrm>
            <a:off x="3694510" y="4395788"/>
            <a:ext cx="76200" cy="76200"/>
          </a:xfrm>
          <a:prstGeom prst="rect">
            <a:avLst/>
          </a:prstGeom>
          <a:solidFill>
            <a:srgbClr val="000080"/>
          </a:solidFill>
          <a:ln w="9525">
            <a:solidFill>
              <a:srgbClr val="000080"/>
            </a:solidFill>
            <a:miter lim="800000"/>
            <a:headEnd/>
            <a:tailEnd/>
          </a:ln>
        </p:spPr>
        <p:txBody>
          <a:bodyPr/>
          <a:lstStyle/>
          <a:p>
            <a:endParaRPr lang="en-US" sz="2000">
              <a:latin typeface="+mn-lt"/>
              <a:cs typeface="Times New Roman" panose="02020603050405020304" pitchFamily="18" charset="0"/>
            </a:endParaRPr>
          </a:p>
        </p:txBody>
      </p:sp>
      <p:sp>
        <p:nvSpPr>
          <p:cNvPr id="37970" name="Rectangle 82"/>
          <p:cNvSpPr>
            <a:spLocks noChangeArrowheads="1"/>
          </p:cNvSpPr>
          <p:nvPr/>
        </p:nvSpPr>
        <p:spPr bwMode="auto">
          <a:xfrm>
            <a:off x="4939904" y="4437460"/>
            <a:ext cx="76200" cy="76200"/>
          </a:xfrm>
          <a:prstGeom prst="rect">
            <a:avLst/>
          </a:prstGeom>
          <a:solidFill>
            <a:srgbClr val="000080"/>
          </a:solidFill>
          <a:ln w="9525">
            <a:solidFill>
              <a:srgbClr val="000080"/>
            </a:solidFill>
            <a:miter lim="800000"/>
            <a:headEnd/>
            <a:tailEnd/>
          </a:ln>
        </p:spPr>
        <p:txBody>
          <a:bodyPr/>
          <a:lstStyle/>
          <a:p>
            <a:endParaRPr lang="en-US" sz="2000">
              <a:latin typeface="+mn-lt"/>
              <a:cs typeface="Times New Roman" panose="02020603050405020304" pitchFamily="18" charset="0"/>
            </a:endParaRPr>
          </a:p>
        </p:txBody>
      </p:sp>
      <p:sp>
        <p:nvSpPr>
          <p:cNvPr id="37971" name="Rectangle 83"/>
          <p:cNvSpPr>
            <a:spLocks noChangeArrowheads="1"/>
          </p:cNvSpPr>
          <p:nvPr/>
        </p:nvSpPr>
        <p:spPr bwMode="auto">
          <a:xfrm>
            <a:off x="6192441" y="4492229"/>
            <a:ext cx="75009" cy="76200"/>
          </a:xfrm>
          <a:prstGeom prst="rect">
            <a:avLst/>
          </a:prstGeom>
          <a:solidFill>
            <a:srgbClr val="000080"/>
          </a:solidFill>
          <a:ln w="9525">
            <a:solidFill>
              <a:srgbClr val="000080"/>
            </a:solidFill>
            <a:miter lim="800000"/>
            <a:headEnd/>
            <a:tailEnd/>
          </a:ln>
        </p:spPr>
        <p:txBody>
          <a:bodyPr/>
          <a:lstStyle/>
          <a:p>
            <a:endParaRPr lang="en-US" sz="2000">
              <a:latin typeface="+mn-lt"/>
              <a:cs typeface="Times New Roman" panose="02020603050405020304" pitchFamily="18" charset="0"/>
            </a:endParaRPr>
          </a:p>
        </p:txBody>
      </p:sp>
      <p:sp>
        <p:nvSpPr>
          <p:cNvPr id="37972" name="Freeform 84"/>
          <p:cNvSpPr>
            <a:spLocks/>
          </p:cNvSpPr>
          <p:nvPr/>
        </p:nvSpPr>
        <p:spPr bwMode="auto">
          <a:xfrm>
            <a:off x="2443162" y="3488531"/>
            <a:ext cx="82154" cy="82154"/>
          </a:xfrm>
          <a:custGeom>
            <a:avLst/>
            <a:gdLst>
              <a:gd name="T0" fmla="*/ 35 w 69"/>
              <a:gd name="T1" fmla="*/ 0 h 69"/>
              <a:gd name="T2" fmla="*/ 69 w 69"/>
              <a:gd name="T3" fmla="*/ 69 h 69"/>
              <a:gd name="T4" fmla="*/ 0 w 69"/>
              <a:gd name="T5" fmla="*/ 69 h 69"/>
              <a:gd name="T6" fmla="*/ 35 w 69"/>
              <a:gd name="T7" fmla="*/ 0 h 69"/>
            </a:gdLst>
            <a:ahLst/>
            <a:cxnLst>
              <a:cxn ang="0">
                <a:pos x="T0" y="T1"/>
              </a:cxn>
              <a:cxn ang="0">
                <a:pos x="T2" y="T3"/>
              </a:cxn>
              <a:cxn ang="0">
                <a:pos x="T4" y="T5"/>
              </a:cxn>
              <a:cxn ang="0">
                <a:pos x="T6" y="T7"/>
              </a:cxn>
            </a:cxnLst>
            <a:rect l="0" t="0" r="r" b="b"/>
            <a:pathLst>
              <a:path w="69" h="69">
                <a:moveTo>
                  <a:pt x="35" y="0"/>
                </a:moveTo>
                <a:lnTo>
                  <a:pt x="69"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sz="2000">
              <a:latin typeface="+mn-lt"/>
              <a:cs typeface="Times New Roman" panose="02020603050405020304" pitchFamily="18" charset="0"/>
            </a:endParaRPr>
          </a:p>
        </p:txBody>
      </p:sp>
      <p:sp>
        <p:nvSpPr>
          <p:cNvPr id="37973" name="Freeform 85"/>
          <p:cNvSpPr>
            <a:spLocks/>
          </p:cNvSpPr>
          <p:nvPr/>
        </p:nvSpPr>
        <p:spPr bwMode="auto">
          <a:xfrm>
            <a:off x="3694511" y="3584973"/>
            <a:ext cx="83344" cy="82153"/>
          </a:xfrm>
          <a:custGeom>
            <a:avLst/>
            <a:gdLst>
              <a:gd name="T0" fmla="*/ 35 w 70"/>
              <a:gd name="T1" fmla="*/ 0 h 69"/>
              <a:gd name="T2" fmla="*/ 70 w 70"/>
              <a:gd name="T3" fmla="*/ 69 h 69"/>
              <a:gd name="T4" fmla="*/ 0 w 70"/>
              <a:gd name="T5" fmla="*/ 69 h 69"/>
              <a:gd name="T6" fmla="*/ 35 w 70"/>
              <a:gd name="T7" fmla="*/ 0 h 69"/>
            </a:gdLst>
            <a:ahLst/>
            <a:cxnLst>
              <a:cxn ang="0">
                <a:pos x="T0" y="T1"/>
              </a:cxn>
              <a:cxn ang="0">
                <a:pos x="T2" y="T3"/>
              </a:cxn>
              <a:cxn ang="0">
                <a:pos x="T4" y="T5"/>
              </a:cxn>
              <a:cxn ang="0">
                <a:pos x="T6" y="T7"/>
              </a:cxn>
            </a:cxnLst>
            <a:rect l="0" t="0" r="r" b="b"/>
            <a:pathLst>
              <a:path w="70" h="69">
                <a:moveTo>
                  <a:pt x="35" y="0"/>
                </a:moveTo>
                <a:lnTo>
                  <a:pt x="70"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sz="2000">
              <a:latin typeface="+mn-lt"/>
              <a:cs typeface="Times New Roman" panose="02020603050405020304" pitchFamily="18" charset="0"/>
            </a:endParaRPr>
          </a:p>
        </p:txBody>
      </p:sp>
      <p:sp>
        <p:nvSpPr>
          <p:cNvPr id="37974" name="Freeform 86"/>
          <p:cNvSpPr>
            <a:spLocks/>
          </p:cNvSpPr>
          <p:nvPr/>
        </p:nvSpPr>
        <p:spPr bwMode="auto">
          <a:xfrm>
            <a:off x="4939905" y="3523061"/>
            <a:ext cx="82153" cy="82153"/>
          </a:xfrm>
          <a:custGeom>
            <a:avLst/>
            <a:gdLst>
              <a:gd name="T0" fmla="*/ 35 w 69"/>
              <a:gd name="T1" fmla="*/ 0 h 69"/>
              <a:gd name="T2" fmla="*/ 69 w 69"/>
              <a:gd name="T3" fmla="*/ 69 h 69"/>
              <a:gd name="T4" fmla="*/ 0 w 69"/>
              <a:gd name="T5" fmla="*/ 69 h 69"/>
              <a:gd name="T6" fmla="*/ 35 w 69"/>
              <a:gd name="T7" fmla="*/ 0 h 69"/>
            </a:gdLst>
            <a:ahLst/>
            <a:cxnLst>
              <a:cxn ang="0">
                <a:pos x="T0" y="T1"/>
              </a:cxn>
              <a:cxn ang="0">
                <a:pos x="T2" y="T3"/>
              </a:cxn>
              <a:cxn ang="0">
                <a:pos x="T4" y="T5"/>
              </a:cxn>
              <a:cxn ang="0">
                <a:pos x="T6" y="T7"/>
              </a:cxn>
            </a:cxnLst>
            <a:rect l="0" t="0" r="r" b="b"/>
            <a:pathLst>
              <a:path w="69" h="69">
                <a:moveTo>
                  <a:pt x="35" y="0"/>
                </a:moveTo>
                <a:lnTo>
                  <a:pt x="69" y="69"/>
                </a:lnTo>
                <a:lnTo>
                  <a:pt x="0" y="69"/>
                </a:lnTo>
                <a:lnTo>
                  <a:pt x="35" y="0"/>
                </a:lnTo>
                <a:close/>
              </a:path>
            </a:pathLst>
          </a:custGeom>
          <a:solidFill>
            <a:srgbClr val="00FF00"/>
          </a:solidFill>
          <a:ln w="9525">
            <a:solidFill>
              <a:srgbClr val="00FF00"/>
            </a:solidFill>
            <a:prstDash val="solid"/>
            <a:round/>
            <a:headEnd/>
            <a:tailEnd/>
          </a:ln>
        </p:spPr>
        <p:txBody>
          <a:bodyPr/>
          <a:lstStyle/>
          <a:p>
            <a:endParaRPr lang="en-US" sz="2000">
              <a:latin typeface="+mn-lt"/>
              <a:cs typeface="Times New Roman" panose="02020603050405020304" pitchFamily="18" charset="0"/>
            </a:endParaRPr>
          </a:p>
        </p:txBody>
      </p:sp>
      <p:sp>
        <p:nvSpPr>
          <p:cNvPr id="37975" name="Freeform 87"/>
          <p:cNvSpPr>
            <a:spLocks/>
          </p:cNvSpPr>
          <p:nvPr/>
        </p:nvSpPr>
        <p:spPr bwMode="auto">
          <a:xfrm>
            <a:off x="6192442" y="3399236"/>
            <a:ext cx="82153" cy="82153"/>
          </a:xfrm>
          <a:custGeom>
            <a:avLst/>
            <a:gdLst>
              <a:gd name="T0" fmla="*/ 34 w 69"/>
              <a:gd name="T1" fmla="*/ 0 h 69"/>
              <a:gd name="T2" fmla="*/ 69 w 69"/>
              <a:gd name="T3" fmla="*/ 69 h 69"/>
              <a:gd name="T4" fmla="*/ 0 w 69"/>
              <a:gd name="T5" fmla="*/ 69 h 69"/>
              <a:gd name="T6" fmla="*/ 34 w 69"/>
              <a:gd name="T7" fmla="*/ 0 h 69"/>
            </a:gdLst>
            <a:ahLst/>
            <a:cxnLst>
              <a:cxn ang="0">
                <a:pos x="T0" y="T1"/>
              </a:cxn>
              <a:cxn ang="0">
                <a:pos x="T2" y="T3"/>
              </a:cxn>
              <a:cxn ang="0">
                <a:pos x="T4" y="T5"/>
              </a:cxn>
              <a:cxn ang="0">
                <a:pos x="T6" y="T7"/>
              </a:cxn>
            </a:cxnLst>
            <a:rect l="0" t="0" r="r" b="b"/>
            <a:pathLst>
              <a:path w="69" h="69">
                <a:moveTo>
                  <a:pt x="34" y="0"/>
                </a:moveTo>
                <a:lnTo>
                  <a:pt x="69" y="69"/>
                </a:lnTo>
                <a:lnTo>
                  <a:pt x="0" y="69"/>
                </a:lnTo>
                <a:lnTo>
                  <a:pt x="34" y="0"/>
                </a:lnTo>
                <a:close/>
              </a:path>
            </a:pathLst>
          </a:custGeom>
          <a:solidFill>
            <a:srgbClr val="00FF00"/>
          </a:solidFill>
          <a:ln w="9525">
            <a:solidFill>
              <a:srgbClr val="00FF00"/>
            </a:solidFill>
            <a:prstDash val="solid"/>
            <a:round/>
            <a:headEnd/>
            <a:tailEnd/>
          </a:ln>
        </p:spPr>
        <p:txBody>
          <a:bodyPr/>
          <a:lstStyle/>
          <a:p>
            <a:endParaRPr lang="en-US" sz="2000">
              <a:latin typeface="+mn-lt"/>
              <a:cs typeface="Times New Roman" panose="02020603050405020304" pitchFamily="18" charset="0"/>
            </a:endParaRPr>
          </a:p>
        </p:txBody>
      </p:sp>
      <p:sp>
        <p:nvSpPr>
          <p:cNvPr id="37976" name="Rectangle 88"/>
          <p:cNvSpPr>
            <a:spLocks noChangeArrowheads="1"/>
          </p:cNvSpPr>
          <p:nvPr/>
        </p:nvSpPr>
        <p:spPr bwMode="auto">
          <a:xfrm>
            <a:off x="1658541" y="5407820"/>
            <a:ext cx="11381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a:t>
            </a:r>
            <a:endParaRPr lang="en-US" altLang="en-US" sz="2000">
              <a:latin typeface="+mn-lt"/>
              <a:cs typeface="Times New Roman" panose="02020603050405020304" pitchFamily="18" charset="0"/>
            </a:endParaRPr>
          </a:p>
        </p:txBody>
      </p:sp>
      <p:sp>
        <p:nvSpPr>
          <p:cNvPr id="37977" name="Rectangle 89"/>
          <p:cNvSpPr>
            <a:spLocks noChangeArrowheads="1"/>
          </p:cNvSpPr>
          <p:nvPr/>
        </p:nvSpPr>
        <p:spPr bwMode="auto">
          <a:xfrm>
            <a:off x="1534716" y="5091113"/>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0.1</a:t>
            </a:r>
            <a:endParaRPr lang="en-US" altLang="en-US" sz="2000">
              <a:latin typeface="+mn-lt"/>
              <a:cs typeface="Times New Roman" panose="02020603050405020304" pitchFamily="18" charset="0"/>
            </a:endParaRPr>
          </a:p>
        </p:txBody>
      </p:sp>
      <p:sp>
        <p:nvSpPr>
          <p:cNvPr id="37978" name="Rectangle 90"/>
          <p:cNvSpPr>
            <a:spLocks noChangeArrowheads="1"/>
          </p:cNvSpPr>
          <p:nvPr/>
        </p:nvSpPr>
        <p:spPr bwMode="auto">
          <a:xfrm>
            <a:off x="1534716" y="4767263"/>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0.2</a:t>
            </a:r>
            <a:endParaRPr lang="en-US" altLang="en-US" sz="2000">
              <a:latin typeface="+mn-lt"/>
              <a:cs typeface="Times New Roman" panose="02020603050405020304" pitchFamily="18" charset="0"/>
            </a:endParaRPr>
          </a:p>
        </p:txBody>
      </p:sp>
      <p:sp>
        <p:nvSpPr>
          <p:cNvPr id="37979" name="Rectangle 91"/>
          <p:cNvSpPr>
            <a:spLocks noChangeArrowheads="1"/>
          </p:cNvSpPr>
          <p:nvPr/>
        </p:nvSpPr>
        <p:spPr bwMode="auto">
          <a:xfrm>
            <a:off x="1534716" y="4451748"/>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0.3</a:t>
            </a:r>
            <a:endParaRPr lang="en-US" altLang="en-US" sz="2000">
              <a:latin typeface="+mn-lt"/>
              <a:cs typeface="Times New Roman" panose="02020603050405020304" pitchFamily="18" charset="0"/>
            </a:endParaRPr>
          </a:p>
        </p:txBody>
      </p:sp>
      <p:sp>
        <p:nvSpPr>
          <p:cNvPr id="37980" name="Rectangle 92"/>
          <p:cNvSpPr>
            <a:spLocks noChangeArrowheads="1"/>
          </p:cNvSpPr>
          <p:nvPr/>
        </p:nvSpPr>
        <p:spPr bwMode="auto">
          <a:xfrm>
            <a:off x="1534716" y="4127898"/>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0.4</a:t>
            </a:r>
            <a:endParaRPr lang="en-US" altLang="en-US" sz="2000">
              <a:latin typeface="+mn-lt"/>
              <a:cs typeface="Times New Roman" panose="02020603050405020304" pitchFamily="18" charset="0"/>
            </a:endParaRPr>
          </a:p>
        </p:txBody>
      </p:sp>
      <p:sp>
        <p:nvSpPr>
          <p:cNvPr id="37981" name="Rectangle 93"/>
          <p:cNvSpPr>
            <a:spLocks noChangeArrowheads="1"/>
          </p:cNvSpPr>
          <p:nvPr/>
        </p:nvSpPr>
        <p:spPr bwMode="auto">
          <a:xfrm>
            <a:off x="1534716" y="3811192"/>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0.5</a:t>
            </a:r>
            <a:endParaRPr lang="en-US" altLang="en-US" sz="2000">
              <a:latin typeface="+mn-lt"/>
              <a:cs typeface="Times New Roman" panose="02020603050405020304" pitchFamily="18" charset="0"/>
            </a:endParaRPr>
          </a:p>
        </p:txBody>
      </p:sp>
      <p:sp>
        <p:nvSpPr>
          <p:cNvPr id="37982" name="Rectangle 94"/>
          <p:cNvSpPr>
            <a:spLocks noChangeArrowheads="1"/>
          </p:cNvSpPr>
          <p:nvPr/>
        </p:nvSpPr>
        <p:spPr bwMode="auto">
          <a:xfrm>
            <a:off x="1534716" y="3488532"/>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0.6</a:t>
            </a:r>
            <a:endParaRPr lang="en-US" altLang="en-US" sz="2000">
              <a:latin typeface="+mn-lt"/>
              <a:cs typeface="Times New Roman" panose="02020603050405020304" pitchFamily="18" charset="0"/>
            </a:endParaRPr>
          </a:p>
        </p:txBody>
      </p:sp>
      <p:sp>
        <p:nvSpPr>
          <p:cNvPr id="37983" name="Rectangle 95"/>
          <p:cNvSpPr>
            <a:spLocks noChangeArrowheads="1"/>
          </p:cNvSpPr>
          <p:nvPr/>
        </p:nvSpPr>
        <p:spPr bwMode="auto">
          <a:xfrm>
            <a:off x="1534716" y="3171826"/>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0.7</a:t>
            </a:r>
            <a:endParaRPr lang="en-US" altLang="en-US" sz="2000">
              <a:latin typeface="+mn-lt"/>
              <a:cs typeface="Times New Roman" panose="02020603050405020304" pitchFamily="18" charset="0"/>
            </a:endParaRPr>
          </a:p>
        </p:txBody>
      </p:sp>
      <p:sp>
        <p:nvSpPr>
          <p:cNvPr id="37984" name="Rectangle 96"/>
          <p:cNvSpPr>
            <a:spLocks noChangeArrowheads="1"/>
          </p:cNvSpPr>
          <p:nvPr/>
        </p:nvSpPr>
        <p:spPr bwMode="auto">
          <a:xfrm>
            <a:off x="1534716" y="2847976"/>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0.8</a:t>
            </a:r>
            <a:endParaRPr lang="en-US" altLang="en-US" sz="2000">
              <a:latin typeface="+mn-lt"/>
              <a:cs typeface="Times New Roman" panose="02020603050405020304" pitchFamily="18" charset="0"/>
            </a:endParaRPr>
          </a:p>
        </p:txBody>
      </p:sp>
      <p:sp>
        <p:nvSpPr>
          <p:cNvPr id="37985" name="Rectangle 97"/>
          <p:cNvSpPr>
            <a:spLocks noChangeArrowheads="1"/>
          </p:cNvSpPr>
          <p:nvPr/>
        </p:nvSpPr>
        <p:spPr bwMode="auto">
          <a:xfrm>
            <a:off x="1534716" y="2532461"/>
            <a:ext cx="2853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0.9</a:t>
            </a:r>
            <a:endParaRPr lang="en-US" altLang="en-US" sz="2000">
              <a:latin typeface="+mn-lt"/>
              <a:cs typeface="Times New Roman" panose="02020603050405020304" pitchFamily="18" charset="0"/>
            </a:endParaRPr>
          </a:p>
        </p:txBody>
      </p:sp>
      <p:sp>
        <p:nvSpPr>
          <p:cNvPr id="37986" name="Rectangle 98"/>
          <p:cNvSpPr>
            <a:spLocks noChangeArrowheads="1"/>
          </p:cNvSpPr>
          <p:nvPr/>
        </p:nvSpPr>
        <p:spPr bwMode="auto">
          <a:xfrm>
            <a:off x="1658541" y="2208611"/>
            <a:ext cx="11381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dirty="0">
                <a:solidFill>
                  <a:srgbClr val="000000"/>
                </a:solidFill>
                <a:latin typeface="+mn-lt"/>
                <a:cs typeface="Times New Roman" panose="02020603050405020304" pitchFamily="18" charset="0"/>
              </a:rPr>
              <a:t>1</a:t>
            </a:r>
            <a:endParaRPr lang="en-US" altLang="en-US" sz="2000" dirty="0">
              <a:latin typeface="+mn-lt"/>
              <a:cs typeface="Times New Roman" panose="02020603050405020304" pitchFamily="18" charset="0"/>
            </a:endParaRPr>
          </a:p>
        </p:txBody>
      </p:sp>
      <p:sp>
        <p:nvSpPr>
          <p:cNvPr id="37987" name="Rectangle 99"/>
          <p:cNvSpPr>
            <a:spLocks noChangeArrowheads="1"/>
          </p:cNvSpPr>
          <p:nvPr/>
        </p:nvSpPr>
        <p:spPr bwMode="auto">
          <a:xfrm>
            <a:off x="2243139" y="5634038"/>
            <a:ext cx="67165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dirty="0">
                <a:solidFill>
                  <a:srgbClr val="000000"/>
                </a:solidFill>
                <a:latin typeface="+mn-lt"/>
                <a:cs typeface="Times New Roman" panose="02020603050405020304" pitchFamily="18" charset="0"/>
              </a:rPr>
              <a:t>Block 1</a:t>
            </a:r>
            <a:endParaRPr lang="en-US" altLang="en-US" sz="2000" dirty="0">
              <a:latin typeface="+mn-lt"/>
              <a:cs typeface="Times New Roman" panose="02020603050405020304" pitchFamily="18" charset="0"/>
            </a:endParaRPr>
          </a:p>
        </p:txBody>
      </p:sp>
      <p:sp>
        <p:nvSpPr>
          <p:cNvPr id="37988" name="Rectangle 100"/>
          <p:cNvSpPr>
            <a:spLocks noChangeArrowheads="1"/>
          </p:cNvSpPr>
          <p:nvPr/>
        </p:nvSpPr>
        <p:spPr bwMode="auto">
          <a:xfrm>
            <a:off x="3495676" y="5634038"/>
            <a:ext cx="67165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latin typeface="+mn-lt"/>
                <a:cs typeface="Times New Roman" panose="02020603050405020304" pitchFamily="18" charset="0"/>
              </a:rPr>
              <a:t>Block 2</a:t>
            </a:r>
            <a:endParaRPr lang="en-US" altLang="en-US" sz="2000">
              <a:latin typeface="+mn-lt"/>
              <a:cs typeface="Times New Roman" panose="02020603050405020304" pitchFamily="18" charset="0"/>
            </a:endParaRPr>
          </a:p>
        </p:txBody>
      </p:sp>
      <p:sp>
        <p:nvSpPr>
          <p:cNvPr id="37989" name="Rectangle 101"/>
          <p:cNvSpPr>
            <a:spLocks noChangeArrowheads="1"/>
          </p:cNvSpPr>
          <p:nvPr/>
        </p:nvSpPr>
        <p:spPr bwMode="auto">
          <a:xfrm>
            <a:off x="4741070" y="5634038"/>
            <a:ext cx="67165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dirty="0">
                <a:solidFill>
                  <a:srgbClr val="000000"/>
                </a:solidFill>
                <a:latin typeface="+mn-lt"/>
                <a:cs typeface="Times New Roman" panose="02020603050405020304" pitchFamily="18" charset="0"/>
              </a:rPr>
              <a:t>Block 3</a:t>
            </a:r>
            <a:endParaRPr lang="en-US" altLang="en-US" sz="2000" dirty="0">
              <a:latin typeface="+mn-lt"/>
              <a:cs typeface="Times New Roman" panose="02020603050405020304" pitchFamily="18" charset="0"/>
            </a:endParaRPr>
          </a:p>
        </p:txBody>
      </p:sp>
      <p:sp>
        <p:nvSpPr>
          <p:cNvPr id="37990" name="Rectangle 102"/>
          <p:cNvSpPr>
            <a:spLocks noChangeArrowheads="1"/>
          </p:cNvSpPr>
          <p:nvPr/>
        </p:nvSpPr>
        <p:spPr bwMode="auto">
          <a:xfrm>
            <a:off x="5992417" y="5634038"/>
            <a:ext cx="67165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dirty="0">
                <a:solidFill>
                  <a:srgbClr val="000000"/>
                </a:solidFill>
                <a:latin typeface="+mn-lt"/>
                <a:cs typeface="Times New Roman" panose="02020603050405020304" pitchFamily="18" charset="0"/>
              </a:rPr>
              <a:t>Block 4</a:t>
            </a:r>
            <a:endParaRPr lang="en-US" altLang="en-US" sz="2000" dirty="0">
              <a:latin typeface="+mn-lt"/>
              <a:cs typeface="Times New Roman" panose="02020603050405020304" pitchFamily="18" charset="0"/>
            </a:endParaRPr>
          </a:p>
        </p:txBody>
      </p:sp>
      <p:sp>
        <p:nvSpPr>
          <p:cNvPr id="37991" name="Rectangle 103"/>
          <p:cNvSpPr>
            <a:spLocks noChangeArrowheads="1"/>
          </p:cNvSpPr>
          <p:nvPr/>
        </p:nvSpPr>
        <p:spPr bwMode="auto">
          <a:xfrm rot="16200000">
            <a:off x="283895" y="3733325"/>
            <a:ext cx="218970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b="1">
                <a:solidFill>
                  <a:srgbClr val="000000"/>
                </a:solidFill>
                <a:latin typeface="+mn-lt"/>
                <a:cs typeface="Times New Roman" panose="02020603050405020304" pitchFamily="18" charset="0"/>
              </a:rPr>
              <a:t>Investment Proportion</a:t>
            </a:r>
            <a:endParaRPr lang="en-US" altLang="en-US" sz="2000">
              <a:latin typeface="+mn-lt"/>
              <a:cs typeface="Times New Roman" panose="02020603050405020304" pitchFamily="18" charset="0"/>
            </a:endParaRPr>
          </a:p>
        </p:txBody>
      </p:sp>
      <p:sp>
        <p:nvSpPr>
          <p:cNvPr id="37992" name="Rectangle 104"/>
          <p:cNvSpPr>
            <a:spLocks noChangeArrowheads="1"/>
          </p:cNvSpPr>
          <p:nvPr/>
        </p:nvSpPr>
        <p:spPr bwMode="auto">
          <a:xfrm>
            <a:off x="6935392" y="3893462"/>
            <a:ext cx="1579952" cy="496373"/>
          </a:xfrm>
          <a:prstGeom prst="rect">
            <a:avLst/>
          </a:prstGeom>
          <a:solidFill>
            <a:srgbClr val="FFFFFF"/>
          </a:solidFill>
          <a:ln w="0">
            <a:solidFill>
              <a:srgbClr val="000000"/>
            </a:solidFill>
            <a:miter lim="800000"/>
            <a:headEnd/>
            <a:tailEnd/>
          </a:ln>
        </p:spPr>
        <p:txBody>
          <a:bodyPr/>
          <a:lstStyle/>
          <a:p>
            <a:endParaRPr lang="en-US" sz="2000">
              <a:latin typeface="+mn-lt"/>
              <a:cs typeface="Times New Roman" panose="02020603050405020304" pitchFamily="18" charset="0"/>
            </a:endParaRPr>
          </a:p>
        </p:txBody>
      </p:sp>
      <p:sp>
        <p:nvSpPr>
          <p:cNvPr id="37999" name="Rectangle 111"/>
          <p:cNvSpPr>
            <a:spLocks noChangeArrowheads="1"/>
          </p:cNvSpPr>
          <p:nvPr/>
        </p:nvSpPr>
        <p:spPr bwMode="auto">
          <a:xfrm>
            <a:off x="6983017" y="3989786"/>
            <a:ext cx="144065" cy="21431"/>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8000" name="Rectangle 112"/>
          <p:cNvSpPr>
            <a:spLocks noChangeArrowheads="1"/>
          </p:cNvSpPr>
          <p:nvPr/>
        </p:nvSpPr>
        <p:spPr bwMode="auto">
          <a:xfrm>
            <a:off x="7210425" y="3989786"/>
            <a:ext cx="82154" cy="21431"/>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8001" name="Rectangle 113"/>
          <p:cNvSpPr>
            <a:spLocks noChangeArrowheads="1"/>
          </p:cNvSpPr>
          <p:nvPr/>
        </p:nvSpPr>
        <p:spPr bwMode="auto">
          <a:xfrm>
            <a:off x="7092554" y="3962400"/>
            <a:ext cx="76200" cy="76200"/>
          </a:xfrm>
          <a:prstGeom prst="rect">
            <a:avLst/>
          </a:prstGeom>
          <a:solidFill>
            <a:srgbClr val="000080"/>
          </a:solidFill>
          <a:ln w="9525">
            <a:solidFill>
              <a:srgbClr val="000080"/>
            </a:solidFill>
            <a:miter lim="800000"/>
            <a:headEnd/>
            <a:tailEnd/>
          </a:ln>
        </p:spPr>
        <p:txBody>
          <a:bodyPr/>
          <a:lstStyle/>
          <a:p>
            <a:endParaRPr lang="en-US" sz="2000">
              <a:latin typeface="+mn-lt"/>
              <a:cs typeface="Times New Roman" panose="02020603050405020304" pitchFamily="18" charset="0"/>
            </a:endParaRPr>
          </a:p>
        </p:txBody>
      </p:sp>
      <p:sp>
        <p:nvSpPr>
          <p:cNvPr id="38002" name="Rectangle 114"/>
          <p:cNvSpPr>
            <a:spLocks noChangeArrowheads="1"/>
          </p:cNvSpPr>
          <p:nvPr/>
        </p:nvSpPr>
        <p:spPr bwMode="auto">
          <a:xfrm>
            <a:off x="7334250" y="3921920"/>
            <a:ext cx="88806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dirty="0">
                <a:solidFill>
                  <a:srgbClr val="000000"/>
                </a:solidFill>
                <a:latin typeface="+mn-lt"/>
                <a:cs typeface="Times New Roman" panose="02020603050405020304" pitchFamily="18" charset="0"/>
              </a:rPr>
              <a:t>Repeated</a:t>
            </a:r>
            <a:endParaRPr lang="en-US" altLang="en-US" sz="2000" dirty="0">
              <a:latin typeface="+mn-lt"/>
              <a:cs typeface="Times New Roman" panose="02020603050405020304" pitchFamily="18" charset="0"/>
            </a:endParaRPr>
          </a:p>
        </p:txBody>
      </p:sp>
      <p:sp>
        <p:nvSpPr>
          <p:cNvPr id="38003" name="Rectangle 115"/>
          <p:cNvSpPr>
            <a:spLocks noChangeArrowheads="1"/>
          </p:cNvSpPr>
          <p:nvPr/>
        </p:nvSpPr>
        <p:spPr bwMode="auto">
          <a:xfrm>
            <a:off x="6983017" y="4204099"/>
            <a:ext cx="144065" cy="20240"/>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8004" name="Rectangle 116"/>
          <p:cNvSpPr>
            <a:spLocks noChangeArrowheads="1"/>
          </p:cNvSpPr>
          <p:nvPr/>
        </p:nvSpPr>
        <p:spPr bwMode="auto">
          <a:xfrm>
            <a:off x="7210425" y="4204099"/>
            <a:ext cx="82154" cy="20240"/>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sz="2000">
              <a:latin typeface="+mn-lt"/>
              <a:cs typeface="Times New Roman" panose="02020603050405020304" pitchFamily="18" charset="0"/>
            </a:endParaRPr>
          </a:p>
        </p:txBody>
      </p:sp>
      <p:sp>
        <p:nvSpPr>
          <p:cNvPr id="38005" name="Freeform 117"/>
          <p:cNvSpPr>
            <a:spLocks/>
          </p:cNvSpPr>
          <p:nvPr/>
        </p:nvSpPr>
        <p:spPr bwMode="auto">
          <a:xfrm>
            <a:off x="7092555" y="4175523"/>
            <a:ext cx="83344" cy="83344"/>
          </a:xfrm>
          <a:custGeom>
            <a:avLst/>
            <a:gdLst>
              <a:gd name="T0" fmla="*/ 35 w 70"/>
              <a:gd name="T1" fmla="*/ 0 h 70"/>
              <a:gd name="T2" fmla="*/ 70 w 70"/>
              <a:gd name="T3" fmla="*/ 70 h 70"/>
              <a:gd name="T4" fmla="*/ 0 w 70"/>
              <a:gd name="T5" fmla="*/ 70 h 70"/>
              <a:gd name="T6" fmla="*/ 35 w 70"/>
              <a:gd name="T7" fmla="*/ 0 h 70"/>
            </a:gdLst>
            <a:ahLst/>
            <a:cxnLst>
              <a:cxn ang="0">
                <a:pos x="T0" y="T1"/>
              </a:cxn>
              <a:cxn ang="0">
                <a:pos x="T2" y="T3"/>
              </a:cxn>
              <a:cxn ang="0">
                <a:pos x="T4" y="T5"/>
              </a:cxn>
              <a:cxn ang="0">
                <a:pos x="T6" y="T7"/>
              </a:cxn>
            </a:cxnLst>
            <a:rect l="0" t="0" r="r" b="b"/>
            <a:pathLst>
              <a:path w="70" h="70">
                <a:moveTo>
                  <a:pt x="35" y="0"/>
                </a:moveTo>
                <a:lnTo>
                  <a:pt x="70" y="70"/>
                </a:lnTo>
                <a:lnTo>
                  <a:pt x="0" y="70"/>
                </a:lnTo>
                <a:lnTo>
                  <a:pt x="35" y="0"/>
                </a:lnTo>
                <a:close/>
              </a:path>
            </a:pathLst>
          </a:custGeom>
          <a:solidFill>
            <a:srgbClr val="00FF00"/>
          </a:solidFill>
          <a:ln w="9525">
            <a:solidFill>
              <a:srgbClr val="00FF00"/>
            </a:solidFill>
            <a:prstDash val="solid"/>
            <a:round/>
            <a:headEnd/>
            <a:tailEnd/>
          </a:ln>
        </p:spPr>
        <p:txBody>
          <a:bodyPr/>
          <a:lstStyle/>
          <a:p>
            <a:endParaRPr lang="en-US" sz="2000">
              <a:latin typeface="+mn-lt"/>
              <a:cs typeface="Times New Roman" panose="02020603050405020304" pitchFamily="18" charset="0"/>
            </a:endParaRPr>
          </a:p>
        </p:txBody>
      </p:sp>
      <p:sp>
        <p:nvSpPr>
          <p:cNvPr id="38006" name="Rectangle 118"/>
          <p:cNvSpPr>
            <a:spLocks noChangeArrowheads="1"/>
          </p:cNvSpPr>
          <p:nvPr/>
        </p:nvSpPr>
        <p:spPr bwMode="auto">
          <a:xfrm>
            <a:off x="7334251" y="4135042"/>
            <a:ext cx="126637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dirty="0" err="1">
                <a:solidFill>
                  <a:srgbClr val="000000"/>
                </a:solidFill>
                <a:latin typeface="+mn-lt"/>
                <a:cs typeface="Times New Roman" panose="02020603050405020304" pitchFamily="18" charset="0"/>
              </a:rPr>
              <a:t>Precommitted</a:t>
            </a:r>
            <a:endParaRPr lang="en-US" altLang="en-US" sz="2000" dirty="0">
              <a:latin typeface="+mn-lt"/>
              <a:cs typeface="Times New Roman" panose="02020603050405020304" pitchFamily="18" charset="0"/>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6CEEA-EA14-4DCA-9BD8-81FA77845E63}"/>
              </a:ext>
            </a:extLst>
          </p:cNvPr>
          <p:cNvSpPr>
            <a:spLocks noGrp="1"/>
          </p:cNvSpPr>
          <p:nvPr>
            <p:ph type="title"/>
          </p:nvPr>
        </p:nvSpPr>
        <p:spPr/>
        <p:txBody>
          <a:bodyPr/>
          <a:lstStyle/>
          <a:p>
            <a:r>
              <a:rPr lang="en-US" dirty="0"/>
              <a:t>Self-report Data</a:t>
            </a:r>
          </a:p>
        </p:txBody>
      </p:sp>
      <p:sp>
        <p:nvSpPr>
          <p:cNvPr id="3" name="Content Placeholder 2">
            <a:extLst>
              <a:ext uri="{FF2B5EF4-FFF2-40B4-BE49-F238E27FC236}">
                <a16:creationId xmlns:a16="http://schemas.microsoft.com/office/drawing/2014/main" id="{FD6A4BF0-6E34-4394-93E3-C047FFEBBBD7}"/>
              </a:ext>
            </a:extLst>
          </p:cNvPr>
          <p:cNvSpPr>
            <a:spLocks noGrp="1"/>
          </p:cNvSpPr>
          <p:nvPr>
            <p:ph idx="1"/>
          </p:nvPr>
        </p:nvSpPr>
        <p:spPr/>
        <p:txBody>
          <a:bodyPr/>
          <a:lstStyle/>
          <a:p>
            <a:pPr marL="0" indent="0">
              <a:buNone/>
            </a:pPr>
            <a:r>
              <a:rPr lang="en-US" dirty="0"/>
              <a:t>Across studies, self-report: </a:t>
            </a:r>
          </a:p>
          <a:p>
            <a:r>
              <a:rPr lang="en-US" dirty="0"/>
              <a:t>“the likelihood that a loss would occur at least once in 20 rounds” (___%)</a:t>
            </a:r>
          </a:p>
          <a:p>
            <a:r>
              <a:rPr lang="en-US" dirty="0"/>
              <a:t>Risk perception (1-7 scale)</a:t>
            </a:r>
          </a:p>
          <a:p>
            <a:r>
              <a:rPr lang="en-US" dirty="0"/>
              <a:t>Risk concern (1-7 scale)</a:t>
            </a:r>
          </a:p>
          <a:p>
            <a:r>
              <a:rPr lang="en-US" dirty="0"/>
              <a:t>Time horizon (___ months)</a:t>
            </a:r>
          </a:p>
          <a:p>
            <a:endParaRPr lang="en-US" dirty="0"/>
          </a:p>
          <a:p>
            <a:pPr marL="0" indent="0">
              <a:buNone/>
            </a:pPr>
            <a:r>
              <a:rPr lang="en-US" dirty="0"/>
              <a:t>All null results!</a:t>
            </a:r>
          </a:p>
        </p:txBody>
      </p:sp>
    </p:spTree>
    <p:extLst>
      <p:ext uri="{BB962C8B-B14F-4D97-AF65-F5344CB8AC3E}">
        <p14:creationId xmlns:p14="http://schemas.microsoft.com/office/powerpoint/2010/main" val="3349714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7181" name="Picture 13" descr="C:\Users\Dave\Desktop\Amir.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6800" y="1676400"/>
            <a:ext cx="3162744" cy="3162743"/>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76800" y="1676400"/>
            <a:ext cx="3162743" cy="3162743"/>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lstStyle/>
          <a:p>
            <a:r>
              <a:rPr lang="en-US" altLang="en-US" sz="5400" dirty="0"/>
              <a:t>Study 2</a:t>
            </a:r>
          </a:p>
        </p:txBody>
      </p:sp>
      <p:sp>
        <p:nvSpPr>
          <p:cNvPr id="20483" name="Rectangle 3"/>
          <p:cNvSpPr>
            <a:spLocks noGrp="1" noChangeArrowheads="1"/>
          </p:cNvSpPr>
          <p:nvPr>
            <p:ph type="subTitle" idx="1"/>
          </p:nvPr>
        </p:nvSpPr>
        <p:spPr/>
        <p:txBody>
          <a:bodyPr/>
          <a:lstStyle/>
          <a:p>
            <a:pPr marL="685800" indent="-685800" algn="l"/>
            <a:r>
              <a:rPr lang="en-US" altLang="en-US" sz="2100" dirty="0"/>
              <a:t>Question: How does a change in the actual probabilities of the large loss affect </a:t>
            </a:r>
            <a:r>
              <a:rPr lang="en-US" altLang="en-US" sz="2100" dirty="0" err="1"/>
              <a:t>precommitment</a:t>
            </a:r>
            <a:r>
              <a:rPr lang="en-US" altLang="en-US" sz="2100" dirty="0"/>
              <a:t>?</a:t>
            </a:r>
          </a:p>
        </p:txBody>
      </p:sp>
    </p:spTree>
    <p:extLst>
      <p:ext uri="{BB962C8B-B14F-4D97-AF65-F5344CB8AC3E}">
        <p14:creationId xmlns:p14="http://schemas.microsoft.com/office/powerpoint/2010/main" val="242516959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D0F13-ADB5-4A5C-923F-D2333B8FAB13}"/>
              </a:ext>
            </a:extLst>
          </p:cNvPr>
          <p:cNvSpPr>
            <a:spLocks noGrp="1"/>
          </p:cNvSpPr>
          <p:nvPr>
            <p:ph type="title"/>
          </p:nvPr>
        </p:nvSpPr>
        <p:spPr/>
        <p:txBody>
          <a:bodyPr/>
          <a:lstStyle/>
          <a:p>
            <a:r>
              <a:rPr lang="en-US" dirty="0"/>
              <a:t>Study 2: Theory</a:t>
            </a:r>
          </a:p>
        </p:txBody>
      </p:sp>
      <p:sp>
        <p:nvSpPr>
          <p:cNvPr id="3" name="Content Placeholder 2">
            <a:extLst>
              <a:ext uri="{FF2B5EF4-FFF2-40B4-BE49-F238E27FC236}">
                <a16:creationId xmlns:a16="http://schemas.microsoft.com/office/drawing/2014/main" id="{767DDDD2-472E-49B5-8E8E-E5C32B631DB9}"/>
              </a:ext>
            </a:extLst>
          </p:cNvPr>
          <p:cNvSpPr>
            <a:spLocks noGrp="1"/>
          </p:cNvSpPr>
          <p:nvPr>
            <p:ph idx="1"/>
          </p:nvPr>
        </p:nvSpPr>
        <p:spPr/>
        <p:txBody>
          <a:bodyPr/>
          <a:lstStyle/>
          <a:p>
            <a:r>
              <a:rPr lang="en-US" dirty="0"/>
              <a:t>If </a:t>
            </a:r>
            <a:r>
              <a:rPr lang="en-US" dirty="0" err="1"/>
              <a:t>precommitment</a:t>
            </a:r>
            <a:r>
              <a:rPr lang="en-US" dirty="0"/>
              <a:t> works by increasing subjective probability, then…</a:t>
            </a:r>
          </a:p>
          <a:p>
            <a:r>
              <a:rPr lang="en-US" dirty="0"/>
              <a:t>…explicit increases in probability (with EV constant) should have the same effect (and should wipe out the effect of </a:t>
            </a:r>
            <a:r>
              <a:rPr lang="en-US" dirty="0" err="1"/>
              <a:t>precommitment</a:t>
            </a:r>
            <a:r>
              <a:rPr lang="en-US" dirty="0"/>
              <a:t>)</a:t>
            </a:r>
          </a:p>
        </p:txBody>
      </p:sp>
    </p:spTree>
    <p:extLst>
      <p:ext uri="{BB962C8B-B14F-4D97-AF65-F5344CB8AC3E}">
        <p14:creationId xmlns:p14="http://schemas.microsoft.com/office/powerpoint/2010/main" val="34082412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2</a:t>
            </a:r>
          </a:p>
        </p:txBody>
      </p:sp>
      <p:sp>
        <p:nvSpPr>
          <p:cNvPr id="3" name="Content Placeholder 2"/>
          <p:cNvSpPr>
            <a:spLocks noGrp="1"/>
          </p:cNvSpPr>
          <p:nvPr>
            <p:ph idx="1"/>
          </p:nvPr>
        </p:nvSpPr>
        <p:spPr/>
        <p:txBody>
          <a:bodyPr/>
          <a:lstStyle/>
          <a:p>
            <a:r>
              <a:rPr lang="en-US" dirty="0"/>
              <a:t>Modified Solo game, </a:t>
            </a:r>
            <a:r>
              <a:rPr lang="en-US" i="1" dirty="0"/>
              <a:t>N</a:t>
            </a:r>
            <a:r>
              <a:rPr lang="en-US" dirty="0"/>
              <a:t>=421 </a:t>
            </a:r>
            <a:r>
              <a:rPr lang="en-US" dirty="0" err="1"/>
              <a:t>MTurkers</a:t>
            </a:r>
            <a:endParaRPr lang="en-US" dirty="0"/>
          </a:p>
          <a:p>
            <a:pPr lvl="1"/>
            <a:r>
              <a:rPr lang="en-US" dirty="0"/>
              <a:t>Slightly modified version with mining in the </a:t>
            </a:r>
            <a:r>
              <a:rPr lang="en-US" i="1" dirty="0"/>
              <a:t>Known</a:t>
            </a:r>
            <a:r>
              <a:rPr lang="en-US" dirty="0"/>
              <a:t> region (certain loss of 1400 </a:t>
            </a:r>
            <a:r>
              <a:rPr lang="en-US" dirty="0" err="1"/>
              <a:t>Rp</a:t>
            </a:r>
            <a:r>
              <a:rPr lang="en-US" dirty="0"/>
              <a:t>) or the </a:t>
            </a:r>
            <a:r>
              <a:rPr lang="en-US" i="1" dirty="0"/>
              <a:t>Unknown</a:t>
            </a:r>
            <a:r>
              <a:rPr lang="en-US" dirty="0"/>
              <a:t> region (4% chance of a 40,000 </a:t>
            </a:r>
            <a:r>
              <a:rPr lang="en-US" dirty="0" err="1"/>
              <a:t>Rp</a:t>
            </a:r>
            <a:r>
              <a:rPr lang="en-US" dirty="0"/>
              <a:t>. loss)</a:t>
            </a:r>
          </a:p>
          <a:p>
            <a:r>
              <a:rPr lang="en-US" dirty="0"/>
              <a:t>Repeated vs </a:t>
            </a:r>
            <a:r>
              <a:rPr lang="en-US" dirty="0" err="1"/>
              <a:t>Precommitted</a:t>
            </a:r>
            <a:endParaRPr lang="en-US" dirty="0"/>
          </a:p>
          <a:p>
            <a:r>
              <a:rPr lang="en-US" dirty="0"/>
              <a:t>Probability of the big loss (4% vs. 20% vs. 50%)</a:t>
            </a:r>
          </a:p>
        </p:txBody>
      </p:sp>
    </p:spTree>
    <p:extLst>
      <p:ext uri="{BB962C8B-B14F-4D97-AF65-F5344CB8AC3E}">
        <p14:creationId xmlns:p14="http://schemas.microsoft.com/office/powerpoint/2010/main" val="8791839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dirty="0"/>
              <a:t>Study 2: Choice</a:t>
            </a:r>
          </a:p>
        </p:txBody>
      </p:sp>
      <p:graphicFrame>
        <p:nvGraphicFramePr>
          <p:cNvPr id="34819" name="Group 3"/>
          <p:cNvGraphicFramePr>
            <a:graphicFrameLocks noGrp="1"/>
          </p:cNvGraphicFramePr>
          <p:nvPr>
            <p:ph idx="1"/>
            <p:extLst>
              <p:ext uri="{D42A27DB-BD31-4B8C-83A1-F6EECF244321}">
                <p14:modId xmlns:p14="http://schemas.microsoft.com/office/powerpoint/2010/main" val="2769376888"/>
              </p:ext>
            </p:extLst>
          </p:nvPr>
        </p:nvGraphicFramePr>
        <p:xfrm>
          <a:off x="1219200" y="2549770"/>
          <a:ext cx="6438900" cy="2331720"/>
        </p:xfrm>
        <a:graphic>
          <a:graphicData uri="http://schemas.openxmlformats.org/drawingml/2006/table">
            <a:tbl>
              <a:tblPr/>
              <a:tblGrid>
                <a:gridCol w="1779889">
                  <a:extLst>
                    <a:ext uri="{9D8B030D-6E8A-4147-A177-3AD203B41FA5}">
                      <a16:colId xmlns:a16="http://schemas.microsoft.com/office/drawing/2014/main" val="20000"/>
                    </a:ext>
                  </a:extLst>
                </a:gridCol>
                <a:gridCol w="4659011">
                  <a:extLst>
                    <a:ext uri="{9D8B030D-6E8A-4147-A177-3AD203B41FA5}">
                      <a16:colId xmlns:a16="http://schemas.microsoft.com/office/drawing/2014/main" val="20001"/>
                    </a:ext>
                  </a:extLst>
                </a:gridCol>
              </a:tblGrid>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definitely lose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1,400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have a 0% chance of the large loss occurring.</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UNKNOWN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have a 4%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40,000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a 96%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667528127"/>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dirty="0"/>
              <a:t>Study 2: Choice</a:t>
            </a:r>
          </a:p>
        </p:txBody>
      </p:sp>
      <p:graphicFrame>
        <p:nvGraphicFramePr>
          <p:cNvPr id="34819" name="Group 3"/>
          <p:cNvGraphicFramePr>
            <a:graphicFrameLocks noGrp="1"/>
          </p:cNvGraphicFramePr>
          <p:nvPr>
            <p:ph idx="1"/>
            <p:extLst>
              <p:ext uri="{D42A27DB-BD31-4B8C-83A1-F6EECF244321}">
                <p14:modId xmlns:p14="http://schemas.microsoft.com/office/powerpoint/2010/main" val="2750356270"/>
              </p:ext>
            </p:extLst>
          </p:nvPr>
        </p:nvGraphicFramePr>
        <p:xfrm>
          <a:off x="1219200" y="2549770"/>
          <a:ext cx="6438900" cy="2331720"/>
        </p:xfrm>
        <a:graphic>
          <a:graphicData uri="http://schemas.openxmlformats.org/drawingml/2006/table">
            <a:tbl>
              <a:tblPr/>
              <a:tblGrid>
                <a:gridCol w="1779889">
                  <a:extLst>
                    <a:ext uri="{9D8B030D-6E8A-4147-A177-3AD203B41FA5}">
                      <a16:colId xmlns:a16="http://schemas.microsoft.com/office/drawing/2014/main" val="20000"/>
                    </a:ext>
                  </a:extLst>
                </a:gridCol>
                <a:gridCol w="4659011">
                  <a:extLst>
                    <a:ext uri="{9D8B030D-6E8A-4147-A177-3AD203B41FA5}">
                      <a16:colId xmlns:a16="http://schemas.microsoft.com/office/drawing/2014/main" val="20001"/>
                    </a:ext>
                  </a:extLst>
                </a:gridCol>
              </a:tblGrid>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definitely lose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1,400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have a 0% chance of the large loss occurring.</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UNKNOWN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have a 20%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8,000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a 80%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75941474"/>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dirty="0"/>
              <a:t>Study 2: Choice</a:t>
            </a:r>
          </a:p>
        </p:txBody>
      </p:sp>
      <p:graphicFrame>
        <p:nvGraphicFramePr>
          <p:cNvPr id="34819" name="Group 3"/>
          <p:cNvGraphicFramePr>
            <a:graphicFrameLocks noGrp="1"/>
          </p:cNvGraphicFramePr>
          <p:nvPr>
            <p:ph idx="1"/>
            <p:extLst>
              <p:ext uri="{D42A27DB-BD31-4B8C-83A1-F6EECF244321}">
                <p14:modId xmlns:p14="http://schemas.microsoft.com/office/powerpoint/2010/main" val="777857986"/>
              </p:ext>
            </p:extLst>
          </p:nvPr>
        </p:nvGraphicFramePr>
        <p:xfrm>
          <a:off x="1219200" y="2549770"/>
          <a:ext cx="6438900" cy="2331720"/>
        </p:xfrm>
        <a:graphic>
          <a:graphicData uri="http://schemas.openxmlformats.org/drawingml/2006/table">
            <a:tbl>
              <a:tblPr/>
              <a:tblGrid>
                <a:gridCol w="1779889">
                  <a:extLst>
                    <a:ext uri="{9D8B030D-6E8A-4147-A177-3AD203B41FA5}">
                      <a16:colId xmlns:a16="http://schemas.microsoft.com/office/drawing/2014/main" val="20000"/>
                    </a:ext>
                  </a:extLst>
                </a:gridCol>
                <a:gridCol w="4659011">
                  <a:extLst>
                    <a:ext uri="{9D8B030D-6E8A-4147-A177-3AD203B41FA5}">
                      <a16:colId xmlns:a16="http://schemas.microsoft.com/office/drawing/2014/main" val="20001"/>
                    </a:ext>
                  </a:extLst>
                </a:gridCol>
              </a:tblGrid>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definitely lose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1,400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have a 0% chance of the large loss occurring.</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UNKNOWN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have a 50%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3,200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a 50% chance of losing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113878858"/>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6974"/>
            <a:ext cx="7886700" cy="994172"/>
          </a:xfrm>
        </p:spPr>
        <p:txBody>
          <a:bodyPr/>
          <a:lstStyle/>
          <a:p>
            <a:r>
              <a:rPr lang="en-US" dirty="0"/>
              <a:t>Study 2: Results</a:t>
            </a:r>
          </a:p>
        </p:txBody>
      </p:sp>
      <p:graphicFrame>
        <p:nvGraphicFramePr>
          <p:cNvPr id="5" name="Chart 4">
            <a:extLst>
              <a:ext uri="{FF2B5EF4-FFF2-40B4-BE49-F238E27FC236}">
                <a16:creationId xmlns:a16="http://schemas.microsoft.com/office/drawing/2014/main" id="{0D810BF5-854E-4813-BD57-1745DAC593C7}"/>
              </a:ext>
            </a:extLst>
          </p:cNvPr>
          <p:cNvGraphicFramePr/>
          <p:nvPr>
            <p:extLst>
              <p:ext uri="{D42A27DB-BD31-4B8C-83A1-F6EECF244321}">
                <p14:modId xmlns:p14="http://schemas.microsoft.com/office/powerpoint/2010/main" val="659091615"/>
              </p:ext>
            </p:extLst>
          </p:nvPr>
        </p:nvGraphicFramePr>
        <p:xfrm>
          <a:off x="990600" y="1295400"/>
          <a:ext cx="7524749" cy="540562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745715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DF7F2-6A98-4427-AA7F-C0DC1625C9F9}"/>
              </a:ext>
            </a:extLst>
          </p:cNvPr>
          <p:cNvSpPr>
            <a:spLocks noGrp="1"/>
          </p:cNvSpPr>
          <p:nvPr>
            <p:ph type="title"/>
          </p:nvPr>
        </p:nvSpPr>
        <p:spPr/>
        <p:txBody>
          <a:bodyPr/>
          <a:lstStyle/>
          <a:p>
            <a:r>
              <a:rPr lang="en-CA" dirty="0"/>
              <a:t>Conclusion</a:t>
            </a:r>
          </a:p>
        </p:txBody>
      </p:sp>
      <p:sp>
        <p:nvSpPr>
          <p:cNvPr id="3" name="Content Placeholder 2">
            <a:extLst>
              <a:ext uri="{FF2B5EF4-FFF2-40B4-BE49-F238E27FC236}">
                <a16:creationId xmlns:a16="http://schemas.microsoft.com/office/drawing/2014/main" id="{095EE08C-94B1-4FBB-9901-80633205F5A4}"/>
              </a:ext>
            </a:extLst>
          </p:cNvPr>
          <p:cNvSpPr>
            <a:spLocks noGrp="1"/>
          </p:cNvSpPr>
          <p:nvPr>
            <p:ph idx="1"/>
          </p:nvPr>
        </p:nvSpPr>
        <p:spPr/>
        <p:txBody>
          <a:bodyPr/>
          <a:lstStyle/>
          <a:p>
            <a:r>
              <a:rPr lang="en-CA" dirty="0" err="1"/>
              <a:t>Precommitment</a:t>
            </a:r>
            <a:r>
              <a:rPr lang="en-CA" dirty="0"/>
              <a:t> effect becomes weaker and eventually non-significant as the probability of big loss increases. </a:t>
            </a:r>
          </a:p>
          <a:p>
            <a:r>
              <a:rPr lang="en-CA" dirty="0"/>
              <a:t>Why? Because when the probability is already high, there is little room for </a:t>
            </a:r>
            <a:r>
              <a:rPr lang="en-CA" dirty="0" err="1"/>
              <a:t>precommitment</a:t>
            </a:r>
            <a:r>
              <a:rPr lang="en-CA" dirty="0"/>
              <a:t> to increase the subjective likelihood of the big loss.</a:t>
            </a:r>
          </a:p>
        </p:txBody>
      </p:sp>
    </p:spTree>
    <p:extLst>
      <p:ext uri="{BB962C8B-B14F-4D97-AF65-F5344CB8AC3E}">
        <p14:creationId xmlns:p14="http://schemas.microsoft.com/office/powerpoint/2010/main" val="30007078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lstStyle/>
          <a:p>
            <a:r>
              <a:rPr lang="en-US" altLang="en-US" sz="5400" dirty="0"/>
              <a:t>Study 3</a:t>
            </a:r>
          </a:p>
        </p:txBody>
      </p:sp>
      <p:sp>
        <p:nvSpPr>
          <p:cNvPr id="20483" name="Rectangle 3"/>
          <p:cNvSpPr>
            <a:spLocks noGrp="1" noChangeArrowheads="1"/>
          </p:cNvSpPr>
          <p:nvPr>
            <p:ph type="subTitle" idx="1"/>
          </p:nvPr>
        </p:nvSpPr>
        <p:spPr/>
        <p:txBody>
          <a:bodyPr/>
          <a:lstStyle/>
          <a:p>
            <a:pPr marL="685800" indent="-685800" algn="l"/>
            <a:r>
              <a:rPr lang="en-US" altLang="en-US" sz="2100" dirty="0"/>
              <a:t>Question: How does a change in the Decision-Making time horizon affect </a:t>
            </a:r>
            <a:r>
              <a:rPr lang="en-US" altLang="en-US" sz="2100" dirty="0" err="1"/>
              <a:t>precommitment</a:t>
            </a:r>
            <a:r>
              <a:rPr lang="en-US" altLang="en-US" sz="2100" dirty="0"/>
              <a:t>?</a:t>
            </a:r>
          </a:p>
        </p:txBody>
      </p:sp>
    </p:spTree>
    <p:extLst>
      <p:ext uri="{BB962C8B-B14F-4D97-AF65-F5344CB8AC3E}">
        <p14:creationId xmlns:p14="http://schemas.microsoft.com/office/powerpoint/2010/main" val="4020501592"/>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C654D-D9F1-441E-B4C5-A4955AB33D89}"/>
              </a:ext>
            </a:extLst>
          </p:cNvPr>
          <p:cNvSpPr>
            <a:spLocks noGrp="1"/>
          </p:cNvSpPr>
          <p:nvPr>
            <p:ph type="title"/>
          </p:nvPr>
        </p:nvSpPr>
        <p:spPr/>
        <p:txBody>
          <a:bodyPr/>
          <a:lstStyle/>
          <a:p>
            <a:r>
              <a:rPr lang="en-US" dirty="0"/>
              <a:t>Study 3: Theory</a:t>
            </a:r>
          </a:p>
        </p:txBody>
      </p:sp>
      <p:sp>
        <p:nvSpPr>
          <p:cNvPr id="3" name="Content Placeholder 2">
            <a:extLst>
              <a:ext uri="{FF2B5EF4-FFF2-40B4-BE49-F238E27FC236}">
                <a16:creationId xmlns:a16="http://schemas.microsoft.com/office/drawing/2014/main" id="{74DB1EED-D8BC-4F74-803E-EF204ADDD9B8}"/>
              </a:ext>
            </a:extLst>
          </p:cNvPr>
          <p:cNvSpPr>
            <a:spLocks noGrp="1"/>
          </p:cNvSpPr>
          <p:nvPr>
            <p:ph idx="1"/>
          </p:nvPr>
        </p:nvSpPr>
        <p:spPr/>
        <p:txBody>
          <a:bodyPr/>
          <a:lstStyle/>
          <a:p>
            <a:r>
              <a:rPr lang="en-US" dirty="0"/>
              <a:t>If </a:t>
            </a:r>
            <a:r>
              <a:rPr lang="en-US" dirty="0" err="1"/>
              <a:t>precommitment</a:t>
            </a:r>
            <a:r>
              <a:rPr lang="en-US" dirty="0"/>
              <a:t> increases time horizon, then…</a:t>
            </a:r>
          </a:p>
          <a:p>
            <a:r>
              <a:rPr lang="en-US" dirty="0"/>
              <a:t>…experimentally increasing the time horizon should have the same effect</a:t>
            </a:r>
          </a:p>
          <a:p>
            <a:r>
              <a:rPr lang="en-US" dirty="0"/>
              <a:t>…and should wipe out the effect of </a:t>
            </a:r>
            <a:r>
              <a:rPr lang="en-US" dirty="0" err="1"/>
              <a:t>precommitment</a:t>
            </a:r>
            <a:endParaRPr lang="en-US" dirty="0"/>
          </a:p>
          <a:p>
            <a:r>
              <a:rPr lang="en-US" dirty="0"/>
              <a:t>Also, we should see the same result even when the </a:t>
            </a:r>
            <a:r>
              <a:rPr lang="en-US" i="1" dirty="0"/>
              <a:t>risky</a:t>
            </a:r>
            <a:r>
              <a:rPr lang="en-US" dirty="0"/>
              <a:t> result is EV maximizing</a:t>
            </a:r>
            <a:br>
              <a:rPr lang="en-US" dirty="0"/>
            </a:br>
            <a:endParaRPr lang="en-US" dirty="0"/>
          </a:p>
        </p:txBody>
      </p:sp>
    </p:spTree>
    <p:extLst>
      <p:ext uri="{BB962C8B-B14F-4D97-AF65-F5344CB8AC3E}">
        <p14:creationId xmlns:p14="http://schemas.microsoft.com/office/powerpoint/2010/main" val="3991132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71BBF-B1A8-4EF3-A8E9-0DE253994563}"/>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7CE845E7-8E4E-40A0-847F-62EA5D53EAB3}"/>
              </a:ext>
            </a:extLst>
          </p:cNvPr>
          <p:cNvSpPr>
            <a:spLocks noGrp="1"/>
          </p:cNvSpPr>
          <p:nvPr>
            <p:ph idx="1"/>
          </p:nvPr>
        </p:nvSpPr>
        <p:spPr/>
        <p:txBody>
          <a:bodyPr/>
          <a:lstStyle/>
          <a:p>
            <a:r>
              <a:rPr lang="en-US" dirty="0"/>
              <a:t>Currently in major revision</a:t>
            </a:r>
          </a:p>
          <a:p>
            <a:pPr lvl="1"/>
            <a:r>
              <a:rPr lang="en-US" dirty="0"/>
              <a:t>Now two different papers!</a:t>
            </a:r>
          </a:p>
          <a:p>
            <a:r>
              <a:rPr lang="en-US" dirty="0"/>
              <a:t>Today’s version: </a:t>
            </a:r>
          </a:p>
          <a:p>
            <a:pPr lvl="1"/>
            <a:r>
              <a:rPr lang="en-US" dirty="0"/>
              <a:t>with warts! </a:t>
            </a:r>
          </a:p>
          <a:p>
            <a:pPr lvl="1"/>
            <a:r>
              <a:rPr lang="en-US" dirty="0"/>
              <a:t>no file drawer </a:t>
            </a:r>
          </a:p>
          <a:p>
            <a:r>
              <a:rPr lang="en-US" dirty="0"/>
              <a:t>Suggestions and criticisms welcome</a:t>
            </a:r>
          </a:p>
          <a:p>
            <a:endParaRPr lang="en-US" dirty="0"/>
          </a:p>
        </p:txBody>
      </p:sp>
    </p:spTree>
    <p:extLst>
      <p:ext uri="{BB962C8B-B14F-4D97-AF65-F5344CB8AC3E}">
        <p14:creationId xmlns:p14="http://schemas.microsoft.com/office/powerpoint/2010/main" val="669315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564" y="-152400"/>
            <a:ext cx="8229600" cy="1143000"/>
          </a:xfrm>
        </p:spPr>
        <p:txBody>
          <a:bodyPr/>
          <a:lstStyle/>
          <a:p>
            <a:r>
              <a:rPr lang="en-US" dirty="0"/>
              <a:t>Study 3</a:t>
            </a:r>
          </a:p>
        </p:txBody>
      </p:sp>
      <p:sp>
        <p:nvSpPr>
          <p:cNvPr id="3" name="Content Placeholder 2"/>
          <p:cNvSpPr>
            <a:spLocks noGrp="1"/>
          </p:cNvSpPr>
          <p:nvPr>
            <p:ph idx="1"/>
          </p:nvPr>
        </p:nvSpPr>
        <p:spPr>
          <a:xfrm>
            <a:off x="457200" y="997527"/>
            <a:ext cx="8229600" cy="4525963"/>
          </a:xfrm>
        </p:spPr>
        <p:txBody>
          <a:bodyPr/>
          <a:lstStyle/>
          <a:p>
            <a:r>
              <a:rPr lang="en-US" sz="2800" dirty="0"/>
              <a:t>N=567 </a:t>
            </a:r>
            <a:r>
              <a:rPr lang="en-US" sz="2800" dirty="0" err="1"/>
              <a:t>MTurkers</a:t>
            </a:r>
            <a:endParaRPr lang="en-US" sz="2800" dirty="0"/>
          </a:p>
          <a:p>
            <a:r>
              <a:rPr lang="en-US" sz="2800" dirty="0"/>
              <a:t>Repeated vs </a:t>
            </a:r>
            <a:r>
              <a:rPr lang="en-US" sz="2800" dirty="0" err="1"/>
              <a:t>Precommitted</a:t>
            </a:r>
            <a:endParaRPr lang="en-US" sz="2800" dirty="0"/>
          </a:p>
          <a:p>
            <a:r>
              <a:rPr lang="en-US" sz="2800" dirty="0"/>
              <a:t>Time horizon manipulation (vs no-instruction control): </a:t>
            </a:r>
          </a:p>
          <a:p>
            <a:pPr lvl="1"/>
            <a:r>
              <a:rPr lang="en-US" sz="2400" dirty="0"/>
              <a:t>Think about all the 20 rounds of the game. What is the best strategy?</a:t>
            </a:r>
          </a:p>
          <a:p>
            <a:pPr lvl="1"/>
            <a:r>
              <a:rPr lang="en-US" sz="2400" dirty="0"/>
              <a:t>How many rounds out of 20 you think you should invest?</a:t>
            </a:r>
          </a:p>
          <a:p>
            <a:r>
              <a:rPr lang="en-US" sz="2800" dirty="0"/>
              <a:t>Expected Value Advantage (Risky vs. Safe)</a:t>
            </a:r>
          </a:p>
          <a:p>
            <a:pPr lvl="1"/>
            <a:r>
              <a:rPr lang="en-US" sz="2400" dirty="0"/>
              <a:t>Known region: Fixed pay of 1400 </a:t>
            </a:r>
          </a:p>
          <a:p>
            <a:pPr lvl="1"/>
            <a:r>
              <a:rPr lang="en-US" sz="2400" dirty="0"/>
              <a:t>Unknown region: 4% chance of paying </a:t>
            </a:r>
            <a:r>
              <a:rPr lang="en-US" sz="2400" u="sng" dirty="0"/>
              <a:t>40,000 </a:t>
            </a:r>
            <a:r>
              <a:rPr lang="en-US" sz="2400" u="sng" dirty="0" err="1"/>
              <a:t>Rp</a:t>
            </a:r>
            <a:r>
              <a:rPr lang="en-US" sz="2400" u="sng" dirty="0"/>
              <a:t>. vs. 30,000 </a:t>
            </a:r>
            <a:r>
              <a:rPr lang="en-US" sz="2400" u="sng" dirty="0" err="1"/>
              <a:t>Rp</a:t>
            </a:r>
            <a:r>
              <a:rPr lang="en-US" sz="2400" u="sng" dirty="0"/>
              <a:t>.</a:t>
            </a:r>
          </a:p>
          <a:p>
            <a:endParaRPr lang="en-US" dirty="0"/>
          </a:p>
          <a:p>
            <a:endParaRPr lang="en-US" dirty="0"/>
          </a:p>
        </p:txBody>
      </p:sp>
    </p:spTree>
    <p:extLst>
      <p:ext uri="{BB962C8B-B14F-4D97-AF65-F5344CB8AC3E}">
        <p14:creationId xmlns:p14="http://schemas.microsoft.com/office/powerpoint/2010/main" val="34071228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C1EF0-7BBA-4437-9BF1-2517A57E5D0F}"/>
              </a:ext>
            </a:extLst>
          </p:cNvPr>
          <p:cNvSpPr>
            <a:spLocks noGrp="1"/>
          </p:cNvSpPr>
          <p:nvPr>
            <p:ph type="title"/>
          </p:nvPr>
        </p:nvSpPr>
        <p:spPr/>
        <p:txBody>
          <a:bodyPr/>
          <a:lstStyle/>
          <a:p>
            <a:r>
              <a:rPr lang="en-CA" dirty="0"/>
              <a:t>Results:</a:t>
            </a:r>
          </a:p>
        </p:txBody>
      </p:sp>
      <p:graphicFrame>
        <p:nvGraphicFramePr>
          <p:cNvPr id="5" name="Chart 4">
            <a:extLst>
              <a:ext uri="{FF2B5EF4-FFF2-40B4-BE49-F238E27FC236}">
                <a16:creationId xmlns:a16="http://schemas.microsoft.com/office/drawing/2014/main" id="{181B4BE5-7D74-443B-ADC3-65497DA4D1D1}"/>
              </a:ext>
            </a:extLst>
          </p:cNvPr>
          <p:cNvGraphicFramePr>
            <a:graphicFrameLocks/>
          </p:cNvGraphicFramePr>
          <p:nvPr>
            <p:extLst>
              <p:ext uri="{D42A27DB-BD31-4B8C-83A1-F6EECF244321}">
                <p14:modId xmlns:p14="http://schemas.microsoft.com/office/powerpoint/2010/main" val="1535920694"/>
              </p:ext>
            </p:extLst>
          </p:nvPr>
        </p:nvGraphicFramePr>
        <p:xfrm>
          <a:off x="0" y="2221706"/>
          <a:ext cx="4643439" cy="364569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9CAE89D4-6EA5-4893-9E7B-3786B60DDE7B}"/>
              </a:ext>
            </a:extLst>
          </p:cNvPr>
          <p:cNvGraphicFramePr>
            <a:graphicFrameLocks/>
          </p:cNvGraphicFramePr>
          <p:nvPr>
            <p:extLst>
              <p:ext uri="{D42A27DB-BD31-4B8C-83A1-F6EECF244321}">
                <p14:modId xmlns:p14="http://schemas.microsoft.com/office/powerpoint/2010/main" val="1732849367"/>
              </p:ext>
            </p:extLst>
          </p:nvPr>
        </p:nvGraphicFramePr>
        <p:xfrm>
          <a:off x="4419600" y="2221706"/>
          <a:ext cx="4857750" cy="334089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482119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2189"/>
            <a:ext cx="7886700" cy="994172"/>
          </a:xfrm>
        </p:spPr>
        <p:txBody>
          <a:bodyPr/>
          <a:lstStyle/>
          <a:p>
            <a:r>
              <a:rPr lang="en-US" dirty="0"/>
              <a:t>Study 3: Results</a:t>
            </a:r>
          </a:p>
        </p:txBody>
      </p:sp>
      <p:graphicFrame>
        <p:nvGraphicFramePr>
          <p:cNvPr id="4" name="Chart 3">
            <a:extLst>
              <a:ext uri="{FF2B5EF4-FFF2-40B4-BE49-F238E27FC236}">
                <a16:creationId xmlns:a16="http://schemas.microsoft.com/office/drawing/2014/main" id="{73B8467B-5659-4582-BCCD-D8D8AB9A2DD8}"/>
              </a:ext>
            </a:extLst>
          </p:cNvPr>
          <p:cNvGraphicFramePr/>
          <p:nvPr>
            <p:extLst>
              <p:ext uri="{D42A27DB-BD31-4B8C-83A1-F6EECF244321}">
                <p14:modId xmlns:p14="http://schemas.microsoft.com/office/powerpoint/2010/main" val="3193345502"/>
              </p:ext>
            </p:extLst>
          </p:nvPr>
        </p:nvGraphicFramePr>
        <p:xfrm>
          <a:off x="228600" y="994172"/>
          <a:ext cx="8915400" cy="578762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979411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7D68B-2EAE-438A-A618-3FE59F0EAAB8}"/>
              </a:ext>
            </a:extLst>
          </p:cNvPr>
          <p:cNvSpPr>
            <a:spLocks noGrp="1"/>
          </p:cNvSpPr>
          <p:nvPr>
            <p:ph type="title"/>
          </p:nvPr>
        </p:nvSpPr>
        <p:spPr/>
        <p:txBody>
          <a:bodyPr/>
          <a:lstStyle/>
          <a:p>
            <a:r>
              <a:rPr lang="en-CA" dirty="0"/>
              <a:t>Conclusion</a:t>
            </a:r>
          </a:p>
        </p:txBody>
      </p:sp>
      <p:sp>
        <p:nvSpPr>
          <p:cNvPr id="3" name="Content Placeholder 2">
            <a:extLst>
              <a:ext uri="{FF2B5EF4-FFF2-40B4-BE49-F238E27FC236}">
                <a16:creationId xmlns:a16="http://schemas.microsoft.com/office/drawing/2014/main" id="{7FA9342E-84CE-430A-884D-DF1001D10561}"/>
              </a:ext>
            </a:extLst>
          </p:cNvPr>
          <p:cNvSpPr>
            <a:spLocks noGrp="1"/>
          </p:cNvSpPr>
          <p:nvPr>
            <p:ph idx="1"/>
          </p:nvPr>
        </p:nvSpPr>
        <p:spPr/>
        <p:txBody>
          <a:bodyPr/>
          <a:lstStyle/>
          <a:p>
            <a:r>
              <a:rPr lang="en-CA" dirty="0"/>
              <a:t>Urging participants to think about “all” 20 rounds of the game:</a:t>
            </a:r>
          </a:p>
          <a:p>
            <a:pPr lvl="1"/>
            <a:r>
              <a:rPr lang="en-CA" dirty="0"/>
              <a:t>Increased the choice of safe option in the repeated condition.</a:t>
            </a:r>
          </a:p>
          <a:p>
            <a:pPr lvl="1"/>
            <a:r>
              <a:rPr lang="en-CA" dirty="0"/>
              <a:t>Did not have any effect in the </a:t>
            </a:r>
            <a:r>
              <a:rPr lang="en-CA" dirty="0" err="1"/>
              <a:t>precommitment</a:t>
            </a:r>
            <a:r>
              <a:rPr lang="en-CA" dirty="0"/>
              <a:t> condition.</a:t>
            </a:r>
          </a:p>
          <a:p>
            <a:r>
              <a:rPr lang="en-CA" dirty="0"/>
              <a:t>Further supports our “increase in time-horizon” account.</a:t>
            </a:r>
          </a:p>
          <a:p>
            <a:pPr lvl="1"/>
            <a:endParaRPr lang="en-CA" dirty="0"/>
          </a:p>
          <a:p>
            <a:pPr marL="342900" lvl="1" indent="0">
              <a:buNone/>
            </a:pPr>
            <a:endParaRPr lang="en-CA" dirty="0"/>
          </a:p>
        </p:txBody>
      </p:sp>
    </p:spTree>
    <p:extLst>
      <p:ext uri="{BB962C8B-B14F-4D97-AF65-F5344CB8AC3E}">
        <p14:creationId xmlns:p14="http://schemas.microsoft.com/office/powerpoint/2010/main" val="1395290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lstStyle/>
          <a:p>
            <a:r>
              <a:rPr lang="en-US" altLang="en-US" sz="5400" dirty="0"/>
              <a:t>Study 4</a:t>
            </a:r>
          </a:p>
        </p:txBody>
      </p:sp>
      <p:sp>
        <p:nvSpPr>
          <p:cNvPr id="20483" name="Rectangle 3"/>
          <p:cNvSpPr>
            <a:spLocks noGrp="1" noChangeArrowheads="1"/>
          </p:cNvSpPr>
          <p:nvPr>
            <p:ph type="subTitle" idx="1"/>
          </p:nvPr>
        </p:nvSpPr>
        <p:spPr/>
        <p:txBody>
          <a:bodyPr/>
          <a:lstStyle/>
          <a:p>
            <a:pPr marL="685800" indent="-685800" algn="l"/>
            <a:r>
              <a:rPr lang="en-US" altLang="en-US" sz="2100" dirty="0"/>
              <a:t>Question: Is pre-commitment binding?</a:t>
            </a:r>
          </a:p>
        </p:txBody>
      </p:sp>
    </p:spTree>
    <p:extLst>
      <p:ext uri="{BB962C8B-B14F-4D97-AF65-F5344CB8AC3E}">
        <p14:creationId xmlns:p14="http://schemas.microsoft.com/office/powerpoint/2010/main" val="292163727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FF341-EE2A-44DA-B768-451098067BDD}"/>
              </a:ext>
            </a:extLst>
          </p:cNvPr>
          <p:cNvSpPr>
            <a:spLocks noGrp="1"/>
          </p:cNvSpPr>
          <p:nvPr>
            <p:ph type="title"/>
          </p:nvPr>
        </p:nvSpPr>
        <p:spPr/>
        <p:txBody>
          <a:bodyPr/>
          <a:lstStyle/>
          <a:p>
            <a:r>
              <a:rPr lang="en-US" dirty="0"/>
              <a:t>Study 4: Theory</a:t>
            </a:r>
          </a:p>
        </p:txBody>
      </p:sp>
      <p:sp>
        <p:nvSpPr>
          <p:cNvPr id="3" name="Content Placeholder 2">
            <a:extLst>
              <a:ext uri="{FF2B5EF4-FFF2-40B4-BE49-F238E27FC236}">
                <a16:creationId xmlns:a16="http://schemas.microsoft.com/office/drawing/2014/main" id="{C308C60A-4DBB-4944-BCE9-56D61EB9FB2A}"/>
              </a:ext>
            </a:extLst>
          </p:cNvPr>
          <p:cNvSpPr>
            <a:spLocks noGrp="1"/>
          </p:cNvSpPr>
          <p:nvPr>
            <p:ph idx="1"/>
          </p:nvPr>
        </p:nvSpPr>
        <p:spPr/>
        <p:txBody>
          <a:bodyPr/>
          <a:lstStyle/>
          <a:p>
            <a:r>
              <a:rPr lang="en-US" dirty="0"/>
              <a:t>If </a:t>
            </a:r>
            <a:r>
              <a:rPr lang="en-US" dirty="0" err="1"/>
              <a:t>precommitment</a:t>
            </a:r>
            <a:r>
              <a:rPr lang="en-US" dirty="0"/>
              <a:t> increases time horizon, then…</a:t>
            </a:r>
          </a:p>
          <a:p>
            <a:r>
              <a:rPr lang="en-US" dirty="0"/>
              <a:t>…non-binding </a:t>
            </a:r>
            <a:r>
              <a:rPr lang="en-US" dirty="0" err="1"/>
              <a:t>precommitment</a:t>
            </a:r>
            <a:r>
              <a:rPr lang="en-US" dirty="0"/>
              <a:t> should have the same effect</a:t>
            </a:r>
          </a:p>
        </p:txBody>
      </p:sp>
    </p:spTree>
    <p:extLst>
      <p:ext uri="{BB962C8B-B14F-4D97-AF65-F5344CB8AC3E}">
        <p14:creationId xmlns:p14="http://schemas.microsoft.com/office/powerpoint/2010/main" val="2438956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4</a:t>
            </a:r>
          </a:p>
        </p:txBody>
      </p:sp>
      <p:sp>
        <p:nvSpPr>
          <p:cNvPr id="3" name="Content Placeholder 2"/>
          <p:cNvSpPr>
            <a:spLocks noGrp="1"/>
          </p:cNvSpPr>
          <p:nvPr>
            <p:ph idx="1"/>
          </p:nvPr>
        </p:nvSpPr>
        <p:spPr/>
        <p:txBody>
          <a:bodyPr/>
          <a:lstStyle/>
          <a:p>
            <a:r>
              <a:rPr lang="en-US" dirty="0"/>
              <a:t>N=210 </a:t>
            </a:r>
            <a:r>
              <a:rPr lang="en-US" dirty="0" err="1"/>
              <a:t>MTurkers</a:t>
            </a:r>
            <a:endParaRPr lang="en-US" dirty="0"/>
          </a:p>
          <a:p>
            <a:r>
              <a:rPr lang="en-US" dirty="0"/>
              <a:t>Repeated vs </a:t>
            </a:r>
            <a:r>
              <a:rPr lang="en-US" dirty="0" err="1"/>
              <a:t>Precommitted</a:t>
            </a:r>
            <a:r>
              <a:rPr lang="en-US" dirty="0"/>
              <a:t> vs. non-binding </a:t>
            </a:r>
            <a:r>
              <a:rPr lang="en-US" dirty="0" err="1"/>
              <a:t>precommitted</a:t>
            </a:r>
            <a:endParaRPr lang="en-US" dirty="0"/>
          </a:p>
          <a:p>
            <a:r>
              <a:rPr lang="en-US" dirty="0"/>
              <a:t>Key difference: Ability to change </a:t>
            </a:r>
            <a:r>
              <a:rPr lang="en-US" dirty="0" err="1"/>
              <a:t>precommitted</a:t>
            </a:r>
            <a:r>
              <a:rPr lang="en-US" dirty="0"/>
              <a:t> choices after each round</a:t>
            </a:r>
          </a:p>
          <a:p>
            <a:endParaRPr lang="en-US" dirty="0"/>
          </a:p>
        </p:txBody>
      </p:sp>
    </p:spTree>
    <p:extLst>
      <p:ext uri="{BB962C8B-B14F-4D97-AF65-F5344CB8AC3E}">
        <p14:creationId xmlns:p14="http://schemas.microsoft.com/office/powerpoint/2010/main" val="21181119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4: Results</a:t>
            </a:r>
          </a:p>
        </p:txBody>
      </p:sp>
      <p:graphicFrame>
        <p:nvGraphicFramePr>
          <p:cNvPr id="4" name="Chart 3">
            <a:extLst>
              <a:ext uri="{FF2B5EF4-FFF2-40B4-BE49-F238E27FC236}">
                <a16:creationId xmlns:a16="http://schemas.microsoft.com/office/drawing/2014/main" id="{5CBBC79D-C6AF-4E7E-A222-161F1C5B3A85}"/>
              </a:ext>
            </a:extLst>
          </p:cNvPr>
          <p:cNvGraphicFramePr>
            <a:graphicFrameLocks/>
          </p:cNvGraphicFramePr>
          <p:nvPr/>
        </p:nvGraphicFramePr>
        <p:xfrm>
          <a:off x="2090371" y="2028826"/>
          <a:ext cx="4963258" cy="369808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548989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01E0E-20C7-4798-A86C-912EC91D52D6}"/>
              </a:ext>
            </a:extLst>
          </p:cNvPr>
          <p:cNvSpPr>
            <a:spLocks noGrp="1"/>
          </p:cNvSpPr>
          <p:nvPr>
            <p:ph type="title"/>
          </p:nvPr>
        </p:nvSpPr>
        <p:spPr/>
        <p:txBody>
          <a:bodyPr/>
          <a:lstStyle/>
          <a:p>
            <a:r>
              <a:rPr lang="en-CA" dirty="0"/>
              <a:t>Conclusion</a:t>
            </a:r>
          </a:p>
        </p:txBody>
      </p:sp>
      <p:sp>
        <p:nvSpPr>
          <p:cNvPr id="3" name="Content Placeholder 2">
            <a:extLst>
              <a:ext uri="{FF2B5EF4-FFF2-40B4-BE49-F238E27FC236}">
                <a16:creationId xmlns:a16="http://schemas.microsoft.com/office/drawing/2014/main" id="{A433B1EF-8361-4CDB-AEC5-68133FB499DB}"/>
              </a:ext>
            </a:extLst>
          </p:cNvPr>
          <p:cNvSpPr>
            <a:spLocks noGrp="1"/>
          </p:cNvSpPr>
          <p:nvPr>
            <p:ph idx="1"/>
          </p:nvPr>
        </p:nvSpPr>
        <p:spPr/>
        <p:txBody>
          <a:bodyPr/>
          <a:lstStyle/>
          <a:p>
            <a:r>
              <a:rPr lang="en-CA" dirty="0"/>
              <a:t>Non-binding </a:t>
            </a:r>
            <a:r>
              <a:rPr lang="en-CA" dirty="0" err="1"/>
              <a:t>precommitment</a:t>
            </a:r>
            <a:r>
              <a:rPr lang="en-CA" dirty="0"/>
              <a:t> is as effective as the binding </a:t>
            </a:r>
            <a:r>
              <a:rPr lang="en-CA" dirty="0" err="1"/>
              <a:t>precommitment</a:t>
            </a:r>
            <a:r>
              <a:rPr lang="en-CA" dirty="0"/>
              <a:t>.</a:t>
            </a:r>
          </a:p>
          <a:p>
            <a:r>
              <a:rPr lang="en-CA" dirty="0"/>
              <a:t>Further supports our process account.</a:t>
            </a:r>
          </a:p>
        </p:txBody>
      </p:sp>
    </p:spTree>
    <p:extLst>
      <p:ext uri="{BB962C8B-B14F-4D97-AF65-F5344CB8AC3E}">
        <p14:creationId xmlns:p14="http://schemas.microsoft.com/office/powerpoint/2010/main" val="35755363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lstStyle/>
          <a:p>
            <a:r>
              <a:rPr lang="en-US" altLang="en-US" sz="5400" dirty="0"/>
              <a:t>Study 5</a:t>
            </a:r>
          </a:p>
        </p:txBody>
      </p:sp>
      <p:sp>
        <p:nvSpPr>
          <p:cNvPr id="20483" name="Rectangle 3"/>
          <p:cNvSpPr>
            <a:spLocks noGrp="1" noChangeArrowheads="1"/>
          </p:cNvSpPr>
          <p:nvPr>
            <p:ph type="subTitle" idx="1"/>
          </p:nvPr>
        </p:nvSpPr>
        <p:spPr/>
        <p:txBody>
          <a:bodyPr/>
          <a:lstStyle/>
          <a:p>
            <a:pPr marL="685800" indent="-685800" algn="l"/>
            <a:r>
              <a:rPr lang="en-US" altLang="en-US" sz="2100" dirty="0"/>
              <a:t>Question: How does </a:t>
            </a:r>
            <a:r>
              <a:rPr lang="en-US" altLang="en-US" sz="2100" dirty="0" err="1"/>
              <a:t>precommitment</a:t>
            </a:r>
            <a:r>
              <a:rPr lang="en-US" altLang="en-US" sz="2100" dirty="0"/>
              <a:t> affect investment rates in a </a:t>
            </a:r>
            <a:r>
              <a:rPr lang="en-US" altLang="en-US" sz="2100" i="1" dirty="0"/>
              <a:t>gain </a:t>
            </a:r>
            <a:r>
              <a:rPr lang="en-US" altLang="en-US" sz="2100" dirty="0"/>
              <a:t>frame?</a:t>
            </a:r>
          </a:p>
        </p:txBody>
      </p:sp>
    </p:spTree>
    <p:extLst>
      <p:ext uri="{BB962C8B-B14F-4D97-AF65-F5344CB8AC3E}">
        <p14:creationId xmlns:p14="http://schemas.microsoft.com/office/powerpoint/2010/main" val="413659019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827B5-BDAB-44D6-B907-F63D361A761B}"/>
              </a:ext>
            </a:extLst>
          </p:cNvPr>
          <p:cNvSpPr>
            <a:spLocks noGrp="1"/>
          </p:cNvSpPr>
          <p:nvPr>
            <p:ph type="title"/>
          </p:nvPr>
        </p:nvSpPr>
        <p:spPr>
          <a:xfrm>
            <a:off x="304800" y="160337"/>
            <a:ext cx="8534400" cy="1143000"/>
          </a:xfrm>
        </p:spPr>
        <p:txBody>
          <a:bodyPr/>
          <a:lstStyle/>
          <a:p>
            <a:r>
              <a:rPr lang="en-CA" sz="4000" dirty="0"/>
              <a:t>Decision Making with Rare Events</a:t>
            </a:r>
          </a:p>
        </p:txBody>
      </p:sp>
      <p:sp>
        <p:nvSpPr>
          <p:cNvPr id="3" name="Content Placeholder 2">
            <a:extLst>
              <a:ext uri="{FF2B5EF4-FFF2-40B4-BE49-F238E27FC236}">
                <a16:creationId xmlns:a16="http://schemas.microsoft.com/office/drawing/2014/main" id="{7DF0F56C-F447-4C4C-A74A-D85F8350B8BF}"/>
              </a:ext>
            </a:extLst>
          </p:cNvPr>
          <p:cNvSpPr>
            <a:spLocks noGrp="1"/>
          </p:cNvSpPr>
          <p:nvPr>
            <p:ph idx="1"/>
          </p:nvPr>
        </p:nvSpPr>
        <p:spPr>
          <a:xfrm>
            <a:off x="457200" y="1600200"/>
            <a:ext cx="8534400" cy="4800600"/>
          </a:xfrm>
        </p:spPr>
        <p:txBody>
          <a:bodyPr/>
          <a:lstStyle/>
          <a:p>
            <a:r>
              <a:rPr lang="en-CA" dirty="0"/>
              <a:t>Poor decision making with low probability events:</a:t>
            </a:r>
          </a:p>
          <a:p>
            <a:pPr lvl="1"/>
            <a:r>
              <a:rPr lang="en-CA" dirty="0"/>
              <a:t>Extreme weather events (e.g., earthquake, flood)</a:t>
            </a:r>
          </a:p>
          <a:p>
            <a:pPr lvl="1"/>
            <a:r>
              <a:rPr lang="en-CA" dirty="0"/>
              <a:t>Data backup</a:t>
            </a:r>
          </a:p>
          <a:p>
            <a:pPr lvl="1"/>
            <a:r>
              <a:rPr lang="en-CA" dirty="0"/>
              <a:t>Nighttime visibility</a:t>
            </a:r>
          </a:p>
          <a:p>
            <a:pPr marL="685800" lvl="2" indent="0">
              <a:buNone/>
            </a:pPr>
            <a:endParaRPr lang="en-US" altLang="en-US" dirty="0"/>
          </a:p>
          <a:p>
            <a:pPr lvl="2"/>
            <a:endParaRPr lang="en-CA" dirty="0"/>
          </a:p>
          <a:p>
            <a:pPr lvl="2"/>
            <a:endParaRPr lang="en-CA"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14801" y="4619303"/>
            <a:ext cx="1904999" cy="1904999"/>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21596" y="4649980"/>
            <a:ext cx="2286000" cy="1852551"/>
          </a:xfrm>
          <a:prstGeom prst="rect">
            <a:avLst/>
          </a:prstGeom>
        </p:spPr>
      </p:pic>
      <p:pic>
        <p:nvPicPr>
          <p:cNvPr id="8" name="Picture 7">
            <a:extLst>
              <a:ext uri="{FF2B5EF4-FFF2-40B4-BE49-F238E27FC236}">
                <a16:creationId xmlns:a16="http://schemas.microsoft.com/office/drawing/2014/main" id="{CCF3F8A4-A90E-2F54-48E3-40B2ADC06A3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27005" y="3993005"/>
            <a:ext cx="2057400" cy="2529590"/>
          </a:xfrm>
          <a:prstGeom prst="rect">
            <a:avLst/>
          </a:prstGeom>
        </p:spPr>
      </p:pic>
    </p:spTree>
    <p:extLst>
      <p:ext uri="{BB962C8B-B14F-4D97-AF65-F5344CB8AC3E}">
        <p14:creationId xmlns:p14="http://schemas.microsoft.com/office/powerpoint/2010/main" val="32446164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AE24EA-2168-4E9B-AFF7-A7DA87D52900}"/>
              </a:ext>
            </a:extLst>
          </p:cNvPr>
          <p:cNvSpPr>
            <a:spLocks noGrp="1"/>
          </p:cNvSpPr>
          <p:nvPr>
            <p:ph type="title"/>
          </p:nvPr>
        </p:nvSpPr>
        <p:spPr/>
        <p:txBody>
          <a:bodyPr/>
          <a:lstStyle/>
          <a:p>
            <a:r>
              <a:rPr lang="en-US" dirty="0"/>
              <a:t>Study 5: Theory</a:t>
            </a:r>
          </a:p>
        </p:txBody>
      </p:sp>
      <p:sp>
        <p:nvSpPr>
          <p:cNvPr id="3" name="Content Placeholder 2">
            <a:extLst>
              <a:ext uri="{FF2B5EF4-FFF2-40B4-BE49-F238E27FC236}">
                <a16:creationId xmlns:a16="http://schemas.microsoft.com/office/drawing/2014/main" id="{57DDF542-E961-449C-B7E2-688B7AE485C6}"/>
              </a:ext>
            </a:extLst>
          </p:cNvPr>
          <p:cNvSpPr>
            <a:spLocks noGrp="1"/>
          </p:cNvSpPr>
          <p:nvPr>
            <p:ph idx="1"/>
          </p:nvPr>
        </p:nvSpPr>
        <p:spPr/>
        <p:txBody>
          <a:bodyPr/>
          <a:lstStyle/>
          <a:p>
            <a:r>
              <a:rPr lang="en-US" dirty="0"/>
              <a:t>If </a:t>
            </a:r>
            <a:r>
              <a:rPr lang="en-US" dirty="0" err="1"/>
              <a:t>precommitment</a:t>
            </a:r>
            <a:r>
              <a:rPr lang="en-US" dirty="0"/>
              <a:t> increases time horizon and subjective probability, then…</a:t>
            </a:r>
          </a:p>
          <a:p>
            <a:r>
              <a:rPr lang="en-US" dirty="0"/>
              <a:t>…gains should show the </a:t>
            </a:r>
            <a:r>
              <a:rPr lang="en-US" i="1" dirty="0"/>
              <a:t>opposite</a:t>
            </a:r>
            <a:r>
              <a:rPr lang="en-US" dirty="0"/>
              <a:t> effect</a:t>
            </a:r>
          </a:p>
        </p:txBody>
      </p:sp>
    </p:spTree>
    <p:extLst>
      <p:ext uri="{BB962C8B-B14F-4D97-AF65-F5344CB8AC3E}">
        <p14:creationId xmlns:p14="http://schemas.microsoft.com/office/powerpoint/2010/main" val="37774542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5</a:t>
            </a:r>
          </a:p>
        </p:txBody>
      </p:sp>
      <p:sp>
        <p:nvSpPr>
          <p:cNvPr id="3" name="Content Placeholder 2"/>
          <p:cNvSpPr>
            <a:spLocks noGrp="1"/>
          </p:cNvSpPr>
          <p:nvPr>
            <p:ph idx="1"/>
          </p:nvPr>
        </p:nvSpPr>
        <p:spPr/>
        <p:txBody>
          <a:bodyPr/>
          <a:lstStyle/>
          <a:p>
            <a:r>
              <a:rPr lang="en-US" dirty="0"/>
              <a:t>N=355 students (at UBC and Ivey!)</a:t>
            </a:r>
          </a:p>
          <a:p>
            <a:r>
              <a:rPr lang="en-US" dirty="0"/>
              <a:t>Incentive compatible</a:t>
            </a:r>
          </a:p>
          <a:p>
            <a:r>
              <a:rPr lang="en-US" dirty="0"/>
              <a:t>Repeated vs </a:t>
            </a:r>
            <a:r>
              <a:rPr lang="en-US" dirty="0" err="1"/>
              <a:t>Precommitted</a:t>
            </a:r>
            <a:endParaRPr lang="en-US" dirty="0"/>
          </a:p>
          <a:p>
            <a:r>
              <a:rPr lang="en-US" dirty="0"/>
              <a:t>Loss vs Gain</a:t>
            </a:r>
          </a:p>
          <a:p>
            <a:r>
              <a:rPr lang="en-US" dirty="0"/>
              <a:t>(Also varied choice presentation format to be aggregated vs separated; this is null.)</a:t>
            </a:r>
          </a:p>
          <a:p>
            <a:endParaRPr lang="en-US" dirty="0"/>
          </a:p>
        </p:txBody>
      </p:sp>
    </p:spTree>
    <p:extLst>
      <p:ext uri="{BB962C8B-B14F-4D97-AF65-F5344CB8AC3E}">
        <p14:creationId xmlns:p14="http://schemas.microsoft.com/office/powerpoint/2010/main" val="389400938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dirty="0"/>
              <a:t>Study 5: Loss Choice</a:t>
            </a:r>
          </a:p>
        </p:txBody>
      </p:sp>
      <p:graphicFrame>
        <p:nvGraphicFramePr>
          <p:cNvPr id="34819" name="Group 3"/>
          <p:cNvGraphicFramePr>
            <a:graphicFrameLocks noGrp="1"/>
          </p:cNvGraphicFramePr>
          <p:nvPr>
            <p:ph idx="1"/>
            <p:extLst>
              <p:ext uri="{D42A27DB-BD31-4B8C-83A1-F6EECF244321}">
                <p14:modId xmlns:p14="http://schemas.microsoft.com/office/powerpoint/2010/main" val="3678790914"/>
              </p:ext>
            </p:extLst>
          </p:nvPr>
        </p:nvGraphicFramePr>
        <p:xfrm>
          <a:off x="1219200" y="2549770"/>
          <a:ext cx="6438900" cy="2331720"/>
        </p:xfrm>
        <a:graphic>
          <a:graphicData uri="http://schemas.openxmlformats.org/drawingml/2006/table">
            <a:tbl>
              <a:tblPr/>
              <a:tblGrid>
                <a:gridCol w="1779889">
                  <a:extLst>
                    <a:ext uri="{9D8B030D-6E8A-4147-A177-3AD203B41FA5}">
                      <a16:colId xmlns:a16="http://schemas.microsoft.com/office/drawing/2014/main" val="20000"/>
                    </a:ext>
                  </a:extLst>
                </a:gridCol>
                <a:gridCol w="4659011">
                  <a:extLst>
                    <a:ext uri="{9D8B030D-6E8A-4147-A177-3AD203B41FA5}">
                      <a16:colId xmlns:a16="http://schemas.microsoft.com/office/drawing/2014/main" val="20001"/>
                    </a:ext>
                  </a:extLst>
                </a:gridCol>
              </a:tblGrid>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definitely pay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1,400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have a 0% chance of the large loss occurring.</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UNKNOWN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have a 4% chance of paying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40,000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a 96% chance of paying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39136689"/>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dirty="0"/>
              <a:t>Study 5: Gain Choice</a:t>
            </a:r>
          </a:p>
        </p:txBody>
      </p:sp>
      <p:graphicFrame>
        <p:nvGraphicFramePr>
          <p:cNvPr id="34819" name="Group 3"/>
          <p:cNvGraphicFramePr>
            <a:graphicFrameLocks noGrp="1"/>
          </p:cNvGraphicFramePr>
          <p:nvPr>
            <p:ph idx="1"/>
            <p:extLst>
              <p:ext uri="{D42A27DB-BD31-4B8C-83A1-F6EECF244321}">
                <p14:modId xmlns:p14="http://schemas.microsoft.com/office/powerpoint/2010/main" val="3942707727"/>
              </p:ext>
            </p:extLst>
          </p:nvPr>
        </p:nvGraphicFramePr>
        <p:xfrm>
          <a:off x="1219200" y="2549770"/>
          <a:ext cx="6438900" cy="2331720"/>
        </p:xfrm>
        <a:graphic>
          <a:graphicData uri="http://schemas.openxmlformats.org/drawingml/2006/table">
            <a:tbl>
              <a:tblPr/>
              <a:tblGrid>
                <a:gridCol w="1779889">
                  <a:extLst>
                    <a:ext uri="{9D8B030D-6E8A-4147-A177-3AD203B41FA5}">
                      <a16:colId xmlns:a16="http://schemas.microsoft.com/office/drawing/2014/main" val="20000"/>
                    </a:ext>
                  </a:extLst>
                </a:gridCol>
                <a:gridCol w="4659011">
                  <a:extLst>
                    <a:ext uri="{9D8B030D-6E8A-4147-A177-3AD203B41FA5}">
                      <a16:colId xmlns:a16="http://schemas.microsoft.com/office/drawing/2014/main" val="20001"/>
                    </a:ext>
                  </a:extLst>
                </a:gridCol>
              </a:tblGrid>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definitely receive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1,400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have a 0% chance of the gain loss occurring.</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2975">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UNKNOWN</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You have a 4% chance of receiving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40,000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 and a 96% chance of receiving </a:t>
                      </a:r>
                      <a:r>
                        <a:rPr kumimoji="0" lang="en-US" altLang="en-US" sz="2400" b="1" i="0" u="none" strike="noStrike" cap="none" normalizeH="0" baseline="0" dirty="0">
                          <a:ln>
                            <a:noFill/>
                          </a:ln>
                          <a:solidFill>
                            <a:schemeClr val="tx1"/>
                          </a:solidFill>
                          <a:effectLst/>
                          <a:latin typeface="Arial" charset="0"/>
                          <a:ea typeface="Times New Roman" pitchFamily="18" charset="0"/>
                          <a:cs typeface="Arial" charset="0"/>
                        </a:rPr>
                        <a:t>0 </a:t>
                      </a:r>
                      <a:r>
                        <a:rPr kumimoji="0" lang="en-US" altLang="en-US" sz="2400" b="1" i="0" u="none" strike="noStrike" cap="none" normalizeH="0" baseline="0" dirty="0" err="1">
                          <a:ln>
                            <a:noFill/>
                          </a:ln>
                          <a:solidFill>
                            <a:schemeClr val="tx1"/>
                          </a:solidFill>
                          <a:effectLst/>
                          <a:latin typeface="Arial" charset="0"/>
                          <a:ea typeface="Times New Roman" pitchFamily="18" charset="0"/>
                          <a:cs typeface="Arial" charset="0"/>
                        </a:rPr>
                        <a:t>Rp</a:t>
                      </a:r>
                      <a:r>
                        <a:rPr kumimoji="0" lang="en-US" altLang="en-US" sz="2400" b="0" i="0" u="none" strike="noStrike" cap="none" normalizeH="0" baseline="0" dirty="0">
                          <a:ln>
                            <a:noFill/>
                          </a:ln>
                          <a:solidFill>
                            <a:schemeClr val="tx1"/>
                          </a:solidFill>
                          <a:effectLst/>
                          <a:latin typeface="Arial" charset="0"/>
                          <a:ea typeface="Times New Roman" pitchFamily="18" charset="0"/>
                          <a:cs typeface="Arial" charset="0"/>
                        </a:rPr>
                        <a:t>.</a:t>
                      </a:r>
                    </a:p>
                  </a:txBody>
                  <a:tcPr marL="68580" marR="68580" marT="34290" marB="342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052124912"/>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5: Results</a:t>
            </a:r>
          </a:p>
        </p:txBody>
      </p:sp>
      <p:graphicFrame>
        <p:nvGraphicFramePr>
          <p:cNvPr id="4" name="Chart 3">
            <a:extLst>
              <a:ext uri="{FF2B5EF4-FFF2-40B4-BE49-F238E27FC236}">
                <a16:creationId xmlns:a16="http://schemas.microsoft.com/office/drawing/2014/main" id="{D56968A2-D1CB-4F7F-82CD-2141276191C3}"/>
              </a:ext>
            </a:extLst>
          </p:cNvPr>
          <p:cNvGraphicFramePr/>
          <p:nvPr>
            <p:extLst>
              <p:ext uri="{D42A27DB-BD31-4B8C-83A1-F6EECF244321}">
                <p14:modId xmlns:p14="http://schemas.microsoft.com/office/powerpoint/2010/main" val="3152554805"/>
              </p:ext>
            </p:extLst>
          </p:nvPr>
        </p:nvGraphicFramePr>
        <p:xfrm>
          <a:off x="609600" y="1295400"/>
          <a:ext cx="8077200" cy="5181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849450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8C703-BD04-436E-8830-2B56B02CD795}"/>
              </a:ext>
            </a:extLst>
          </p:cNvPr>
          <p:cNvSpPr>
            <a:spLocks noGrp="1"/>
          </p:cNvSpPr>
          <p:nvPr>
            <p:ph type="title"/>
          </p:nvPr>
        </p:nvSpPr>
        <p:spPr/>
        <p:txBody>
          <a:bodyPr/>
          <a:lstStyle/>
          <a:p>
            <a:r>
              <a:rPr lang="en-CA" dirty="0"/>
              <a:t>Study 5: Conclusion</a:t>
            </a:r>
          </a:p>
        </p:txBody>
      </p:sp>
      <p:sp>
        <p:nvSpPr>
          <p:cNvPr id="3" name="Content Placeholder 2">
            <a:extLst>
              <a:ext uri="{FF2B5EF4-FFF2-40B4-BE49-F238E27FC236}">
                <a16:creationId xmlns:a16="http://schemas.microsoft.com/office/drawing/2014/main" id="{E81B6953-22A7-4C77-94B1-3E2E9EF643A2}"/>
              </a:ext>
            </a:extLst>
          </p:cNvPr>
          <p:cNvSpPr>
            <a:spLocks noGrp="1"/>
          </p:cNvSpPr>
          <p:nvPr>
            <p:ph idx="1"/>
          </p:nvPr>
        </p:nvSpPr>
        <p:spPr/>
        <p:txBody>
          <a:bodyPr/>
          <a:lstStyle/>
          <a:p>
            <a:r>
              <a:rPr lang="en-CA" dirty="0"/>
              <a:t>The effect of </a:t>
            </a:r>
            <a:r>
              <a:rPr lang="en-CA" dirty="0" err="1"/>
              <a:t>precommitment</a:t>
            </a:r>
            <a:r>
              <a:rPr lang="en-CA" dirty="0"/>
              <a:t> on the attractiveness of a big “gain” is eliminated and slightly reversed </a:t>
            </a:r>
          </a:p>
        </p:txBody>
      </p:sp>
    </p:spTree>
    <p:extLst>
      <p:ext uri="{BB962C8B-B14F-4D97-AF65-F5344CB8AC3E}">
        <p14:creationId xmlns:p14="http://schemas.microsoft.com/office/powerpoint/2010/main" val="299425575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ABE6C-61FF-497E-A91D-301F9C1B0FBD}"/>
              </a:ext>
            </a:extLst>
          </p:cNvPr>
          <p:cNvSpPr>
            <a:spLocks noGrp="1"/>
          </p:cNvSpPr>
          <p:nvPr>
            <p:ph type="title"/>
          </p:nvPr>
        </p:nvSpPr>
        <p:spPr/>
        <p:txBody>
          <a:bodyPr/>
          <a:lstStyle/>
          <a:p>
            <a:r>
              <a:rPr lang="en-CA" dirty="0"/>
              <a:t>Study 6: Methods</a:t>
            </a:r>
          </a:p>
        </p:txBody>
      </p:sp>
      <p:sp>
        <p:nvSpPr>
          <p:cNvPr id="3" name="Content Placeholder 2">
            <a:extLst>
              <a:ext uri="{FF2B5EF4-FFF2-40B4-BE49-F238E27FC236}">
                <a16:creationId xmlns:a16="http://schemas.microsoft.com/office/drawing/2014/main" id="{EB932C31-2FFF-4E67-9C0C-013A8894E6CF}"/>
              </a:ext>
            </a:extLst>
          </p:cNvPr>
          <p:cNvSpPr>
            <a:spLocks noGrp="1"/>
          </p:cNvSpPr>
          <p:nvPr>
            <p:ph idx="1"/>
          </p:nvPr>
        </p:nvSpPr>
        <p:spPr/>
        <p:txBody>
          <a:bodyPr/>
          <a:lstStyle/>
          <a:p>
            <a:r>
              <a:rPr lang="en-CA" dirty="0"/>
              <a:t>IV: Number of rounds in each block: </a:t>
            </a:r>
            <a:br>
              <a:rPr lang="en-CA" dirty="0"/>
            </a:br>
            <a:r>
              <a:rPr lang="en-CA" dirty="0"/>
              <a:t>20 vs 10 vs 5 </a:t>
            </a:r>
          </a:p>
          <a:p>
            <a:r>
              <a:rPr lang="en-CA" dirty="0"/>
              <a:t>Prediction: pre-commitment should be less effective with shorter blocks</a:t>
            </a:r>
          </a:p>
        </p:txBody>
      </p:sp>
    </p:spTree>
    <p:extLst>
      <p:ext uri="{BB962C8B-B14F-4D97-AF65-F5344CB8AC3E}">
        <p14:creationId xmlns:p14="http://schemas.microsoft.com/office/powerpoint/2010/main" val="9743286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137D3-30A4-4FA6-A021-5F603737EE45}"/>
              </a:ext>
            </a:extLst>
          </p:cNvPr>
          <p:cNvSpPr>
            <a:spLocks noGrp="1"/>
          </p:cNvSpPr>
          <p:nvPr>
            <p:ph type="title"/>
          </p:nvPr>
        </p:nvSpPr>
        <p:spPr/>
        <p:txBody>
          <a:bodyPr/>
          <a:lstStyle/>
          <a:p>
            <a:r>
              <a:rPr lang="en-CA" dirty="0"/>
              <a:t>Study 6: Results</a:t>
            </a:r>
          </a:p>
        </p:txBody>
      </p:sp>
      <p:graphicFrame>
        <p:nvGraphicFramePr>
          <p:cNvPr id="4" name="Chart 3">
            <a:extLst>
              <a:ext uri="{FF2B5EF4-FFF2-40B4-BE49-F238E27FC236}">
                <a16:creationId xmlns:a16="http://schemas.microsoft.com/office/drawing/2014/main" id="{92F00C50-7517-4B4F-862C-1EB92A771588}"/>
              </a:ext>
            </a:extLst>
          </p:cNvPr>
          <p:cNvGraphicFramePr/>
          <p:nvPr>
            <p:extLst>
              <p:ext uri="{D42A27DB-BD31-4B8C-83A1-F6EECF244321}">
                <p14:modId xmlns:p14="http://schemas.microsoft.com/office/powerpoint/2010/main" val="4199862958"/>
              </p:ext>
            </p:extLst>
          </p:nvPr>
        </p:nvGraphicFramePr>
        <p:xfrm>
          <a:off x="457200" y="1219200"/>
          <a:ext cx="8610600" cy="5562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710071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210C6-FC85-4BB6-8584-FD840E08C9B2}"/>
              </a:ext>
            </a:extLst>
          </p:cNvPr>
          <p:cNvSpPr>
            <a:spLocks noGrp="1"/>
          </p:cNvSpPr>
          <p:nvPr>
            <p:ph type="title"/>
          </p:nvPr>
        </p:nvSpPr>
        <p:spPr/>
        <p:txBody>
          <a:bodyPr/>
          <a:lstStyle/>
          <a:p>
            <a:r>
              <a:rPr lang="en-CA" dirty="0"/>
              <a:t>Study 7: Methods</a:t>
            </a:r>
          </a:p>
        </p:txBody>
      </p:sp>
      <p:sp>
        <p:nvSpPr>
          <p:cNvPr id="3" name="Content Placeholder 2">
            <a:extLst>
              <a:ext uri="{FF2B5EF4-FFF2-40B4-BE49-F238E27FC236}">
                <a16:creationId xmlns:a16="http://schemas.microsoft.com/office/drawing/2014/main" id="{7397A39E-4171-4972-858E-BE007A729328}"/>
              </a:ext>
            </a:extLst>
          </p:cNvPr>
          <p:cNvSpPr>
            <a:spLocks noGrp="1"/>
          </p:cNvSpPr>
          <p:nvPr>
            <p:ph idx="1"/>
          </p:nvPr>
        </p:nvSpPr>
        <p:spPr/>
        <p:txBody>
          <a:bodyPr/>
          <a:lstStyle/>
          <a:p>
            <a:r>
              <a:rPr lang="en-CA" dirty="0"/>
              <a:t>Probability education intervention: </a:t>
            </a:r>
            <a:br>
              <a:rPr lang="en-CA" dirty="0"/>
            </a:br>
            <a:r>
              <a:rPr lang="en-US" dirty="0"/>
              <a:t>4% chance of losing 40,000 </a:t>
            </a:r>
            <a:br>
              <a:rPr lang="en-US" dirty="0"/>
            </a:br>
            <a:r>
              <a:rPr lang="en-US" dirty="0"/>
              <a:t>(this means that there is a 56% chance of the 40,000 payment happening at least once during 20 months)</a:t>
            </a:r>
            <a:endParaRPr lang="en-CA" dirty="0"/>
          </a:p>
          <a:p>
            <a:r>
              <a:rPr lang="en-CA" dirty="0"/>
              <a:t>Prediction: education should increase investment rates, and decrease the effect of </a:t>
            </a:r>
            <a:r>
              <a:rPr lang="en-CA" dirty="0" err="1"/>
              <a:t>precommitment</a:t>
            </a:r>
            <a:endParaRPr lang="en-CA" dirty="0"/>
          </a:p>
        </p:txBody>
      </p:sp>
    </p:spTree>
    <p:extLst>
      <p:ext uri="{BB962C8B-B14F-4D97-AF65-F5344CB8AC3E}">
        <p14:creationId xmlns:p14="http://schemas.microsoft.com/office/powerpoint/2010/main" val="334639633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1774A-8460-4AC1-B744-C4CF877E16D8}"/>
              </a:ext>
            </a:extLst>
          </p:cNvPr>
          <p:cNvSpPr>
            <a:spLocks noGrp="1"/>
          </p:cNvSpPr>
          <p:nvPr>
            <p:ph type="title"/>
          </p:nvPr>
        </p:nvSpPr>
        <p:spPr/>
        <p:txBody>
          <a:bodyPr/>
          <a:lstStyle/>
          <a:p>
            <a:r>
              <a:rPr lang="en-CA" dirty="0"/>
              <a:t>Study 7: Results</a:t>
            </a:r>
          </a:p>
        </p:txBody>
      </p:sp>
      <p:graphicFrame>
        <p:nvGraphicFramePr>
          <p:cNvPr id="4" name="Chart 3">
            <a:extLst>
              <a:ext uri="{FF2B5EF4-FFF2-40B4-BE49-F238E27FC236}">
                <a16:creationId xmlns:a16="http://schemas.microsoft.com/office/drawing/2014/main" id="{339B4A3D-92C7-4425-810B-91A2599DFECE}"/>
              </a:ext>
            </a:extLst>
          </p:cNvPr>
          <p:cNvGraphicFramePr/>
          <p:nvPr>
            <p:extLst>
              <p:ext uri="{D42A27DB-BD31-4B8C-83A1-F6EECF244321}">
                <p14:modId xmlns:p14="http://schemas.microsoft.com/office/powerpoint/2010/main" val="3368701236"/>
              </p:ext>
            </p:extLst>
          </p:nvPr>
        </p:nvGraphicFramePr>
        <p:xfrm>
          <a:off x="228600" y="1219200"/>
          <a:ext cx="8915400" cy="5486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65880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457200" y="-76200"/>
            <a:ext cx="8229600" cy="1143000"/>
          </a:xfrm>
        </p:spPr>
        <p:txBody>
          <a:bodyPr/>
          <a:lstStyle/>
          <a:p>
            <a:r>
              <a:rPr lang="en-US" altLang="en-US" dirty="0"/>
              <a:t>Research Motivation</a:t>
            </a:r>
          </a:p>
        </p:txBody>
      </p:sp>
      <p:sp>
        <p:nvSpPr>
          <p:cNvPr id="98307" name="Rectangle 3"/>
          <p:cNvSpPr>
            <a:spLocks noGrp="1" noChangeArrowheads="1"/>
          </p:cNvSpPr>
          <p:nvPr>
            <p:ph type="body" idx="1"/>
          </p:nvPr>
        </p:nvSpPr>
        <p:spPr>
          <a:xfrm>
            <a:off x="457200" y="1066800"/>
            <a:ext cx="8229600" cy="4953000"/>
          </a:xfrm>
        </p:spPr>
        <p:txBody>
          <a:bodyPr/>
          <a:lstStyle/>
          <a:p>
            <a:pPr>
              <a:lnSpc>
                <a:spcPct val="90000"/>
              </a:lnSpc>
            </a:pPr>
            <a:r>
              <a:rPr lang="en-US" altLang="en-US" dirty="0"/>
              <a:t>Normally, greater delay is associated with increased uncertainty</a:t>
            </a:r>
          </a:p>
          <a:p>
            <a:pPr>
              <a:lnSpc>
                <a:spcPct val="90000"/>
              </a:lnSpc>
            </a:pPr>
            <a:r>
              <a:rPr lang="en-US" altLang="en-US" dirty="0"/>
              <a:t>example: $10 promised today or in 20 years</a:t>
            </a:r>
          </a:p>
          <a:p>
            <a:pPr>
              <a:lnSpc>
                <a:spcPct val="90000"/>
              </a:lnSpc>
            </a:pPr>
            <a:r>
              <a:rPr lang="en-US" altLang="en-US" dirty="0"/>
              <a:t>However, with repeated low probability events, increasing time horizon may </a:t>
            </a:r>
            <a:r>
              <a:rPr lang="en-US" altLang="en-US" i="1" dirty="0"/>
              <a:t>increase</a:t>
            </a:r>
            <a:r>
              <a:rPr lang="en-US" altLang="en-US" dirty="0"/>
              <a:t> subjective probability</a:t>
            </a:r>
          </a:p>
          <a:p>
            <a:pPr>
              <a:lnSpc>
                <a:spcPct val="90000"/>
              </a:lnSpc>
            </a:pPr>
            <a:r>
              <a:rPr lang="en-US" altLang="en-US" dirty="0"/>
              <a:t>Examples (choice bracketing): </a:t>
            </a:r>
          </a:p>
          <a:p>
            <a:pPr lvl="1">
              <a:lnSpc>
                <a:spcPct val="90000"/>
              </a:lnSpc>
            </a:pPr>
            <a:r>
              <a:rPr lang="en-US" altLang="en-US" dirty="0"/>
              <a:t>Chance of a fire today or over 20 years? </a:t>
            </a:r>
          </a:p>
          <a:p>
            <a:pPr lvl="1">
              <a:lnSpc>
                <a:spcPct val="90000"/>
              </a:lnSpc>
            </a:pPr>
            <a:r>
              <a:rPr lang="en-US" altLang="en-US" dirty="0"/>
              <a:t>Wear your seatbelt just once or every time? </a:t>
            </a:r>
            <a:r>
              <a:rPr lang="en-US" altLang="en-US" sz="2000" dirty="0"/>
              <a:t>(</a:t>
            </a:r>
            <a:r>
              <a:rPr lang="en-US" altLang="en-US" sz="2000" dirty="0" err="1"/>
              <a:t>Slovic</a:t>
            </a:r>
            <a:r>
              <a:rPr lang="en-US" altLang="en-US" sz="2000" dirty="0"/>
              <a:t>, </a:t>
            </a:r>
            <a:r>
              <a:rPr lang="en-US" altLang="en-US" sz="2000" dirty="0" err="1"/>
              <a:t>Fischhoff</a:t>
            </a:r>
            <a:r>
              <a:rPr lang="en-US" altLang="en-US" sz="2000" dirty="0"/>
              <a:t>, &amp; Lichtenstein, 1978)</a:t>
            </a:r>
          </a:p>
          <a:p>
            <a:pPr>
              <a:lnSpc>
                <a:spcPct val="90000"/>
              </a:lnSpc>
            </a:pPr>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83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830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830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8307">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8307">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830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7"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CDCB4-952B-4543-8634-B59172D5F084}"/>
              </a:ext>
            </a:extLst>
          </p:cNvPr>
          <p:cNvSpPr>
            <a:spLocks noGrp="1"/>
          </p:cNvSpPr>
          <p:nvPr>
            <p:ph type="title"/>
          </p:nvPr>
        </p:nvSpPr>
        <p:spPr/>
        <p:txBody>
          <a:bodyPr/>
          <a:lstStyle/>
          <a:p>
            <a:r>
              <a:rPr lang="en-CA" dirty="0"/>
              <a:t>Paper 1: Summary</a:t>
            </a:r>
          </a:p>
        </p:txBody>
      </p:sp>
      <p:sp>
        <p:nvSpPr>
          <p:cNvPr id="3" name="Content Placeholder 2">
            <a:extLst>
              <a:ext uri="{FF2B5EF4-FFF2-40B4-BE49-F238E27FC236}">
                <a16:creationId xmlns:a16="http://schemas.microsoft.com/office/drawing/2014/main" id="{5678396E-E971-408F-84D4-5055B26522B1}"/>
              </a:ext>
            </a:extLst>
          </p:cNvPr>
          <p:cNvSpPr>
            <a:spLocks noGrp="1"/>
          </p:cNvSpPr>
          <p:nvPr>
            <p:ph idx="1"/>
          </p:nvPr>
        </p:nvSpPr>
        <p:spPr/>
        <p:txBody>
          <a:bodyPr/>
          <a:lstStyle/>
          <a:p>
            <a:r>
              <a:rPr lang="en-CA" dirty="0" err="1"/>
              <a:t>Precommitment</a:t>
            </a:r>
            <a:r>
              <a:rPr lang="en-CA" dirty="0"/>
              <a:t> increases investment in protective measures and selection of safer options.</a:t>
            </a:r>
          </a:p>
          <a:p>
            <a:r>
              <a:rPr lang="en-CA" dirty="0"/>
              <a:t>Some experimental support for this mechanism, but not self-report</a:t>
            </a:r>
          </a:p>
          <a:p>
            <a:r>
              <a:rPr lang="en-CA" dirty="0"/>
              <a:t>Next step: think-aloud protocol</a:t>
            </a:r>
          </a:p>
        </p:txBody>
      </p:sp>
    </p:spTree>
    <p:extLst>
      <p:ext uri="{BB962C8B-B14F-4D97-AF65-F5344CB8AC3E}">
        <p14:creationId xmlns:p14="http://schemas.microsoft.com/office/powerpoint/2010/main" val="74463176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140F9-0CE6-46A1-B0EC-60B9DED2E000}"/>
              </a:ext>
            </a:extLst>
          </p:cNvPr>
          <p:cNvSpPr>
            <a:spLocks noGrp="1"/>
          </p:cNvSpPr>
          <p:nvPr>
            <p:ph type="ctrTitle"/>
          </p:nvPr>
        </p:nvSpPr>
        <p:spPr/>
        <p:txBody>
          <a:bodyPr/>
          <a:lstStyle/>
          <a:p>
            <a:r>
              <a:rPr lang="en-US" dirty="0"/>
              <a:t>Paper 2: </a:t>
            </a:r>
            <a:r>
              <a:rPr lang="en-US" dirty="0" err="1"/>
              <a:t>Precomitment</a:t>
            </a:r>
            <a:r>
              <a:rPr lang="en-US" dirty="0"/>
              <a:t> in Social Dilemmas</a:t>
            </a:r>
          </a:p>
        </p:txBody>
      </p:sp>
      <p:sp>
        <p:nvSpPr>
          <p:cNvPr id="3" name="Subtitle 2">
            <a:extLst>
              <a:ext uri="{FF2B5EF4-FFF2-40B4-BE49-F238E27FC236}">
                <a16:creationId xmlns:a16="http://schemas.microsoft.com/office/drawing/2014/main" id="{1720C60E-B57B-46CA-9D82-364C3FF1694D}"/>
              </a:ext>
            </a:extLst>
          </p:cNvPr>
          <p:cNvSpPr>
            <a:spLocks noGrp="1"/>
          </p:cNvSpPr>
          <p:nvPr>
            <p:ph type="subTitle" idx="1"/>
          </p:nvPr>
        </p:nvSpPr>
        <p:spPr/>
        <p:txBody>
          <a:bodyPr/>
          <a:lstStyle/>
          <a:p>
            <a:r>
              <a:rPr lang="en-US" dirty="0"/>
              <a:t>With Amir </a:t>
            </a:r>
            <a:r>
              <a:rPr lang="en-US" dirty="0" err="1"/>
              <a:t>Sepheri</a:t>
            </a:r>
            <a:r>
              <a:rPr lang="en-US" dirty="0"/>
              <a:t>, Howard </a:t>
            </a:r>
            <a:r>
              <a:rPr lang="en-US" dirty="0" err="1"/>
              <a:t>Kunreuther</a:t>
            </a:r>
            <a:r>
              <a:rPr lang="en-US" dirty="0"/>
              <a:t>, Dave Krantz, &amp; Poonam Arora</a:t>
            </a:r>
          </a:p>
        </p:txBody>
      </p:sp>
    </p:spTree>
    <p:extLst>
      <p:ext uri="{BB962C8B-B14F-4D97-AF65-F5344CB8AC3E}">
        <p14:creationId xmlns:p14="http://schemas.microsoft.com/office/powerpoint/2010/main" val="328588162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a:t>IDS Background</a:t>
            </a:r>
          </a:p>
        </p:txBody>
      </p:sp>
      <p:sp>
        <p:nvSpPr>
          <p:cNvPr id="10243" name="Rectangle 3"/>
          <p:cNvSpPr>
            <a:spLocks noGrp="1" noChangeArrowheads="1"/>
          </p:cNvSpPr>
          <p:nvPr>
            <p:ph type="body" idx="1"/>
          </p:nvPr>
        </p:nvSpPr>
        <p:spPr/>
        <p:txBody>
          <a:bodyPr/>
          <a:lstStyle/>
          <a:p>
            <a:r>
              <a:rPr lang="en-US" altLang="en-US" dirty="0"/>
              <a:t>Interdependent Security (IDS) is a social dilemma with </a:t>
            </a:r>
            <a:r>
              <a:rPr lang="en-US" altLang="en-US" dirty="0">
                <a:solidFill>
                  <a:srgbClr val="FF0000"/>
                </a:solidFill>
              </a:rPr>
              <a:t>stochastic losses </a:t>
            </a:r>
            <a:r>
              <a:rPr lang="en-US" altLang="en-US" sz="2400" dirty="0"/>
              <a:t>(</a:t>
            </a:r>
            <a:r>
              <a:rPr lang="en-US" sz="2400" dirty="0" err="1"/>
              <a:t>Kunreuther</a:t>
            </a:r>
            <a:r>
              <a:rPr lang="en-US" sz="2400" dirty="0"/>
              <a:t> &amp; Heal, 2003)</a:t>
            </a:r>
            <a:endParaRPr lang="en-US" altLang="en-US" dirty="0">
              <a:solidFill>
                <a:srgbClr val="FF0000"/>
              </a:solidFill>
            </a:endParaRPr>
          </a:p>
          <a:p>
            <a:pPr lvl="1"/>
            <a:r>
              <a:rPr lang="en-US" altLang="en-US" dirty="0"/>
              <a:t>border security</a:t>
            </a:r>
          </a:p>
          <a:p>
            <a:pPr lvl="1"/>
            <a:r>
              <a:rPr lang="en-US" altLang="en-US" dirty="0"/>
              <a:t>pest/disease control</a:t>
            </a:r>
          </a:p>
          <a:p>
            <a:pPr lvl="1"/>
            <a:r>
              <a:rPr lang="en-US" altLang="en-US" dirty="0"/>
              <a:t>risky investments </a:t>
            </a:r>
          </a:p>
          <a:p>
            <a:endParaRPr lang="en-US" altLang="en-US" dirty="0"/>
          </a:p>
          <a:p>
            <a:r>
              <a:rPr lang="en-US" altLang="en-US" dirty="0"/>
              <a:t>People typically cooperate less in IDS than in a deterministic Prisoner’s Dilemma</a:t>
            </a:r>
            <a:endParaRPr lang="en-US" altLang="en-US" sz="2400" dirty="0"/>
          </a:p>
          <a:p>
            <a:endParaRPr lang="en-US"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24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en-US"/>
              <a:t>IDS payoff matrix</a:t>
            </a:r>
          </a:p>
        </p:txBody>
      </p:sp>
      <p:graphicFrame>
        <p:nvGraphicFramePr>
          <p:cNvPr id="22531" name="Group 3"/>
          <p:cNvGraphicFramePr>
            <a:graphicFrameLocks noGrp="1"/>
          </p:cNvGraphicFramePr>
          <p:nvPr>
            <p:ph idx="1"/>
          </p:nvPr>
        </p:nvGraphicFramePr>
        <p:xfrm>
          <a:off x="152400" y="1341438"/>
          <a:ext cx="8763000" cy="5303520"/>
        </p:xfrm>
        <a:graphic>
          <a:graphicData uri="http://schemas.openxmlformats.org/drawingml/2006/table">
            <a:tbl>
              <a:tblPr/>
              <a:tblGrid>
                <a:gridCol w="609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3144838">
                  <a:extLst>
                    <a:ext uri="{9D8B030D-6E8A-4147-A177-3AD203B41FA5}">
                      <a16:colId xmlns:a16="http://schemas.microsoft.com/office/drawing/2014/main" val="20002"/>
                    </a:ext>
                  </a:extLst>
                </a:gridCol>
                <a:gridCol w="3636962">
                  <a:extLst>
                    <a:ext uri="{9D8B030D-6E8A-4147-A177-3AD203B41FA5}">
                      <a16:colId xmlns:a16="http://schemas.microsoft.com/office/drawing/2014/main" val="20003"/>
                    </a:ext>
                  </a:extLst>
                </a:gridCol>
              </a:tblGrid>
              <a:tr h="363538">
                <a:tc rowSpan="2" gridSpan="2">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Your Counterpart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363538">
                <a:tc gridSpan="2" vMerge="1">
                  <a:txBody>
                    <a:bodyPr/>
                    <a:lstStyle/>
                    <a:p>
                      <a:endParaRPr lang="en-US"/>
                    </a:p>
                  </a:txBody>
                  <a:tcPr/>
                </a:tc>
                <a:tc hMerge="1"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NOT 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051050">
                <a:tc row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You</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definitely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have a 0% chance of the large loss occurring.</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definitely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has a 0% chance of the large loss occurring.</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definitely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have a 1% chance of losing an additional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has a 3%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a 97%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052638">
                <a:tc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NOT </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have a 3%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a 97%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definitely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has a 1% chance of losing an additional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have a 4%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a 96%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has a 4%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40,000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and a 96% chance of losing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en-US"/>
              <a:t>PD payoff matrix</a:t>
            </a:r>
          </a:p>
        </p:txBody>
      </p:sp>
      <p:graphicFrame>
        <p:nvGraphicFramePr>
          <p:cNvPr id="23555" name="Group 3"/>
          <p:cNvGraphicFramePr>
            <a:graphicFrameLocks noGrp="1"/>
          </p:cNvGraphicFramePr>
          <p:nvPr>
            <p:ph idx="1"/>
          </p:nvPr>
        </p:nvGraphicFramePr>
        <p:xfrm>
          <a:off x="152400" y="1341438"/>
          <a:ext cx="8763000" cy="4835208"/>
        </p:xfrm>
        <a:graphic>
          <a:graphicData uri="http://schemas.openxmlformats.org/drawingml/2006/table">
            <a:tbl>
              <a:tblPr/>
              <a:tblGrid>
                <a:gridCol w="609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3144838">
                  <a:extLst>
                    <a:ext uri="{9D8B030D-6E8A-4147-A177-3AD203B41FA5}">
                      <a16:colId xmlns:a16="http://schemas.microsoft.com/office/drawing/2014/main" val="20002"/>
                    </a:ext>
                  </a:extLst>
                </a:gridCol>
                <a:gridCol w="3636962">
                  <a:extLst>
                    <a:ext uri="{9D8B030D-6E8A-4147-A177-3AD203B41FA5}">
                      <a16:colId xmlns:a16="http://schemas.microsoft.com/office/drawing/2014/main" val="20003"/>
                    </a:ext>
                  </a:extLst>
                </a:gridCol>
              </a:tblGrid>
              <a:tr h="363538">
                <a:tc rowSpan="2" gridSpan="2">
                  <a:txBody>
                    <a:bodyPr/>
                    <a:lstStyle>
                      <a:lvl1pPr>
                        <a:spcBef>
                          <a:spcPct val="20000"/>
                        </a:spcBef>
                        <a:defRPr sz="2800">
                          <a:solidFill>
                            <a:schemeClr val="tx1"/>
                          </a:solidFill>
                          <a:latin typeface="Arial" charset="0"/>
                        </a:defRPr>
                      </a:lvl1pPr>
                      <a:lvl2pPr>
                        <a:spcBef>
                          <a:spcPct val="20000"/>
                        </a:spcBef>
                        <a:defRPr sz="2400">
                          <a:solidFill>
                            <a:schemeClr val="tx1"/>
                          </a:solidFill>
                          <a:latin typeface="Arial" charset="0"/>
                        </a:defRPr>
                      </a:lvl2pPr>
                      <a:lvl3pPr>
                        <a:spcBef>
                          <a:spcPct val="20000"/>
                        </a:spcBef>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Your Counterpart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363538">
                <a:tc gridSpan="2" vMerge="1">
                  <a:txBody>
                    <a:bodyPr/>
                    <a:lstStyle/>
                    <a:p>
                      <a:endParaRPr lang="en-US"/>
                    </a:p>
                  </a:txBody>
                  <a:tcPr/>
                </a:tc>
                <a:tc hMerge="1"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NOT 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051050">
                <a:tc rowSpan="2">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You</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1,400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1,800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1,200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052638">
                <a:tc vMerge="1">
                  <a:txBody>
                    <a:bodyPr/>
                    <a:lstStyle/>
                    <a:p>
                      <a:endParaRPr lang="en-US"/>
                    </a:p>
                  </a:txBody>
                  <a:tcPr/>
                </a:tc>
                <a:tc>
                  <a:txBody>
                    <a:bodyPr/>
                    <a:lstStyle>
                      <a:lvl1pPr marL="342900" indent="-342900">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NOT </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INVEST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1,200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1,800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charset="0"/>
                        </a:defRPr>
                      </a:lvl1pPr>
                      <a:lvl2pPr marL="742950" indent="-285750">
                        <a:spcBef>
                          <a:spcPct val="20000"/>
                        </a:spcBef>
                        <a:defRPr sz="2400">
                          <a:solidFill>
                            <a:schemeClr val="tx1"/>
                          </a:solidFill>
                          <a:latin typeface="Arial" charset="0"/>
                        </a:defRPr>
                      </a:lvl2pPr>
                      <a:lvl3pPr marL="1143000" indent="-228600">
                        <a:spcBef>
                          <a:spcPct val="20000"/>
                        </a:spcBef>
                        <a:defRPr sz="2000">
                          <a:solidFill>
                            <a:schemeClr val="tx1"/>
                          </a:solidFill>
                          <a:latin typeface="Arial" charset="0"/>
                        </a:defRPr>
                      </a:lvl3pPr>
                      <a:lvl4pPr marL="1600200" indent="-228600">
                        <a:spcBef>
                          <a:spcPct val="20000"/>
                        </a:spcBef>
                        <a:defRPr>
                          <a:solidFill>
                            <a:schemeClr val="tx1"/>
                          </a:solidFill>
                          <a:latin typeface="Arial" charset="0"/>
                        </a:defRPr>
                      </a:lvl4pPr>
                      <a:lvl5pPr marL="2057400" indent="-228600">
                        <a:spcBef>
                          <a:spcPct val="20000"/>
                        </a:spcBef>
                        <a:defRPr>
                          <a:solidFill>
                            <a:schemeClr val="tx1"/>
                          </a:solidFill>
                          <a:latin typeface="Arial" charset="0"/>
                        </a:defRPr>
                      </a:lvl5pPr>
                      <a:lvl6pPr marL="2514600" indent="-228600" fontAlgn="base">
                        <a:spcBef>
                          <a:spcPct val="20000"/>
                        </a:spcBef>
                        <a:spcAft>
                          <a:spcPct val="0"/>
                        </a:spcAft>
                        <a:defRPr>
                          <a:solidFill>
                            <a:schemeClr val="tx1"/>
                          </a:solidFill>
                          <a:latin typeface="Arial" charset="0"/>
                        </a:defRPr>
                      </a:lvl6pPr>
                      <a:lvl7pPr marL="2971800" indent="-228600" fontAlgn="base">
                        <a:spcBef>
                          <a:spcPct val="20000"/>
                        </a:spcBef>
                        <a:spcAft>
                          <a:spcPct val="0"/>
                        </a:spcAft>
                        <a:defRPr>
                          <a:solidFill>
                            <a:schemeClr val="tx1"/>
                          </a:solidFill>
                          <a:latin typeface="Arial" charset="0"/>
                        </a:defRPr>
                      </a:lvl7pPr>
                      <a:lvl8pPr marL="3429000" indent="-228600" fontAlgn="base">
                        <a:spcBef>
                          <a:spcPct val="20000"/>
                        </a:spcBef>
                        <a:spcAft>
                          <a:spcPct val="0"/>
                        </a:spcAft>
                        <a:defRPr>
                          <a:solidFill>
                            <a:schemeClr val="tx1"/>
                          </a:solidFill>
                          <a:latin typeface="Arial" charset="0"/>
                        </a:defRPr>
                      </a:lvl8pPr>
                      <a:lvl9pPr marL="3886200" indent="-228600"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 lose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1,600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b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b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 Your counterpart loses </a:t>
                      </a:r>
                      <a:r>
                        <a:rPr kumimoji="0" lang="en-US" altLang="en-US" sz="1800" b="1" i="0" u="none" strike="noStrike" cap="none" normalizeH="0" baseline="0">
                          <a:ln>
                            <a:noFill/>
                          </a:ln>
                          <a:solidFill>
                            <a:schemeClr val="tx1"/>
                          </a:solidFill>
                          <a:effectLst/>
                          <a:latin typeface="Arial" charset="0"/>
                          <a:ea typeface="Times New Roman" pitchFamily="18" charset="0"/>
                          <a:cs typeface="Arial" charset="0"/>
                        </a:rPr>
                        <a:t>1,600 Rp</a:t>
                      </a:r>
                      <a:r>
                        <a:rPr kumimoji="0" lang="en-US" altLang="en-US" sz="1800" b="0" i="0" u="none" strike="noStrike" cap="none" normalizeH="0" baseline="0">
                          <a:ln>
                            <a:noFill/>
                          </a:ln>
                          <a:solidFill>
                            <a:schemeClr val="tx1"/>
                          </a:solidFill>
                          <a:effectLst/>
                          <a:latin typeface="Arial" charset="0"/>
                          <a:ea typeface="Times New Roman" pitchFamily="18" charset="0"/>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a pretty 2x2</a:t>
            </a:r>
          </a:p>
        </p:txBody>
      </p:sp>
      <p:graphicFrame>
        <p:nvGraphicFramePr>
          <p:cNvPr id="4" name="Chart 3"/>
          <p:cNvGraphicFramePr/>
          <p:nvPr>
            <p:extLst>
              <p:ext uri="{D42A27DB-BD31-4B8C-83A1-F6EECF244321}">
                <p14:modId xmlns:p14="http://schemas.microsoft.com/office/powerpoint/2010/main" val="2845436979"/>
              </p:ext>
            </p:extLst>
          </p:nvPr>
        </p:nvGraphicFramePr>
        <p:xfrm>
          <a:off x="914400" y="1524000"/>
          <a:ext cx="7162800" cy="50482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2003579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381000" y="35442"/>
            <a:ext cx="8229600" cy="1143000"/>
          </a:xfrm>
        </p:spPr>
        <p:txBody>
          <a:bodyPr/>
          <a:lstStyle/>
          <a:p>
            <a:r>
              <a:rPr lang="en-US" altLang="en-US" sz="4000" dirty="0"/>
              <a:t>Coded Free Responses</a:t>
            </a:r>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 y="1295400"/>
            <a:ext cx="7620000" cy="5305425"/>
          </a:xfrm>
          <a:prstGeom prst="rect">
            <a:avLst/>
          </a:prstGeom>
          <a:noFill/>
          <a:ln>
            <a:noFill/>
          </a:ln>
        </p:spPr>
      </p:pic>
    </p:spTree>
    <p:extLst>
      <p:ext uri="{BB962C8B-B14F-4D97-AF65-F5344CB8AC3E}">
        <p14:creationId xmlns:p14="http://schemas.microsoft.com/office/powerpoint/2010/main" val="2876595917"/>
      </p:ext>
    </p:extLst>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Predictions of counterpart</a:t>
            </a:r>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4400" y="1552574"/>
            <a:ext cx="7391400" cy="5229226"/>
          </a:xfrm>
          <a:prstGeom prst="rect">
            <a:avLst/>
          </a:prstGeom>
          <a:noFill/>
          <a:ln>
            <a:noFill/>
          </a:ln>
        </p:spPr>
      </p:pic>
    </p:spTree>
    <p:extLst>
      <p:ext uri="{BB962C8B-B14F-4D97-AF65-F5344CB8AC3E}">
        <p14:creationId xmlns:p14="http://schemas.microsoft.com/office/powerpoint/2010/main" val="101746908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altLang="en-US" dirty="0"/>
              <a:t>Paper 2: Summary</a:t>
            </a:r>
          </a:p>
        </p:txBody>
      </p:sp>
      <p:sp>
        <p:nvSpPr>
          <p:cNvPr id="77827" name="Rectangle 3"/>
          <p:cNvSpPr>
            <a:spLocks noGrp="1" noChangeArrowheads="1"/>
          </p:cNvSpPr>
          <p:nvPr>
            <p:ph type="body" idx="1"/>
          </p:nvPr>
        </p:nvSpPr>
        <p:spPr/>
        <p:txBody>
          <a:bodyPr/>
          <a:lstStyle/>
          <a:p>
            <a:r>
              <a:rPr lang="en-US" altLang="en-US" dirty="0" err="1"/>
              <a:t>Precommitment</a:t>
            </a:r>
            <a:r>
              <a:rPr lang="en-US" altLang="en-US" dirty="0"/>
              <a:t> lowers cooperation in regular prisoner’s dilemma, but raises it in interdependent security situations</a:t>
            </a:r>
          </a:p>
          <a:p>
            <a:r>
              <a:rPr lang="en-US" altLang="en-US" dirty="0"/>
              <a:t>Why? </a:t>
            </a:r>
            <a:br>
              <a:rPr lang="en-US" altLang="en-US" dirty="0"/>
            </a:br>
            <a:r>
              <a:rPr lang="en-US" altLang="en-US" dirty="0"/>
              <a:t>In IDS, </a:t>
            </a:r>
            <a:r>
              <a:rPr lang="en-US" altLang="en-US" dirty="0" err="1"/>
              <a:t>precommitment</a:t>
            </a:r>
            <a:r>
              <a:rPr lang="en-US" altLang="en-US" dirty="0"/>
              <a:t> raises subjective probability of loss, but in the deterministic case it removes the possibility of reciprocity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82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782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Grp="1" noChangeArrowheads="1"/>
          </p:cNvSpPr>
          <p:nvPr>
            <p:ph type="ctrTitle"/>
          </p:nvPr>
        </p:nvSpPr>
        <p:spPr/>
        <p:txBody>
          <a:bodyPr/>
          <a:lstStyle/>
          <a:p>
            <a:r>
              <a:rPr lang="en-US" altLang="en-US"/>
              <a:t>Thank You!</a:t>
            </a:r>
          </a:p>
        </p:txBody>
      </p:sp>
      <p:sp>
        <p:nvSpPr>
          <p:cNvPr id="8197" name="Rectangle 5"/>
          <p:cNvSpPr>
            <a:spLocks noGrp="1" noChangeArrowheads="1"/>
          </p:cNvSpPr>
          <p:nvPr>
            <p:ph type="subTitle" idx="1"/>
          </p:nvPr>
        </p:nvSpPr>
        <p:spPr/>
        <p:txBody>
          <a:bodyPr/>
          <a:lstStyle/>
          <a:p>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176A9-929D-4E1B-9134-8A5C54AA2206}"/>
              </a:ext>
            </a:extLst>
          </p:cNvPr>
          <p:cNvSpPr>
            <a:spLocks noGrp="1"/>
          </p:cNvSpPr>
          <p:nvPr>
            <p:ph type="title"/>
          </p:nvPr>
        </p:nvSpPr>
        <p:spPr/>
        <p:txBody>
          <a:bodyPr/>
          <a:lstStyle/>
          <a:p>
            <a:r>
              <a:rPr lang="en-CA" dirty="0"/>
              <a:t>As requested…</a:t>
            </a:r>
          </a:p>
        </p:txBody>
      </p:sp>
      <p:pic>
        <p:nvPicPr>
          <p:cNvPr id="5" name="Picture 4">
            <a:extLst>
              <a:ext uri="{FF2B5EF4-FFF2-40B4-BE49-F238E27FC236}">
                <a16:creationId xmlns:a16="http://schemas.microsoft.com/office/drawing/2014/main" id="{02276116-FF25-437D-A2B8-5DE7CF9D36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0800" y="1676400"/>
            <a:ext cx="3561065" cy="4750460"/>
          </a:xfrm>
          <a:prstGeom prst="rect">
            <a:avLst/>
          </a:prstGeom>
        </p:spPr>
      </p:pic>
    </p:spTree>
    <p:extLst>
      <p:ext uri="{BB962C8B-B14F-4D97-AF65-F5344CB8AC3E}">
        <p14:creationId xmlns:p14="http://schemas.microsoft.com/office/powerpoint/2010/main" val="3436464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en-US" dirty="0" err="1"/>
              <a:t>Precommitment</a:t>
            </a:r>
            <a:r>
              <a:rPr lang="en-US" altLang="en-US" dirty="0"/>
              <a:t> as a Remedy?</a:t>
            </a:r>
          </a:p>
        </p:txBody>
      </p:sp>
      <p:sp>
        <p:nvSpPr>
          <p:cNvPr id="13315" name="Rectangle 3"/>
          <p:cNvSpPr>
            <a:spLocks noGrp="1" noChangeArrowheads="1"/>
          </p:cNvSpPr>
          <p:nvPr>
            <p:ph type="body" idx="1"/>
          </p:nvPr>
        </p:nvSpPr>
        <p:spPr/>
        <p:txBody>
          <a:bodyPr/>
          <a:lstStyle/>
          <a:p>
            <a:r>
              <a:rPr lang="en-US" altLang="en-US" dirty="0"/>
              <a:t>People sometimes </a:t>
            </a:r>
            <a:r>
              <a:rPr lang="en-US" altLang="en-US" dirty="0" err="1"/>
              <a:t>precommit</a:t>
            </a:r>
            <a:r>
              <a:rPr lang="en-US" altLang="en-US" dirty="0"/>
              <a:t> to invest in protection for several years in advance at a time</a:t>
            </a:r>
          </a:p>
          <a:p>
            <a:r>
              <a:rPr lang="en-US" altLang="en-US" dirty="0"/>
              <a:t>examples: </a:t>
            </a:r>
          </a:p>
          <a:p>
            <a:pPr lvl="1"/>
            <a:r>
              <a:rPr lang="en-US" altLang="en-US" b="1" dirty="0"/>
              <a:t>Binding commitments:</a:t>
            </a:r>
            <a:r>
              <a:rPr lang="en-US" altLang="en-US" dirty="0"/>
              <a:t> long-term insurance contracts</a:t>
            </a:r>
          </a:p>
          <a:p>
            <a:pPr lvl="1"/>
            <a:r>
              <a:rPr lang="en-US" altLang="en-US" b="1" dirty="0"/>
              <a:t>Non-binding commitments:</a:t>
            </a:r>
            <a:r>
              <a:rPr lang="en-US" altLang="en-US" dirty="0"/>
              <a:t> safety decisions (seat-belt, helmet, </a:t>
            </a:r>
            <a:r>
              <a:rPr lang="en-US" altLang="en-US" dirty="0" err="1"/>
              <a:t>etc</a:t>
            </a:r>
            <a:r>
              <a:rPr lang="en-US" altLang="en-US" dirty="0"/>
              <a:t>)</a:t>
            </a:r>
          </a:p>
          <a:p>
            <a:pPr lvl="1"/>
            <a:r>
              <a:rPr lang="en-US" altLang="en-US" b="1" dirty="0"/>
              <a:t>Social dilemmas:</a:t>
            </a:r>
            <a:r>
              <a:rPr lang="en-US" altLang="en-US" dirty="0"/>
              <a:t> CO</a:t>
            </a:r>
            <a:r>
              <a:rPr lang="en-US" altLang="en-US" baseline="30000" dirty="0"/>
              <a:t>2</a:t>
            </a:r>
            <a:r>
              <a:rPr lang="en-US" altLang="en-US" dirty="0"/>
              <a:t> reductions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31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34423-4B31-4B3C-A2FA-B788DF1AF563}"/>
              </a:ext>
            </a:extLst>
          </p:cNvPr>
          <p:cNvSpPr>
            <a:spLocks noGrp="1"/>
          </p:cNvSpPr>
          <p:nvPr>
            <p:ph type="title"/>
          </p:nvPr>
        </p:nvSpPr>
        <p:spPr/>
        <p:txBody>
          <a:bodyPr/>
          <a:lstStyle/>
          <a:p>
            <a:r>
              <a:rPr lang="en-CA" dirty="0">
                <a:cs typeface="Times New Roman" panose="02020603050405020304" pitchFamily="18" charset="0"/>
              </a:rPr>
              <a:t>Why </a:t>
            </a:r>
            <a:r>
              <a:rPr lang="en-CA" dirty="0" err="1">
                <a:cs typeface="Times New Roman" panose="02020603050405020304" pitchFamily="18" charset="0"/>
              </a:rPr>
              <a:t>Precommitment</a:t>
            </a:r>
            <a:r>
              <a:rPr lang="en-CA" dirty="0">
                <a:latin typeface="Times New Roman" panose="02020603050405020304" pitchFamily="18" charset="0"/>
                <a:cs typeface="Times New Roman" panose="02020603050405020304" pitchFamily="18" charset="0"/>
              </a:rPr>
              <a:t>?</a:t>
            </a:r>
          </a:p>
        </p:txBody>
      </p:sp>
      <p:graphicFrame>
        <p:nvGraphicFramePr>
          <p:cNvPr id="5" name="Diagram 4">
            <a:extLst>
              <a:ext uri="{FF2B5EF4-FFF2-40B4-BE49-F238E27FC236}">
                <a16:creationId xmlns:a16="http://schemas.microsoft.com/office/drawing/2014/main" id="{DC80F904-974E-409A-A3BC-8B4B11C26F41}"/>
              </a:ext>
            </a:extLst>
          </p:cNvPr>
          <p:cNvGraphicFramePr/>
          <p:nvPr>
            <p:extLst>
              <p:ext uri="{D42A27DB-BD31-4B8C-83A1-F6EECF244321}">
                <p14:modId xmlns:p14="http://schemas.microsoft.com/office/powerpoint/2010/main" val="2628205985"/>
              </p:ext>
            </p:extLst>
          </p:nvPr>
        </p:nvGraphicFramePr>
        <p:xfrm>
          <a:off x="1555211" y="2125266"/>
          <a:ext cx="4591050" cy="38945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ectangle 7">
            <a:extLst>
              <a:ext uri="{FF2B5EF4-FFF2-40B4-BE49-F238E27FC236}">
                <a16:creationId xmlns:a16="http://schemas.microsoft.com/office/drawing/2014/main" id="{E2E5326B-3660-4A82-B7C0-EBB7B5781235}"/>
              </a:ext>
            </a:extLst>
          </p:cNvPr>
          <p:cNvSpPr/>
          <p:nvPr/>
        </p:nvSpPr>
        <p:spPr>
          <a:xfrm>
            <a:off x="6412961" y="2125266"/>
            <a:ext cx="1071979" cy="3894534"/>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CA" sz="2700" dirty="0" err="1">
                <a:solidFill>
                  <a:schemeClr val="tx1"/>
                </a:solidFill>
                <a:cs typeface="Times New Roman" panose="02020603050405020304" pitchFamily="18" charset="0"/>
              </a:rPr>
              <a:t>Precommitment</a:t>
            </a:r>
            <a:endParaRPr lang="en-CA" sz="2700" dirty="0">
              <a:solidFill>
                <a:schemeClr val="tx1"/>
              </a:solidFill>
              <a:cs typeface="Times New Roman" panose="02020603050405020304" pitchFamily="18" charset="0"/>
            </a:endParaRPr>
          </a:p>
        </p:txBody>
      </p:sp>
    </p:spTree>
    <p:extLst>
      <p:ext uri="{BB962C8B-B14F-4D97-AF65-F5344CB8AC3E}">
        <p14:creationId xmlns:p14="http://schemas.microsoft.com/office/powerpoint/2010/main" val="2244604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966EB-526E-49BA-8906-06F9C1018F62}"/>
              </a:ext>
            </a:extLst>
          </p:cNvPr>
          <p:cNvSpPr>
            <a:spLocks noGrp="1"/>
          </p:cNvSpPr>
          <p:nvPr>
            <p:ph type="title"/>
          </p:nvPr>
        </p:nvSpPr>
        <p:spPr/>
        <p:txBody>
          <a:bodyPr/>
          <a:lstStyle/>
          <a:p>
            <a:r>
              <a:rPr lang="en-US" altLang="en-US" dirty="0"/>
              <a:t>Working Model</a:t>
            </a:r>
            <a:endParaRPr lang="en-CA" dirty="0"/>
          </a:p>
        </p:txBody>
      </p:sp>
      <p:sp>
        <p:nvSpPr>
          <p:cNvPr id="9" name="Rectangle: Rounded Corners 8">
            <a:extLst>
              <a:ext uri="{FF2B5EF4-FFF2-40B4-BE49-F238E27FC236}">
                <a16:creationId xmlns:a16="http://schemas.microsoft.com/office/drawing/2014/main" id="{435CAA58-C3FE-416C-8B1C-318E8470F3A8}"/>
              </a:ext>
            </a:extLst>
          </p:cNvPr>
          <p:cNvSpPr/>
          <p:nvPr/>
        </p:nvSpPr>
        <p:spPr bwMode="auto">
          <a:xfrm>
            <a:off x="533400" y="3545889"/>
            <a:ext cx="1905000" cy="914400"/>
          </a:xfrm>
          <a:prstGeom prst="round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CA" dirty="0" err="1"/>
              <a:t>Precommitment</a:t>
            </a:r>
            <a:endParaRPr lang="en-CA" dirty="0"/>
          </a:p>
        </p:txBody>
      </p:sp>
      <p:sp>
        <p:nvSpPr>
          <p:cNvPr id="11" name="Rectangle: Rounded Corners 10">
            <a:extLst>
              <a:ext uri="{FF2B5EF4-FFF2-40B4-BE49-F238E27FC236}">
                <a16:creationId xmlns:a16="http://schemas.microsoft.com/office/drawing/2014/main" id="{4E50E835-0354-45B1-B104-7A1762F7C12B}"/>
              </a:ext>
            </a:extLst>
          </p:cNvPr>
          <p:cNvSpPr/>
          <p:nvPr/>
        </p:nvSpPr>
        <p:spPr bwMode="auto">
          <a:xfrm>
            <a:off x="6553200" y="3581400"/>
            <a:ext cx="1905000" cy="914400"/>
          </a:xfrm>
          <a:prstGeom prst="round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CA" sz="1800" b="0" i="0" u="none" strike="noStrike" cap="none" normalizeH="0" baseline="0" dirty="0">
                <a:ln>
                  <a:noFill/>
                </a:ln>
                <a:solidFill>
                  <a:schemeClr val="tx1"/>
                </a:solidFill>
                <a:effectLst/>
                <a:latin typeface="Arial" charset="0"/>
              </a:rPr>
              <a:t>Preference for safer option</a:t>
            </a:r>
          </a:p>
        </p:txBody>
      </p:sp>
      <p:sp>
        <p:nvSpPr>
          <p:cNvPr id="12" name="Rectangle: Rounded Corners 11">
            <a:extLst>
              <a:ext uri="{FF2B5EF4-FFF2-40B4-BE49-F238E27FC236}">
                <a16:creationId xmlns:a16="http://schemas.microsoft.com/office/drawing/2014/main" id="{97C6F110-D129-4B0C-BCBF-5FC0AA275F45}"/>
              </a:ext>
            </a:extLst>
          </p:cNvPr>
          <p:cNvSpPr/>
          <p:nvPr/>
        </p:nvSpPr>
        <p:spPr bwMode="auto">
          <a:xfrm>
            <a:off x="4800600" y="2133600"/>
            <a:ext cx="1905000" cy="914400"/>
          </a:xfrm>
          <a:prstGeom prst="round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CA" sz="1800" b="0" i="0" u="none" strike="noStrike" cap="none" normalizeH="0" baseline="0" dirty="0">
                <a:ln>
                  <a:noFill/>
                </a:ln>
                <a:solidFill>
                  <a:schemeClr val="tx1"/>
                </a:solidFill>
                <a:effectLst/>
                <a:latin typeface="Arial" charset="0"/>
              </a:rPr>
              <a:t>Subjective probability </a:t>
            </a:r>
          </a:p>
          <a:p>
            <a:pPr marL="0" marR="0" indent="0" algn="ctr" defTabSz="914400" rtl="0" eaLnBrk="0" fontAlgn="base" latinLnBrk="0" hangingPunct="0">
              <a:lnSpc>
                <a:spcPct val="100000"/>
              </a:lnSpc>
              <a:spcBef>
                <a:spcPct val="0"/>
              </a:spcBef>
              <a:spcAft>
                <a:spcPct val="0"/>
              </a:spcAft>
              <a:buClrTx/>
              <a:buSzTx/>
              <a:buFontTx/>
              <a:buNone/>
              <a:tabLst/>
            </a:pPr>
            <a:r>
              <a:rPr kumimoji="0" lang="en-CA" sz="1800" b="0" i="0" u="none" strike="noStrike" cap="none" normalizeH="0" baseline="0" dirty="0">
                <a:ln>
                  <a:noFill/>
                </a:ln>
                <a:solidFill>
                  <a:schemeClr val="tx1"/>
                </a:solidFill>
                <a:effectLst/>
                <a:latin typeface="Arial" charset="0"/>
              </a:rPr>
              <a:t>(of large loss)</a:t>
            </a:r>
          </a:p>
        </p:txBody>
      </p:sp>
      <p:sp>
        <p:nvSpPr>
          <p:cNvPr id="13" name="Rectangle: Rounded Corners 12">
            <a:extLst>
              <a:ext uri="{FF2B5EF4-FFF2-40B4-BE49-F238E27FC236}">
                <a16:creationId xmlns:a16="http://schemas.microsoft.com/office/drawing/2014/main" id="{339AE029-1B1B-4AD1-BB0A-FF1F233350BD}"/>
              </a:ext>
            </a:extLst>
          </p:cNvPr>
          <p:cNvSpPr/>
          <p:nvPr/>
        </p:nvSpPr>
        <p:spPr bwMode="auto">
          <a:xfrm>
            <a:off x="2133600" y="2133600"/>
            <a:ext cx="1905000" cy="914400"/>
          </a:xfrm>
          <a:prstGeom prst="round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CA" dirty="0"/>
              <a:t>Time horizon</a:t>
            </a:r>
            <a:endParaRPr kumimoji="0" lang="en-CA" sz="1800" b="0" i="0" u="none" strike="noStrike" cap="none" normalizeH="0" baseline="0" dirty="0">
              <a:ln>
                <a:noFill/>
              </a:ln>
              <a:solidFill>
                <a:schemeClr val="tx1"/>
              </a:solidFill>
              <a:effectLst/>
              <a:latin typeface="Arial" charset="0"/>
            </a:endParaRPr>
          </a:p>
        </p:txBody>
      </p:sp>
      <p:cxnSp>
        <p:nvCxnSpPr>
          <p:cNvPr id="16" name="Straight Arrow Connector 15">
            <a:extLst>
              <a:ext uri="{FF2B5EF4-FFF2-40B4-BE49-F238E27FC236}">
                <a16:creationId xmlns:a16="http://schemas.microsoft.com/office/drawing/2014/main" id="{6AD722F4-094A-4CC2-8765-48DD7593F2B0}"/>
              </a:ext>
            </a:extLst>
          </p:cNvPr>
          <p:cNvCxnSpPr>
            <a:stCxn id="9" idx="3"/>
          </p:cNvCxnSpPr>
          <p:nvPr/>
        </p:nvCxnSpPr>
        <p:spPr bwMode="auto">
          <a:xfrm>
            <a:off x="2438400" y="4003089"/>
            <a:ext cx="4114800" cy="35511"/>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Straight Arrow Connector 17">
            <a:extLst>
              <a:ext uri="{FF2B5EF4-FFF2-40B4-BE49-F238E27FC236}">
                <a16:creationId xmlns:a16="http://schemas.microsoft.com/office/drawing/2014/main" id="{D251B2ED-E757-4305-9497-7FED9EB6AF73}"/>
              </a:ext>
            </a:extLst>
          </p:cNvPr>
          <p:cNvCxnSpPr/>
          <p:nvPr/>
        </p:nvCxnSpPr>
        <p:spPr bwMode="auto">
          <a:xfrm flipV="1">
            <a:off x="1600200" y="2971800"/>
            <a:ext cx="533400" cy="574089"/>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Straight Arrow Connector 19">
            <a:extLst>
              <a:ext uri="{FF2B5EF4-FFF2-40B4-BE49-F238E27FC236}">
                <a16:creationId xmlns:a16="http://schemas.microsoft.com/office/drawing/2014/main" id="{D04679DC-A389-4AED-96F4-8618FF8CCF84}"/>
              </a:ext>
            </a:extLst>
          </p:cNvPr>
          <p:cNvCxnSpPr>
            <a:stCxn id="13" idx="3"/>
          </p:cNvCxnSpPr>
          <p:nvPr/>
        </p:nvCxnSpPr>
        <p:spPr bwMode="auto">
          <a:xfrm>
            <a:off x="4038600" y="2590800"/>
            <a:ext cx="762000" cy="0"/>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Straight Arrow Connector 21">
            <a:extLst>
              <a:ext uri="{FF2B5EF4-FFF2-40B4-BE49-F238E27FC236}">
                <a16:creationId xmlns:a16="http://schemas.microsoft.com/office/drawing/2014/main" id="{3ADBB94D-6FB2-488A-B6E6-6AFBA078C41E}"/>
              </a:ext>
            </a:extLst>
          </p:cNvPr>
          <p:cNvCxnSpPr/>
          <p:nvPr/>
        </p:nvCxnSpPr>
        <p:spPr bwMode="auto">
          <a:xfrm>
            <a:off x="6705600" y="2971800"/>
            <a:ext cx="381000" cy="609600"/>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 name="TextBox 22">
            <a:extLst>
              <a:ext uri="{FF2B5EF4-FFF2-40B4-BE49-F238E27FC236}">
                <a16:creationId xmlns:a16="http://schemas.microsoft.com/office/drawing/2014/main" id="{651F5BB7-B59B-4DB4-A7F4-3FD9851867E8}"/>
              </a:ext>
            </a:extLst>
          </p:cNvPr>
          <p:cNvSpPr txBox="1"/>
          <p:nvPr/>
        </p:nvSpPr>
        <p:spPr>
          <a:xfrm>
            <a:off x="1600200" y="3048000"/>
            <a:ext cx="319318" cy="369332"/>
          </a:xfrm>
          <a:prstGeom prst="rect">
            <a:avLst/>
          </a:prstGeom>
          <a:noFill/>
        </p:spPr>
        <p:txBody>
          <a:bodyPr wrap="none" rtlCol="0">
            <a:spAutoFit/>
          </a:bodyPr>
          <a:lstStyle/>
          <a:p>
            <a:r>
              <a:rPr lang="en-CA" dirty="0"/>
              <a:t>+</a:t>
            </a:r>
          </a:p>
        </p:txBody>
      </p:sp>
      <p:sp>
        <p:nvSpPr>
          <p:cNvPr id="24" name="TextBox 23">
            <a:extLst>
              <a:ext uri="{FF2B5EF4-FFF2-40B4-BE49-F238E27FC236}">
                <a16:creationId xmlns:a16="http://schemas.microsoft.com/office/drawing/2014/main" id="{1DCD02DE-3878-46C6-B4C6-72F2A35A550E}"/>
              </a:ext>
            </a:extLst>
          </p:cNvPr>
          <p:cNvSpPr txBox="1"/>
          <p:nvPr/>
        </p:nvSpPr>
        <p:spPr>
          <a:xfrm>
            <a:off x="4229470" y="3651512"/>
            <a:ext cx="319318" cy="369332"/>
          </a:xfrm>
          <a:prstGeom prst="rect">
            <a:avLst/>
          </a:prstGeom>
          <a:noFill/>
        </p:spPr>
        <p:txBody>
          <a:bodyPr wrap="none" rtlCol="0">
            <a:spAutoFit/>
          </a:bodyPr>
          <a:lstStyle/>
          <a:p>
            <a:r>
              <a:rPr lang="en-CA" dirty="0"/>
              <a:t>+</a:t>
            </a:r>
          </a:p>
        </p:txBody>
      </p:sp>
      <p:sp>
        <p:nvSpPr>
          <p:cNvPr id="25" name="TextBox 24">
            <a:extLst>
              <a:ext uri="{FF2B5EF4-FFF2-40B4-BE49-F238E27FC236}">
                <a16:creationId xmlns:a16="http://schemas.microsoft.com/office/drawing/2014/main" id="{623A7F4E-A0F3-4406-BC68-0640543073D6}"/>
              </a:ext>
            </a:extLst>
          </p:cNvPr>
          <p:cNvSpPr txBox="1"/>
          <p:nvPr/>
        </p:nvSpPr>
        <p:spPr>
          <a:xfrm>
            <a:off x="4227251" y="2222208"/>
            <a:ext cx="319318" cy="369332"/>
          </a:xfrm>
          <a:prstGeom prst="rect">
            <a:avLst/>
          </a:prstGeom>
          <a:noFill/>
        </p:spPr>
        <p:txBody>
          <a:bodyPr wrap="none" rtlCol="0">
            <a:spAutoFit/>
          </a:bodyPr>
          <a:lstStyle/>
          <a:p>
            <a:r>
              <a:rPr lang="en-CA" dirty="0"/>
              <a:t>+</a:t>
            </a:r>
          </a:p>
        </p:txBody>
      </p:sp>
      <p:sp>
        <p:nvSpPr>
          <p:cNvPr id="26" name="TextBox 25">
            <a:extLst>
              <a:ext uri="{FF2B5EF4-FFF2-40B4-BE49-F238E27FC236}">
                <a16:creationId xmlns:a16="http://schemas.microsoft.com/office/drawing/2014/main" id="{45DC3246-D334-436A-9EAF-8CF0028BD9F7}"/>
              </a:ext>
            </a:extLst>
          </p:cNvPr>
          <p:cNvSpPr txBox="1"/>
          <p:nvPr/>
        </p:nvSpPr>
        <p:spPr>
          <a:xfrm>
            <a:off x="6858000" y="2971800"/>
            <a:ext cx="319318" cy="369332"/>
          </a:xfrm>
          <a:prstGeom prst="rect">
            <a:avLst/>
          </a:prstGeom>
          <a:noFill/>
        </p:spPr>
        <p:txBody>
          <a:bodyPr wrap="none" rtlCol="0">
            <a:spAutoFit/>
          </a:bodyPr>
          <a:lstStyle/>
          <a:p>
            <a:r>
              <a:rPr lang="en-CA" dirty="0"/>
              <a:t>+</a:t>
            </a:r>
          </a:p>
        </p:txBody>
      </p:sp>
    </p:spTree>
    <p:extLst>
      <p:ext uri="{BB962C8B-B14F-4D97-AF65-F5344CB8AC3E}">
        <p14:creationId xmlns:p14="http://schemas.microsoft.com/office/powerpoint/2010/main" val="112723360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1592</TotalTime>
  <Words>2762</Words>
  <Application>Microsoft Office PowerPoint</Application>
  <PresentationFormat>On-screen Show (4:3)</PresentationFormat>
  <Paragraphs>330</Paragraphs>
  <Slides>59</Slides>
  <Notes>31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59</vt:i4>
      </vt:variant>
    </vt:vector>
  </HeadingPairs>
  <TitlesOfParts>
    <vt:vector size="62" baseType="lpstr">
      <vt:lpstr>Arial</vt:lpstr>
      <vt:lpstr>Times New Roman</vt:lpstr>
      <vt:lpstr>Default Design</vt:lpstr>
      <vt:lpstr>"Once? No. Twenty times? Sure!" Uncertainty and precommitment in repeated choice</vt:lpstr>
      <vt:lpstr>PowerPoint Presentation</vt:lpstr>
      <vt:lpstr>Background</vt:lpstr>
      <vt:lpstr>Decision Making with Rare Events</vt:lpstr>
      <vt:lpstr>Research Motivation</vt:lpstr>
      <vt:lpstr>As requested…</vt:lpstr>
      <vt:lpstr>Precommitment as a Remedy?</vt:lpstr>
      <vt:lpstr>Why Precommitment?</vt:lpstr>
      <vt:lpstr>Working Model</vt:lpstr>
      <vt:lpstr>Study 1</vt:lpstr>
      <vt:lpstr>Instructions (pg 1)</vt:lpstr>
      <vt:lpstr>Choice</vt:lpstr>
      <vt:lpstr>Choices</vt:lpstr>
      <vt:lpstr>Feedback</vt:lpstr>
      <vt:lpstr>Feedback</vt:lpstr>
      <vt:lpstr>PowerPoint Presentation</vt:lpstr>
      <vt:lpstr>Design Details</vt:lpstr>
      <vt:lpstr>Solo: repeated vs precommited</vt:lpstr>
      <vt:lpstr>Self-report Data</vt:lpstr>
      <vt:lpstr>Study 2</vt:lpstr>
      <vt:lpstr>Study 2: Theory</vt:lpstr>
      <vt:lpstr>Study 2</vt:lpstr>
      <vt:lpstr>Study 2: Choice</vt:lpstr>
      <vt:lpstr>Study 2: Choice</vt:lpstr>
      <vt:lpstr>Study 2: Choice</vt:lpstr>
      <vt:lpstr>Study 2: Results</vt:lpstr>
      <vt:lpstr>Conclusion</vt:lpstr>
      <vt:lpstr>Study 3</vt:lpstr>
      <vt:lpstr>Study 3: Theory</vt:lpstr>
      <vt:lpstr>Study 3</vt:lpstr>
      <vt:lpstr>Results:</vt:lpstr>
      <vt:lpstr>Study 3: Results</vt:lpstr>
      <vt:lpstr>Conclusion</vt:lpstr>
      <vt:lpstr>Study 4</vt:lpstr>
      <vt:lpstr>Study 4: Theory</vt:lpstr>
      <vt:lpstr>Study 4</vt:lpstr>
      <vt:lpstr>Study 4: Results</vt:lpstr>
      <vt:lpstr>Conclusion</vt:lpstr>
      <vt:lpstr>Study 5</vt:lpstr>
      <vt:lpstr>Study 5: Theory</vt:lpstr>
      <vt:lpstr>Study 5</vt:lpstr>
      <vt:lpstr>Study 5: Loss Choice</vt:lpstr>
      <vt:lpstr>Study 5: Gain Choice</vt:lpstr>
      <vt:lpstr>Study 5: Results</vt:lpstr>
      <vt:lpstr>Study 5: Conclusion</vt:lpstr>
      <vt:lpstr>Study 6: Methods</vt:lpstr>
      <vt:lpstr>Study 6: Results</vt:lpstr>
      <vt:lpstr>Study 7: Methods</vt:lpstr>
      <vt:lpstr>Study 7: Results</vt:lpstr>
      <vt:lpstr>Paper 1: Summary</vt:lpstr>
      <vt:lpstr>Paper 2: Precomitment in Social Dilemmas</vt:lpstr>
      <vt:lpstr>IDS Background</vt:lpstr>
      <vt:lpstr>IDS payoff matrix</vt:lpstr>
      <vt:lpstr>PD payoff matrix</vt:lpstr>
      <vt:lpstr>Summary: a pretty 2x2</vt:lpstr>
      <vt:lpstr>Coded Free Responses</vt:lpstr>
      <vt:lpstr>Predictions of counterpart</vt:lpstr>
      <vt:lpstr>Paper 2: Summary</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Dave</dc:creator>
  <cp:lastModifiedBy>David Hardisty</cp:lastModifiedBy>
  <cp:revision>284</cp:revision>
  <cp:lastPrinted>1601-01-01T00:00:00Z</cp:lastPrinted>
  <dcterms:created xsi:type="dcterms:W3CDTF">1601-01-01T00:00:00Z</dcterms:created>
  <dcterms:modified xsi:type="dcterms:W3CDTF">2022-10-12T20:28:56Z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